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29"/>
  </p:notesMasterIdLst>
  <p:handoutMasterIdLst>
    <p:handoutMasterId r:id="rId30"/>
  </p:handoutMasterIdLst>
  <p:sldIdLst>
    <p:sldId id="256" r:id="rId3"/>
    <p:sldId id="494" r:id="rId4"/>
    <p:sldId id="700" r:id="rId5"/>
    <p:sldId id="544" r:id="rId6"/>
    <p:sldId id="270" r:id="rId7"/>
    <p:sldId id="601" r:id="rId8"/>
    <p:sldId id="602" r:id="rId9"/>
    <p:sldId id="454" r:id="rId10"/>
    <p:sldId id="945" r:id="rId11"/>
    <p:sldId id="704" r:id="rId12"/>
    <p:sldId id="457" r:id="rId13"/>
    <p:sldId id="607" r:id="rId14"/>
    <p:sldId id="274" r:id="rId15"/>
    <p:sldId id="893" r:id="rId16"/>
    <p:sldId id="894" r:id="rId17"/>
    <p:sldId id="542" r:id="rId18"/>
    <p:sldId id="936" r:id="rId19"/>
    <p:sldId id="276" r:id="rId20"/>
    <p:sldId id="536" r:id="rId21"/>
    <p:sldId id="419" r:id="rId22"/>
    <p:sldId id="546" r:id="rId23"/>
    <p:sldId id="943" r:id="rId24"/>
    <p:sldId id="767" r:id="rId25"/>
    <p:sldId id="939" r:id="rId26"/>
    <p:sldId id="944" r:id="rId27"/>
    <p:sldId id="880" r:id="rId28"/>
  </p:sldIdLst>
  <p:sldSz cx="9144000" cy="6858000" type="screen4x3"/>
  <p:notesSz cx="6870700" cy="10001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1F08C8"/>
    <a:srgbClr val="990033"/>
    <a:srgbClr val="20E07B"/>
    <a:srgbClr val="0CAC04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3069" autoAdjust="0"/>
  </p:normalViewPr>
  <p:slideViewPr>
    <p:cSldViewPr>
      <p:cViewPr varScale="1">
        <p:scale>
          <a:sx n="70" d="100"/>
          <a:sy n="70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D92E1-C9F0-4961-9BE6-1094FD847E6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3B892047-E0CC-4E1C-9628-DCD9173F3B68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2800" b="1" dirty="0" smtClean="0"/>
            <a:t>成長茁壯教育</a:t>
          </a:r>
          <a:endParaRPr lang="zh-TW" altLang="en-US" sz="2800" b="1" dirty="0"/>
        </a:p>
      </dgm:t>
    </dgm:pt>
    <dgm:pt modelId="{BD0BA75F-73DC-42F0-9BDF-49545AC57278}" type="parTrans" cxnId="{7F3C4A7F-C644-420F-BD68-CE44BC98E0D1}">
      <dgm:prSet/>
      <dgm:spPr/>
      <dgm:t>
        <a:bodyPr/>
        <a:lstStyle/>
        <a:p>
          <a:endParaRPr lang="zh-TW" altLang="en-US"/>
        </a:p>
      </dgm:t>
    </dgm:pt>
    <dgm:pt modelId="{785F79AD-71BE-4BEE-BA3F-A94170D8405C}" type="sibTrans" cxnId="{7F3C4A7F-C644-420F-BD68-CE44BC98E0D1}">
      <dgm:prSet/>
      <dgm:spPr/>
      <dgm:t>
        <a:bodyPr/>
        <a:lstStyle/>
        <a:p>
          <a:endParaRPr lang="zh-TW" altLang="en-US"/>
        </a:p>
      </dgm:t>
    </dgm:pt>
    <dgm:pt modelId="{9B9E9497-90C2-4CD3-B0E9-AA5EB873126D}">
      <dgm:prSet phldrT="[文字]" custT="1"/>
      <dgm:spPr>
        <a:solidFill>
          <a:srgbClr val="FF0000"/>
        </a:solidFill>
      </dgm:spPr>
      <dgm:t>
        <a:bodyPr/>
        <a:lstStyle/>
        <a:p>
          <a:r>
            <a:rPr lang="zh-TW" altLang="en-US" sz="2800" b="1" dirty="0" smtClean="0"/>
            <a:t>建立危機意識</a:t>
          </a:r>
          <a:endParaRPr lang="zh-TW" altLang="en-US" sz="2800" b="1" dirty="0"/>
        </a:p>
      </dgm:t>
    </dgm:pt>
    <dgm:pt modelId="{204C52BF-D014-4109-8F7D-EDE97FC56B5D}" type="parTrans" cxnId="{42CEEBA8-B826-4066-BD0F-F4081E5D4649}">
      <dgm:prSet/>
      <dgm:spPr/>
      <dgm:t>
        <a:bodyPr/>
        <a:lstStyle/>
        <a:p>
          <a:endParaRPr lang="zh-TW" altLang="en-US"/>
        </a:p>
      </dgm:t>
    </dgm:pt>
    <dgm:pt modelId="{B2125741-1552-4E3D-A6DD-66F62702EA85}" type="sibTrans" cxnId="{42CEEBA8-B826-4066-BD0F-F4081E5D4649}">
      <dgm:prSet/>
      <dgm:spPr/>
      <dgm:t>
        <a:bodyPr/>
        <a:lstStyle/>
        <a:p>
          <a:endParaRPr lang="zh-TW" altLang="en-US"/>
        </a:p>
      </dgm:t>
    </dgm:pt>
    <dgm:pt modelId="{9715DDAA-EFDA-4A6A-9FC6-66E2C48910D7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2800" b="1" dirty="0" smtClean="0"/>
            <a:t>齊心一致堅持</a:t>
          </a:r>
          <a:endParaRPr lang="zh-TW" altLang="en-US" sz="2800" b="1" dirty="0"/>
        </a:p>
      </dgm:t>
    </dgm:pt>
    <dgm:pt modelId="{F58E0FF0-EB60-482D-BE42-E9FA875C2E47}" type="parTrans" cxnId="{5DDB5339-3049-4F99-B9A9-1EA27707705D}">
      <dgm:prSet/>
      <dgm:spPr/>
      <dgm:t>
        <a:bodyPr/>
        <a:lstStyle/>
        <a:p>
          <a:endParaRPr lang="zh-TW" altLang="en-US"/>
        </a:p>
      </dgm:t>
    </dgm:pt>
    <dgm:pt modelId="{1C574ED7-CBA0-422B-BF28-0E7B319ACE51}" type="sibTrans" cxnId="{5DDB5339-3049-4F99-B9A9-1EA27707705D}">
      <dgm:prSet/>
      <dgm:spPr/>
      <dgm:t>
        <a:bodyPr/>
        <a:lstStyle/>
        <a:p>
          <a:endParaRPr lang="zh-TW" altLang="en-US"/>
        </a:p>
      </dgm:t>
    </dgm:pt>
    <dgm:pt modelId="{529ED750-70A3-4073-AFB6-0F3EE7AB71B2}" type="pres">
      <dgm:prSet presAssocID="{163D92E1-C9F0-4961-9BE6-1094FD847E6D}" presName="CompostProcess" presStyleCnt="0">
        <dgm:presLayoutVars>
          <dgm:dir/>
          <dgm:resizeHandles val="exact"/>
        </dgm:presLayoutVars>
      </dgm:prSet>
      <dgm:spPr/>
    </dgm:pt>
    <dgm:pt modelId="{71C8429E-6378-44A9-AE72-60371DD1F055}" type="pres">
      <dgm:prSet presAssocID="{163D92E1-C9F0-4961-9BE6-1094FD847E6D}" presName="arrow" presStyleLbl="bgShp" presStyleIdx="0" presStyleCnt="1" custLinFactNeighborX="1302" custLinFactNeighborY="-7949"/>
      <dgm:spPr>
        <a:solidFill>
          <a:srgbClr val="FFC000"/>
        </a:solidFill>
      </dgm:spPr>
    </dgm:pt>
    <dgm:pt modelId="{D8C56587-3399-482B-A384-9FC0712E80DE}" type="pres">
      <dgm:prSet presAssocID="{163D92E1-C9F0-4961-9BE6-1094FD847E6D}" presName="linearProcess" presStyleCnt="0"/>
      <dgm:spPr/>
    </dgm:pt>
    <dgm:pt modelId="{0434884A-B700-4FF2-A93D-943E942194F1}" type="pres">
      <dgm:prSet presAssocID="{3B892047-E0CC-4E1C-9628-DCD9173F3B6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DD174A-B161-4B54-BB9D-420700AD5BCF}" type="pres">
      <dgm:prSet presAssocID="{785F79AD-71BE-4BEE-BA3F-A94170D8405C}" presName="sibTrans" presStyleCnt="0"/>
      <dgm:spPr/>
    </dgm:pt>
    <dgm:pt modelId="{FB4B72FC-AFE4-460B-9D13-8891004BF23E}" type="pres">
      <dgm:prSet presAssocID="{9B9E9497-90C2-4CD3-B0E9-AA5EB873126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5B5417-2A16-4AA5-A4D4-7933CCA987EB}" type="pres">
      <dgm:prSet presAssocID="{B2125741-1552-4E3D-A6DD-66F62702EA85}" presName="sibTrans" presStyleCnt="0"/>
      <dgm:spPr/>
    </dgm:pt>
    <dgm:pt modelId="{703DA470-0695-4014-A958-9989440ECF7A}" type="pres">
      <dgm:prSet presAssocID="{9715DDAA-EFDA-4A6A-9FC6-66E2C48910D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CEEBA8-B826-4066-BD0F-F4081E5D4649}" srcId="{163D92E1-C9F0-4961-9BE6-1094FD847E6D}" destId="{9B9E9497-90C2-4CD3-B0E9-AA5EB873126D}" srcOrd="1" destOrd="0" parTransId="{204C52BF-D014-4109-8F7D-EDE97FC56B5D}" sibTransId="{B2125741-1552-4E3D-A6DD-66F62702EA85}"/>
    <dgm:cxn modelId="{5DDB5339-3049-4F99-B9A9-1EA27707705D}" srcId="{163D92E1-C9F0-4961-9BE6-1094FD847E6D}" destId="{9715DDAA-EFDA-4A6A-9FC6-66E2C48910D7}" srcOrd="2" destOrd="0" parTransId="{F58E0FF0-EB60-482D-BE42-E9FA875C2E47}" sibTransId="{1C574ED7-CBA0-422B-BF28-0E7B319ACE51}"/>
    <dgm:cxn modelId="{A14111E0-F0DA-40C7-8DD0-54985606F6F0}" type="presOf" srcId="{3B892047-E0CC-4E1C-9628-DCD9173F3B68}" destId="{0434884A-B700-4FF2-A93D-943E942194F1}" srcOrd="0" destOrd="0" presId="urn:microsoft.com/office/officeart/2005/8/layout/hProcess9"/>
    <dgm:cxn modelId="{90190F3E-0335-4A94-AABA-D66083E4D31F}" type="presOf" srcId="{163D92E1-C9F0-4961-9BE6-1094FD847E6D}" destId="{529ED750-70A3-4073-AFB6-0F3EE7AB71B2}" srcOrd="0" destOrd="0" presId="urn:microsoft.com/office/officeart/2005/8/layout/hProcess9"/>
    <dgm:cxn modelId="{38A36BBA-C4EC-4D2F-9D45-D3882C5E0C8B}" type="presOf" srcId="{9715DDAA-EFDA-4A6A-9FC6-66E2C48910D7}" destId="{703DA470-0695-4014-A958-9989440ECF7A}" srcOrd="0" destOrd="0" presId="urn:microsoft.com/office/officeart/2005/8/layout/hProcess9"/>
    <dgm:cxn modelId="{7F3C4A7F-C644-420F-BD68-CE44BC98E0D1}" srcId="{163D92E1-C9F0-4961-9BE6-1094FD847E6D}" destId="{3B892047-E0CC-4E1C-9628-DCD9173F3B68}" srcOrd="0" destOrd="0" parTransId="{BD0BA75F-73DC-42F0-9BDF-49545AC57278}" sibTransId="{785F79AD-71BE-4BEE-BA3F-A94170D8405C}"/>
    <dgm:cxn modelId="{4DD599BD-5120-45F5-8BCD-1EBD80F25D68}" type="presOf" srcId="{9B9E9497-90C2-4CD3-B0E9-AA5EB873126D}" destId="{FB4B72FC-AFE4-460B-9D13-8891004BF23E}" srcOrd="0" destOrd="0" presId="urn:microsoft.com/office/officeart/2005/8/layout/hProcess9"/>
    <dgm:cxn modelId="{B3798933-96B3-42F3-8912-23FF4ADF372A}" type="presParOf" srcId="{529ED750-70A3-4073-AFB6-0F3EE7AB71B2}" destId="{71C8429E-6378-44A9-AE72-60371DD1F055}" srcOrd="0" destOrd="0" presId="urn:microsoft.com/office/officeart/2005/8/layout/hProcess9"/>
    <dgm:cxn modelId="{31E5813A-5CAF-4E9C-B389-1C7B8572E889}" type="presParOf" srcId="{529ED750-70A3-4073-AFB6-0F3EE7AB71B2}" destId="{D8C56587-3399-482B-A384-9FC0712E80DE}" srcOrd="1" destOrd="0" presId="urn:microsoft.com/office/officeart/2005/8/layout/hProcess9"/>
    <dgm:cxn modelId="{0D2E6806-6FAB-43B0-9336-A37B85B392AB}" type="presParOf" srcId="{D8C56587-3399-482B-A384-9FC0712E80DE}" destId="{0434884A-B700-4FF2-A93D-943E942194F1}" srcOrd="0" destOrd="0" presId="urn:microsoft.com/office/officeart/2005/8/layout/hProcess9"/>
    <dgm:cxn modelId="{44671482-3D5D-41DB-8F2A-B8C4D45F38B8}" type="presParOf" srcId="{D8C56587-3399-482B-A384-9FC0712E80DE}" destId="{DFDD174A-B161-4B54-BB9D-420700AD5BCF}" srcOrd="1" destOrd="0" presId="urn:microsoft.com/office/officeart/2005/8/layout/hProcess9"/>
    <dgm:cxn modelId="{39105A70-2EBF-4DA0-8A52-C4122EEF715B}" type="presParOf" srcId="{D8C56587-3399-482B-A384-9FC0712E80DE}" destId="{FB4B72FC-AFE4-460B-9D13-8891004BF23E}" srcOrd="2" destOrd="0" presId="urn:microsoft.com/office/officeart/2005/8/layout/hProcess9"/>
    <dgm:cxn modelId="{08A75488-9056-41E2-829D-FE2B31220148}" type="presParOf" srcId="{D8C56587-3399-482B-A384-9FC0712E80DE}" destId="{6A5B5417-2A16-4AA5-A4D4-7933CCA987EB}" srcOrd="3" destOrd="0" presId="urn:microsoft.com/office/officeart/2005/8/layout/hProcess9"/>
    <dgm:cxn modelId="{B497C375-39BF-4001-A857-8E0B1F8716BF}" type="presParOf" srcId="{D8C56587-3399-482B-A384-9FC0712E80DE}" destId="{703DA470-0695-4014-A958-9989440ECF7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9BFB8-87BE-40FD-BDD6-398DA142C4F9}" type="doc">
      <dgm:prSet loTypeId="urn:microsoft.com/office/officeart/2005/8/layout/targe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5CEB92-119C-4577-AC40-2B0D4F33BB46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國家安全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7D9160B3-EA6F-49AC-B3D1-5D22C3112701}" type="parTrans" cxnId="{33F6F489-680E-48FE-BDF3-A9032A7EF204}">
      <dgm:prSet/>
      <dgm:spPr/>
      <dgm:t>
        <a:bodyPr/>
        <a:lstStyle/>
        <a:p>
          <a:endParaRPr lang="zh-TW" altLang="en-US"/>
        </a:p>
      </dgm:t>
    </dgm:pt>
    <dgm:pt modelId="{BAB65B06-8D52-403C-9C4E-EED5CC6FB208}" type="sibTrans" cxnId="{33F6F489-680E-48FE-BDF3-A9032A7EF204}">
      <dgm:prSet/>
      <dgm:spPr/>
      <dgm:t>
        <a:bodyPr/>
        <a:lstStyle/>
        <a:p>
          <a:endParaRPr lang="zh-TW" altLang="en-US"/>
        </a:p>
      </dgm:t>
    </dgm:pt>
    <dgm:pt modelId="{1D1CA805-C5DA-4AE5-9514-34A37599F352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生存發展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C07EDEC3-4288-48A8-9DA3-E11C0F9BFB3F}" type="parTrans" cxnId="{8E34A8F5-3AD8-4ADA-A945-3C90AF8F706A}">
      <dgm:prSet/>
      <dgm:spPr/>
      <dgm:t>
        <a:bodyPr/>
        <a:lstStyle/>
        <a:p>
          <a:endParaRPr lang="zh-TW" altLang="en-US"/>
        </a:p>
      </dgm:t>
    </dgm:pt>
    <dgm:pt modelId="{D6BBA304-F8F6-4A5B-8EF7-4F61BDC9131B}" type="sibTrans" cxnId="{8E34A8F5-3AD8-4ADA-A945-3C90AF8F706A}">
      <dgm:prSet/>
      <dgm:spPr/>
      <dgm:t>
        <a:bodyPr/>
        <a:lstStyle/>
        <a:p>
          <a:endParaRPr lang="zh-TW" altLang="en-US"/>
        </a:p>
      </dgm:t>
    </dgm:pt>
    <dgm:pt modelId="{187CB5A9-5382-4B9E-BB38-9DFF578F9541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百姓福祉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FAA896A7-E66C-4C88-BAE2-AE7E764AA2E9}" type="parTrans" cxnId="{2626C547-FCE2-4D86-A14D-5D140E943E70}">
      <dgm:prSet/>
      <dgm:spPr/>
      <dgm:t>
        <a:bodyPr/>
        <a:lstStyle/>
        <a:p>
          <a:endParaRPr lang="zh-TW" altLang="en-US"/>
        </a:p>
      </dgm:t>
    </dgm:pt>
    <dgm:pt modelId="{2A5AA250-26CE-4251-9621-1F7C21875A77}" type="sibTrans" cxnId="{2626C547-FCE2-4D86-A14D-5D140E943E70}">
      <dgm:prSet/>
      <dgm:spPr/>
      <dgm:t>
        <a:bodyPr/>
        <a:lstStyle/>
        <a:p>
          <a:endParaRPr lang="zh-TW" altLang="en-US"/>
        </a:p>
      </dgm:t>
    </dgm:pt>
    <dgm:pt modelId="{C5D1FC61-24EE-444D-8FD2-433A17EFAE75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國防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446D53C1-8A88-483B-ADC0-37478791A396}" type="parTrans" cxnId="{C93FB353-BE33-4CB0-98E5-CEA0CDB404D3}">
      <dgm:prSet/>
      <dgm:spPr/>
      <dgm:t>
        <a:bodyPr/>
        <a:lstStyle/>
        <a:p>
          <a:endParaRPr lang="zh-TW" altLang="en-US"/>
        </a:p>
      </dgm:t>
    </dgm:pt>
    <dgm:pt modelId="{4ED28C8E-F123-4135-BE4D-2CE296A6773A}" type="sibTrans" cxnId="{C93FB353-BE33-4CB0-98E5-CEA0CDB404D3}">
      <dgm:prSet/>
      <dgm:spPr/>
      <dgm:t>
        <a:bodyPr/>
        <a:lstStyle/>
        <a:p>
          <a:endParaRPr lang="zh-TW" altLang="en-US"/>
        </a:p>
      </dgm:t>
    </dgm:pt>
    <dgm:pt modelId="{02B1781F-1BB4-4D70-968A-1D53CF8ABC64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保衛國家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6980B3EC-7660-4295-9F26-3171F310D632}" type="parTrans" cxnId="{DCE852C3-75A0-4C3A-905C-5CD2336D62AC}">
      <dgm:prSet/>
      <dgm:spPr/>
      <dgm:t>
        <a:bodyPr/>
        <a:lstStyle/>
        <a:p>
          <a:endParaRPr lang="zh-TW" altLang="en-US"/>
        </a:p>
      </dgm:t>
    </dgm:pt>
    <dgm:pt modelId="{1573B70C-F12E-47A5-937E-2277FDFB8EEE}" type="sibTrans" cxnId="{DCE852C3-75A0-4C3A-905C-5CD2336D62AC}">
      <dgm:prSet/>
      <dgm:spPr/>
      <dgm:t>
        <a:bodyPr/>
        <a:lstStyle/>
        <a:p>
          <a:endParaRPr lang="zh-TW" altLang="en-US"/>
        </a:p>
      </dgm:t>
    </dgm:pt>
    <dgm:pt modelId="{EA08823C-1147-4803-BB8E-0F05914719F1}">
      <dgm:prSet phldrT="[文字]" custT="1"/>
      <dgm:spPr/>
      <dgm:t>
        <a:bodyPr/>
        <a:lstStyle/>
        <a:p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政、經、心科、社、環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D04F87BF-F49F-477B-8BE3-6497A5CC3A61}" type="parTrans" cxnId="{9F6988B8-C6AF-4B4B-AEF8-998D59EB52AE}">
      <dgm:prSet/>
      <dgm:spPr/>
      <dgm:t>
        <a:bodyPr/>
        <a:lstStyle/>
        <a:p>
          <a:endParaRPr lang="zh-TW" altLang="en-US"/>
        </a:p>
      </dgm:t>
    </dgm:pt>
    <dgm:pt modelId="{1F6795C1-6AAE-4CF6-8917-9C24761FF310}" type="sibTrans" cxnId="{9F6988B8-C6AF-4B4B-AEF8-998D59EB52AE}">
      <dgm:prSet/>
      <dgm:spPr/>
      <dgm:t>
        <a:bodyPr/>
        <a:lstStyle/>
        <a:p>
          <a:endParaRPr lang="zh-TW" altLang="en-US"/>
        </a:p>
      </dgm:t>
    </dgm:pt>
    <dgm:pt modelId="{D2F90735-A5DA-4B09-B0B9-A5D28C28AF3B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全民國防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1FC187D7-E0F7-4350-A914-486F8EB244C3}" type="parTrans" cxnId="{913B26DF-1EDD-48D5-B543-F5C47A7B0119}">
      <dgm:prSet/>
      <dgm:spPr/>
      <dgm:t>
        <a:bodyPr/>
        <a:lstStyle/>
        <a:p>
          <a:endParaRPr lang="zh-TW" altLang="en-US"/>
        </a:p>
      </dgm:t>
    </dgm:pt>
    <dgm:pt modelId="{CD11F636-DED4-408D-ADE0-DD9656CBED89}" type="sibTrans" cxnId="{913B26DF-1EDD-48D5-B543-F5C47A7B0119}">
      <dgm:prSet/>
      <dgm:spPr/>
      <dgm:t>
        <a:bodyPr/>
        <a:lstStyle/>
        <a:p>
          <a:endParaRPr lang="zh-TW" altLang="en-US"/>
        </a:p>
      </dgm:t>
    </dgm:pt>
    <dgm:pt modelId="{5E785A6A-B845-4606-95D6-5CC28E1C69A3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全民支持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D9F8B4EE-4B49-4E62-99E1-508A3003040B}" type="parTrans" cxnId="{091479CE-A32B-491B-B1EE-93557298A525}">
      <dgm:prSet/>
      <dgm:spPr/>
      <dgm:t>
        <a:bodyPr/>
        <a:lstStyle/>
        <a:p>
          <a:endParaRPr lang="zh-TW" altLang="en-US"/>
        </a:p>
      </dgm:t>
    </dgm:pt>
    <dgm:pt modelId="{C5A1E41B-45C0-451D-BA92-59049439EBA9}" type="sibTrans" cxnId="{091479CE-A32B-491B-B1EE-93557298A525}">
      <dgm:prSet/>
      <dgm:spPr/>
      <dgm:t>
        <a:bodyPr/>
        <a:lstStyle/>
        <a:p>
          <a:endParaRPr lang="zh-TW" altLang="en-US"/>
        </a:p>
      </dgm:t>
    </dgm:pt>
    <dgm:pt modelId="{CFAE0667-C62C-4F08-BC1B-F10FA39AE7D7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全民參與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AAF62471-E86D-48E8-AC6E-2AF7053EF86F}" type="parTrans" cxnId="{72314301-D866-4875-8864-F247F6BB7E0F}">
      <dgm:prSet/>
      <dgm:spPr/>
      <dgm:t>
        <a:bodyPr/>
        <a:lstStyle/>
        <a:p>
          <a:endParaRPr lang="zh-TW" altLang="en-US"/>
        </a:p>
      </dgm:t>
    </dgm:pt>
    <dgm:pt modelId="{45D0F19E-7148-446C-A67F-6A3A2EFCD813}" type="sibTrans" cxnId="{72314301-D866-4875-8864-F247F6BB7E0F}">
      <dgm:prSet/>
      <dgm:spPr/>
      <dgm:t>
        <a:bodyPr/>
        <a:lstStyle/>
        <a:p>
          <a:endParaRPr lang="zh-TW" altLang="en-US"/>
        </a:p>
      </dgm:t>
    </dgm:pt>
    <dgm:pt modelId="{64376D09-3BDA-473C-9C31-C6914F699A71}" type="pres">
      <dgm:prSet presAssocID="{D299BFB8-87BE-40FD-BDD6-398DA142C4F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322BE8F-1F9A-4BAF-A390-2535D33CF1F5}" type="pres">
      <dgm:prSet presAssocID="{AB5CEB92-119C-4577-AC40-2B0D4F33BB46}" presName="circle1" presStyleLbl="node1" presStyleIdx="0" presStyleCnt="3"/>
      <dgm:spPr>
        <a:solidFill>
          <a:srgbClr val="FFC000"/>
        </a:solidFill>
      </dgm:spPr>
    </dgm:pt>
    <dgm:pt modelId="{7BF5E84A-77B6-43B5-BD30-28765A6306FE}" type="pres">
      <dgm:prSet presAssocID="{AB5CEB92-119C-4577-AC40-2B0D4F33BB46}" presName="space" presStyleCnt="0"/>
      <dgm:spPr/>
    </dgm:pt>
    <dgm:pt modelId="{BE9D5477-28EC-411E-B2F3-F50D9AF43334}" type="pres">
      <dgm:prSet presAssocID="{AB5CEB92-119C-4577-AC40-2B0D4F33BB46}" presName="rect1" presStyleLbl="alignAcc1" presStyleIdx="0" presStyleCnt="3"/>
      <dgm:spPr/>
      <dgm:t>
        <a:bodyPr/>
        <a:lstStyle/>
        <a:p>
          <a:endParaRPr lang="zh-TW" altLang="en-US"/>
        </a:p>
      </dgm:t>
    </dgm:pt>
    <dgm:pt modelId="{0C1AC384-7AA4-431F-AD4B-10CC9BDF9E3D}" type="pres">
      <dgm:prSet presAssocID="{C5D1FC61-24EE-444D-8FD2-433A17EFAE75}" presName="vertSpace2" presStyleLbl="node1" presStyleIdx="0" presStyleCnt="3"/>
      <dgm:spPr/>
    </dgm:pt>
    <dgm:pt modelId="{52AC4437-50BB-47B9-A782-F099DF7BDC8E}" type="pres">
      <dgm:prSet presAssocID="{C5D1FC61-24EE-444D-8FD2-433A17EFAE75}" presName="circle2" presStyleLbl="node1" presStyleIdx="1" presStyleCnt="3"/>
      <dgm:spPr>
        <a:solidFill>
          <a:srgbClr val="00B0F0"/>
        </a:solidFill>
      </dgm:spPr>
    </dgm:pt>
    <dgm:pt modelId="{DA9795EF-0DA8-4AE9-8BF6-AF5967D4A8E4}" type="pres">
      <dgm:prSet presAssocID="{C5D1FC61-24EE-444D-8FD2-433A17EFAE75}" presName="rect2" presStyleLbl="alignAcc1" presStyleIdx="1" presStyleCnt="3"/>
      <dgm:spPr/>
      <dgm:t>
        <a:bodyPr/>
        <a:lstStyle/>
        <a:p>
          <a:endParaRPr lang="zh-TW" altLang="en-US"/>
        </a:p>
      </dgm:t>
    </dgm:pt>
    <dgm:pt modelId="{1AC6DDFA-13F2-4595-B159-F3D18B986AA6}" type="pres">
      <dgm:prSet presAssocID="{D2F90735-A5DA-4B09-B0B9-A5D28C28AF3B}" presName="vertSpace3" presStyleLbl="node1" presStyleIdx="1" presStyleCnt="3"/>
      <dgm:spPr/>
    </dgm:pt>
    <dgm:pt modelId="{9E460E87-763A-4AD3-BAF0-5A146C37EDD5}" type="pres">
      <dgm:prSet presAssocID="{D2F90735-A5DA-4B09-B0B9-A5D28C28AF3B}" presName="circle3" presStyleLbl="node1" presStyleIdx="2" presStyleCnt="3"/>
      <dgm:spPr>
        <a:solidFill>
          <a:srgbClr val="FF0000"/>
        </a:solidFill>
      </dgm:spPr>
    </dgm:pt>
    <dgm:pt modelId="{DE9A6C74-3C78-4B48-B42A-E26FA2AD9B60}" type="pres">
      <dgm:prSet presAssocID="{D2F90735-A5DA-4B09-B0B9-A5D28C28AF3B}" presName="rect3" presStyleLbl="alignAcc1" presStyleIdx="2" presStyleCnt="3"/>
      <dgm:spPr/>
      <dgm:t>
        <a:bodyPr/>
        <a:lstStyle/>
        <a:p>
          <a:endParaRPr lang="zh-TW" altLang="en-US"/>
        </a:p>
      </dgm:t>
    </dgm:pt>
    <dgm:pt modelId="{FCF9B5E1-0538-4C81-B3E4-CF23556B87C6}" type="pres">
      <dgm:prSet presAssocID="{AB5CEB92-119C-4577-AC40-2B0D4F33BB4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AC4360-8981-429B-A15A-4EFBFB7F9EB7}" type="pres">
      <dgm:prSet presAssocID="{AB5CEB92-119C-4577-AC40-2B0D4F33BB4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656A69-0B62-4EA4-A9EF-924D26352E82}" type="pres">
      <dgm:prSet presAssocID="{C5D1FC61-24EE-444D-8FD2-433A17EFAE7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A23DBB-CC5B-48D4-98CD-64559BDA8E93}" type="pres">
      <dgm:prSet presAssocID="{C5D1FC61-24EE-444D-8FD2-433A17EFAE7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44CC12-994B-4CF3-BD16-A9590FC6BC33}" type="pres">
      <dgm:prSet presAssocID="{D2F90735-A5DA-4B09-B0B9-A5D28C28AF3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348901-64C7-4E2F-9D1B-C17780672EB2}" type="pres">
      <dgm:prSet presAssocID="{D2F90735-A5DA-4B09-B0B9-A5D28C28AF3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87842BF-D9C3-4746-AB65-2AA66FBF8245}" type="presOf" srcId="{EA08823C-1147-4803-BB8E-0F05914719F1}" destId="{23A23DBB-CC5B-48D4-98CD-64559BDA8E93}" srcOrd="0" destOrd="1" presId="urn:microsoft.com/office/officeart/2005/8/layout/target3"/>
    <dgm:cxn modelId="{3D239823-6217-4493-AD81-5B29FE7AC302}" type="presOf" srcId="{CFAE0667-C62C-4F08-BC1B-F10FA39AE7D7}" destId="{01348901-64C7-4E2F-9D1B-C17780672EB2}" srcOrd="0" destOrd="1" presId="urn:microsoft.com/office/officeart/2005/8/layout/target3"/>
    <dgm:cxn modelId="{4410118D-904C-49B6-906D-594EB4920A47}" type="presOf" srcId="{5E785A6A-B845-4606-95D6-5CC28E1C69A3}" destId="{01348901-64C7-4E2F-9D1B-C17780672EB2}" srcOrd="0" destOrd="0" presId="urn:microsoft.com/office/officeart/2005/8/layout/target3"/>
    <dgm:cxn modelId="{8E34A8F5-3AD8-4ADA-A945-3C90AF8F706A}" srcId="{AB5CEB92-119C-4577-AC40-2B0D4F33BB46}" destId="{1D1CA805-C5DA-4AE5-9514-34A37599F352}" srcOrd="0" destOrd="0" parTransId="{C07EDEC3-4288-48A8-9DA3-E11C0F9BFB3F}" sibTransId="{D6BBA304-F8F6-4A5B-8EF7-4F61BDC9131B}"/>
    <dgm:cxn modelId="{913B26DF-1EDD-48D5-B543-F5C47A7B0119}" srcId="{D299BFB8-87BE-40FD-BDD6-398DA142C4F9}" destId="{D2F90735-A5DA-4B09-B0B9-A5D28C28AF3B}" srcOrd="2" destOrd="0" parTransId="{1FC187D7-E0F7-4350-A914-486F8EB244C3}" sibTransId="{CD11F636-DED4-408D-ADE0-DD9656CBED89}"/>
    <dgm:cxn modelId="{2626C547-FCE2-4D86-A14D-5D140E943E70}" srcId="{AB5CEB92-119C-4577-AC40-2B0D4F33BB46}" destId="{187CB5A9-5382-4B9E-BB38-9DFF578F9541}" srcOrd="1" destOrd="0" parTransId="{FAA896A7-E66C-4C88-BAE2-AE7E764AA2E9}" sibTransId="{2A5AA250-26CE-4251-9621-1F7C21875A77}"/>
    <dgm:cxn modelId="{72314301-D866-4875-8864-F247F6BB7E0F}" srcId="{D2F90735-A5DA-4B09-B0B9-A5D28C28AF3B}" destId="{CFAE0667-C62C-4F08-BC1B-F10FA39AE7D7}" srcOrd="1" destOrd="0" parTransId="{AAF62471-E86D-48E8-AC6E-2AF7053EF86F}" sibTransId="{45D0F19E-7148-446C-A67F-6A3A2EFCD813}"/>
    <dgm:cxn modelId="{000C0A6F-C945-4046-B117-E81E9A9A3A52}" type="presOf" srcId="{D2F90735-A5DA-4B09-B0B9-A5D28C28AF3B}" destId="{DE9A6C74-3C78-4B48-B42A-E26FA2AD9B60}" srcOrd="0" destOrd="0" presId="urn:microsoft.com/office/officeart/2005/8/layout/target3"/>
    <dgm:cxn modelId="{1723FA7F-FFFB-485D-91CD-8F0E84FEC890}" type="presOf" srcId="{1D1CA805-C5DA-4AE5-9514-34A37599F352}" destId="{9EAC4360-8981-429B-A15A-4EFBFB7F9EB7}" srcOrd="0" destOrd="0" presId="urn:microsoft.com/office/officeart/2005/8/layout/target3"/>
    <dgm:cxn modelId="{DCE852C3-75A0-4C3A-905C-5CD2336D62AC}" srcId="{C5D1FC61-24EE-444D-8FD2-433A17EFAE75}" destId="{02B1781F-1BB4-4D70-968A-1D53CF8ABC64}" srcOrd="0" destOrd="0" parTransId="{6980B3EC-7660-4295-9F26-3171F310D632}" sibTransId="{1573B70C-F12E-47A5-937E-2277FDFB8EEE}"/>
    <dgm:cxn modelId="{3DB2DB06-9C7A-45C4-8B86-58922411ADF4}" type="presOf" srcId="{D2F90735-A5DA-4B09-B0B9-A5D28C28AF3B}" destId="{D744CC12-994B-4CF3-BD16-A9590FC6BC33}" srcOrd="1" destOrd="0" presId="urn:microsoft.com/office/officeart/2005/8/layout/target3"/>
    <dgm:cxn modelId="{4DF52D7B-55F5-4A40-90B6-EB71745C5BB3}" type="presOf" srcId="{C5D1FC61-24EE-444D-8FD2-433A17EFAE75}" destId="{36656A69-0B62-4EA4-A9EF-924D26352E82}" srcOrd="1" destOrd="0" presId="urn:microsoft.com/office/officeart/2005/8/layout/target3"/>
    <dgm:cxn modelId="{4F97CD16-7902-45F4-9643-ED2AD4CA2A63}" type="presOf" srcId="{187CB5A9-5382-4B9E-BB38-9DFF578F9541}" destId="{9EAC4360-8981-429B-A15A-4EFBFB7F9EB7}" srcOrd="0" destOrd="1" presId="urn:microsoft.com/office/officeart/2005/8/layout/target3"/>
    <dgm:cxn modelId="{D4620A3F-8AE7-4098-B002-3D09F868C261}" type="presOf" srcId="{AB5CEB92-119C-4577-AC40-2B0D4F33BB46}" destId="{FCF9B5E1-0538-4C81-B3E4-CF23556B87C6}" srcOrd="1" destOrd="0" presId="urn:microsoft.com/office/officeart/2005/8/layout/target3"/>
    <dgm:cxn modelId="{33F6F489-680E-48FE-BDF3-A9032A7EF204}" srcId="{D299BFB8-87BE-40FD-BDD6-398DA142C4F9}" destId="{AB5CEB92-119C-4577-AC40-2B0D4F33BB46}" srcOrd="0" destOrd="0" parTransId="{7D9160B3-EA6F-49AC-B3D1-5D22C3112701}" sibTransId="{BAB65B06-8D52-403C-9C4E-EED5CC6FB208}"/>
    <dgm:cxn modelId="{C93FB353-BE33-4CB0-98E5-CEA0CDB404D3}" srcId="{D299BFB8-87BE-40FD-BDD6-398DA142C4F9}" destId="{C5D1FC61-24EE-444D-8FD2-433A17EFAE75}" srcOrd="1" destOrd="0" parTransId="{446D53C1-8A88-483B-ADC0-37478791A396}" sibTransId="{4ED28C8E-F123-4135-BE4D-2CE296A6773A}"/>
    <dgm:cxn modelId="{2B1F77DD-E10A-4D4B-B6DE-6BB820E1543A}" type="presOf" srcId="{02B1781F-1BB4-4D70-968A-1D53CF8ABC64}" destId="{23A23DBB-CC5B-48D4-98CD-64559BDA8E93}" srcOrd="0" destOrd="0" presId="urn:microsoft.com/office/officeart/2005/8/layout/target3"/>
    <dgm:cxn modelId="{9F6988B8-C6AF-4B4B-AEF8-998D59EB52AE}" srcId="{C5D1FC61-24EE-444D-8FD2-433A17EFAE75}" destId="{EA08823C-1147-4803-BB8E-0F05914719F1}" srcOrd="1" destOrd="0" parTransId="{D04F87BF-F49F-477B-8BE3-6497A5CC3A61}" sibTransId="{1F6795C1-6AAE-4CF6-8917-9C24761FF310}"/>
    <dgm:cxn modelId="{091479CE-A32B-491B-B1EE-93557298A525}" srcId="{D2F90735-A5DA-4B09-B0B9-A5D28C28AF3B}" destId="{5E785A6A-B845-4606-95D6-5CC28E1C69A3}" srcOrd="0" destOrd="0" parTransId="{D9F8B4EE-4B49-4E62-99E1-508A3003040B}" sibTransId="{C5A1E41B-45C0-451D-BA92-59049439EBA9}"/>
    <dgm:cxn modelId="{FFAAE7DB-7822-4D58-90DB-A695F9DFED4E}" type="presOf" srcId="{AB5CEB92-119C-4577-AC40-2B0D4F33BB46}" destId="{BE9D5477-28EC-411E-B2F3-F50D9AF43334}" srcOrd="0" destOrd="0" presId="urn:microsoft.com/office/officeart/2005/8/layout/target3"/>
    <dgm:cxn modelId="{88C11DCD-996B-4AB2-A0F4-C297B3F79C6C}" type="presOf" srcId="{C5D1FC61-24EE-444D-8FD2-433A17EFAE75}" destId="{DA9795EF-0DA8-4AE9-8BF6-AF5967D4A8E4}" srcOrd="0" destOrd="0" presId="urn:microsoft.com/office/officeart/2005/8/layout/target3"/>
    <dgm:cxn modelId="{C8F6F982-4D1C-4B0C-BD37-A6B4281542A9}" type="presOf" srcId="{D299BFB8-87BE-40FD-BDD6-398DA142C4F9}" destId="{64376D09-3BDA-473C-9C31-C6914F699A71}" srcOrd="0" destOrd="0" presId="urn:microsoft.com/office/officeart/2005/8/layout/target3"/>
    <dgm:cxn modelId="{7BD5CE96-F90D-4702-9FEF-DB740E885466}" type="presParOf" srcId="{64376D09-3BDA-473C-9C31-C6914F699A71}" destId="{6322BE8F-1F9A-4BAF-A390-2535D33CF1F5}" srcOrd="0" destOrd="0" presId="urn:microsoft.com/office/officeart/2005/8/layout/target3"/>
    <dgm:cxn modelId="{9B8B3CEC-6C92-4F5E-84F0-3FBA8A72D287}" type="presParOf" srcId="{64376D09-3BDA-473C-9C31-C6914F699A71}" destId="{7BF5E84A-77B6-43B5-BD30-28765A6306FE}" srcOrd="1" destOrd="0" presId="urn:microsoft.com/office/officeart/2005/8/layout/target3"/>
    <dgm:cxn modelId="{E36BEBC7-5BD3-4DFD-9BF4-BDA1A2FEC3C9}" type="presParOf" srcId="{64376D09-3BDA-473C-9C31-C6914F699A71}" destId="{BE9D5477-28EC-411E-B2F3-F50D9AF43334}" srcOrd="2" destOrd="0" presId="urn:microsoft.com/office/officeart/2005/8/layout/target3"/>
    <dgm:cxn modelId="{73931D68-A018-4247-9658-B3B5F0486EE3}" type="presParOf" srcId="{64376D09-3BDA-473C-9C31-C6914F699A71}" destId="{0C1AC384-7AA4-431F-AD4B-10CC9BDF9E3D}" srcOrd="3" destOrd="0" presId="urn:microsoft.com/office/officeart/2005/8/layout/target3"/>
    <dgm:cxn modelId="{7DBC13C7-6F2F-4061-BF31-43994E699FDB}" type="presParOf" srcId="{64376D09-3BDA-473C-9C31-C6914F699A71}" destId="{52AC4437-50BB-47B9-A782-F099DF7BDC8E}" srcOrd="4" destOrd="0" presId="urn:microsoft.com/office/officeart/2005/8/layout/target3"/>
    <dgm:cxn modelId="{9AF4A11A-9FDA-4FC1-86A9-1FFCCC28144D}" type="presParOf" srcId="{64376D09-3BDA-473C-9C31-C6914F699A71}" destId="{DA9795EF-0DA8-4AE9-8BF6-AF5967D4A8E4}" srcOrd="5" destOrd="0" presId="urn:microsoft.com/office/officeart/2005/8/layout/target3"/>
    <dgm:cxn modelId="{57C1EA2E-E866-41DD-B342-20E7D0567CC3}" type="presParOf" srcId="{64376D09-3BDA-473C-9C31-C6914F699A71}" destId="{1AC6DDFA-13F2-4595-B159-F3D18B986AA6}" srcOrd="6" destOrd="0" presId="urn:microsoft.com/office/officeart/2005/8/layout/target3"/>
    <dgm:cxn modelId="{2431FBD2-54CC-4857-8AD4-7AA02F0F651E}" type="presParOf" srcId="{64376D09-3BDA-473C-9C31-C6914F699A71}" destId="{9E460E87-763A-4AD3-BAF0-5A146C37EDD5}" srcOrd="7" destOrd="0" presId="urn:microsoft.com/office/officeart/2005/8/layout/target3"/>
    <dgm:cxn modelId="{BE412343-F8A6-4117-A7AA-D5650DE51EBA}" type="presParOf" srcId="{64376D09-3BDA-473C-9C31-C6914F699A71}" destId="{DE9A6C74-3C78-4B48-B42A-E26FA2AD9B60}" srcOrd="8" destOrd="0" presId="urn:microsoft.com/office/officeart/2005/8/layout/target3"/>
    <dgm:cxn modelId="{872B4F5D-C77D-415C-9E39-D0B0C753E4B4}" type="presParOf" srcId="{64376D09-3BDA-473C-9C31-C6914F699A71}" destId="{FCF9B5E1-0538-4C81-B3E4-CF23556B87C6}" srcOrd="9" destOrd="0" presId="urn:microsoft.com/office/officeart/2005/8/layout/target3"/>
    <dgm:cxn modelId="{6FBAFB56-6461-4592-A391-5B52CF5565F0}" type="presParOf" srcId="{64376D09-3BDA-473C-9C31-C6914F699A71}" destId="{9EAC4360-8981-429B-A15A-4EFBFB7F9EB7}" srcOrd="10" destOrd="0" presId="urn:microsoft.com/office/officeart/2005/8/layout/target3"/>
    <dgm:cxn modelId="{C84EC59B-AB8B-4976-B3C9-D7BF5FAD3584}" type="presParOf" srcId="{64376D09-3BDA-473C-9C31-C6914F699A71}" destId="{36656A69-0B62-4EA4-A9EF-924D26352E82}" srcOrd="11" destOrd="0" presId="urn:microsoft.com/office/officeart/2005/8/layout/target3"/>
    <dgm:cxn modelId="{CAA2B66B-A79D-48C8-B32A-3AEF215F583D}" type="presParOf" srcId="{64376D09-3BDA-473C-9C31-C6914F699A71}" destId="{23A23DBB-CC5B-48D4-98CD-64559BDA8E93}" srcOrd="12" destOrd="0" presId="urn:microsoft.com/office/officeart/2005/8/layout/target3"/>
    <dgm:cxn modelId="{877AA7CA-7A5F-47CB-A207-F6E864D7289B}" type="presParOf" srcId="{64376D09-3BDA-473C-9C31-C6914F699A71}" destId="{D744CC12-994B-4CF3-BD16-A9590FC6BC33}" srcOrd="13" destOrd="0" presId="urn:microsoft.com/office/officeart/2005/8/layout/target3"/>
    <dgm:cxn modelId="{A1009252-DE98-4E31-9EA5-DA9DABDE9328}" type="presParOf" srcId="{64376D09-3BDA-473C-9C31-C6914F699A71}" destId="{01348901-64C7-4E2F-9D1B-C17780672EB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81ADE6-0172-47C4-9594-6CE3BCBE9E74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A57D36F1-F273-46F4-BCE2-9E372F071724}">
      <dgm:prSet phldrT="[文字]" custT="1"/>
      <dgm:spPr/>
      <dgm:t>
        <a:bodyPr/>
        <a:lstStyle/>
        <a:p>
          <a:r>
            <a:rPr lang="zh-TW" altLang="en-US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冷兵器作戰</a:t>
          </a:r>
          <a:endParaRPr lang="zh-TW" altLang="en-US" sz="28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E1FF6FB8-9D3B-408A-974C-429E55C6CB57}" type="parTrans" cxnId="{FFA40423-329B-4526-B62A-EE7121524F70}">
      <dgm:prSet/>
      <dgm:spPr/>
      <dgm:t>
        <a:bodyPr/>
        <a:lstStyle/>
        <a:p>
          <a:endParaRPr lang="zh-TW" altLang="en-US"/>
        </a:p>
      </dgm:t>
    </dgm:pt>
    <dgm:pt modelId="{C3310337-EF0E-4F0D-B270-595344C548A5}" type="sibTrans" cxnId="{FFA40423-329B-4526-B62A-EE7121524F70}">
      <dgm:prSet/>
      <dgm:spPr/>
      <dgm:t>
        <a:bodyPr/>
        <a:lstStyle/>
        <a:p>
          <a:endParaRPr lang="zh-TW" altLang="en-US"/>
        </a:p>
      </dgm:t>
    </dgm:pt>
    <dgm:pt modelId="{67F6190A-E947-41CE-9EB8-3E96CE2AA036}">
      <dgm:prSet phldrT="[文字]" custT="1"/>
      <dgm:spPr/>
      <dgm:t>
        <a:bodyPr/>
        <a:lstStyle/>
        <a:p>
          <a:r>
            <a:rPr lang="zh-TW" altLang="en-US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熱兵器作戰</a:t>
          </a:r>
          <a:endParaRPr lang="zh-TW" altLang="en-US" sz="28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B4B11593-2609-4D44-96AE-772FEEC0D79F}" type="parTrans" cxnId="{DC75069C-006A-4A87-9880-59EE68147FB9}">
      <dgm:prSet/>
      <dgm:spPr/>
      <dgm:t>
        <a:bodyPr/>
        <a:lstStyle/>
        <a:p>
          <a:endParaRPr lang="zh-TW" altLang="en-US"/>
        </a:p>
      </dgm:t>
    </dgm:pt>
    <dgm:pt modelId="{2D49EB07-F8D6-4691-BDE7-74FDC46AE33B}" type="sibTrans" cxnId="{DC75069C-006A-4A87-9880-59EE68147FB9}">
      <dgm:prSet/>
      <dgm:spPr/>
      <dgm:t>
        <a:bodyPr/>
        <a:lstStyle/>
        <a:p>
          <a:endParaRPr lang="zh-TW" altLang="en-US"/>
        </a:p>
      </dgm:t>
    </dgm:pt>
    <dgm:pt modelId="{56C2BA1E-33C2-4907-B109-8ED6857489CD}">
      <dgm:prSet phldrT="[文字]" custT="1"/>
      <dgm:spPr/>
      <dgm:t>
        <a:bodyPr/>
        <a:lstStyle/>
        <a:p>
          <a:r>
            <a:rPr lang="zh-TW" altLang="en-US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資訊科技作戰</a:t>
          </a:r>
          <a:endParaRPr lang="zh-TW" altLang="en-US" sz="28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227F204D-D2DB-4D4C-A5E8-104D33478F22}" type="parTrans" cxnId="{6E16FBDB-2158-4F36-8F2F-2148B0E67BF9}">
      <dgm:prSet/>
      <dgm:spPr/>
      <dgm:t>
        <a:bodyPr/>
        <a:lstStyle/>
        <a:p>
          <a:endParaRPr lang="zh-TW" altLang="en-US"/>
        </a:p>
      </dgm:t>
    </dgm:pt>
    <dgm:pt modelId="{3E5C5A4E-65EA-4AA0-A527-C147C1207FEE}" type="sibTrans" cxnId="{6E16FBDB-2158-4F36-8F2F-2148B0E67BF9}">
      <dgm:prSet/>
      <dgm:spPr/>
      <dgm:t>
        <a:bodyPr/>
        <a:lstStyle/>
        <a:p>
          <a:endParaRPr lang="zh-TW" altLang="en-US"/>
        </a:p>
      </dgm:t>
    </dgm:pt>
    <dgm:pt modelId="{5CD2EC04-37C8-4939-86CC-C74602F924CF}" type="pres">
      <dgm:prSet presAssocID="{9881ADE6-0172-47C4-9594-6CE3BCBE9E74}" presName="arrowDiagram" presStyleCnt="0">
        <dgm:presLayoutVars>
          <dgm:chMax val="5"/>
          <dgm:dir/>
          <dgm:resizeHandles val="exact"/>
        </dgm:presLayoutVars>
      </dgm:prSet>
      <dgm:spPr/>
    </dgm:pt>
    <dgm:pt modelId="{FADC3F7C-9454-415E-BDFF-7BFE1A86BA1A}" type="pres">
      <dgm:prSet presAssocID="{9881ADE6-0172-47C4-9594-6CE3BCBE9E74}" presName="arrow" presStyleLbl="bgShp" presStyleIdx="0" presStyleCnt="1"/>
      <dgm:spPr>
        <a:solidFill>
          <a:srgbClr val="FF0000"/>
        </a:solidFill>
      </dgm:spPr>
    </dgm:pt>
    <dgm:pt modelId="{BC4678A5-B47B-4D41-9E9D-DA6C897DD340}" type="pres">
      <dgm:prSet presAssocID="{9881ADE6-0172-47C4-9594-6CE3BCBE9E74}" presName="arrowDiagram3" presStyleCnt="0"/>
      <dgm:spPr/>
    </dgm:pt>
    <dgm:pt modelId="{604CAC37-BB5C-43C3-9297-9E862FCD6172}" type="pres">
      <dgm:prSet presAssocID="{A57D36F1-F273-46F4-BCE2-9E372F071724}" presName="bullet3a" presStyleLbl="node1" presStyleIdx="0" presStyleCnt="3"/>
      <dgm:spPr/>
    </dgm:pt>
    <dgm:pt modelId="{DB686063-CB1F-43F3-AEC6-D4091C8ACB16}" type="pres">
      <dgm:prSet presAssocID="{A57D36F1-F273-46F4-BCE2-9E372F071724}" presName="textBox3a" presStyleLbl="revTx" presStyleIdx="0" presStyleCnt="3" custScaleX="1956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1E2E96-3BC2-44A4-8CEA-7A3A599A69C9}" type="pres">
      <dgm:prSet presAssocID="{67F6190A-E947-41CE-9EB8-3E96CE2AA036}" presName="bullet3b" presStyleLbl="node1" presStyleIdx="1" presStyleCnt="3"/>
      <dgm:spPr/>
    </dgm:pt>
    <dgm:pt modelId="{FA927A42-0287-4BF2-9B27-2AECF201EB66}" type="pres">
      <dgm:prSet presAssocID="{67F6190A-E947-41CE-9EB8-3E96CE2AA036}" presName="textBox3b" presStyleLbl="revTx" presStyleIdx="1" presStyleCnt="3" custScaleX="2213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56E6EB-06A7-42FA-B7F8-58E859925AD8}" type="pres">
      <dgm:prSet presAssocID="{56C2BA1E-33C2-4907-B109-8ED6857489CD}" presName="bullet3c" presStyleLbl="node1" presStyleIdx="2" presStyleCnt="3"/>
      <dgm:spPr/>
    </dgm:pt>
    <dgm:pt modelId="{934DB4C1-1E25-41FE-AA41-611A3CFE46DE}" type="pres">
      <dgm:prSet presAssocID="{56C2BA1E-33C2-4907-B109-8ED6857489CD}" presName="textBox3c" presStyleLbl="revTx" presStyleIdx="2" presStyleCnt="3" custScaleX="2247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9ECAEC0-656A-4B10-9C04-E58BE7318F90}" type="presOf" srcId="{A57D36F1-F273-46F4-BCE2-9E372F071724}" destId="{DB686063-CB1F-43F3-AEC6-D4091C8ACB16}" srcOrd="0" destOrd="0" presId="urn:microsoft.com/office/officeart/2005/8/layout/arrow2"/>
    <dgm:cxn modelId="{6E16FBDB-2158-4F36-8F2F-2148B0E67BF9}" srcId="{9881ADE6-0172-47C4-9594-6CE3BCBE9E74}" destId="{56C2BA1E-33C2-4907-B109-8ED6857489CD}" srcOrd="2" destOrd="0" parTransId="{227F204D-D2DB-4D4C-A5E8-104D33478F22}" sibTransId="{3E5C5A4E-65EA-4AA0-A527-C147C1207FEE}"/>
    <dgm:cxn modelId="{DFC03A99-F43A-40D9-BB22-0A9DBC333F69}" type="presOf" srcId="{56C2BA1E-33C2-4907-B109-8ED6857489CD}" destId="{934DB4C1-1E25-41FE-AA41-611A3CFE46DE}" srcOrd="0" destOrd="0" presId="urn:microsoft.com/office/officeart/2005/8/layout/arrow2"/>
    <dgm:cxn modelId="{7CF4E74B-7E6F-4078-A9F0-C54AA9765255}" type="presOf" srcId="{9881ADE6-0172-47C4-9594-6CE3BCBE9E74}" destId="{5CD2EC04-37C8-4939-86CC-C74602F924CF}" srcOrd="0" destOrd="0" presId="urn:microsoft.com/office/officeart/2005/8/layout/arrow2"/>
    <dgm:cxn modelId="{0F4EF287-3D8C-470A-891B-B997F68AAEE6}" type="presOf" srcId="{67F6190A-E947-41CE-9EB8-3E96CE2AA036}" destId="{FA927A42-0287-4BF2-9B27-2AECF201EB66}" srcOrd="0" destOrd="0" presId="urn:microsoft.com/office/officeart/2005/8/layout/arrow2"/>
    <dgm:cxn modelId="{FFA40423-329B-4526-B62A-EE7121524F70}" srcId="{9881ADE6-0172-47C4-9594-6CE3BCBE9E74}" destId="{A57D36F1-F273-46F4-BCE2-9E372F071724}" srcOrd="0" destOrd="0" parTransId="{E1FF6FB8-9D3B-408A-974C-429E55C6CB57}" sibTransId="{C3310337-EF0E-4F0D-B270-595344C548A5}"/>
    <dgm:cxn modelId="{DC75069C-006A-4A87-9880-59EE68147FB9}" srcId="{9881ADE6-0172-47C4-9594-6CE3BCBE9E74}" destId="{67F6190A-E947-41CE-9EB8-3E96CE2AA036}" srcOrd="1" destOrd="0" parTransId="{B4B11593-2609-4D44-96AE-772FEEC0D79F}" sibTransId="{2D49EB07-F8D6-4691-BDE7-74FDC46AE33B}"/>
    <dgm:cxn modelId="{316463F4-ABB8-415C-8781-87C1ECC276DE}" type="presParOf" srcId="{5CD2EC04-37C8-4939-86CC-C74602F924CF}" destId="{FADC3F7C-9454-415E-BDFF-7BFE1A86BA1A}" srcOrd="0" destOrd="0" presId="urn:microsoft.com/office/officeart/2005/8/layout/arrow2"/>
    <dgm:cxn modelId="{7AA2051A-F06A-45F0-A5BE-5B78914B0D85}" type="presParOf" srcId="{5CD2EC04-37C8-4939-86CC-C74602F924CF}" destId="{BC4678A5-B47B-4D41-9E9D-DA6C897DD340}" srcOrd="1" destOrd="0" presId="urn:microsoft.com/office/officeart/2005/8/layout/arrow2"/>
    <dgm:cxn modelId="{C92FC058-33AF-4008-A856-7E3CD54777E5}" type="presParOf" srcId="{BC4678A5-B47B-4D41-9E9D-DA6C897DD340}" destId="{604CAC37-BB5C-43C3-9297-9E862FCD6172}" srcOrd="0" destOrd="0" presId="urn:microsoft.com/office/officeart/2005/8/layout/arrow2"/>
    <dgm:cxn modelId="{BBBA4AE6-FD97-4CE8-83E0-1D9A20EBC983}" type="presParOf" srcId="{BC4678A5-B47B-4D41-9E9D-DA6C897DD340}" destId="{DB686063-CB1F-43F3-AEC6-D4091C8ACB16}" srcOrd="1" destOrd="0" presId="urn:microsoft.com/office/officeart/2005/8/layout/arrow2"/>
    <dgm:cxn modelId="{DC8DB8FD-7757-46F9-AD22-48FCB13902C7}" type="presParOf" srcId="{BC4678A5-B47B-4D41-9E9D-DA6C897DD340}" destId="{611E2E96-3BC2-44A4-8CEA-7A3A599A69C9}" srcOrd="2" destOrd="0" presId="urn:microsoft.com/office/officeart/2005/8/layout/arrow2"/>
    <dgm:cxn modelId="{877EB0B3-E7D2-450E-AE79-78AD16055C47}" type="presParOf" srcId="{BC4678A5-B47B-4D41-9E9D-DA6C897DD340}" destId="{FA927A42-0287-4BF2-9B27-2AECF201EB66}" srcOrd="3" destOrd="0" presId="urn:microsoft.com/office/officeart/2005/8/layout/arrow2"/>
    <dgm:cxn modelId="{238AE71F-ABDA-4D6C-AA3F-B5B28726F14B}" type="presParOf" srcId="{BC4678A5-B47B-4D41-9E9D-DA6C897DD340}" destId="{9456E6EB-06A7-42FA-B7F8-58E859925AD8}" srcOrd="4" destOrd="0" presId="urn:microsoft.com/office/officeart/2005/8/layout/arrow2"/>
    <dgm:cxn modelId="{48A870AB-4BCD-405C-9A7D-3266B4EF0385}" type="presParOf" srcId="{BC4678A5-B47B-4D41-9E9D-DA6C897DD340}" destId="{934DB4C1-1E25-41FE-AA41-611A3CFE46D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C8429E-6378-44A9-AE72-60371DD1F055}">
      <dsp:nvSpPr>
        <dsp:cNvPr id="0" name=""/>
        <dsp:cNvSpPr/>
      </dsp:nvSpPr>
      <dsp:spPr>
        <a:xfrm>
          <a:off x="390492" y="0"/>
          <a:ext cx="3856513" cy="4852988"/>
        </a:xfrm>
        <a:prstGeom prst="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4884A-B700-4FF2-A93D-943E942194F1}">
      <dsp:nvSpPr>
        <dsp:cNvPr id="0" name=""/>
        <dsp:cNvSpPr/>
      </dsp:nvSpPr>
      <dsp:spPr>
        <a:xfrm>
          <a:off x="0" y="1455896"/>
          <a:ext cx="1361122" cy="194119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成長茁壯教育</a:t>
          </a:r>
          <a:endParaRPr lang="zh-TW" altLang="en-US" sz="2800" b="1" kern="1200" dirty="0"/>
        </a:p>
      </dsp:txBody>
      <dsp:txXfrm>
        <a:off x="0" y="1455896"/>
        <a:ext cx="1361122" cy="1941195"/>
      </dsp:txXfrm>
    </dsp:sp>
    <dsp:sp modelId="{FB4B72FC-AFE4-460B-9D13-8891004BF23E}">
      <dsp:nvSpPr>
        <dsp:cNvPr id="0" name=""/>
        <dsp:cNvSpPr/>
      </dsp:nvSpPr>
      <dsp:spPr>
        <a:xfrm>
          <a:off x="1587976" y="1455896"/>
          <a:ext cx="1361122" cy="194119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建立危機意識</a:t>
          </a:r>
          <a:endParaRPr lang="zh-TW" altLang="en-US" sz="2800" b="1" kern="1200" dirty="0"/>
        </a:p>
      </dsp:txBody>
      <dsp:txXfrm>
        <a:off x="1587976" y="1455896"/>
        <a:ext cx="1361122" cy="1941195"/>
      </dsp:txXfrm>
    </dsp:sp>
    <dsp:sp modelId="{703DA470-0695-4014-A958-9989440ECF7A}">
      <dsp:nvSpPr>
        <dsp:cNvPr id="0" name=""/>
        <dsp:cNvSpPr/>
      </dsp:nvSpPr>
      <dsp:spPr>
        <a:xfrm>
          <a:off x="3175952" y="1455896"/>
          <a:ext cx="1361122" cy="194119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齊心一致堅持</a:t>
          </a:r>
          <a:endParaRPr lang="zh-TW" altLang="en-US" sz="2800" b="1" kern="1200" dirty="0"/>
        </a:p>
      </dsp:txBody>
      <dsp:txXfrm>
        <a:off x="3175952" y="1455896"/>
        <a:ext cx="1361122" cy="19411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2550" y="0"/>
            <a:ext cx="2976563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9948358-67EE-4011-B6F0-061F397C50D0}" type="datetimeFigureOut">
              <a:rPr lang="zh-TW" altLang="en-US"/>
              <a:pPr>
                <a:defRPr/>
              </a:pPr>
              <a:t>2015/9/6</a:t>
            </a:fld>
            <a:endParaRPr lang="en-US" altLang="zh-TW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9600"/>
            <a:ext cx="2976563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2550" y="9499600"/>
            <a:ext cx="2976563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C5A635E-EF03-4B7B-8E66-09B5D67E13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405" tIns="48203" rIns="96405" bIns="48203" numCol="1" anchor="t" anchorCtr="0" compatLnSpc="1">
            <a:prstTxWarp prst="textNoShape">
              <a:avLst/>
            </a:prstTxWarp>
          </a:bodyPr>
          <a:lstStyle>
            <a:lvl1pPr defTabSz="963613">
              <a:defRPr sz="13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92550" y="0"/>
            <a:ext cx="2976563" cy="5000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405" tIns="48203" rIns="96405" bIns="48203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B89E14B9-8978-4C73-A9CB-02FC8F946893}" type="datetimeFigureOut">
              <a:rPr lang="zh-TW" altLang="en-US"/>
              <a:pPr>
                <a:defRPr/>
              </a:pPr>
              <a:t>2015/9/6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751388"/>
            <a:ext cx="5495925" cy="45005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405" tIns="48203" rIns="96405" bIns="48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499600"/>
            <a:ext cx="2976563" cy="5000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405" tIns="48203" rIns="96405" bIns="48203" numCol="1" anchor="b" anchorCtr="0" compatLnSpc="1">
            <a:prstTxWarp prst="textNoShape">
              <a:avLst/>
            </a:prstTxWarp>
          </a:bodyPr>
          <a:lstStyle>
            <a:lvl1pPr defTabSz="963613">
              <a:defRPr sz="13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92550" y="9499600"/>
            <a:ext cx="2976563" cy="5000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405" tIns="48203" rIns="96405" bIns="48203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8FF77259-B8EB-46DA-ACEA-F6A3458533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78FC45-8E3B-4792-8ABE-07C750EBBBE6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2025"/>
            <a:fld id="{762FA0FD-2F7C-4BB9-811C-B7FE23A9F722}" type="slidenum">
              <a:rPr lang="en-US" altLang="zh-TW" smtClean="0"/>
              <a:pPr defTabSz="962025"/>
              <a:t>24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A1CE40-A083-47FC-A923-A3D50428B0C0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603A1C-7343-49D1-B4CC-FDE1D010AB89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2C3ABF-DE8A-41D0-A735-67A45E06C485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8C27A3-5709-4F8A-81CB-FFCDA2ED993C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AA5937-A90F-4EE3-9F73-011444E7BB29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D790D9-10E1-45E9-9EFF-14376A31D349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F29233-AEA4-4ED6-BDCE-9BB20C25BC6C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FC89B7-1AB4-438C-A2B6-788795540EF4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b="1" smtClean="0"/>
              <a:t>一、國際情勢</a:t>
            </a:r>
            <a:endParaRPr lang="zh-TW" altLang="en-US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    全民瞭解國家處境與潛存威脅，務實參與國際事務，確保國家永續發展。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b="1" smtClean="0"/>
              <a:t>二、國防政策</a:t>
            </a:r>
            <a:endParaRPr lang="zh-TW" altLang="en-US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    宣導當前國防施政方針、國軍整體戰略，激發全民防衛意識，支持國防政策。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b="1" smtClean="0"/>
              <a:t>三、全民國防</a:t>
            </a:r>
            <a:endParaRPr lang="zh-TW" altLang="en-US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    瞭解「全民國防教育」對個人、家庭、社會與國家安全之影響，關注、支持參與國防事務。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b="1" smtClean="0"/>
              <a:t>四、防衛動員</a:t>
            </a:r>
            <a:endParaRPr lang="zh-TW" altLang="en-US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    介紹「民防體系」與「全民防衛機制」，適時動員總體力量，厚植戰力泉源。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b="1" smtClean="0"/>
              <a:t>五、國防科技</a:t>
            </a:r>
            <a:endParaRPr lang="zh-TW" altLang="en-US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    建立「無科學即無國防，無國防即無國家」共識，爭取全民支持國防武器裝備發展策略。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B216-A4B3-4A9C-B654-E93160E9390E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4FA8-B51F-4421-A2B3-1043BDA4FF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4DE0-E3B6-4F4B-A8B0-BA5D2C1EFD89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3FA8-BDE0-41F8-88A4-4CA351B702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D91A-FFC8-448F-A384-9F0A26FEA8AD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86A7-3640-4C27-9280-B47C76AD67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B0E9-6CA5-4CBC-BE31-3F42C926A791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B016-7F21-48EA-9127-BD5EB2FAB0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65F2-F9FA-4019-8E47-922542DE729A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E523-734B-4BCD-B937-17B2AAAC15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C90AF-3597-4852-885B-5B28B8EBD406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8B13-DFD0-44F1-B9F1-B8535EEA4B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F843-2EDF-40CD-9CE4-B274EA927073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EA32-84D3-426A-B19C-AC7471CAC2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42EE2-F5CA-4023-99C4-4F723E28E7A0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CB72-FDBC-43BB-A8F3-1C5A97AEBF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00D0-9F31-4C16-B25A-FBC0CA6D10C3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4356-97C4-4738-890B-B1C8A8965D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EC49-69F7-4BC9-8A19-A0916BEA1F5D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6C72-1FDA-42DC-BA4C-134B97D1F5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7185-F6AA-450C-99B3-7956089DA42A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F0C7-0F7F-4458-865E-DCA70E0651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215E-AEFA-4F58-8AA7-575E60099312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F39F-89F6-452C-80DB-1A7394E7AF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CDB7-E293-411C-AA80-222B36A29A13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B89E-6711-4D78-BEE8-5B4D673A2E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1CC9-8321-439E-B82D-AC982B01B262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859DB-A38A-419A-8ED0-3C75ABD57F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D4F3-CE9A-40EB-AB65-ACD5FDD83455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65E8-1B67-40FB-8E87-ED2E427FF0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1C81-7728-4B38-97FB-A35BEF02E7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A1D5-25C7-404A-8FA1-35927E6B20BA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9ADF-E30C-43B1-9D9B-8FF9CE7567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BE4C-0D90-47F4-B164-B3289CD27892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B6B0-E3EA-4E5B-A157-225F3565A1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2C2C-3E43-4434-B9ED-50F33DD8FA3A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2E3D-F382-41B6-BCB1-6DB27AE6FD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C3EC-68EB-41FA-9A9E-F049382966B5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EE42-1AAB-4E2D-B2E3-6A58761D4A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00332-0590-482C-9099-9E93CE7B2A45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AB9A-BE13-48E8-989C-B89E6C2340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D2D0-57C0-4C80-89B6-6AF3D875D5D7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B3C5-F257-49D6-8A6F-D9C81C0882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3D81-0F9C-47EF-B8C5-CE4D61D2D7B0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B4B4-0047-45E2-8361-7037A3429D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EC9BCF-7800-423F-8B80-75CE03AD4169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57C402-F0EC-4A96-8242-E377B87526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5BB950-F81F-4FAA-A6A0-E05E2FFF490D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706A0A-9144-44AA-8923-CA77170E96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1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9191" t="19485" r="19975" b="25706"/>
          <a:stretch>
            <a:fillRect/>
          </a:stretch>
        </p:blipFill>
        <p:spPr bwMode="auto">
          <a:xfrm>
            <a:off x="0" y="0"/>
            <a:ext cx="9043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388" y="44450"/>
            <a:ext cx="8496300" cy="1470025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落實全民國防教育理念</a:t>
            </a:r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7885113" y="5949950"/>
            <a:ext cx="647700" cy="368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85750" y="5572125"/>
            <a:ext cx="8496300" cy="1143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kumimoji="0"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1000125" y="5643563"/>
            <a:ext cx="7415213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講授人：在職巡迴教官 </a:t>
            </a:r>
            <a:r>
              <a:rPr kumimoji="0" lang="zh-TW" altLang="en-US" sz="32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楊國徽上校</a:t>
            </a:r>
            <a:endParaRPr kumimoji="0" lang="en-US" altLang="zh-TW" sz="32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   使用時間：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100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分鐘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5438" y="5075238"/>
            <a:ext cx="85677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altLang="zh-TW" b="1">
              <a:solidFill>
                <a:schemeClr val="bg1"/>
              </a:solidFill>
              <a:ea typeface="標楷體" pitchFamily="65" charset="-120"/>
            </a:endParaRPr>
          </a:p>
          <a:p>
            <a:pPr algn="ctr"/>
            <a:endParaRPr lang="zh-TW" altLang="en-US" sz="28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81113" y="3968750"/>
            <a:ext cx="6429375" cy="22145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400" b="1">
                <a:solidFill>
                  <a:srgbClr val="FF0000"/>
                </a:solidFill>
                <a:ea typeface="標楷體" pitchFamily="65" charset="-120"/>
              </a:rPr>
              <a:t>Ｑ：我們為什麼要來研討　　</a:t>
            </a:r>
            <a:endParaRPr lang="en-US" altLang="zh-TW" sz="4400" b="1">
              <a:solidFill>
                <a:srgbClr val="FF0000"/>
              </a:solidFill>
              <a:ea typeface="標楷體" pitchFamily="65" charset="-120"/>
            </a:endParaRPr>
          </a:p>
          <a:p>
            <a:r>
              <a:rPr lang="zh-TW" altLang="en-US" sz="4400" b="1">
                <a:solidFill>
                  <a:srgbClr val="FF0000"/>
                </a:solidFill>
                <a:ea typeface="標楷體" pitchFamily="65" charset="-120"/>
              </a:rPr>
              <a:t>　　「全民國防」</a:t>
            </a:r>
            <a:r>
              <a:rPr lang="en-US" altLang="zh-TW" sz="4400" b="1">
                <a:solidFill>
                  <a:srgbClr val="FF0000"/>
                </a:solidFill>
                <a:ea typeface="標楷體" pitchFamily="65" charset="-120"/>
              </a:rPr>
              <a:t>?</a:t>
            </a:r>
          </a:p>
          <a:p>
            <a:r>
              <a:rPr lang="zh-TW" altLang="en-US" sz="4400" b="1">
                <a:solidFill>
                  <a:srgbClr val="FF0000"/>
                </a:solidFill>
                <a:ea typeface="標楷體" pitchFamily="65" charset="-120"/>
              </a:rPr>
              <a:t>Ａ：因為</a:t>
            </a:r>
            <a:r>
              <a:rPr lang="en-US" altLang="zh-TW" sz="4400" b="1">
                <a:solidFill>
                  <a:srgbClr val="FF0000"/>
                </a:solidFill>
                <a:ea typeface="標楷體" pitchFamily="65" charset="-120"/>
              </a:rPr>
              <a:t>……</a:t>
            </a:r>
            <a:endParaRPr lang="zh-TW" altLang="en-US" sz="4400" b="1">
              <a:solidFill>
                <a:srgbClr val="FF0000"/>
              </a:solidFill>
              <a:ea typeface="標楷體" pitchFamily="65" charset="-120"/>
            </a:endParaRPr>
          </a:p>
        </p:txBody>
      </p:sp>
      <p:pic>
        <p:nvPicPr>
          <p:cNvPr id="13316" name="Picture 6" descr="MCj0356213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00938" y="4429125"/>
            <a:ext cx="1450975" cy="1825625"/>
          </a:xfrm>
        </p:spPr>
      </p:pic>
      <p:pic>
        <p:nvPicPr>
          <p:cNvPr id="13317" name="Picture 58" descr="MCj039099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6252">
            <a:off x="376238" y="4222750"/>
            <a:ext cx="10255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全民國防教育網頁面插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025" y="1306513"/>
            <a:ext cx="4071938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" descr="C:\Documents and Settings\Administrator\My Documents\全民國防專夾\國徽參考資料\各活動資料\全民國防照片\照片99\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1306513"/>
            <a:ext cx="392747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矩形 7"/>
          <p:cNvSpPr>
            <a:spLocks noChangeArrowheads="1"/>
          </p:cNvSpPr>
          <p:nvPr/>
        </p:nvSpPr>
        <p:spPr bwMode="auto">
          <a:xfrm>
            <a:off x="357188" y="214313"/>
            <a:ext cx="428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知其因</a:t>
            </a:r>
            <a:r>
              <a:rPr lang="en-US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(Know Why)</a:t>
            </a:r>
            <a:endParaRPr lang="zh-TW" altLang="en-US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5313" y="1106488"/>
            <a:ext cx="8135937" cy="8826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標楷體" pitchFamily="65" charset="-120"/>
              </a:rPr>
              <a:t>我國全民國防教育法的推動：</a:t>
            </a:r>
            <a:endParaRPr lang="zh-TW" altLang="en-US" sz="48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989138"/>
            <a:ext cx="82835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標楷體" pitchFamily="65" charset="-120"/>
              </a:rPr>
              <a:t>92</a:t>
            </a:r>
            <a:r>
              <a:rPr lang="zh-TW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標楷體" pitchFamily="65" charset="-120"/>
              </a:rPr>
              <a:t>年提案進入立法院</a:t>
            </a:r>
            <a:endParaRPr lang="en-US" altLang="zh-TW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標楷體" pitchFamily="65" charset="-12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   </a:t>
            </a:r>
            <a:r>
              <a:rPr kumimoji="0" lang="en-US" altLang="zh-TW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94</a:t>
            </a:r>
            <a:r>
              <a:rPr kumimoji="0" lang="zh-TW" altLang="en-US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年</a:t>
            </a:r>
            <a:r>
              <a:rPr kumimoji="0" lang="en-US" altLang="zh-TW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2</a:t>
            </a:r>
            <a:r>
              <a:rPr kumimoji="0" lang="zh-TW" altLang="en-US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月</a:t>
            </a:r>
            <a:r>
              <a:rPr kumimoji="0" lang="en-US" altLang="zh-TW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2</a:t>
            </a:r>
            <a:r>
              <a:rPr kumimoji="0" lang="zh-TW" altLang="en-US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日　  總統府公佈實施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   立法目的：</a:t>
            </a:r>
            <a:r>
              <a:rPr kumimoji="0" lang="zh-TW" altLang="en-US" sz="3600" b="1" dirty="0">
                <a:solidFill>
                  <a:srgbClr val="FFFF00"/>
                </a:solidFill>
                <a:latin typeface="Calibri"/>
                <a:ea typeface="標楷體" pitchFamily="65" charset="-120"/>
              </a:rPr>
              <a:t>增進</a:t>
            </a:r>
            <a:r>
              <a:rPr kumimoji="0" lang="zh-TW" altLang="en-US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全民國防</a:t>
            </a:r>
            <a:r>
              <a:rPr kumimoji="0" lang="zh-TW" altLang="en-US" sz="3600" b="1" dirty="0">
                <a:solidFill>
                  <a:srgbClr val="FFFF00"/>
                </a:solidFill>
                <a:latin typeface="Calibri"/>
                <a:ea typeface="標楷體" pitchFamily="65" charset="-120"/>
              </a:rPr>
              <a:t>知識</a:t>
            </a:r>
            <a:r>
              <a:rPr kumimoji="0" lang="zh-TW" altLang="en-US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，</a:t>
            </a:r>
            <a:r>
              <a:rPr kumimoji="0" lang="zh-TW" altLang="en-US" sz="3600" b="1" dirty="0">
                <a:solidFill>
                  <a:srgbClr val="FFFF00"/>
                </a:solidFill>
                <a:latin typeface="Calibri"/>
                <a:ea typeface="標楷體" pitchFamily="65" charset="-120"/>
              </a:rPr>
              <a:t>凝聚</a:t>
            </a:r>
            <a:r>
              <a:rPr kumimoji="0" lang="zh-TW" altLang="en-US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全民防衛國家之</a:t>
            </a:r>
            <a:r>
              <a:rPr kumimoji="0" lang="zh-TW" altLang="en-US" sz="3600" b="1" dirty="0">
                <a:solidFill>
                  <a:srgbClr val="FFFF00"/>
                </a:solidFill>
                <a:latin typeface="Calibri"/>
                <a:ea typeface="標楷體" pitchFamily="65" charset="-120"/>
              </a:rPr>
              <a:t>意識</a:t>
            </a:r>
            <a:r>
              <a:rPr kumimoji="0" lang="zh-TW" altLang="en-US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，藉以促進國防建設發展，以達鞏固國防，</a:t>
            </a:r>
            <a:r>
              <a:rPr kumimoji="0" lang="zh-TW" altLang="en-US" sz="3600" b="1" dirty="0">
                <a:solidFill>
                  <a:srgbClr val="FFFF00"/>
                </a:solidFill>
                <a:latin typeface="Calibri"/>
                <a:ea typeface="標楷體" pitchFamily="65" charset="-120"/>
              </a:rPr>
              <a:t>確保</a:t>
            </a:r>
            <a:r>
              <a:rPr kumimoji="0" lang="zh-TW" altLang="en-US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國家</a:t>
            </a:r>
            <a:r>
              <a:rPr kumimoji="0" lang="zh-TW" altLang="en-US" sz="3600" b="1" dirty="0">
                <a:solidFill>
                  <a:srgbClr val="FFFF00"/>
                </a:solidFill>
                <a:latin typeface="Calibri"/>
                <a:ea typeface="標楷體" pitchFamily="65" charset="-120"/>
              </a:rPr>
              <a:t>安全</a:t>
            </a:r>
            <a:r>
              <a:rPr kumimoji="0" lang="zh-TW" altLang="en-US" sz="3600" b="1" dirty="0">
                <a:solidFill>
                  <a:prstClr val="white"/>
                </a:solidFill>
                <a:latin typeface="Calibri"/>
                <a:ea typeface="標楷體" pitchFamily="65" charset="-120"/>
              </a:rPr>
              <a:t> 之目的。</a:t>
            </a:r>
            <a:endParaRPr kumimoji="0" lang="zh-TW" altLang="en-US" sz="3600" b="1" dirty="0">
              <a:solidFill>
                <a:prstClr val="white"/>
              </a:solidFill>
              <a:latin typeface="Calibri"/>
              <a:ea typeface="新細明體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altLang="zh-TW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標楷體" pitchFamily="65" charset="-12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zh-TW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標楷體" pitchFamily="65" charset="-120"/>
              </a:rPr>
              <a:t>    </a:t>
            </a:r>
            <a:endParaRPr lang="en-US" altLang="zh-TW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標楷體" pitchFamily="65" charset="-120"/>
            </a:endParaRPr>
          </a:p>
        </p:txBody>
      </p:sp>
      <p:sp>
        <p:nvSpPr>
          <p:cNvPr id="14340" name="矩形 5"/>
          <p:cNvSpPr>
            <a:spLocks noChangeArrowheads="1"/>
          </p:cNvSpPr>
          <p:nvPr/>
        </p:nvSpPr>
        <p:spPr bwMode="auto">
          <a:xfrm>
            <a:off x="595313" y="354013"/>
            <a:ext cx="428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知其然</a:t>
            </a:r>
            <a:r>
              <a:rPr lang="en-US" altLang="zh-TW" sz="4000" b="1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(Know How)</a:t>
            </a:r>
            <a:endParaRPr lang="zh-TW" alt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6516688" y="465138"/>
            <a:ext cx="288925" cy="287337"/>
          </a:xfrm>
          <a:prstGeom prst="ellipse">
            <a:avLst/>
          </a:prstGeom>
          <a:solidFill>
            <a:srgbClr val="339966">
              <a:alpha val="2705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4067175" y="360363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000066"/>
                </a:solidFill>
                <a:latin typeface="Bangle"/>
                <a:ea typeface="金梅毛行書"/>
                <a:cs typeface="金梅毛行書"/>
              </a:rPr>
              <a:t>全民國防教育 </a:t>
            </a:r>
            <a:r>
              <a:rPr lang="en-US" altLang="zh-TW">
                <a:solidFill>
                  <a:srgbClr val="000066"/>
                </a:solidFill>
                <a:latin typeface="Bangle"/>
                <a:ea typeface="金梅毛行書"/>
                <a:cs typeface="金梅毛行書"/>
              </a:rPr>
              <a:t>All-out Defense Education</a:t>
            </a:r>
          </a:p>
        </p:txBody>
      </p:sp>
      <p:sp>
        <p:nvSpPr>
          <p:cNvPr id="15364" name="Text Box 32"/>
          <p:cNvSpPr txBox="1">
            <a:spLocks noChangeArrowheads="1"/>
          </p:cNvSpPr>
          <p:nvPr/>
        </p:nvSpPr>
        <p:spPr bwMode="auto">
          <a:xfrm>
            <a:off x="0" y="1000125"/>
            <a:ext cx="9144000" cy="646113"/>
          </a:xfrm>
          <a:prstGeom prst="rect">
            <a:avLst/>
          </a:prstGeom>
          <a:gradFill rotWithShape="1">
            <a:gsLst>
              <a:gs pos="0">
                <a:srgbClr val="636376"/>
              </a:gs>
              <a:gs pos="100000">
                <a:srgbClr val="D5D5FF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&gt;&gt; </a:t>
            </a:r>
            <a:r>
              <a:rPr kumimoji="0"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為什麼要全民國防教育</a:t>
            </a:r>
            <a:r>
              <a:rPr kumimoji="0" lang="en-US" altLang="zh-TW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sp>
        <p:nvSpPr>
          <p:cNvPr id="15365" name="矩形 7"/>
          <p:cNvSpPr>
            <a:spLocks noChangeArrowheads="1"/>
          </p:cNvSpPr>
          <p:nvPr/>
        </p:nvSpPr>
        <p:spPr bwMode="auto">
          <a:xfrm>
            <a:off x="357188" y="214313"/>
            <a:ext cx="428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知其誰</a:t>
            </a:r>
            <a:r>
              <a:rPr lang="en-US" altLang="zh-TW" sz="4000" b="1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(Know Who)</a:t>
            </a:r>
            <a:endParaRPr lang="zh-TW" altLang="en-US" sz="4000" b="1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643063"/>
            <a:ext cx="90011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2.1</a:t>
            </a:r>
            <a:r>
              <a:rPr lang="zh-TW" altLang="en-US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全民國防教育之目的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18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222" y="1600200"/>
            <a:ext cx="3872242" cy="4891933"/>
          </a:xfrm>
          <a:effectLst>
            <a:softEdge rad="112500"/>
          </a:effectLst>
        </p:spPr>
      </p:pic>
      <p:sp>
        <p:nvSpPr>
          <p:cNvPr id="6" name="日期版面配置區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0008A7-657B-4135-80E3-E14EA9F01164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000CD-328C-4C99-91E3-09B0A70260B5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graphicFrame>
        <p:nvGraphicFramePr>
          <p:cNvPr id="10" name="資料庫圖表 9"/>
          <p:cNvGraphicFramePr/>
          <p:nvPr/>
        </p:nvGraphicFramePr>
        <p:xfrm>
          <a:off x="251520" y="1340768"/>
          <a:ext cx="460851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7DB936-1140-4E50-BE1D-B7AD99E1CCEB}" type="datetime1">
              <a:rPr lang="zh-TW" altLang="en-US"/>
              <a:pPr>
                <a:defRPr/>
              </a:pPr>
              <a:t>2015/9/6</a:t>
            </a:fld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64728-1FE4-4812-8CED-EDE07A44F0F0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6192838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zh-TW" altLang="en-US" sz="8800" smtClean="0">
                <a:solidFill>
                  <a:srgbClr val="EE2B04"/>
                </a:solidFill>
                <a:ea typeface="華康儷粗宋"/>
                <a:cs typeface="華康儷粗宋"/>
              </a:rPr>
              <a:t>我們不要戰爭</a:t>
            </a:r>
            <a:r>
              <a:rPr lang="zh-TW" altLang="en-US" sz="3600" smtClean="0">
                <a:solidFill>
                  <a:srgbClr val="040000"/>
                </a:solidFill>
                <a:ea typeface="標楷體" pitchFamily="65" charset="-120"/>
              </a:rPr>
              <a:t/>
            </a:r>
            <a:br>
              <a:rPr lang="zh-TW" altLang="en-US" sz="3600" smtClean="0">
                <a:solidFill>
                  <a:srgbClr val="040000"/>
                </a:solidFill>
                <a:ea typeface="標楷體" pitchFamily="65" charset="-120"/>
              </a:rPr>
            </a:br>
            <a:r>
              <a:rPr lang="zh-TW" altLang="en-US" sz="1800" smtClean="0">
                <a:solidFill>
                  <a:srgbClr val="040000"/>
                </a:solidFill>
                <a:ea typeface="標楷體" pitchFamily="65" charset="-120"/>
              </a:rPr>
              <a:t/>
            </a:r>
            <a:br>
              <a:rPr lang="zh-TW" altLang="en-US" sz="1800" smtClean="0">
                <a:solidFill>
                  <a:srgbClr val="040000"/>
                </a:solidFill>
                <a:ea typeface="標楷體" pitchFamily="65" charset="-120"/>
              </a:rPr>
            </a:br>
            <a:r>
              <a:rPr lang="zh-TW" altLang="en-US" sz="6000" smtClean="0">
                <a:solidFill>
                  <a:srgbClr val="040000"/>
                </a:solidFill>
                <a:ea typeface="標楷體" pitchFamily="65" charset="-120"/>
              </a:rPr>
              <a:t/>
            </a:r>
            <a:br>
              <a:rPr lang="zh-TW" altLang="en-US" sz="6000" smtClean="0">
                <a:solidFill>
                  <a:srgbClr val="040000"/>
                </a:solidFill>
                <a:ea typeface="標楷體" pitchFamily="65" charset="-120"/>
              </a:rPr>
            </a:br>
            <a:r>
              <a:rPr lang="zh-TW" altLang="en-US" smtClean="0">
                <a:solidFill>
                  <a:srgbClr val="040000"/>
                </a:solidFill>
                <a:ea typeface="標楷體" pitchFamily="65" charset="-120"/>
              </a:rPr>
              <a:t/>
            </a:r>
            <a:br>
              <a:rPr lang="zh-TW" altLang="en-US" smtClean="0">
                <a:solidFill>
                  <a:srgbClr val="040000"/>
                </a:solidFill>
                <a:ea typeface="標楷體" pitchFamily="65" charset="-120"/>
              </a:rPr>
            </a:br>
            <a:r>
              <a:rPr lang="zh-TW" altLang="en-US" sz="8000" smtClean="0">
                <a:solidFill>
                  <a:srgbClr val="040000"/>
                </a:solidFill>
                <a:ea typeface="標楷體" pitchFamily="65" charset="-120"/>
              </a:rPr>
              <a:t>但是卻不能沒有</a:t>
            </a:r>
            <a:r>
              <a:rPr lang="en-US" altLang="zh-TW" sz="8000" smtClean="0">
                <a:solidFill>
                  <a:srgbClr val="040000"/>
                </a:solidFill>
                <a:ea typeface="標楷體" pitchFamily="65" charset="-120"/>
              </a:rPr>
              <a:t/>
            </a:r>
            <a:br>
              <a:rPr lang="en-US" altLang="zh-TW" sz="8000" smtClean="0">
                <a:solidFill>
                  <a:srgbClr val="040000"/>
                </a:solidFill>
                <a:ea typeface="標楷體" pitchFamily="65" charset="-120"/>
              </a:rPr>
            </a:br>
            <a:r>
              <a:rPr lang="zh-TW" altLang="en-US" sz="8000" smtClean="0">
                <a:solidFill>
                  <a:srgbClr val="040000"/>
                </a:solidFill>
                <a:ea typeface="標楷體" pitchFamily="65" charset="-120"/>
              </a:rPr>
              <a:t>保衛家園的準備</a:t>
            </a:r>
          </a:p>
        </p:txBody>
      </p:sp>
      <p:pic>
        <p:nvPicPr>
          <p:cNvPr id="17413" name="Picture 5" descr="2005_7_21_a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857375"/>
            <a:ext cx="2701925" cy="19161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4" name="Picture 7" descr="2005_7_21_az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928813"/>
            <a:ext cx="2736850" cy="19351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先瞭解戰爭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half" idx="1"/>
          </p:nvPr>
        </p:nvGraphicFramePr>
        <p:xfrm>
          <a:off x="179388" y="1600200"/>
          <a:ext cx="4608512" cy="499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內容版面配置區 4" descr="12img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788024" y="1600200"/>
            <a:ext cx="4104456" cy="4805946"/>
          </a:xfrm>
          <a:effectLst>
            <a:softEdge rad="112500"/>
          </a:effectLst>
        </p:spPr>
      </p:pic>
      <p:sp>
        <p:nvSpPr>
          <p:cNvPr id="6" name="日期版面配置區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A772C0-84E3-4B81-81F6-2FC2954EFD31}" type="datetime1">
              <a:rPr lang="zh-TW" altLang="en-US" smtClean="0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A049D-4181-4BB1-B0DB-5572E5A8F85F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18439" name="文字方塊 9"/>
          <p:cNvSpPr txBox="1">
            <a:spLocks noChangeArrowheads="1"/>
          </p:cNvSpPr>
          <p:nvPr/>
        </p:nvSpPr>
        <p:spPr bwMode="auto">
          <a:xfrm>
            <a:off x="611188" y="1989138"/>
            <a:ext cx="3313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戰爭型態演進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331913" y="1773238"/>
            <a:ext cx="6599237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6000">
                <a:solidFill>
                  <a:srgbClr val="480DED"/>
                </a:solidFill>
                <a:latin typeface="標楷體" pitchFamily="65" charset="-120"/>
                <a:ea typeface="標楷體" pitchFamily="65" charset="-120"/>
              </a:rPr>
              <a:t>國防安全的指導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1331913" y="2924175"/>
            <a:ext cx="6624637" cy="343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調整守勢戰略</a:t>
            </a:r>
          </a:p>
          <a:p>
            <a:pPr>
              <a:defRPr/>
            </a:pPr>
            <a:r>
              <a:rPr lang="en-US" altLang="zh-TW" sz="6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6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全民國防教育</a:t>
            </a:r>
            <a:endParaRPr lang="zh-TW" altLang="en-US" sz="60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zh-TW" sz="6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6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推動募兵制</a:t>
            </a:r>
          </a:p>
        </p:txBody>
      </p:sp>
      <p:sp>
        <p:nvSpPr>
          <p:cNvPr id="19460" name="標題 1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en-US" altLang="zh-TW" sz="4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2.2</a:t>
            </a:r>
            <a:r>
              <a:rPr kumimoji="0" lang="zh-TW" altLang="en-US" sz="44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全民國防教育之方法</a:t>
            </a:r>
            <a:endParaRPr kumimoji="0" lang="zh-TW" altLang="en-US" sz="44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116013" y="2282825"/>
            <a:ext cx="7086600" cy="1066800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54118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瑞士：</a:t>
            </a:r>
            <a:r>
              <a:rPr lang="zh-TW" altLang="en-US" sz="36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寓兵於民的嚇阻戰力</a:t>
            </a:r>
            <a:r>
              <a:rPr lang="zh-TW" altLang="en-US" sz="36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058863" y="3621088"/>
            <a:ext cx="7086600" cy="1066800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12549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以色列：</a:t>
            </a:r>
            <a:r>
              <a:rPr lang="zh-TW" altLang="en-US" sz="36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以小搏大的生存利器</a:t>
            </a:r>
            <a:r>
              <a:rPr lang="zh-TW" altLang="en-US" sz="36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79500" y="4948238"/>
            <a:ext cx="7086600" cy="1066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科威特：</a:t>
            </a:r>
            <a:r>
              <a:rPr lang="zh-TW" altLang="en-US" sz="3600" b="1" dirty="0">
                <a:solidFill>
                  <a:srgbClr val="FFFFFF"/>
                </a:solidFill>
                <a:ea typeface="標楷體" pitchFamily="65" charset="-120"/>
              </a:rPr>
              <a:t>忽視全民國防的代價</a:t>
            </a:r>
            <a:r>
              <a:rPr lang="zh-TW" altLang="en-US" b="1" dirty="0">
                <a:solidFill>
                  <a:srgbClr val="FFFFFF"/>
                </a:solidFill>
              </a:rPr>
              <a:t> 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sp>
        <p:nvSpPr>
          <p:cNvPr id="24581" name="AutoShape 9"/>
          <p:cNvSpPr>
            <a:spLocks noChangeArrowheads="1"/>
          </p:cNvSpPr>
          <p:nvPr/>
        </p:nvSpPr>
        <p:spPr bwMode="auto">
          <a:xfrm>
            <a:off x="1258888" y="549275"/>
            <a:ext cx="6705600" cy="1295400"/>
          </a:xfrm>
          <a:prstGeom prst="ribbon2">
            <a:avLst>
              <a:gd name="adj1" fmla="val 12500"/>
              <a:gd name="adj2" fmla="val 75000"/>
            </a:avLst>
          </a:prstGeom>
          <a:gradFill rotWithShape="0">
            <a:gsLst>
              <a:gs pos="0">
                <a:srgbClr val="F14A0F"/>
              </a:gs>
              <a:gs pos="50000">
                <a:srgbClr val="FFFF99"/>
              </a:gs>
              <a:gs pos="100000">
                <a:srgbClr val="F14A0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60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實例證明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60AE8F-BC9B-4EE7-917B-57B4925DD3FE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grpSp>
        <p:nvGrpSpPr>
          <p:cNvPr id="21507" name="Group 42"/>
          <p:cNvGrpSpPr>
            <a:grpSpLocks/>
          </p:cNvGrpSpPr>
          <p:nvPr/>
        </p:nvGrpSpPr>
        <p:grpSpPr bwMode="auto">
          <a:xfrm>
            <a:off x="1547813" y="1341438"/>
            <a:ext cx="6337300" cy="4319587"/>
            <a:chOff x="1383" y="1298"/>
            <a:chExt cx="4128" cy="2601"/>
          </a:xfrm>
        </p:grpSpPr>
        <p:sp>
          <p:nvSpPr>
            <p:cNvPr id="21509" name="Rectangle 31"/>
            <p:cNvSpPr>
              <a:spLocks noChangeArrowheads="1"/>
            </p:cNvSpPr>
            <p:nvPr/>
          </p:nvSpPr>
          <p:spPr bwMode="auto">
            <a:xfrm>
              <a:off x="1383" y="3536"/>
              <a:ext cx="4128" cy="363"/>
            </a:xfrm>
            <a:prstGeom prst="rect">
              <a:avLst/>
            </a:prstGeom>
            <a:solidFill>
              <a:srgbClr val="80008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8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國       人      心        防</a:t>
              </a:r>
            </a:p>
          </p:txBody>
        </p:sp>
        <p:sp>
          <p:nvSpPr>
            <p:cNvPr id="21510" name="Rectangle 32"/>
            <p:cNvSpPr>
              <a:spLocks noChangeArrowheads="1"/>
            </p:cNvSpPr>
            <p:nvPr/>
          </p:nvSpPr>
          <p:spPr bwMode="auto">
            <a:xfrm>
              <a:off x="4921" y="2265"/>
              <a:ext cx="590" cy="1271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精神動員</a:t>
              </a:r>
            </a:p>
          </p:txBody>
        </p:sp>
        <p:sp>
          <p:nvSpPr>
            <p:cNvPr id="21511" name="Rectangle 33"/>
            <p:cNvSpPr>
              <a:spLocks noChangeArrowheads="1"/>
            </p:cNvSpPr>
            <p:nvPr/>
          </p:nvSpPr>
          <p:spPr bwMode="auto">
            <a:xfrm>
              <a:off x="4331" y="2266"/>
              <a:ext cx="590" cy="1271"/>
            </a:xfrm>
            <a:prstGeom prst="rect">
              <a:avLst/>
            </a:prstGeom>
            <a:solidFill>
              <a:srgbClr val="3366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人力動員</a:t>
              </a:r>
            </a:p>
          </p:txBody>
        </p:sp>
        <p:sp>
          <p:nvSpPr>
            <p:cNvPr id="21512" name="Rectangle 34"/>
            <p:cNvSpPr>
              <a:spLocks noChangeArrowheads="1"/>
            </p:cNvSpPr>
            <p:nvPr/>
          </p:nvSpPr>
          <p:spPr bwMode="auto">
            <a:xfrm>
              <a:off x="3742" y="2266"/>
              <a:ext cx="590" cy="1271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物資動員</a:t>
              </a:r>
            </a:p>
          </p:txBody>
        </p:sp>
        <p:sp>
          <p:nvSpPr>
            <p:cNvPr id="21513" name="Rectangle 35"/>
            <p:cNvSpPr>
              <a:spLocks noChangeArrowheads="1"/>
            </p:cNvSpPr>
            <p:nvPr/>
          </p:nvSpPr>
          <p:spPr bwMode="auto">
            <a:xfrm>
              <a:off x="3152" y="2266"/>
              <a:ext cx="590" cy="1271"/>
            </a:xfrm>
            <a:prstGeom prst="rect">
              <a:avLst/>
            </a:prstGeom>
            <a:solidFill>
              <a:srgbClr val="666699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6699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經濟動員</a:t>
              </a:r>
            </a:p>
          </p:txBody>
        </p:sp>
        <p:sp>
          <p:nvSpPr>
            <p:cNvPr id="21514" name="Rectangle 36"/>
            <p:cNvSpPr>
              <a:spLocks noChangeArrowheads="1"/>
            </p:cNvSpPr>
            <p:nvPr/>
          </p:nvSpPr>
          <p:spPr bwMode="auto">
            <a:xfrm>
              <a:off x="2562" y="2265"/>
              <a:ext cx="590" cy="1271"/>
            </a:xfrm>
            <a:prstGeom prst="rect">
              <a:avLst/>
            </a:prstGeom>
            <a:solidFill>
              <a:srgbClr val="993366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3366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財力動員</a:t>
              </a:r>
            </a:p>
          </p:txBody>
        </p:sp>
        <p:sp>
          <p:nvSpPr>
            <p:cNvPr id="21515" name="Rectangle 37"/>
            <p:cNvSpPr>
              <a:spLocks noChangeArrowheads="1"/>
            </p:cNvSpPr>
            <p:nvPr/>
          </p:nvSpPr>
          <p:spPr bwMode="auto">
            <a:xfrm>
              <a:off x="1973" y="2266"/>
              <a:ext cx="590" cy="1271"/>
            </a:xfrm>
            <a:prstGeom prst="rect">
              <a:avLst/>
            </a:prstGeom>
            <a:solidFill>
              <a:srgbClr val="33CCCC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CCCC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交通動員</a:t>
              </a:r>
            </a:p>
          </p:txBody>
        </p:sp>
        <p:sp>
          <p:nvSpPr>
            <p:cNvPr id="21516" name="Rectangle 38"/>
            <p:cNvSpPr>
              <a:spLocks noChangeArrowheads="1"/>
            </p:cNvSpPr>
            <p:nvPr/>
          </p:nvSpPr>
          <p:spPr bwMode="auto">
            <a:xfrm>
              <a:off x="1383" y="2265"/>
              <a:ext cx="590" cy="1271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衛生動員</a:t>
              </a:r>
            </a:p>
          </p:txBody>
        </p:sp>
        <p:sp>
          <p:nvSpPr>
            <p:cNvPr id="21517" name="Rectangle 39"/>
            <p:cNvSpPr>
              <a:spLocks noChangeArrowheads="1"/>
            </p:cNvSpPr>
            <p:nvPr/>
          </p:nvSpPr>
          <p:spPr bwMode="auto">
            <a:xfrm>
              <a:off x="1383" y="1903"/>
              <a:ext cx="4128" cy="363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軍        防</a:t>
              </a:r>
            </a:p>
          </p:txBody>
        </p:sp>
        <p:sp>
          <p:nvSpPr>
            <p:cNvPr id="21518" name="AutoShape 40"/>
            <p:cNvSpPr>
              <a:spLocks noChangeArrowheads="1"/>
            </p:cNvSpPr>
            <p:nvPr/>
          </p:nvSpPr>
          <p:spPr bwMode="auto">
            <a:xfrm>
              <a:off x="1383" y="1298"/>
              <a:ext cx="4128" cy="59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tIns="0" anchor="ctr">
              <a:flatTx/>
            </a:bodyPr>
            <a:lstStyle/>
            <a:p>
              <a:pPr algn="ctr"/>
              <a:r>
                <a:rPr lang="zh-TW" altLang="en-US" sz="32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全民國防</a:t>
              </a:r>
            </a:p>
          </p:txBody>
        </p:sp>
      </p:grpSp>
      <p:sp>
        <p:nvSpPr>
          <p:cNvPr id="13314" name="標題 1"/>
          <p:cNvSpPr>
            <a:spLocks/>
          </p:cNvSpPr>
          <p:nvPr/>
        </p:nvSpPr>
        <p:spPr bwMode="auto">
          <a:xfrm>
            <a:off x="468313" y="260350"/>
            <a:ext cx="8229600" cy="10080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zh-TW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2.3</a:t>
            </a:r>
            <a:r>
              <a:rPr kumimoji="0"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全民國防教育之手段 </a:t>
            </a:r>
            <a:endParaRPr kumimoji="0" lang="zh-TW" altLang="en-US" sz="4800" dirty="0"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420AC-8337-41C5-941D-EAAE4ECDD9D1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01738" y="1317625"/>
            <a:ext cx="2603500" cy="5083175"/>
            <a:chOff x="858" y="1236"/>
            <a:chExt cx="1699" cy="2796"/>
          </a:xfrm>
        </p:grpSpPr>
        <p:sp>
          <p:nvSpPr>
            <p:cNvPr id="22560" name="Line 3"/>
            <p:cNvSpPr>
              <a:spLocks noChangeShapeType="1"/>
            </p:cNvSpPr>
            <p:nvPr/>
          </p:nvSpPr>
          <p:spPr bwMode="auto">
            <a:xfrm flipH="1">
              <a:off x="1040" y="1854"/>
              <a:ext cx="0" cy="1999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endParaRPr lang="zh-TW" altLang="en-US"/>
            </a:p>
          </p:txBody>
        </p:sp>
        <p:sp>
          <p:nvSpPr>
            <p:cNvPr id="22561" name="Line 4"/>
            <p:cNvSpPr>
              <a:spLocks noChangeShapeType="1"/>
            </p:cNvSpPr>
            <p:nvPr/>
          </p:nvSpPr>
          <p:spPr bwMode="auto">
            <a:xfrm>
              <a:off x="1040" y="1853"/>
              <a:ext cx="286" cy="0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endParaRPr lang="zh-TW" altLang="en-US"/>
            </a:p>
          </p:txBody>
        </p:sp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49" y="2181"/>
              <a:ext cx="286" cy="0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endParaRPr lang="zh-TW" alt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1049" y="2517"/>
              <a:ext cx="286" cy="0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endParaRPr lang="zh-TW" alt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040" y="3197"/>
              <a:ext cx="286" cy="0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endParaRPr lang="zh-TW" alt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040" y="3517"/>
              <a:ext cx="286" cy="0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endParaRPr lang="zh-TW" alt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049" y="3861"/>
              <a:ext cx="286" cy="0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endParaRPr lang="zh-TW" altLang="en-US"/>
            </a:p>
          </p:txBody>
        </p:sp>
        <p:sp>
          <p:nvSpPr>
            <p:cNvPr id="22567" name="Rectangle 10"/>
            <p:cNvSpPr>
              <a:spLocks noChangeArrowheads="1"/>
            </p:cNvSpPr>
            <p:nvPr/>
          </p:nvSpPr>
          <p:spPr bwMode="auto">
            <a:xfrm>
              <a:off x="1325" y="3422"/>
              <a:ext cx="1223" cy="272"/>
            </a:xfrm>
            <a:prstGeom prst="rect">
              <a:avLst/>
            </a:prstGeom>
            <a:solidFill>
              <a:srgbClr val="FFCC99"/>
            </a:solidFill>
            <a:ln w="57150" cmpd="thickThin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pPr algn="dist" defTabSz="584200"/>
              <a:r>
                <a:rPr lang="zh-TW" altLang="en-US" sz="2800">
                  <a:solidFill>
                    <a:srgbClr val="FF0066"/>
                  </a:solidFill>
                  <a:latin typeface="Times New Roman" pitchFamily="18" charset="0"/>
                  <a:ea typeface="標楷體" pitchFamily="65" charset="-120"/>
                </a:rPr>
                <a:t>衛生動員</a:t>
              </a:r>
            </a:p>
          </p:txBody>
        </p:sp>
        <p:sp>
          <p:nvSpPr>
            <p:cNvPr id="22568" name="Rectangle 11"/>
            <p:cNvSpPr>
              <a:spLocks noChangeArrowheads="1"/>
            </p:cNvSpPr>
            <p:nvPr/>
          </p:nvSpPr>
          <p:spPr bwMode="auto">
            <a:xfrm>
              <a:off x="1325" y="1709"/>
              <a:ext cx="1223" cy="272"/>
            </a:xfrm>
            <a:prstGeom prst="rect">
              <a:avLst/>
            </a:prstGeom>
            <a:solidFill>
              <a:srgbClr val="FFCC99"/>
            </a:solidFill>
            <a:ln w="57150" cmpd="thickThin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pPr algn="dist" defTabSz="584200"/>
              <a:r>
                <a:rPr lang="zh-TW" altLang="en-US" sz="2800">
                  <a:solidFill>
                    <a:srgbClr val="FF0066"/>
                  </a:solidFill>
                  <a:latin typeface="Times New Roman" pitchFamily="18" charset="0"/>
                  <a:ea typeface="標楷體" pitchFamily="65" charset="-120"/>
                </a:rPr>
                <a:t>精神動員</a:t>
              </a:r>
            </a:p>
          </p:txBody>
        </p:sp>
        <p:sp>
          <p:nvSpPr>
            <p:cNvPr id="22569" name="Rectangle 12"/>
            <p:cNvSpPr>
              <a:spLocks noChangeArrowheads="1"/>
            </p:cNvSpPr>
            <p:nvPr/>
          </p:nvSpPr>
          <p:spPr bwMode="auto">
            <a:xfrm>
              <a:off x="1325" y="2044"/>
              <a:ext cx="1223" cy="272"/>
            </a:xfrm>
            <a:prstGeom prst="rect">
              <a:avLst/>
            </a:prstGeom>
            <a:solidFill>
              <a:srgbClr val="FFCC99"/>
            </a:solidFill>
            <a:ln w="57150" cmpd="thickThin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pPr algn="dist" defTabSz="584200"/>
              <a:r>
                <a:rPr lang="zh-TW" altLang="en-US" sz="2800">
                  <a:solidFill>
                    <a:srgbClr val="FF0066"/>
                  </a:solidFill>
                  <a:latin typeface="Times New Roman" pitchFamily="18" charset="0"/>
                  <a:ea typeface="標楷體" pitchFamily="65" charset="-120"/>
                </a:rPr>
                <a:t>人力動員</a:t>
              </a:r>
            </a:p>
          </p:txBody>
        </p:sp>
        <p:sp>
          <p:nvSpPr>
            <p:cNvPr id="22570" name="Rectangle 13"/>
            <p:cNvSpPr>
              <a:spLocks noChangeArrowheads="1"/>
            </p:cNvSpPr>
            <p:nvPr/>
          </p:nvSpPr>
          <p:spPr bwMode="auto">
            <a:xfrm>
              <a:off x="1325" y="2416"/>
              <a:ext cx="1223" cy="272"/>
            </a:xfrm>
            <a:prstGeom prst="rect">
              <a:avLst/>
            </a:prstGeom>
            <a:solidFill>
              <a:srgbClr val="FFCC99"/>
            </a:solidFill>
            <a:ln w="57150" cmpd="thickThin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pPr algn="dist" defTabSz="584200"/>
              <a:r>
                <a:rPr lang="zh-TW" altLang="en-US" sz="2400">
                  <a:solidFill>
                    <a:srgbClr val="FF0066"/>
                  </a:solidFill>
                  <a:latin typeface="Times New Roman" pitchFamily="18" charset="0"/>
                  <a:ea typeface="標楷體" pitchFamily="65" charset="-120"/>
                </a:rPr>
                <a:t>物資經濟動員</a:t>
              </a:r>
            </a:p>
          </p:txBody>
        </p:sp>
        <p:sp>
          <p:nvSpPr>
            <p:cNvPr id="22571" name="Rectangle 14"/>
            <p:cNvSpPr>
              <a:spLocks noChangeArrowheads="1"/>
            </p:cNvSpPr>
            <p:nvPr/>
          </p:nvSpPr>
          <p:spPr bwMode="auto">
            <a:xfrm>
              <a:off x="1325" y="2751"/>
              <a:ext cx="1223" cy="272"/>
            </a:xfrm>
            <a:prstGeom prst="rect">
              <a:avLst/>
            </a:prstGeom>
            <a:solidFill>
              <a:srgbClr val="FFCC99"/>
            </a:solidFill>
            <a:ln w="57150" cmpd="thickThin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pPr algn="dist" defTabSz="584200"/>
              <a:r>
                <a:rPr lang="zh-TW" altLang="en-US" sz="2800">
                  <a:solidFill>
                    <a:srgbClr val="FF0066"/>
                  </a:solidFill>
                  <a:latin typeface="Times New Roman" pitchFamily="18" charset="0"/>
                  <a:ea typeface="標楷體" pitchFamily="65" charset="-120"/>
                </a:rPr>
                <a:t>財力動員</a:t>
              </a:r>
            </a:p>
          </p:txBody>
        </p:sp>
        <p:sp>
          <p:nvSpPr>
            <p:cNvPr id="22572" name="Rectangle 15"/>
            <p:cNvSpPr>
              <a:spLocks noChangeArrowheads="1"/>
            </p:cNvSpPr>
            <p:nvPr/>
          </p:nvSpPr>
          <p:spPr bwMode="auto">
            <a:xfrm>
              <a:off x="1325" y="3086"/>
              <a:ext cx="1223" cy="272"/>
            </a:xfrm>
            <a:prstGeom prst="rect">
              <a:avLst/>
            </a:prstGeom>
            <a:solidFill>
              <a:srgbClr val="FFCC99"/>
            </a:solidFill>
            <a:ln w="57150" cmpd="thickThin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pPr algn="dist" defTabSz="584200"/>
              <a:r>
                <a:rPr lang="zh-TW" altLang="en-US" sz="2800">
                  <a:solidFill>
                    <a:srgbClr val="FF0066"/>
                  </a:solidFill>
                  <a:latin typeface="Times New Roman" pitchFamily="18" charset="0"/>
                  <a:ea typeface="標楷體" pitchFamily="65" charset="-120"/>
                </a:rPr>
                <a:t>交通動員</a:t>
              </a:r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858" y="2853"/>
              <a:ext cx="494" cy="0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endParaRPr lang="zh-TW" altLang="en-US"/>
            </a:p>
          </p:txBody>
        </p:sp>
        <p:sp>
          <p:nvSpPr>
            <p:cNvPr id="22574" name="Rectangle 17"/>
            <p:cNvSpPr>
              <a:spLocks noChangeArrowheads="1"/>
            </p:cNvSpPr>
            <p:nvPr/>
          </p:nvSpPr>
          <p:spPr bwMode="auto">
            <a:xfrm>
              <a:off x="1334" y="3760"/>
              <a:ext cx="1223" cy="272"/>
            </a:xfrm>
            <a:prstGeom prst="rect">
              <a:avLst/>
            </a:prstGeom>
            <a:solidFill>
              <a:srgbClr val="FFCC99"/>
            </a:solidFill>
            <a:ln w="57150" cmpd="thickThin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pPr algn="dist" defTabSz="584200"/>
              <a:r>
                <a:rPr lang="zh-TW" altLang="en-US" sz="2800">
                  <a:solidFill>
                    <a:srgbClr val="FF0066"/>
                  </a:solidFill>
                  <a:latin typeface="Times New Roman" pitchFamily="18" charset="0"/>
                  <a:ea typeface="標楷體" pitchFamily="65" charset="-120"/>
                </a:rPr>
                <a:t>科技動員</a:t>
              </a:r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 flipV="1">
              <a:off x="858" y="1236"/>
              <a:ext cx="0" cy="1609"/>
            </a:xfrm>
            <a:prstGeom prst="line">
              <a:avLst/>
            </a:prstGeom>
            <a:noFill/>
            <a:ln w="57150" cmpd="thickThin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endParaRPr lang="zh-TW" altLang="en-US"/>
            </a:p>
          </p:txBody>
        </p:sp>
      </p:grpSp>
      <p:sp>
        <p:nvSpPr>
          <p:cNvPr id="192531" name="Rectangle 19"/>
          <p:cNvSpPr>
            <a:spLocks noChangeArrowheads="1"/>
          </p:cNvSpPr>
          <p:nvPr/>
        </p:nvSpPr>
        <p:spPr bwMode="auto">
          <a:xfrm>
            <a:off x="323850" y="1557338"/>
            <a:ext cx="1792288" cy="484187"/>
          </a:xfrm>
          <a:prstGeom prst="rect">
            <a:avLst/>
          </a:prstGeom>
          <a:solidFill>
            <a:srgbClr val="FFCCCC"/>
          </a:solidFill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 wrap="none" lIns="58448" tIns="29224" rIns="58448" bIns="29224" anchor="ctr" anchorCtr="1"/>
          <a:lstStyle/>
          <a:p>
            <a:pPr algn="dist" defTabSz="584200"/>
            <a:r>
              <a:rPr lang="zh-TW" altLang="en-US" sz="2800">
                <a:solidFill>
                  <a:srgbClr val="FF0066"/>
                </a:solidFill>
                <a:latin typeface="Times New Roman" pitchFamily="18" charset="0"/>
                <a:ea typeface="標楷體" pitchFamily="65" charset="-120"/>
              </a:rPr>
              <a:t>行政動員</a:t>
            </a:r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 flipV="1">
            <a:off x="7631113" y="1971675"/>
            <a:ext cx="0" cy="2984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533" name="Rectangle 21"/>
          <p:cNvSpPr>
            <a:spLocks noChangeArrowheads="1"/>
          </p:cNvSpPr>
          <p:nvPr/>
        </p:nvSpPr>
        <p:spPr bwMode="auto">
          <a:xfrm>
            <a:off x="7942263" y="2540000"/>
            <a:ext cx="590550" cy="251460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lIns="58448" tIns="29224" rIns="58448" bIns="29224" anchor="ctr" anchorCtr="1"/>
          <a:lstStyle/>
          <a:p>
            <a:pPr defTabSz="584200"/>
            <a:r>
              <a:rPr lang="zh-TW" altLang="en-US" sz="28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軍隊動員</a:t>
            </a:r>
          </a:p>
        </p:txBody>
      </p:sp>
      <p:sp>
        <p:nvSpPr>
          <p:cNvPr id="192534" name="Rectangle 22"/>
          <p:cNvSpPr>
            <a:spLocks noChangeArrowheads="1"/>
          </p:cNvSpPr>
          <p:nvPr/>
        </p:nvSpPr>
        <p:spPr bwMode="auto">
          <a:xfrm>
            <a:off x="6738938" y="2540000"/>
            <a:ext cx="590550" cy="251460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lIns="58448" tIns="29224" rIns="58448" bIns="29224" anchor="ctr" anchorCtr="1"/>
          <a:lstStyle/>
          <a:p>
            <a:pPr defTabSz="584200"/>
            <a:r>
              <a:rPr lang="zh-TW" altLang="en-US" sz="28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軍需工業動員</a:t>
            </a:r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>
            <a:off x="7018338" y="2286000"/>
            <a:ext cx="117792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 flipV="1">
            <a:off x="7018338" y="2286000"/>
            <a:ext cx="0" cy="2413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 flipV="1">
            <a:off x="8186738" y="2286000"/>
            <a:ext cx="0" cy="2413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2538" name="Rectangle 26"/>
          <p:cNvSpPr>
            <a:spLocks noChangeArrowheads="1"/>
          </p:cNvSpPr>
          <p:nvPr/>
        </p:nvSpPr>
        <p:spPr bwMode="auto">
          <a:xfrm>
            <a:off x="6732588" y="1628775"/>
            <a:ext cx="1793875" cy="547688"/>
          </a:xfrm>
          <a:prstGeom prst="rect">
            <a:avLst/>
          </a:prstGeom>
          <a:solidFill>
            <a:srgbClr val="FFCCCC"/>
          </a:solidFill>
          <a:ln w="57150" cmpd="thickThin">
            <a:solidFill>
              <a:srgbClr val="FF3300"/>
            </a:solidFill>
            <a:miter lim="800000"/>
            <a:headEnd/>
            <a:tailEnd/>
          </a:ln>
        </p:spPr>
        <p:txBody>
          <a:bodyPr wrap="none" lIns="58448" tIns="29224" rIns="58448" bIns="29224" anchor="ctr" anchorCtr="1"/>
          <a:lstStyle/>
          <a:p>
            <a:pPr algn="dist" defTabSz="584200"/>
            <a:r>
              <a:rPr lang="zh-TW" altLang="en-US" sz="280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軍事動員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187450" y="0"/>
            <a:ext cx="6754813" cy="1552575"/>
            <a:chOff x="757" y="48"/>
            <a:chExt cx="4245" cy="950"/>
          </a:xfrm>
        </p:grpSpPr>
        <p:sp>
          <p:nvSpPr>
            <p:cNvPr id="22554" name="Line 28"/>
            <p:cNvSpPr>
              <a:spLocks noChangeShapeType="1"/>
            </p:cNvSpPr>
            <p:nvPr/>
          </p:nvSpPr>
          <p:spPr bwMode="auto">
            <a:xfrm flipV="1">
              <a:off x="757" y="806"/>
              <a:ext cx="0" cy="16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5" name="Line 29"/>
            <p:cNvSpPr>
              <a:spLocks noChangeShapeType="1"/>
            </p:cNvSpPr>
            <p:nvPr/>
          </p:nvSpPr>
          <p:spPr bwMode="auto">
            <a:xfrm>
              <a:off x="767" y="816"/>
              <a:ext cx="403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6" name="Line 30"/>
            <p:cNvSpPr>
              <a:spLocks noChangeShapeType="1"/>
            </p:cNvSpPr>
            <p:nvPr/>
          </p:nvSpPr>
          <p:spPr bwMode="auto">
            <a:xfrm flipV="1">
              <a:off x="2945" y="664"/>
              <a:ext cx="0" cy="15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7" name="Line 31"/>
            <p:cNvSpPr>
              <a:spLocks noChangeShapeType="1"/>
            </p:cNvSpPr>
            <p:nvPr/>
          </p:nvSpPr>
          <p:spPr bwMode="auto">
            <a:xfrm flipV="1">
              <a:off x="4799" y="810"/>
              <a:ext cx="0" cy="1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8" name="Rectangle 32"/>
            <p:cNvSpPr>
              <a:spLocks noChangeArrowheads="1"/>
            </p:cNvSpPr>
            <p:nvPr/>
          </p:nvSpPr>
          <p:spPr bwMode="auto">
            <a:xfrm>
              <a:off x="2235" y="480"/>
              <a:ext cx="1435" cy="272"/>
            </a:xfrm>
            <a:prstGeom prst="rect">
              <a:avLst/>
            </a:prstGeom>
            <a:solidFill>
              <a:srgbClr val="FFFF99"/>
            </a:solidFill>
            <a:ln w="57150" cmpd="thickThin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lIns="58448" tIns="29224" rIns="58448" bIns="29224" anchor="ctr" anchorCtr="1"/>
            <a:lstStyle/>
            <a:p>
              <a:pPr algn="dist" defTabSz="584200"/>
              <a:r>
                <a:rPr lang="zh-TW" altLang="en-US" sz="2800">
                  <a:solidFill>
                    <a:srgbClr val="3333FF"/>
                  </a:solidFill>
                  <a:latin typeface="Times New Roman" pitchFamily="18" charset="0"/>
                  <a:ea typeface="標楷體" pitchFamily="65" charset="-120"/>
                </a:rPr>
                <a:t>全民防衛動員</a:t>
              </a:r>
            </a:p>
          </p:txBody>
        </p:sp>
        <p:sp>
          <p:nvSpPr>
            <p:cNvPr id="22559" name="Text Box 33"/>
            <p:cNvSpPr txBox="1">
              <a:spLocks noChangeArrowheads="1"/>
            </p:cNvSpPr>
            <p:nvPr/>
          </p:nvSpPr>
          <p:spPr bwMode="auto">
            <a:xfrm>
              <a:off x="1701" y="48"/>
              <a:ext cx="3301" cy="42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40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國家動員機制表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79838" y="5300663"/>
            <a:ext cx="2314575" cy="871537"/>
            <a:chOff x="2355" y="3243"/>
            <a:chExt cx="1458" cy="549"/>
          </a:xfrm>
        </p:grpSpPr>
        <p:sp>
          <p:nvSpPr>
            <p:cNvPr id="22551" name="Text Box 35"/>
            <p:cNvSpPr txBox="1">
              <a:spLocks noChangeArrowheads="1"/>
            </p:cNvSpPr>
            <p:nvPr/>
          </p:nvSpPr>
          <p:spPr bwMode="auto">
            <a:xfrm>
              <a:off x="2355" y="3243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支援</a:t>
              </a:r>
            </a:p>
          </p:txBody>
        </p:sp>
        <p:sp>
          <p:nvSpPr>
            <p:cNvPr id="22552" name="AutoShape 36"/>
            <p:cNvSpPr>
              <a:spLocks noChangeArrowheads="1"/>
            </p:cNvSpPr>
            <p:nvPr/>
          </p:nvSpPr>
          <p:spPr bwMode="auto">
            <a:xfrm>
              <a:off x="2499" y="3548"/>
              <a:ext cx="304" cy="236"/>
            </a:xfrm>
            <a:prstGeom prst="rightArrow">
              <a:avLst>
                <a:gd name="adj1" fmla="val 50000"/>
                <a:gd name="adj2" fmla="val 32203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3" name="AutoShape 37"/>
            <p:cNvSpPr>
              <a:spLocks noChangeArrowheads="1"/>
            </p:cNvSpPr>
            <p:nvPr/>
          </p:nvSpPr>
          <p:spPr bwMode="auto">
            <a:xfrm>
              <a:off x="3509" y="3556"/>
              <a:ext cx="304" cy="236"/>
            </a:xfrm>
            <a:prstGeom prst="rightArrow">
              <a:avLst>
                <a:gd name="adj1" fmla="val 50000"/>
                <a:gd name="adj2" fmla="val 32203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970338" y="2270125"/>
            <a:ext cx="2263775" cy="4124325"/>
            <a:chOff x="2501" y="1430"/>
            <a:chExt cx="1426" cy="2598"/>
          </a:xfrm>
        </p:grpSpPr>
        <p:sp>
          <p:nvSpPr>
            <p:cNvPr id="22547" name="AutoShape 39"/>
            <p:cNvSpPr>
              <a:spLocks noChangeArrowheads="1"/>
            </p:cNvSpPr>
            <p:nvPr/>
          </p:nvSpPr>
          <p:spPr bwMode="auto">
            <a:xfrm rot="10800000">
              <a:off x="2501" y="1845"/>
              <a:ext cx="304" cy="236"/>
            </a:xfrm>
            <a:prstGeom prst="rightArrow">
              <a:avLst>
                <a:gd name="adj1" fmla="val 50000"/>
                <a:gd name="adj2" fmla="val 32203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48" name="Rectangle 40"/>
            <p:cNvSpPr>
              <a:spLocks noChangeArrowheads="1"/>
            </p:cNvSpPr>
            <p:nvPr/>
          </p:nvSpPr>
          <p:spPr bwMode="auto">
            <a:xfrm>
              <a:off x="2961" y="1430"/>
              <a:ext cx="372" cy="259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E1FF"/>
                </a:gs>
              </a:gsLst>
              <a:path path="shape">
                <a:fillToRect l="50000" t="50000" r="50000" b="50000"/>
              </a:path>
            </a:gradFill>
            <a:ln w="57150" cmpd="thickThin">
              <a:solidFill>
                <a:srgbClr val="000066"/>
              </a:solidFill>
              <a:miter lim="800000"/>
              <a:headEnd/>
              <a:tailEnd/>
            </a:ln>
          </p:spPr>
          <p:txBody>
            <a:bodyPr vert="eaVert" wrap="none" lIns="58448" tIns="29224" rIns="58448" bIns="29224" anchor="ctr" anchorCtr="1"/>
            <a:lstStyle/>
            <a:p>
              <a:pPr defTabSz="584200"/>
              <a:r>
                <a:rPr lang="zh-TW" altLang="en-US" sz="2800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全民戰力綜合協調組織</a:t>
              </a:r>
            </a:p>
          </p:txBody>
        </p:sp>
        <p:sp>
          <p:nvSpPr>
            <p:cNvPr id="22549" name="AutoShape 41"/>
            <p:cNvSpPr>
              <a:spLocks noChangeArrowheads="1"/>
            </p:cNvSpPr>
            <p:nvPr/>
          </p:nvSpPr>
          <p:spPr bwMode="auto">
            <a:xfrm rot="10800000">
              <a:off x="3479" y="1842"/>
              <a:ext cx="304" cy="236"/>
            </a:xfrm>
            <a:prstGeom prst="rightArrow">
              <a:avLst>
                <a:gd name="adj1" fmla="val 50000"/>
                <a:gd name="adj2" fmla="val 32203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0" name="Text Box 42"/>
            <p:cNvSpPr txBox="1">
              <a:spLocks noChangeArrowheads="1"/>
            </p:cNvSpPr>
            <p:nvPr/>
          </p:nvSpPr>
          <p:spPr bwMode="auto">
            <a:xfrm>
              <a:off x="3363" y="1527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需求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6156325" y="5013325"/>
            <a:ext cx="2760663" cy="1441450"/>
            <a:chOff x="3957" y="3157"/>
            <a:chExt cx="1739" cy="908"/>
          </a:xfrm>
        </p:grpSpPr>
        <p:sp>
          <p:nvSpPr>
            <p:cNvPr id="22544" name="Text Box 44"/>
            <p:cNvSpPr txBox="1">
              <a:spLocks noChangeArrowheads="1"/>
            </p:cNvSpPr>
            <p:nvPr/>
          </p:nvSpPr>
          <p:spPr bwMode="auto">
            <a:xfrm>
              <a:off x="4864" y="3157"/>
              <a:ext cx="34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58448" tIns="29224" rIns="58448" bIns="29224">
              <a:spAutoFit/>
            </a:bodyPr>
            <a:lstStyle/>
            <a:p>
              <a:pPr defTabSz="584200"/>
              <a:r>
                <a:rPr lang="zh-TW" altLang="en-US" sz="2800" b="1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  <a:cs typeface="文鼎特毛楷"/>
                </a:rPr>
                <a:t>遂行</a:t>
              </a:r>
            </a:p>
          </p:txBody>
        </p:sp>
        <p:sp>
          <p:nvSpPr>
            <p:cNvPr id="22545" name="AutoShape 45"/>
            <p:cNvSpPr>
              <a:spLocks noChangeArrowheads="1"/>
            </p:cNvSpPr>
            <p:nvPr/>
          </p:nvSpPr>
          <p:spPr bwMode="auto">
            <a:xfrm rot="1491">
              <a:off x="4709" y="3341"/>
              <a:ext cx="236" cy="259"/>
            </a:xfrm>
            <a:prstGeom prst="downArrow">
              <a:avLst>
                <a:gd name="adj1" fmla="val 50000"/>
                <a:gd name="adj2" fmla="val 27436"/>
              </a:avLst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TW" altLang="zh-TW" sz="3600" b="1">
                <a:latin typeface="Verdana" pitchFamily="34" charset="0"/>
                <a:ea typeface="標楷體" pitchFamily="65" charset="-120"/>
              </a:endParaRPr>
            </a:p>
          </p:txBody>
        </p:sp>
        <p:sp>
          <p:nvSpPr>
            <p:cNvPr id="22546" name="Rectangle 46"/>
            <p:cNvSpPr>
              <a:spLocks noChangeArrowheads="1"/>
            </p:cNvSpPr>
            <p:nvPr/>
          </p:nvSpPr>
          <p:spPr bwMode="auto">
            <a:xfrm>
              <a:off x="3957" y="3612"/>
              <a:ext cx="1739" cy="453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rgbClr val="6666FF"/>
              </a:solidFill>
              <a:miter lim="800000"/>
              <a:headEnd/>
              <a:tailEnd/>
            </a:ln>
          </p:spPr>
          <p:txBody>
            <a:bodyPr vert="eaVert" wrap="none" lIns="58448" tIns="29224" rIns="58448" bIns="29224" anchor="ctr" anchorCtr="1"/>
            <a:lstStyle/>
            <a:p>
              <a:pPr defTabSz="584200"/>
              <a:r>
                <a:rPr lang="zh-TW" altLang="en-US" sz="4000" b="1">
                  <a:solidFill>
                    <a:srgbClr val="000066"/>
                  </a:solidFill>
                  <a:latin typeface="Times New Roman" pitchFamily="18" charset="0"/>
                  <a:ea typeface="標楷體" pitchFamily="65" charset="-120"/>
                </a:rPr>
                <a:t>戰</a:t>
              </a:r>
            </a:p>
            <a:p>
              <a:pPr defTabSz="584200"/>
              <a:r>
                <a:rPr lang="zh-TW" altLang="en-US" sz="4000" b="1">
                  <a:solidFill>
                    <a:srgbClr val="000066"/>
                  </a:solidFill>
                  <a:latin typeface="Times New Roman" pitchFamily="18" charset="0"/>
                  <a:ea typeface="標楷體" pitchFamily="65" charset="-120"/>
                </a:rPr>
                <a:t>作</a:t>
              </a:r>
            </a:p>
            <a:p>
              <a:pPr defTabSz="584200"/>
              <a:r>
                <a:rPr lang="zh-TW" altLang="en-US" sz="4000" b="1">
                  <a:solidFill>
                    <a:srgbClr val="000066"/>
                  </a:solidFill>
                  <a:latin typeface="Times New Roman" pitchFamily="18" charset="0"/>
                  <a:ea typeface="標楷體" pitchFamily="65" charset="-120"/>
                </a:rPr>
                <a:t>事</a:t>
              </a:r>
            </a:p>
            <a:p>
              <a:pPr defTabSz="584200"/>
              <a:r>
                <a:rPr lang="zh-TW" altLang="en-US" sz="4000" b="1">
                  <a:solidFill>
                    <a:srgbClr val="000066"/>
                  </a:solidFill>
                  <a:latin typeface="Times New Roman" pitchFamily="18" charset="0"/>
                  <a:ea typeface="標楷體" pitchFamily="65" charset="-120"/>
                </a:rPr>
                <a:t>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31" grpId="0" animBg="1"/>
      <p:bldP spid="192532" grpId="0" animBg="1"/>
      <p:bldP spid="192533" grpId="0" animBg="1"/>
      <p:bldP spid="192534" grpId="0" animBg="1"/>
      <p:bldP spid="192535" grpId="0" animBg="1"/>
      <p:bldP spid="192536" grpId="0" animBg="1"/>
      <p:bldP spid="192537" grpId="0" animBg="1"/>
      <p:bldP spid="1925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CFB892-D04A-403D-BC18-18FB5B192D62}" type="datetime1">
              <a:rPr lang="zh-TW" altLang="en-US"/>
              <a:pPr>
                <a:defRPr/>
              </a:pPr>
              <a:t>2015/9/6</a:t>
            </a:fld>
            <a:endParaRPr lang="en-US" altLang="zh-TW"/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D1D87-9602-44CA-AB61-B297EBFDD39F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124" name="AutoShape 2"/>
          <p:cNvSpPr>
            <a:spLocks noRot="1" noChangeArrowheads="1"/>
          </p:cNvSpPr>
          <p:nvPr/>
        </p:nvSpPr>
        <p:spPr bwMode="auto">
          <a:xfrm>
            <a:off x="1835150" y="115888"/>
            <a:ext cx="5111750" cy="6429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6194425" algn="l"/>
                <a:tab pos="6994525" algn="l"/>
              </a:tabLst>
            </a:pPr>
            <a:r>
              <a:rPr lang="zh-TW" altLang="en-US" sz="4000" b="1">
                <a:solidFill>
                  <a:srgbClr val="000066"/>
                </a:solidFill>
                <a:latin typeface="Arial Black" pitchFamily="34" charset="0"/>
                <a:ea typeface="標楷體" pitchFamily="65" charset="-120"/>
              </a:rPr>
              <a:t>楊 國 徽  簡 歷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3400" y="476250"/>
            <a:ext cx="8610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ts val="3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學歷</a:t>
            </a:r>
          </a:p>
          <a:p>
            <a:pPr marL="742950" lvl="1" indent="-285750" algn="just">
              <a:lnSpc>
                <a:spcPts val="3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國防大學政戰學院新聞系畢業、研究班畢業</a:t>
            </a:r>
            <a:endParaRPr lang="en-US" altLang="zh-TW" sz="3000" b="1" dirty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  <a:p>
            <a:pPr marL="742950" lvl="1" indent="-285750" algn="just">
              <a:lnSpc>
                <a:spcPts val="3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國立屏東科技</a:t>
            </a:r>
            <a:r>
              <a:rPr lang="zh-TW" altLang="en-US" sz="30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大學</a:t>
            </a:r>
            <a:r>
              <a:rPr lang="zh-TW" altLang="en-US" sz="30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農企</a:t>
            </a:r>
            <a:r>
              <a:rPr lang="zh-TW" altLang="en-US" sz="30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所</a:t>
            </a:r>
            <a:r>
              <a:rPr lang="zh-TW" altLang="en-US" sz="30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碩士畢業</a:t>
            </a:r>
            <a:endParaRPr lang="en-US" altLang="zh-TW" sz="3000" b="1" dirty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  <a:p>
            <a:pPr marL="742950" lvl="1" indent="-285750" algn="just">
              <a:lnSpc>
                <a:spcPts val="3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國防大學戰爭學院正規班畢業</a:t>
            </a:r>
            <a:endParaRPr lang="en-US" altLang="zh-TW" sz="3000" b="1" dirty="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  <a:p>
            <a:pPr marL="742950" lvl="1" indent="-285750" algn="just">
              <a:lnSpc>
                <a:spcPts val="3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國立嘉義大學企業管理系博士候選人</a:t>
            </a:r>
          </a:p>
          <a:p>
            <a:pPr marL="342900" indent="-342900" algn="just">
              <a:lnSpc>
                <a:spcPts val="3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  <a:defRPr/>
            </a:pPr>
            <a:r>
              <a:rPr lang="zh-TW" altLang="en-US" sz="3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經歷</a:t>
            </a:r>
            <a:endParaRPr lang="en-US" altLang="zh-TW" sz="30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lvl="1" indent="-285750" algn="just">
              <a:lnSpc>
                <a:spcPts val="3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中正</a:t>
            </a:r>
            <a:r>
              <a:rPr lang="zh-TW" altLang="en-US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預校高中部處長</a:t>
            </a:r>
            <a:endParaRPr lang="en-US" altLang="zh-TW" sz="3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lvl="1" indent="-285750" algn="just">
              <a:lnSpc>
                <a:spcPts val="3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3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國防部全民國防教育辦公室  </a:t>
            </a:r>
            <a:r>
              <a:rPr lang="zh-TW" altLang="en-US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上校政參官</a:t>
            </a:r>
            <a:endParaRPr lang="en-US" altLang="zh-TW" sz="3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lvl="1" indent="-285750" algn="just">
              <a:lnSpc>
                <a:spcPts val="3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空軍航空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技術學院  講師暨學務處處長</a:t>
            </a:r>
            <a:endParaRPr lang="zh-TW" altLang="en-US" sz="3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lvl="1" indent="-285750" algn="just">
              <a:lnSpc>
                <a:spcPts val="3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空軍防空砲兵指揮部  上校政戰主任</a:t>
            </a:r>
          </a:p>
          <a:p>
            <a:pPr marL="742950" lvl="1" indent="-285750" algn="just">
              <a:lnSpc>
                <a:spcPts val="3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  <a:defRPr/>
            </a:pPr>
            <a:r>
              <a:rPr lang="zh-TW" altLang="en-US" sz="3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現職</a:t>
            </a:r>
            <a:endParaRPr lang="en-US" altLang="zh-TW" sz="30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lvl="1" algn="just">
              <a:lnSpc>
                <a:spcPts val="3000"/>
              </a:lnSpc>
              <a:spcBef>
                <a:spcPct val="20000"/>
              </a:spcBef>
              <a:buSzPct val="85000"/>
              <a:buFont typeface="Wingdings" pitchFamily="2" charset="2"/>
              <a:buChar char="l"/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國防部全民國防教育政府機關在職巡迴教官</a:t>
            </a:r>
            <a:endParaRPr lang="en-US" altLang="zh-TW" sz="3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lvl="1" algn="just">
              <a:lnSpc>
                <a:spcPts val="3000"/>
              </a:lnSpc>
              <a:spcBef>
                <a:spcPct val="20000"/>
              </a:spcBef>
              <a:buSzPct val="85000"/>
              <a:buFont typeface="Wingdings" pitchFamily="2" charset="2"/>
              <a:buChar char="l"/>
              <a:defRPr/>
            </a:pPr>
            <a:r>
              <a:rPr lang="zh-TW" altLang="en-US" sz="30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國防大學</a:t>
            </a:r>
            <a:r>
              <a:rPr lang="zh-TW" altLang="en-US" sz="3000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軍事共同教育中心   </a:t>
            </a:r>
            <a:r>
              <a:rPr lang="zh-TW" altLang="en-US" sz="30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上校主任教官</a:t>
            </a:r>
            <a:endParaRPr lang="zh-TW" altLang="en-US" sz="30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altLang="zh-TW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「全民國防教育」內涵</a:t>
            </a:r>
            <a:endParaRPr lang="zh-TW" altLang="zh-TW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392613" cy="4608512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altLang="zh-TW" sz="400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全民國防教育五大主軸</a:t>
            </a:r>
            <a:endParaRPr lang="en-US" altLang="zh-TW" sz="400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全民國防教育法規範</a:t>
            </a:r>
            <a:endParaRPr lang="en-US" altLang="zh-TW" sz="400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全民國防教育核心</a:t>
            </a:r>
            <a:endParaRPr lang="en-US" altLang="zh-TW" sz="400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FD8B57-FA26-4A36-8D86-FD6B848A130F}" type="datetime1">
              <a:rPr lang="zh-TW" altLang="en-US"/>
              <a:pPr>
                <a:defRPr/>
              </a:pPr>
              <a:t>2015/9/6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C1D57-E021-494A-84AF-7BB1EB41BD22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pic>
        <p:nvPicPr>
          <p:cNvPr id="23558" name="內容版面配置區 8" descr="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00213"/>
            <a:ext cx="4032250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68313" y="1014413"/>
            <a:ext cx="82502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" tIns="7935" rIns="7935" bIns="7935" anchor="ctr">
            <a:spAutoFit/>
          </a:bodyPr>
          <a:lstStyle/>
          <a:p>
            <a:pPr algn="just" hangingPunct="0"/>
            <a:r>
              <a:rPr lang="zh-TW" altLang="en-US" sz="36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國防部依據「國家安全報告」、年度「國防報告書」揭示之國家總體戰略與國家安全威脅，擬訂全民國防教育內涵五大主軸。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50825" y="3213100"/>
            <a:ext cx="1655763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國際情勢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979613" y="3213100"/>
            <a:ext cx="1655762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國防政策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708400" y="3213100"/>
            <a:ext cx="1655763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全民國防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5435600" y="3213100"/>
            <a:ext cx="1655763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防衛動員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7164388" y="3213100"/>
            <a:ext cx="1655762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國防科技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898525" y="3789363"/>
            <a:ext cx="360363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2627313" y="3789363"/>
            <a:ext cx="360362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4356100" y="3789363"/>
            <a:ext cx="360363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6156325" y="3789363"/>
            <a:ext cx="360363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7812088" y="3789363"/>
            <a:ext cx="360362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pic>
        <p:nvPicPr>
          <p:cNvPr id="24589" name="Picture 15" descr="全民國防教育簡介頁面插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4394200"/>
            <a:ext cx="3660775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標題 1"/>
          <p:cNvSpPr txBox="1">
            <a:spLocks/>
          </p:cNvSpPr>
          <p:nvPr/>
        </p:nvSpPr>
        <p:spPr bwMode="auto">
          <a:xfrm>
            <a:off x="2640013" y="333375"/>
            <a:ext cx="3671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en-US" altLang="zh-TW" sz="48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3.1</a:t>
            </a:r>
            <a:r>
              <a:rPr kumimoji="0" lang="zh-TW" altLang="en-US" sz="48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五大主軸</a:t>
            </a:r>
            <a:endParaRPr kumimoji="0" lang="en-US" altLang="zh-TW" sz="480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591" name="內容版面配置區 3" descr="0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8388" y="4394200"/>
            <a:ext cx="384016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7" grpId="0" animBg="1"/>
      <p:bldP spid="92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620713"/>
            <a:ext cx="7489825" cy="58324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4800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3.2</a:t>
            </a:r>
            <a:r>
              <a:rPr lang="zh-TW" altLang="en-US" sz="4800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全民國防教育法規範：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4000" b="1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40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１</a:t>
            </a:r>
            <a:r>
              <a:rPr lang="en-US" altLang="zh-TW" sz="40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0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中央主管機關為國防部，應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40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結合各部會。</a:t>
            </a:r>
            <a:endParaRPr lang="en-US" altLang="zh-TW" sz="4000" b="1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２</a:t>
            </a:r>
            <a:r>
              <a:rPr lang="en-US" altLang="zh-TW" sz="4000" b="1" smtClean="0">
                <a:solidFill>
                  <a:schemeClr val="bg1"/>
                </a:solidFill>
                <a:ea typeface="標楷體" pitchFamily="65" charset="-120"/>
              </a:rPr>
              <a:t>.</a:t>
            </a: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參加國防教育者，皆應 給予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      公假。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３</a:t>
            </a:r>
            <a:r>
              <a:rPr lang="en-US" altLang="zh-TW" sz="4000" b="1" smtClean="0">
                <a:solidFill>
                  <a:schemeClr val="bg1"/>
                </a:solidFill>
                <a:ea typeface="標楷體" pitchFamily="65" charset="-120"/>
              </a:rPr>
              <a:t>.</a:t>
            </a: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訂定「全民國防教育日」，舉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      辦活動，強化全民國防教育。</a:t>
            </a:r>
            <a:endParaRPr lang="zh-TW" altLang="en-US" sz="4000" smtClean="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3000375"/>
            <a:ext cx="7854950" cy="3038475"/>
          </a:xfrm>
        </p:spPr>
        <p:txBody>
          <a:bodyPr/>
          <a:lstStyle/>
          <a:p>
            <a:pPr marL="1079500" indent="-1079500" eaLnBrk="1" hangingPunct="1">
              <a:buFont typeface="Wingdings" pitchFamily="2" charset="2"/>
              <a:buNone/>
            </a:pP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因：</a:t>
            </a:r>
            <a:endParaRPr lang="en-US" altLang="zh-TW" sz="4000" b="1" smtClean="0">
              <a:solidFill>
                <a:schemeClr val="bg1"/>
              </a:solidFill>
              <a:ea typeface="標楷體" pitchFamily="65" charset="-120"/>
            </a:endParaRPr>
          </a:p>
          <a:p>
            <a:pPr marL="1079500" indent="-1079500" eaLnBrk="1" hangingPunct="1">
              <a:buFont typeface="Wingdings" pitchFamily="2" charset="2"/>
              <a:buNone/>
            </a:pP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        軍事遺址、紀念館及其他文化</a:t>
            </a:r>
            <a:endParaRPr lang="en-US" altLang="zh-TW" sz="4000" b="1" smtClean="0">
              <a:solidFill>
                <a:schemeClr val="bg1"/>
              </a:solidFill>
              <a:ea typeface="標楷體" pitchFamily="65" charset="-120"/>
            </a:endParaRPr>
          </a:p>
          <a:p>
            <a:pPr marL="1079500" indent="-1079500" eaLnBrk="1" hangingPunct="1">
              <a:buFont typeface="Wingdings" pitchFamily="2" charset="2"/>
              <a:buNone/>
            </a:pP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        場所深具</a:t>
            </a:r>
            <a:r>
              <a:rPr lang="zh-TW" altLang="en-US" sz="4000" b="1" u="sng" smtClean="0">
                <a:solidFill>
                  <a:schemeClr val="bg1"/>
                </a:solidFill>
                <a:ea typeface="標楷體" pitchFamily="65" charset="-120"/>
              </a:rPr>
              <a:t>促進愛護民族文化，激發愛鄉愛土的情操</a:t>
            </a: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之特性。</a:t>
            </a:r>
          </a:p>
          <a:p>
            <a:pPr marL="1079500" indent="-1079500" eaLnBrk="1" hangingPunct="1">
              <a:buFont typeface="Wingdings" pitchFamily="2" charset="2"/>
              <a:buNone/>
            </a:pPr>
            <a:r>
              <a:rPr lang="zh-TW" altLang="en-US" sz="1600" b="1" smtClean="0">
                <a:solidFill>
                  <a:schemeClr val="bg1"/>
                </a:solidFill>
                <a:ea typeface="標楷體" pitchFamily="65" charset="-120"/>
              </a:rPr>
              <a:t>　　</a:t>
            </a:r>
          </a:p>
          <a:p>
            <a:pPr marL="1079500" indent="-1079500" eaLnBrk="1" hangingPunct="1">
              <a:buFont typeface="Wingdings" pitchFamily="2" charset="2"/>
              <a:buNone/>
            </a:pP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　　</a:t>
            </a:r>
          </a:p>
        </p:txBody>
      </p:sp>
      <p:grpSp>
        <p:nvGrpSpPr>
          <p:cNvPr id="26627" name="Group 11"/>
          <p:cNvGrpSpPr>
            <a:grpSpLocks/>
          </p:cNvGrpSpPr>
          <p:nvPr/>
        </p:nvGrpSpPr>
        <p:grpSpPr bwMode="auto">
          <a:xfrm>
            <a:off x="639763" y="1152525"/>
            <a:ext cx="8086725" cy="1670050"/>
            <a:chOff x="249" y="436"/>
            <a:chExt cx="5093" cy="1134"/>
          </a:xfrm>
        </p:grpSpPr>
        <p:sp>
          <p:nvSpPr>
            <p:cNvPr id="26629" name="AutoShape 7"/>
            <p:cNvSpPr>
              <a:spLocks noChangeArrowheads="1"/>
            </p:cNvSpPr>
            <p:nvPr/>
          </p:nvSpPr>
          <p:spPr bwMode="auto">
            <a:xfrm>
              <a:off x="249" y="436"/>
              <a:ext cx="5093" cy="1134"/>
            </a:xfrm>
            <a:prstGeom prst="horizontalScroll">
              <a:avLst>
                <a:gd name="adj" fmla="val 12500"/>
              </a:avLst>
            </a:prstGeom>
            <a:solidFill>
              <a:srgbClr val="CEFED8"/>
            </a:solidFill>
            <a:ln w="2857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500"/>
                <a:t>     </a:t>
              </a:r>
            </a:p>
          </p:txBody>
        </p:sp>
        <p:sp>
          <p:nvSpPr>
            <p:cNvPr id="7" name="標題 1"/>
            <p:cNvSpPr>
              <a:spLocks/>
            </p:cNvSpPr>
            <p:nvPr/>
          </p:nvSpPr>
          <p:spPr bwMode="auto">
            <a:xfrm>
              <a:off x="474" y="679"/>
              <a:ext cx="477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zh-TW" alt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全民國防教育核心在－文化</a:t>
              </a:r>
            </a:p>
          </p:txBody>
        </p:sp>
      </p:grpSp>
      <p:sp>
        <p:nvSpPr>
          <p:cNvPr id="6" name="標題 1"/>
          <p:cNvSpPr txBox="1">
            <a:spLocks/>
          </p:cNvSpPr>
          <p:nvPr/>
        </p:nvSpPr>
        <p:spPr bwMode="auto">
          <a:xfrm>
            <a:off x="903288" y="333375"/>
            <a:ext cx="69135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kumimoji="0" lang="en-US" altLang="zh-TW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3.3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全民國防教育核心</a:t>
            </a:r>
            <a:endParaRPr kumimoji="0" lang="en-US" altLang="zh-TW" sz="4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326095">
            <a:off x="3224860" y="1083304"/>
            <a:ext cx="5502567" cy="91718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8713"/>
              </a:avLst>
            </a:prstTxWarp>
            <a:scene3d>
              <a:camera prst="legacyPerspectiveFront">
                <a:rot lat="20519999" lon="1080000" rev="0"/>
              </a:camera>
              <a:lightRig rig="legacyHarsh2" dir="t"/>
            </a:scene3d>
            <a:sp3d extrusionH="430200" prstMaterial="legacyMetal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TW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73905" scaled="1"/>
                </a:gradFill>
                <a:latin typeface="標楷體"/>
                <a:ea typeface="標楷體"/>
              </a:rPr>
              <a:t>國家安全威脅</a:t>
            </a:r>
            <a:r>
              <a:rPr lang="en-US" altLang="zh-TW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73905" scaled="1"/>
                </a:gradFill>
                <a:latin typeface="標楷體"/>
                <a:ea typeface="標楷體"/>
              </a:rPr>
              <a:t>?</a:t>
            </a:r>
            <a:endParaRPr lang="zh-TW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073905" scaled="1"/>
              </a:gradFill>
              <a:latin typeface="標楷體"/>
              <a:ea typeface="標楷體"/>
            </a:endParaRPr>
          </a:p>
        </p:txBody>
      </p:sp>
      <p:sp>
        <p:nvSpPr>
          <p:cNvPr id="27651" name="AutoShape 5"/>
          <p:cNvSpPr>
            <a:spLocks noChangeArrowheads="1"/>
          </p:cNvSpPr>
          <p:nvPr/>
        </p:nvSpPr>
        <p:spPr bwMode="auto">
          <a:xfrm>
            <a:off x="323850" y="2492375"/>
            <a:ext cx="2376488" cy="15128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TW" altLang="en-US" sz="3200" b="1">
                <a:solidFill>
                  <a:srgbClr val="FFFF00"/>
                </a:solidFill>
                <a:latin typeface="Verdana" pitchFamily="34" charset="0"/>
                <a:ea typeface="標楷體" pitchFamily="65" charset="-120"/>
              </a:rPr>
              <a:t>傳統威脅</a:t>
            </a:r>
          </a:p>
        </p:txBody>
      </p:sp>
      <p:sp>
        <p:nvSpPr>
          <p:cNvPr id="27652" name="AutoShape 7"/>
          <p:cNvSpPr>
            <a:spLocks noChangeArrowheads="1"/>
          </p:cNvSpPr>
          <p:nvPr/>
        </p:nvSpPr>
        <p:spPr bwMode="auto">
          <a:xfrm>
            <a:off x="323850" y="4581525"/>
            <a:ext cx="2346325" cy="1539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TW" altLang="en-US" sz="3200" b="1">
                <a:solidFill>
                  <a:srgbClr val="FFFF00"/>
                </a:solidFill>
                <a:latin typeface="Verdana" pitchFamily="34" charset="0"/>
                <a:ea typeface="標楷體" pitchFamily="65" charset="-120"/>
              </a:rPr>
              <a:t>非傳統威脅</a:t>
            </a:r>
            <a:endParaRPr lang="en-US" altLang="zh-TW" sz="3200" b="1">
              <a:solidFill>
                <a:srgbClr val="FFFF00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87675" y="2492375"/>
            <a:ext cx="2592388" cy="14414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45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zh-TW" alt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外敵入侵</a:t>
            </a:r>
            <a:endParaRPr lang="en-US" altLang="zh-TW" sz="36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45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zh-TW" alt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內亂顛覆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987675" y="4652963"/>
            <a:ext cx="2592388" cy="14398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45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zh-TW" alt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天然災害</a:t>
            </a:r>
            <a:endParaRPr lang="en-US" altLang="zh-TW" sz="36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45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zh-TW" alt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人為災變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503613" y="1997075"/>
            <a:ext cx="15128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單一性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503613" y="4149725"/>
            <a:ext cx="15113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多元性</a:t>
            </a:r>
          </a:p>
        </p:txBody>
      </p:sp>
      <p:sp>
        <p:nvSpPr>
          <p:cNvPr id="15" name="右大括弧 14"/>
          <p:cNvSpPr/>
          <p:nvPr/>
        </p:nvSpPr>
        <p:spPr>
          <a:xfrm>
            <a:off x="5580063" y="3141663"/>
            <a:ext cx="792162" cy="2303462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FF00"/>
              </a:solidFill>
            </a:endParaRPr>
          </a:p>
        </p:txBody>
      </p:sp>
      <p:grpSp>
        <p:nvGrpSpPr>
          <p:cNvPr id="27658" name="群組 18"/>
          <p:cNvGrpSpPr>
            <a:grpSpLocks/>
          </p:cNvGrpSpPr>
          <p:nvPr/>
        </p:nvGrpSpPr>
        <p:grpSpPr bwMode="auto">
          <a:xfrm>
            <a:off x="6732588" y="2276475"/>
            <a:ext cx="1584325" cy="3889375"/>
            <a:chOff x="6732240" y="2420888"/>
            <a:chExt cx="1584176" cy="3888432"/>
          </a:xfrm>
        </p:grpSpPr>
        <p:sp>
          <p:nvSpPr>
            <p:cNvPr id="16" name="流程圖: 磁碟 15"/>
            <p:cNvSpPr/>
            <p:nvPr/>
          </p:nvSpPr>
          <p:spPr>
            <a:xfrm>
              <a:off x="6732240" y="2420888"/>
              <a:ext cx="1584176" cy="3888432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661" name="文字方塊 16"/>
            <p:cNvSpPr txBox="1">
              <a:spLocks noChangeArrowheads="1"/>
            </p:cNvSpPr>
            <p:nvPr/>
          </p:nvSpPr>
          <p:spPr bwMode="auto">
            <a:xfrm>
              <a:off x="6876256" y="2636912"/>
              <a:ext cx="129614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40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整合</a:t>
              </a:r>
            </a:p>
          </p:txBody>
        </p:sp>
        <p:sp>
          <p:nvSpPr>
            <p:cNvPr id="27662" name="文字方塊 17"/>
            <p:cNvSpPr txBox="1">
              <a:spLocks noChangeArrowheads="1"/>
            </p:cNvSpPr>
            <p:nvPr/>
          </p:nvSpPr>
          <p:spPr bwMode="auto">
            <a:xfrm>
              <a:off x="6832326" y="3698489"/>
              <a:ext cx="1415772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altLang="zh-TW" sz="36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※</a:t>
              </a:r>
              <a:r>
                <a:rPr lang="zh-TW" altLang="en-US" sz="36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政府機關</a:t>
              </a:r>
              <a:endParaRPr lang="en-US" altLang="zh-TW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lnSpc>
                  <a:spcPts val="4800"/>
                </a:lnSpc>
              </a:pPr>
              <a:r>
                <a:rPr lang="en-US" altLang="zh-TW" sz="36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※</a:t>
              </a:r>
              <a:r>
                <a:rPr lang="zh-TW" altLang="en-US" sz="36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民間能量</a:t>
              </a:r>
            </a:p>
          </p:txBody>
        </p:sp>
      </p:grp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23850" y="155575"/>
            <a:ext cx="6048375" cy="969963"/>
          </a:xfrm>
          <a:prstGeom prst="flowChartMultidocument">
            <a:avLst/>
          </a:prstGeom>
          <a:gradFill rotWithShape="0">
            <a:gsLst>
              <a:gs pos="0">
                <a:srgbClr val="FF9900"/>
              </a:gs>
              <a:gs pos="50000">
                <a:srgbClr val="00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4.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反恐怖主義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、結語</a:t>
            </a:r>
            <a:endParaRPr lang="zh-TW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597341-D793-48D7-8ACE-0F04BFE20EFB}" type="datetime1">
              <a:rPr lang="zh-TW" altLang="en-US" smtClean="0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F54D7-8807-433F-9276-DA96D84843CC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28677" name="矩形 7"/>
          <p:cNvSpPr>
            <a:spLocks noChangeArrowheads="1"/>
          </p:cNvSpPr>
          <p:nvPr/>
        </p:nvSpPr>
        <p:spPr bwMode="auto">
          <a:xfrm>
            <a:off x="785813" y="1357313"/>
            <a:ext cx="75723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全民國防正是我們所期盼建立共識的手段，雖然我們實施的時間尚短，雖然我們朝野爭執之處還多，但是我們相信透過教育與宣導，就會達到我們教育的成果。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1"/>
          <p:cNvSpPr>
            <a:spLocks noChangeArrowheads="1"/>
          </p:cNvSpPr>
          <p:nvPr/>
        </p:nvSpPr>
        <p:spPr bwMode="auto">
          <a:xfrm>
            <a:off x="0" y="625475"/>
            <a:ext cx="9144000" cy="2159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699" name="Rectangle 22"/>
          <p:cNvSpPr>
            <a:spLocks noChangeArrowheads="1"/>
          </p:cNvSpPr>
          <p:nvPr/>
        </p:nvSpPr>
        <p:spPr bwMode="auto">
          <a:xfrm>
            <a:off x="0" y="896938"/>
            <a:ext cx="9144000" cy="160337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9700" name="Group 25"/>
          <p:cNvGrpSpPr>
            <a:grpSpLocks/>
          </p:cNvGrpSpPr>
          <p:nvPr/>
        </p:nvGrpSpPr>
        <p:grpSpPr bwMode="auto">
          <a:xfrm>
            <a:off x="7235825" y="1296988"/>
            <a:ext cx="1728788" cy="4940300"/>
            <a:chOff x="4534" y="681"/>
            <a:chExt cx="1089" cy="3112"/>
          </a:xfrm>
        </p:grpSpPr>
        <p:pic>
          <p:nvPicPr>
            <p:cNvPr id="29705" name="Picture 26" descr="全民國防教育簡介頁面插圖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0" y="754"/>
              <a:ext cx="998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27" descr="全民國防教育簡介頁面插圖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0" y="1500"/>
              <a:ext cx="998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28" descr="全民國防教育簡介頁面插圖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0" y="2271"/>
              <a:ext cx="998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29" descr="全民國防教育簡介頁面插圖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0" y="3043"/>
              <a:ext cx="998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Line 30"/>
            <p:cNvSpPr>
              <a:spLocks noChangeShapeType="1"/>
            </p:cNvSpPr>
            <p:nvPr/>
          </p:nvSpPr>
          <p:spPr bwMode="auto">
            <a:xfrm flipH="1">
              <a:off x="4558" y="709"/>
              <a:ext cx="0" cy="30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10" name="Line 31"/>
            <p:cNvSpPr>
              <a:spLocks noChangeShapeType="1"/>
            </p:cNvSpPr>
            <p:nvPr/>
          </p:nvSpPr>
          <p:spPr bwMode="auto">
            <a:xfrm>
              <a:off x="4559" y="3793"/>
              <a:ext cx="104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11" name="Line 32"/>
            <p:cNvSpPr>
              <a:spLocks noChangeShapeType="1"/>
            </p:cNvSpPr>
            <p:nvPr/>
          </p:nvSpPr>
          <p:spPr bwMode="auto">
            <a:xfrm flipH="1">
              <a:off x="5602" y="709"/>
              <a:ext cx="0" cy="30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12" name="Line 33"/>
            <p:cNvSpPr>
              <a:spLocks noChangeShapeType="1"/>
            </p:cNvSpPr>
            <p:nvPr/>
          </p:nvSpPr>
          <p:spPr bwMode="auto">
            <a:xfrm>
              <a:off x="4534" y="681"/>
              <a:ext cx="10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9701" name="矩形 22"/>
          <p:cNvSpPr>
            <a:spLocks noChangeArrowheads="1"/>
          </p:cNvSpPr>
          <p:nvPr/>
        </p:nvSpPr>
        <p:spPr bwMode="auto">
          <a:xfrm>
            <a:off x="1617663" y="1765300"/>
            <a:ext cx="50419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8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簡報完畢</a:t>
            </a:r>
          </a:p>
        </p:txBody>
      </p:sp>
      <p:sp>
        <p:nvSpPr>
          <p:cNvPr id="29702" name="矩形 22"/>
          <p:cNvSpPr>
            <a:spLocks noChangeArrowheads="1"/>
          </p:cNvSpPr>
          <p:nvPr/>
        </p:nvSpPr>
        <p:spPr bwMode="auto">
          <a:xfrm>
            <a:off x="1835150" y="3068638"/>
            <a:ext cx="4465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8000">
                <a:solidFill>
                  <a:srgbClr val="CC0000"/>
                </a:solidFill>
                <a:latin typeface="Bangle"/>
                <a:ea typeface="文鼎粗魏碑"/>
                <a:cs typeface="文鼎粗魏碑"/>
              </a:rPr>
              <a:t>Q &amp; A</a:t>
            </a:r>
          </a:p>
        </p:txBody>
      </p:sp>
      <p:pic>
        <p:nvPicPr>
          <p:cNvPr id="29703" name="Picture 34" descr="confuse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292600"/>
            <a:ext cx="10715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35" descr="j03012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4652963"/>
            <a:ext cx="184626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BFB32-729B-4613-8140-53CA0A829A56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042988" y="0"/>
            <a:ext cx="7331075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kumimoji="0" lang="zh-TW" altLang="en-US" sz="5400" b="1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" name="內容版面配置區 5"/>
          <p:cNvSpPr txBox="1">
            <a:spLocks/>
          </p:cNvSpPr>
          <p:nvPr/>
        </p:nvSpPr>
        <p:spPr>
          <a:xfrm>
            <a:off x="790575" y="1700213"/>
            <a:ext cx="7958138" cy="4249737"/>
          </a:xfrm>
          <a:prstGeom prst="rect">
            <a:avLst/>
          </a:prstGeom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前言</a:t>
            </a:r>
            <a:r>
              <a:rPr kumimoji="0"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kumimoji="0"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有關「教育」三則故事</a:t>
            </a:r>
            <a:endParaRPr kumimoji="0"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全民國防教育目的、方法與手段</a:t>
            </a:r>
            <a:endParaRPr kumimoji="0" lang="zh-TW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「全民國防教育法」內涵</a:t>
            </a:r>
            <a:endParaRPr kumimoji="0" lang="zh-TW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反恐怖攻擊威脅</a:t>
            </a:r>
            <a:endParaRPr kumimoji="0"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zh-TW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結語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kumimoji="0" lang="zh-TW" altLang="en-US" sz="40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5696" y="260648"/>
            <a:ext cx="489654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講授綱要</a:t>
            </a:r>
            <a:endParaRPr lang="zh-TW" altLang="en-US" sz="4000" b="1" dirty="0">
              <a:solidFill>
                <a:srgbClr val="0A0A0E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2" descr="AODE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921125"/>
            <a:ext cx="42148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8FA33-5B3B-43F5-AD5B-45CFE98B1D9F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00125" y="2714625"/>
            <a:ext cx="6308725" cy="1768475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buFont typeface="Wingdings" pitchFamily="2" charset="2"/>
              <a:buChar char="v"/>
              <a:defRPr/>
            </a:pPr>
            <a:r>
              <a:rPr lang="en-US" altLang="zh-TW" sz="1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前言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altLang="zh-TW" sz="48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8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有關教育的三則故事 </a:t>
            </a:r>
            <a:r>
              <a:rPr lang="en-US" altLang="zh-TW" sz="48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1/3</a:t>
            </a:r>
            <a:endParaRPr lang="zh-TW" altLang="en-US" sz="480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5" name="內容版面配置區 4"/>
          <p:cNvSpPr>
            <a:spLocks noGrp="1"/>
          </p:cNvSpPr>
          <p:nvPr>
            <p:ph sz="half" idx="1"/>
          </p:nvPr>
        </p:nvSpPr>
        <p:spPr>
          <a:xfrm>
            <a:off x="350838" y="1190625"/>
            <a:ext cx="4038600" cy="609600"/>
          </a:xfrm>
        </p:spPr>
        <p:txBody>
          <a:bodyPr/>
          <a:lstStyle/>
          <a:p>
            <a:r>
              <a:rPr lang="zh-TW" altLang="zh-TW" sz="36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第一則故事：</a:t>
            </a:r>
            <a:endParaRPr lang="zh-TW" altLang="en-US" sz="36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F78F01-546A-4134-811B-253A479E1711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65FF2-244F-4B41-8BDB-0E9FCA97A24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49238" y="2097088"/>
            <a:ext cx="4500562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茁壯的成長</a:t>
            </a:r>
            <a:endParaRPr lang="zh-TW" altLang="en-US" sz="3600" b="1">
              <a:solidFill>
                <a:srgbClr val="FF0000"/>
              </a:solidFill>
            </a:endParaRPr>
          </a:p>
        </p:txBody>
      </p:sp>
      <p:pic>
        <p:nvPicPr>
          <p:cNvPr id="8199" name="Picture 2" descr="http://ts4.mm.bing.net/images/thumbnail.aspx?q=5035896918966883&amp;id=2b458d700c64e4448b7d7b42e574bac8"/>
          <p:cNvPicPr>
            <a:picLocks noChangeAspect="1" noChangeArrowheads="1"/>
          </p:cNvPicPr>
          <p:nvPr/>
        </p:nvPicPr>
        <p:blipFill>
          <a:blip r:embed="rId2" cstate="print"/>
          <a:srcRect b="6061"/>
          <a:stretch>
            <a:fillRect/>
          </a:stretch>
        </p:blipFill>
        <p:spPr bwMode="auto">
          <a:xfrm>
            <a:off x="5003800" y="1820863"/>
            <a:ext cx="3786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內容版面配置區 2"/>
          <p:cNvSpPr>
            <a:spLocks noGrp="1"/>
          </p:cNvSpPr>
          <p:nvPr>
            <p:ph sz="half" idx="1"/>
          </p:nvPr>
        </p:nvSpPr>
        <p:spPr>
          <a:xfrm>
            <a:off x="217488" y="3024188"/>
            <a:ext cx="4465637" cy="644525"/>
          </a:xfrm>
        </p:spPr>
        <p:txBody>
          <a:bodyPr/>
          <a:lstStyle/>
          <a:p>
            <a:r>
              <a:rPr lang="zh-TW" altLang="zh-TW" sz="36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第二則故事：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66700" y="3716338"/>
            <a:ext cx="4500563" cy="647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kumimoji="0" lang="zh-TW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危險的環境</a:t>
            </a:r>
            <a:endParaRPr lang="zh-TW" altLang="en-US" sz="3600" b="1">
              <a:solidFill>
                <a:srgbClr val="FF0000"/>
              </a:solidFill>
            </a:endParaRPr>
          </a:p>
        </p:txBody>
      </p:sp>
      <p:sp>
        <p:nvSpPr>
          <p:cNvPr id="8202" name="矩形 1"/>
          <p:cNvSpPr>
            <a:spLocks noChangeArrowheads="1"/>
          </p:cNvSpPr>
          <p:nvPr/>
        </p:nvSpPr>
        <p:spPr bwMode="auto">
          <a:xfrm>
            <a:off x="238125" y="4848225"/>
            <a:ext cx="295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36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第三則故事：</a:t>
            </a:r>
            <a:endParaRPr lang="zh-TW" altLang="en-US"/>
          </a:p>
        </p:txBody>
      </p:sp>
      <p:pic>
        <p:nvPicPr>
          <p:cNvPr id="13" name="圖片 5" descr="Toskur%200304%201a%20(Small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37058"/>
            <a:ext cx="3786188" cy="131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5" descr="14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5355" y="5494664"/>
            <a:ext cx="3944881" cy="124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36550" y="5794375"/>
            <a:ext cx="4500563" cy="6461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kumimoji="0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專注</a:t>
            </a:r>
            <a:r>
              <a:rPr kumimoji="0"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kumimoji="0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堅持</a:t>
            </a:r>
            <a:endParaRPr lang="zh-TW" altLang="en-US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sz="half" idx="1"/>
          </p:nvPr>
        </p:nvGraphicFramePr>
        <p:xfrm>
          <a:off x="395288" y="1600200"/>
          <a:ext cx="4537075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內容版面配置區 4" descr="16img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932039" y="1600200"/>
            <a:ext cx="4041113" cy="4637112"/>
          </a:xfrm>
          <a:effectLst>
            <a:softEdge rad="112500"/>
          </a:effectLst>
        </p:spPr>
      </p:pic>
      <p:sp>
        <p:nvSpPr>
          <p:cNvPr id="7" name="日期版面配置區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A11F33-F09D-4003-9273-11DF2B544A47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5889B-E23F-4B9C-B9B9-D19F29AD6BCC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14375" y="714375"/>
            <a:ext cx="1428750" cy="76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小結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tor\My Documents\全民國防專夾\國徽參考資料\各活動資料\全民國防照片\照片99\11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標題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229600" cy="1143000"/>
          </a:xfrm>
        </p:spPr>
        <p:txBody>
          <a:bodyPr/>
          <a:lstStyle/>
          <a:p>
            <a:r>
              <a:rPr lang="en-US" altLang="zh-TW" sz="4800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800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全民國防教育之目的</a:t>
            </a:r>
            <a:r>
              <a:rPr lang="en-US" altLang="zh-TW" sz="4800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方法與手段  </a:t>
            </a:r>
            <a:endParaRPr lang="zh-TW" altLang="en-US" sz="480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A11F33-F09D-4003-9273-11DF2B544A47}" type="datetime1">
              <a:rPr lang="zh-TW" altLang="en-US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1B7F-EF5E-4D9C-9AB6-2C24E546FBE2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6516688" y="465138"/>
            <a:ext cx="288925" cy="287337"/>
          </a:xfrm>
          <a:prstGeom prst="ellipse">
            <a:avLst/>
          </a:prstGeom>
          <a:solidFill>
            <a:srgbClr val="339966">
              <a:alpha val="2705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1267" name="Picture 20" descr="confuse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221163"/>
            <a:ext cx="10715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1" descr="j030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292600"/>
            <a:ext cx="18462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22"/>
          <p:cNvSpPr>
            <a:spLocks noChangeArrowheads="1"/>
          </p:cNvSpPr>
          <p:nvPr/>
        </p:nvSpPr>
        <p:spPr bwMode="auto">
          <a:xfrm>
            <a:off x="2141538" y="2352675"/>
            <a:ext cx="4572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TW" altLang="en-US" sz="400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知其何</a:t>
            </a:r>
            <a:r>
              <a:rPr lang="en-US" altLang="zh-TW" sz="400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(Know What)</a:t>
            </a:r>
          </a:p>
          <a:p>
            <a:pPr>
              <a:lnSpc>
                <a:spcPct val="135000"/>
              </a:lnSpc>
            </a:pPr>
            <a:r>
              <a:rPr lang="zh-TW" altLang="en-US" sz="400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知其因</a:t>
            </a:r>
            <a:r>
              <a:rPr lang="en-US" altLang="zh-TW" sz="400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(Know Why)</a:t>
            </a:r>
            <a:r>
              <a:rPr lang="zh-TW" altLang="en-US" sz="400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知其然</a:t>
            </a:r>
            <a:r>
              <a:rPr lang="en-US" altLang="zh-TW" sz="400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(Know How)</a:t>
            </a:r>
          </a:p>
          <a:p>
            <a:pPr>
              <a:lnSpc>
                <a:spcPct val="135000"/>
              </a:lnSpc>
            </a:pPr>
            <a:r>
              <a:rPr lang="zh-TW" altLang="en-US" sz="400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知其誰</a:t>
            </a:r>
            <a:r>
              <a:rPr lang="en-US" altLang="zh-TW" sz="400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(Know Who)</a:t>
            </a:r>
            <a:endParaRPr lang="zh-TW" altLang="en-US" sz="400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70" name="Rectangle 23"/>
          <p:cNvSpPr>
            <a:spLocks noChangeArrowheads="1"/>
          </p:cNvSpPr>
          <p:nvPr/>
        </p:nvSpPr>
        <p:spPr bwMode="auto">
          <a:xfrm>
            <a:off x="500063" y="1285875"/>
            <a:ext cx="3878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◎ 教育四何</a:t>
            </a:r>
            <a:r>
              <a:rPr lang="en-US" altLang="zh-TW" sz="4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  <p:sp>
        <p:nvSpPr>
          <p:cNvPr id="11271" name="Text Box 32"/>
          <p:cNvSpPr txBox="1">
            <a:spLocks noChangeArrowheads="1"/>
          </p:cNvSpPr>
          <p:nvPr/>
        </p:nvSpPr>
        <p:spPr bwMode="auto">
          <a:xfrm>
            <a:off x="0" y="642938"/>
            <a:ext cx="9144000" cy="646112"/>
          </a:xfrm>
          <a:prstGeom prst="rect">
            <a:avLst/>
          </a:prstGeom>
          <a:gradFill rotWithShape="1">
            <a:gsLst>
              <a:gs pos="0">
                <a:srgbClr val="636376"/>
              </a:gs>
              <a:gs pos="100000">
                <a:srgbClr val="D5D5FF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&gt;&gt; </a:t>
            </a:r>
            <a:r>
              <a:rPr kumimoji="0"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為什麼要全民國防教育</a:t>
            </a:r>
            <a:r>
              <a:rPr kumimoji="0" lang="en-US" altLang="zh-TW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1B6AA6-B661-455E-9CC4-1B9768D9758A}" type="datetime1">
              <a:rPr lang="zh-TW" altLang="en-US" smtClean="0"/>
              <a:pPr>
                <a:defRPr/>
              </a:pPr>
              <a:t>2015/9/6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757B8-443A-4054-968E-696E1D604495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357188" y="2857500"/>
            <a:ext cx="8358187" cy="12144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72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何謂「全民國防」？</a:t>
            </a:r>
          </a:p>
        </p:txBody>
      </p:sp>
      <p:sp>
        <p:nvSpPr>
          <p:cNvPr id="12293" name="矩形 3"/>
          <p:cNvSpPr>
            <a:spLocks noChangeArrowheads="1"/>
          </p:cNvSpPr>
          <p:nvPr/>
        </p:nvSpPr>
        <p:spPr bwMode="auto">
          <a:xfrm>
            <a:off x="500063" y="500063"/>
            <a:ext cx="4545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知其何</a:t>
            </a:r>
            <a:r>
              <a:rPr lang="en-US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(Know What)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>
        <a:defPPr algn="ctr">
          <a:lnSpc>
            <a:spcPct val="93000"/>
          </a:lnSpc>
          <a:buClr>
            <a:srgbClr val="FFFFFF"/>
          </a:buClr>
          <a:buSzPct val="100000"/>
          <a:buFont typeface="Arial" pitchFamily="34" charset="0"/>
          <a:buNone/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sz="4000" b="1" dirty="0">
            <a:ln>
              <a:solidFill>
                <a:schemeClr val="bg1"/>
              </a:solidFill>
            </a:ln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>
        <a:defPPr algn="ctr">
          <a:lnSpc>
            <a:spcPct val="93000"/>
          </a:lnSpc>
          <a:buClr>
            <a:srgbClr val="FFFFFF"/>
          </a:buClr>
          <a:buSzPct val="100000"/>
          <a:buFont typeface="Arial" pitchFamily="34" charset="0"/>
          <a:buNone/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sz="4000" b="1" dirty="0">
            <a:ln>
              <a:solidFill>
                <a:schemeClr val="bg1"/>
              </a:solidFill>
            </a:ln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8539</TotalTime>
  <Words>752</Words>
  <Application>Microsoft Office PowerPoint</Application>
  <PresentationFormat>如螢幕大小 (4:3)</PresentationFormat>
  <Paragraphs>203</Paragraphs>
  <Slides>26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28" baseType="lpstr">
      <vt:lpstr>Office 佈景主題</vt:lpstr>
      <vt:lpstr>1_Office 佈景主題</vt:lpstr>
      <vt:lpstr>落實全民國防教育理念</vt:lpstr>
      <vt:lpstr>投影片 2</vt:lpstr>
      <vt:lpstr>投影片 3</vt:lpstr>
      <vt:lpstr>投影片 4</vt:lpstr>
      <vt:lpstr>1.有關教育的三則故事 1/3</vt:lpstr>
      <vt:lpstr>投影片 6</vt:lpstr>
      <vt:lpstr>2.全民國防教育之目的 方法與手段  </vt:lpstr>
      <vt:lpstr>投影片 8</vt:lpstr>
      <vt:lpstr>投影片 9</vt:lpstr>
      <vt:lpstr>投影片 10</vt:lpstr>
      <vt:lpstr>我國全民國防教育法的推動：</vt:lpstr>
      <vt:lpstr>投影片 12</vt:lpstr>
      <vt:lpstr>2.1全民國防教育之目的</vt:lpstr>
      <vt:lpstr>我們不要戰爭    但是卻不能沒有 保衛家園的準備</vt:lpstr>
      <vt:lpstr>先瞭解戰爭</vt:lpstr>
      <vt:lpstr>投影片 16</vt:lpstr>
      <vt:lpstr>投影片 17</vt:lpstr>
      <vt:lpstr>投影片 18</vt:lpstr>
      <vt:lpstr>投影片 19</vt:lpstr>
      <vt:lpstr>3.「全民國防教育」內涵</vt:lpstr>
      <vt:lpstr>投影片 21</vt:lpstr>
      <vt:lpstr>投影片 22</vt:lpstr>
      <vt:lpstr>投影片 23</vt:lpstr>
      <vt:lpstr>投影片 24</vt:lpstr>
      <vt:lpstr>5、結語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acer</dc:creator>
  <cp:lastModifiedBy>user</cp:lastModifiedBy>
  <cp:revision>429</cp:revision>
  <dcterms:created xsi:type="dcterms:W3CDTF">2010-12-25T03:25:10Z</dcterms:created>
  <dcterms:modified xsi:type="dcterms:W3CDTF">2015-09-06T00:28:39Z</dcterms:modified>
</cp:coreProperties>
</file>