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94.xml" ContentType="application/vnd.openxmlformats-officedocument.presentationml.slide+xml"/>
  <Override PartName="/ppt/slides/slide142.xml" ContentType="application/vnd.openxmlformats-officedocument.presentationml.slide+xml"/>
  <Override PartName="/ppt/slides/slide2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s/slide83.xml" ContentType="application/vnd.openxmlformats-officedocument.presentationml.slide+xml"/>
  <Override PartName="/ppt/slides/slide120.xml" ContentType="application/vnd.openxmlformats-officedocument.presentationml.slide+xml"/>
  <Override PartName="/ppt/slides/slide131.xml" ContentType="application/vnd.openxmlformats-officedocument.presentationml.slide+xml"/>
  <Override PartName="/ppt/slides/slide218.xml" ContentType="application/vnd.openxmlformats-officedocument.presentationml.slide+xml"/>
  <Override PartName="/ppt/slides/slide25.xml" ContentType="application/vnd.openxmlformats-officedocument.presentationml.slide+xml"/>
  <Override PartName="/ppt/slides/slide72.xml" ContentType="application/vnd.openxmlformats-officedocument.presentationml.slide+xml"/>
  <Override PartName="/ppt/slides/slide207.xml" ContentType="application/vnd.openxmlformats-officedocument.presentationml.slid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2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69.xml" ContentType="application/vnd.openxmlformats-officedocument.presentationml.slide+xml"/>
  <Override PartName="/ppt/slides/slide221.xml" ContentType="application/vnd.openxmlformats-officedocument.presentationml.slide+xml"/>
  <Override PartName="/ppt/tableStyles.xml" ContentType="application/vnd.openxmlformats-officedocument.presentationml.tableStyles+xml"/>
  <Override PartName="/ppt/slides/slide147.xml" ContentType="application/vnd.openxmlformats-officedocument.presentationml.slide+xml"/>
  <Override PartName="/ppt/slides/slide158.xml" ContentType="application/vnd.openxmlformats-officedocument.presentationml.slide+xml"/>
  <Override PartName="/ppt/slides/slide194.xml" ContentType="application/vnd.openxmlformats-officedocument.presentationml.slide+xml"/>
  <Override PartName="/ppt/slides/slide210.xml" ContentType="application/vnd.openxmlformats-officedocument.presentationml.slide+xml"/>
  <Override PartName="/ppt/slides/slide99.xml" ContentType="application/vnd.openxmlformats-officedocument.presentationml.slide+xml"/>
  <Override PartName="/ppt/slides/slide136.xml" ContentType="application/vnd.openxmlformats-officedocument.presentationml.slide+xml"/>
  <Override PartName="/ppt/slides/slide183.xml" ContentType="application/vnd.openxmlformats-officedocument.presentationml.slide+xml"/>
  <Override PartName="/ppt/activeX/activeX2.bin" ContentType="application/vnd.ms-office.activeX"/>
  <Override PartName="/ppt/notesSlides/notesSlide7.xml" ContentType="application/vnd.openxmlformats-officedocument.presentationml.notes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125.xml" ContentType="application/vnd.openxmlformats-officedocument.presentationml.slide+xml"/>
  <Override PartName="/ppt/slides/slide172.xml" ContentType="application/vnd.openxmlformats-officedocument.presentationml.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66.xml" ContentType="application/vnd.openxmlformats-officedocument.presentationml.slide+xml"/>
  <Override PartName="/ppt/slides/slide103.xml" ContentType="application/vnd.openxmlformats-officedocument.presentationml.slide+xml"/>
  <Override PartName="/ppt/slides/slide114.xml" ContentType="application/vnd.openxmlformats-officedocument.presentationml.slide+xml"/>
  <Override PartName="/ppt/slides/slide150.xml" ContentType="application/vnd.openxmlformats-officedocument.presentationml.slide+xml"/>
  <Override PartName="/ppt/slides/slide161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55.xml" ContentType="application/vnd.openxmlformats-officedocument.presentationml.slide+xml"/>
  <Override PartName="/ppt/slides/slide237.xml" ContentType="application/vnd.openxmlformats-officedocument.presentationml.slide+xml"/>
  <Override PartName="/ppt/theme/theme2.xml" ContentType="application/vnd.openxmlformats-officedocument.them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80.xml" ContentType="application/vnd.openxmlformats-officedocument.presentationml.slide+xml"/>
  <Override PartName="/ppt/slides/slide91.xml" ContentType="application/vnd.openxmlformats-officedocument.presentationml.slide+xml"/>
  <Override PartName="/ppt/slides/slide215.xml" ContentType="application/vnd.openxmlformats-officedocument.presentationml.slide+xml"/>
  <Override PartName="/ppt/slides/slide226.xml" ContentType="application/vnd.openxmlformats-officedocument.presentationml.slide+xml"/>
  <Default Extension="emf" ContentType="image/x-emf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s/slide199.xml" ContentType="application/vnd.openxmlformats-officedocument.presentationml.slide+xml"/>
  <Override PartName="/ppt/slides/slide204.xml" ContentType="application/vnd.openxmlformats-officedocument.presentationml.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188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19.xml" ContentType="application/vnd.openxmlformats-officedocument.presentationml.slide+xml"/>
  <Override PartName="/ppt/slides/slide166.xml" ContentType="application/vnd.openxmlformats-officedocument.presentationml.slide+xml"/>
  <Override PartName="/ppt/slides/slide177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08.xml" ContentType="application/vnd.openxmlformats-officedocument.presentationml.slide+xml"/>
  <Override PartName="/ppt/slides/slide155.xml" ContentType="application/vnd.openxmlformats-officedocument.presentationml.slide+xml"/>
  <Override PartName="/ppt/slides/slide49.xml" ContentType="application/vnd.openxmlformats-officedocument.presentationml.slide+xml"/>
  <Override PartName="/ppt/slides/slide96.xml" ContentType="application/vnd.openxmlformats-officedocument.presentationml.slide+xml"/>
  <Override PartName="/ppt/slides/slide144.xml" ContentType="application/vnd.openxmlformats-officedocument.presentationml.slide+xml"/>
  <Override PartName="/ppt/slides/slide191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38.xml" ContentType="application/vnd.openxmlformats-officedocument.presentationml.slide+xml"/>
  <Override PartName="/ppt/slides/slide85.xml" ContentType="application/vnd.openxmlformats-officedocument.presentationml.slide+xml"/>
  <Override PartName="/ppt/slides/slide122.xml" ContentType="application/vnd.openxmlformats-officedocument.presentationml.slide+xml"/>
  <Override PartName="/ppt/slides/slide133.xml" ContentType="application/vnd.openxmlformats-officedocument.presentationml.slide+xml"/>
  <Override PartName="/ppt/slides/slide180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s/slide140.xml" ContentType="application/vnd.openxmlformats-officedocument.presentationml.slide+xml"/>
  <Override PartName="/ppt/slides/slide209.xml" ContentType="application/vnd.openxmlformats-officedocument.presentationml.slide+xml"/>
  <Override PartName="/ppt/slides/slide227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Override PartName="/ppt/slides/slide216.xml" ContentType="application/vnd.openxmlformats-officedocument.presentationml.slide+xml"/>
  <Override PartName="/ppt/slides/slide234.xml" ContentType="application/vnd.openxmlformats-officedocument.presentationml.slide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89.xml" ContentType="application/vnd.openxmlformats-officedocument.presentationml.slide+xml"/>
  <Override PartName="/ppt/slides/slide205.xml" ContentType="application/vnd.openxmlformats-officedocument.presentationml.slide+xml"/>
  <Override PartName="/ppt/slides/slide223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s/slide149.xml" ContentType="application/vnd.openxmlformats-officedocument.presentationml.slide+xml"/>
  <Override PartName="/ppt/slides/slide178.xml" ContentType="application/vnd.openxmlformats-officedocument.presentationml.slide+xml"/>
  <Override PartName="/ppt/slides/slide196.xml" ContentType="application/vnd.openxmlformats-officedocument.presentationml.slide+xml"/>
  <Override PartName="/ppt/slides/slide212.xml" ContentType="application/vnd.openxmlformats-officedocument.presentationml.slide+xml"/>
  <Override PartName="/ppt/slides/slide2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s/slide138.xml" ContentType="application/vnd.openxmlformats-officedocument.presentationml.slide+xml"/>
  <Override PartName="/ppt/slides/slide167.xml" ContentType="application/vnd.openxmlformats-officedocument.presentationml.slide+xml"/>
  <Override PartName="/ppt/slides/slide185.xml" ContentType="application/vnd.openxmlformats-officedocument.presentationml.slide+xml"/>
  <Override PartName="/ppt/slides/slide201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79.xml" ContentType="application/vnd.openxmlformats-officedocument.presentationml.slide+xml"/>
  <Override PartName="/ppt/slides/slide109.xml" ContentType="application/vnd.openxmlformats-officedocument.presentationml.slide+xml"/>
  <Override PartName="/ppt/slides/slide127.xml" ContentType="application/vnd.openxmlformats-officedocument.presentationml.slide+xml"/>
  <Override PartName="/ppt/slides/slide145.xml" ContentType="application/vnd.openxmlformats-officedocument.presentationml.slide+xml"/>
  <Override PartName="/ppt/slides/slide156.xml" ContentType="application/vnd.openxmlformats-officedocument.presentationml.slide+xml"/>
  <Override PartName="/ppt/slides/slide174.xml" ContentType="application/vnd.openxmlformats-officedocument.presentationml.slide+xml"/>
  <Override PartName="/ppt/slides/slide192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s/slide116.xml" ContentType="application/vnd.openxmlformats-officedocument.presentationml.slide+xml"/>
  <Override PartName="/ppt/slides/slide134.xml" ContentType="application/vnd.openxmlformats-officedocument.presentationml.slide+xml"/>
  <Override PartName="/ppt/slides/slide163.xml" ContentType="application/vnd.openxmlformats-officedocument.presentationml.slide+xml"/>
  <Override PartName="/ppt/slides/slide181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05.xml" ContentType="application/vnd.openxmlformats-officedocument.presentationml.slide+xml"/>
  <Override PartName="/ppt/slides/slide123.xml" ContentType="application/vnd.openxmlformats-officedocument.presentationml.slide+xml"/>
  <Override PartName="/ppt/slides/slide141.xml" ContentType="application/vnd.openxmlformats-officedocument.presentationml.slide+xml"/>
  <Override PartName="/ppt/slides/slide152.xml" ContentType="application/vnd.openxmlformats-officedocument.presentationml.slide+xml"/>
  <Override PartName="/ppt/slides/slide170.xml" ContentType="application/vnd.openxmlformats-officedocument.presentationml.slide+xml"/>
  <Override PartName="/ppt/slides/slide239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slides/slide130.xml" ContentType="application/vnd.openxmlformats-officedocument.presentationml.slide+xml"/>
  <Override PartName="/ppt/slides/slide217.xml" ContentType="application/vnd.openxmlformats-officedocument.presentationml.slide+xml"/>
  <Override PartName="/ppt/slides/slide228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s/slide71.xml" ContentType="application/vnd.openxmlformats-officedocument.presentationml.slide+xml"/>
  <Override PartName="/ppt/slides/slide82.xml" ContentType="application/vnd.openxmlformats-officedocument.presentationml.slide+xml"/>
  <Override PartName="/ppt/slides/slide206.xml" ContentType="application/vnd.openxmlformats-officedocument.presentationml.slide+xml"/>
  <Override PartName="/ppt/slides/slide235.xml" ContentType="application/vnd.openxmlformats-officedocument.presentationml.slide+xml"/>
  <Default Extension="jpeg" ContentType="image/jpeg"/>
  <Override PartName="/ppt/activeX/activeX1.xml" ContentType="application/vnd.ms-office.activeX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s/slide213.xml" ContentType="application/vnd.openxmlformats-officedocument.presentationml.slide+xml"/>
  <Override PartName="/ppt/slides/slide224.xml" ContentType="application/vnd.openxmlformats-officedocument.presentationml.slide+xml"/>
  <Override PartName="/ppt/slideLayouts/slideLayout1.xml" ContentType="application/vnd.openxmlformats-officedocument.presentationml.slideLayout+xml"/>
  <Override PartName="/ppt/slides/slide20.xml" ContentType="application/vnd.openxmlformats-officedocument.presentationml.slide+xml"/>
  <Override PartName="/ppt/slides/slide168.xml" ContentType="application/vnd.openxmlformats-officedocument.presentationml.slide+xml"/>
  <Override PartName="/ppt/slides/slide179.xml" ContentType="application/vnd.openxmlformats-officedocument.presentationml.slide+xml"/>
  <Override PartName="/ppt/slides/slide197.xml" ContentType="application/vnd.openxmlformats-officedocument.presentationml.slide+xml"/>
  <Override PartName="/ppt/slides/slide202.xml" ContentType="application/vnd.openxmlformats-officedocument.presentationml.slide+xml"/>
  <Override PartName="/ppt/slides/slide231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39.xml" ContentType="application/vnd.openxmlformats-officedocument.presentationml.slide+xml"/>
  <Override PartName="/ppt/slides/slide157.xml" ContentType="application/vnd.openxmlformats-officedocument.presentationml.slide+xml"/>
  <Override PartName="/ppt/slides/slide186.xml" ContentType="application/vnd.openxmlformats-officedocument.presentationml.slide+xml"/>
  <Override PartName="/ppt/slides/slide220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98.xml" ContentType="application/vnd.openxmlformats-officedocument.presentationml.slide+xml"/>
  <Override PartName="/ppt/slides/slide117.xml" ContentType="application/vnd.openxmlformats-officedocument.presentationml.slide+xml"/>
  <Override PartName="/ppt/slides/slide128.xml" ContentType="application/vnd.openxmlformats-officedocument.presentationml.slide+xml"/>
  <Override PartName="/ppt/slides/slide146.xml" ContentType="application/vnd.openxmlformats-officedocument.presentationml.slide+xml"/>
  <Override PartName="/ppt/slides/slide164.xml" ContentType="application/vnd.openxmlformats-officedocument.presentationml.slide+xml"/>
  <Override PartName="/ppt/slides/slide175.xml" ContentType="application/vnd.openxmlformats-officedocument.presentationml.slide+xml"/>
  <Override PartName="/ppt/slides/slide193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69.xml" ContentType="application/vnd.openxmlformats-officedocument.presentationml.slide+xml"/>
  <Override PartName="/ppt/slides/slide87.xml" ContentType="application/vnd.openxmlformats-officedocument.presentationml.slide+xml"/>
  <Override PartName="/ppt/slides/slide106.xml" ContentType="application/vnd.openxmlformats-officedocument.presentationml.slide+xml"/>
  <Override PartName="/ppt/slides/slide124.xml" ContentType="application/vnd.openxmlformats-officedocument.presentationml.slide+xml"/>
  <Override PartName="/ppt/slides/slide135.xml" ContentType="application/vnd.openxmlformats-officedocument.presentationml.slide+xml"/>
  <Override PartName="/ppt/slides/slide153.xml" ContentType="application/vnd.openxmlformats-officedocument.presentationml.slide+xml"/>
  <Override PartName="/ppt/slides/slide171.xml" ContentType="application/vnd.openxmlformats-officedocument.presentationml.slide+xml"/>
  <Override PartName="/ppt/slides/slide182.xml" ContentType="application/vnd.openxmlformats-officedocument.presentationml.slide+xml"/>
  <Override PartName="/ppt/activeX/activeX1.bin" ContentType="application/vnd.ms-office.activeX"/>
  <Override PartName="/ppt/slides/slide29.xml" ContentType="application/vnd.openxmlformats-officedocument.presentationml.slide+xml"/>
  <Override PartName="/ppt/slides/slide76.xml" ContentType="application/vnd.openxmlformats-officedocument.presentationml.slide+xml"/>
  <Override PartName="/ppt/slides/slide113.xml" ContentType="application/vnd.openxmlformats-officedocument.presentationml.slide+xml"/>
  <Override PartName="/ppt/slides/slide160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102.xml" ContentType="application/vnd.openxmlformats-officedocument.presentationml.slide+xml"/>
  <Override PartName="/ppt/slides/slide236.xml" ContentType="application/vnd.openxmlformats-officedocument.presentationml.slide+xml"/>
  <Override PartName="/ppt/slideLayouts/slideLayout6.xml" ContentType="application/vnd.openxmlformats-officedocument.presentationml.slideLayout+xml"/>
  <Override PartName="/ppt/activeX/activeX2.xml" ContentType="application/vnd.ms-office.activeX+xml"/>
  <Override PartName="/ppt/slides/slide43.xml" ContentType="application/vnd.openxmlformats-officedocument.presentationml.slide+xml"/>
  <Override PartName="/ppt/slides/slide90.xml" ContentType="application/vnd.openxmlformats-officedocument.presentationml.slide+xml"/>
  <Override PartName="/ppt/slides/slide225.xml" ContentType="application/vnd.openxmlformats-officedocument.presentationml.slide+xml"/>
  <Override PartName="/ppt/theme/theme1.xml" ContentType="application/vnd.openxmlformats-officedocument.theme+xml"/>
  <Override PartName="/ppt/slides/slide32.xml" ContentType="application/vnd.openxmlformats-officedocument.presentationml.slide+xml"/>
  <Override PartName="/ppt/slides/slide214.xml" ContentType="application/vnd.openxmlformats-officedocument.presentationml.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s/slide187.xml" ContentType="application/vnd.openxmlformats-officedocument.presentationml.slide+xml"/>
  <Override PartName="/ppt/slides/slide198.xml" ContentType="application/vnd.openxmlformats-officedocument.presentationml.slide+xml"/>
  <Override PartName="/ppt/slides/slide203.xml" ContentType="application/vnd.openxmlformats-officedocument.presentationml.slide+xml"/>
  <Override PartName="/ppt/slides/slide129.xml" ContentType="application/vnd.openxmlformats-officedocument.presentationml.slide+xml"/>
  <Override PartName="/ppt/slides/slide176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18.xml" ContentType="application/vnd.openxmlformats-officedocument.presentationml.slide+xml"/>
  <Override PartName="/ppt/slides/slide165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107.xml" ContentType="application/vnd.openxmlformats-officedocument.presentationml.slide+xml"/>
  <Override PartName="/ppt/slides/slide143.xml" ContentType="application/vnd.openxmlformats-officedocument.presentationml.slide+xml"/>
  <Override PartName="/ppt/slides/slide154.xml" ContentType="application/vnd.openxmlformats-officedocument.presentationml.slide+xml"/>
  <Override PartName="/ppt/slides/slide190.xml" ContentType="application/vnd.openxmlformats-officedocument.presentationml.slide+xml"/>
  <Override PartName="/ppt/viewProps.xml" ContentType="application/vnd.openxmlformats-officedocument.presentationml.viewProps+xml"/>
  <Override PartName="/ppt/slides/slide48.xml" ContentType="application/vnd.openxmlformats-officedocument.presentationml.slide+xml"/>
  <Override PartName="/ppt/slides/slide95.xml" ContentType="application/vnd.openxmlformats-officedocument.presentationml.slide+xml"/>
  <Override PartName="/ppt/slides/slide132.xml" ContentType="application/vnd.openxmlformats-officedocument.presentationml.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121.xml" ContentType="application/vnd.openxmlformats-officedocument.presentationml.slide+xml"/>
  <Override PartName="/ppt/slides/slide208.xml" ContentType="application/vnd.openxmlformats-officedocument.presentationml.slide+xml"/>
  <Override PartName="/ppt/slides/slide219.xml" ContentType="application/vnd.openxmlformats-officedocument.presentationml.slide+xml"/>
  <Override PartName="/ppt/presProps.xml" ContentType="application/vnd.openxmlformats-officedocument.presentationml.presProp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62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51.xml" ContentType="application/vnd.openxmlformats-officedocument.presentationml.slide+xml"/>
  <Override PartName="/ppt/slides/slide233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40.xml" ContentType="application/vnd.openxmlformats-officedocument.presentationml.slide+xml"/>
  <Override PartName="/ppt/slides/slide159.xml" ContentType="application/vnd.openxmlformats-officedocument.presentationml.slide+xml"/>
  <Override PartName="/ppt/slides/slide211.xml" ContentType="application/vnd.openxmlformats-officedocument.presentationml.slide+xml"/>
  <Override PartName="/ppt/slides/slide222.xml" ContentType="application/vnd.openxmlformats-officedocument.presentationml.slide+xml"/>
  <Override PartName="/ppt/slides/slide148.xml" ContentType="application/vnd.openxmlformats-officedocument.presentationml.slide+xml"/>
  <Override PartName="/ppt/slides/slide195.xml" ContentType="application/vnd.openxmlformats-officedocument.presentationml.slide+xml"/>
  <Override PartName="/ppt/slides/slide200.xml" ContentType="application/vnd.openxmlformats-officedocument.presentationml.slide+xml"/>
  <Default Extension="vml" ContentType="application/vnd.openxmlformats-officedocument.vmlDrawing"/>
  <Default Extension="gif" ContentType="image/gif"/>
  <Override PartName="/ppt/notesSlides/notesSlide8.xml" ContentType="application/vnd.openxmlformats-officedocument.presentationml.notesSlide+xml"/>
  <Override PartName="/ppt/slides/slide89.xml" ContentType="application/vnd.openxmlformats-officedocument.presentationml.slide+xml"/>
  <Override PartName="/ppt/slides/slide126.xml" ContentType="application/vnd.openxmlformats-officedocument.presentationml.slide+xml"/>
  <Override PartName="/ppt/slides/slide137.xml" ContentType="application/vnd.openxmlformats-officedocument.presentationml.slide+xml"/>
  <Override PartName="/ppt/slides/slide173.xml" ContentType="application/vnd.openxmlformats-officedocument.presentationml.slide+xml"/>
  <Override PartName="/ppt/slides/slide184.xml" ContentType="application/vnd.openxmlformats-officedocument.presentationml.slide+xml"/>
  <Override PartName="/ppt/slides/slide78.xml" ContentType="application/vnd.openxmlformats-officedocument.presentationml.slide+xml"/>
  <Override PartName="/ppt/slides/slide115.xml" ContentType="application/vnd.openxmlformats-officedocument.presentationml.slide+xml"/>
  <Override PartName="/ppt/slides/slide162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104.xml" ContentType="application/vnd.openxmlformats-officedocument.presentationml.slide+xml"/>
  <Override PartName="/ppt/slides/slide151.xml" ContentType="application/vnd.openxmlformats-officedocument.presentationml.slide+xml"/>
  <Override PartName="/ppt/slides/slide238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41"/>
  </p:notesMasterIdLst>
  <p:sldIdLst>
    <p:sldId id="1477" r:id="rId2"/>
    <p:sldId id="1981" r:id="rId3"/>
    <p:sldId id="1998" r:id="rId4"/>
    <p:sldId id="1999" r:id="rId5"/>
    <p:sldId id="2000" r:id="rId6"/>
    <p:sldId id="2001" r:id="rId7"/>
    <p:sldId id="2003" r:id="rId8"/>
    <p:sldId id="1886" r:id="rId9"/>
    <p:sldId id="1887" r:id="rId10"/>
    <p:sldId id="1888" r:id="rId11"/>
    <p:sldId id="1889" r:id="rId12"/>
    <p:sldId id="1890" r:id="rId13"/>
    <p:sldId id="1891" r:id="rId14"/>
    <p:sldId id="1892" r:id="rId15"/>
    <p:sldId id="1893" r:id="rId16"/>
    <p:sldId id="2031" r:id="rId17"/>
    <p:sldId id="2032" r:id="rId18"/>
    <p:sldId id="2037" r:id="rId19"/>
    <p:sldId id="1894" r:id="rId20"/>
    <p:sldId id="1895" r:id="rId21"/>
    <p:sldId id="2038" r:id="rId22"/>
    <p:sldId id="2040" r:id="rId23"/>
    <p:sldId id="2041" r:id="rId24"/>
    <p:sldId id="2042" r:id="rId25"/>
    <p:sldId id="2043" r:id="rId26"/>
    <p:sldId id="2047" r:id="rId27"/>
    <p:sldId id="2048" r:id="rId28"/>
    <p:sldId id="2051" r:id="rId29"/>
    <p:sldId id="2052" r:id="rId30"/>
    <p:sldId id="2053" r:id="rId31"/>
    <p:sldId id="2054" r:id="rId32"/>
    <p:sldId id="1896" r:id="rId33"/>
    <p:sldId id="1897" r:id="rId34"/>
    <p:sldId id="1898" r:id="rId35"/>
    <p:sldId id="1899" r:id="rId36"/>
    <p:sldId id="1900" r:id="rId37"/>
    <p:sldId id="1901" r:id="rId38"/>
    <p:sldId id="1882" r:id="rId39"/>
    <p:sldId id="1480" r:id="rId40"/>
    <p:sldId id="2030" r:id="rId41"/>
    <p:sldId id="1820" r:id="rId42"/>
    <p:sldId id="1902" r:id="rId43"/>
    <p:sldId id="1482" r:id="rId44"/>
    <p:sldId id="1483" r:id="rId45"/>
    <p:sldId id="1484" r:id="rId46"/>
    <p:sldId id="1828" r:id="rId47"/>
    <p:sldId id="1496" r:id="rId48"/>
    <p:sldId id="1498" r:id="rId49"/>
    <p:sldId id="1830" r:id="rId50"/>
    <p:sldId id="1832" r:id="rId51"/>
    <p:sldId id="1833" r:id="rId52"/>
    <p:sldId id="1834" r:id="rId53"/>
    <p:sldId id="1835" r:id="rId54"/>
    <p:sldId id="1836" r:id="rId55"/>
    <p:sldId id="1837" r:id="rId56"/>
    <p:sldId id="1838" r:id="rId57"/>
    <p:sldId id="1508" r:id="rId58"/>
    <p:sldId id="1672" r:id="rId59"/>
    <p:sldId id="1512" r:id="rId60"/>
    <p:sldId id="1513" r:id="rId61"/>
    <p:sldId id="1840" r:id="rId62"/>
    <p:sldId id="1720" r:id="rId63"/>
    <p:sldId id="1841" r:id="rId64"/>
    <p:sldId id="1842" r:id="rId65"/>
    <p:sldId id="1903" r:id="rId66"/>
    <p:sldId id="1904" r:id="rId67"/>
    <p:sldId id="1905" r:id="rId68"/>
    <p:sldId id="1906" r:id="rId69"/>
    <p:sldId id="1850" r:id="rId70"/>
    <p:sldId id="1784" r:id="rId71"/>
    <p:sldId id="1783" r:id="rId72"/>
    <p:sldId id="1791" r:id="rId73"/>
    <p:sldId id="1874" r:id="rId74"/>
    <p:sldId id="1875" r:id="rId75"/>
    <p:sldId id="1885" r:id="rId76"/>
    <p:sldId id="1855" r:id="rId77"/>
    <p:sldId id="1856" r:id="rId78"/>
    <p:sldId id="1683" r:id="rId79"/>
    <p:sldId id="1907" r:id="rId80"/>
    <p:sldId id="1908" r:id="rId81"/>
    <p:sldId id="1909" r:id="rId82"/>
    <p:sldId id="1910" r:id="rId83"/>
    <p:sldId id="1911" r:id="rId84"/>
    <p:sldId id="1912" r:id="rId85"/>
    <p:sldId id="1913" r:id="rId86"/>
    <p:sldId id="1914" r:id="rId87"/>
    <p:sldId id="1915" r:id="rId88"/>
    <p:sldId id="1916" r:id="rId89"/>
    <p:sldId id="2055" r:id="rId90"/>
    <p:sldId id="2056" r:id="rId91"/>
    <p:sldId id="1918" r:id="rId92"/>
    <p:sldId id="1919" r:id="rId93"/>
    <p:sldId id="1920" r:id="rId94"/>
    <p:sldId id="1921" r:id="rId95"/>
    <p:sldId id="1922" r:id="rId96"/>
    <p:sldId id="1923" r:id="rId97"/>
    <p:sldId id="1924" r:id="rId98"/>
    <p:sldId id="2115" r:id="rId99"/>
    <p:sldId id="1925" r:id="rId100"/>
    <p:sldId id="1927" r:id="rId101"/>
    <p:sldId id="1928" r:id="rId102"/>
    <p:sldId id="2116" r:id="rId103"/>
    <p:sldId id="1929" r:id="rId104"/>
    <p:sldId id="1930" r:id="rId105"/>
    <p:sldId id="1926" r:id="rId106"/>
    <p:sldId id="1931" r:id="rId107"/>
    <p:sldId id="1932" r:id="rId108"/>
    <p:sldId id="2114" r:id="rId109"/>
    <p:sldId id="1934" r:id="rId110"/>
    <p:sldId id="1935" r:id="rId111"/>
    <p:sldId id="1936" r:id="rId112"/>
    <p:sldId id="1937" r:id="rId113"/>
    <p:sldId id="1938" r:id="rId114"/>
    <p:sldId id="1939" r:id="rId115"/>
    <p:sldId id="2057" r:id="rId116"/>
    <p:sldId id="1940" r:id="rId117"/>
    <p:sldId id="1941" r:id="rId118"/>
    <p:sldId id="1942" r:id="rId119"/>
    <p:sldId id="1943" r:id="rId120"/>
    <p:sldId id="1944" r:id="rId121"/>
    <p:sldId id="1945" r:id="rId122"/>
    <p:sldId id="1946" r:id="rId123"/>
    <p:sldId id="1947" r:id="rId124"/>
    <p:sldId id="2131" r:id="rId125"/>
    <p:sldId id="2132" r:id="rId126"/>
    <p:sldId id="2133" r:id="rId127"/>
    <p:sldId id="2134" r:id="rId128"/>
    <p:sldId id="2135" r:id="rId129"/>
    <p:sldId id="2136" r:id="rId130"/>
    <p:sldId id="1948" r:id="rId131"/>
    <p:sldId id="1949" r:id="rId132"/>
    <p:sldId id="2137" r:id="rId133"/>
    <p:sldId id="2145" r:id="rId134"/>
    <p:sldId id="2139" r:id="rId135"/>
    <p:sldId id="2140" r:id="rId136"/>
    <p:sldId id="2141" r:id="rId137"/>
    <p:sldId id="2142" r:id="rId138"/>
    <p:sldId id="1951" r:id="rId139"/>
    <p:sldId id="1952" r:id="rId140"/>
    <p:sldId id="1953" r:id="rId141"/>
    <p:sldId id="1955" r:id="rId142"/>
    <p:sldId id="1956" r:id="rId143"/>
    <p:sldId id="1957" r:id="rId144"/>
    <p:sldId id="1958" r:id="rId145"/>
    <p:sldId id="1961" r:id="rId146"/>
    <p:sldId id="1962" r:id="rId147"/>
    <p:sldId id="1963" r:id="rId148"/>
    <p:sldId id="1959" r:id="rId149"/>
    <p:sldId id="1960" r:id="rId150"/>
    <p:sldId id="1964" r:id="rId151"/>
    <p:sldId id="1965" r:id="rId152"/>
    <p:sldId id="1966" r:id="rId153"/>
    <p:sldId id="1967" r:id="rId154"/>
    <p:sldId id="1968" r:id="rId155"/>
    <p:sldId id="1969" r:id="rId156"/>
    <p:sldId id="1970" r:id="rId157"/>
    <p:sldId id="1971" r:id="rId158"/>
    <p:sldId id="1972" r:id="rId159"/>
    <p:sldId id="2058" r:id="rId160"/>
    <p:sldId id="1973" r:id="rId161"/>
    <p:sldId id="1974" r:id="rId162"/>
    <p:sldId id="1975" r:id="rId163"/>
    <p:sldId id="1976" r:id="rId164"/>
    <p:sldId id="1977" r:id="rId165"/>
    <p:sldId id="1978" r:id="rId166"/>
    <p:sldId id="1979" r:id="rId167"/>
    <p:sldId id="2059" r:id="rId168"/>
    <p:sldId id="2060" r:id="rId169"/>
    <p:sldId id="2061" r:id="rId170"/>
    <p:sldId id="2062" r:id="rId171"/>
    <p:sldId id="2063" r:id="rId172"/>
    <p:sldId id="2064" r:id="rId173"/>
    <p:sldId id="2065" r:id="rId174"/>
    <p:sldId id="2066" r:id="rId175"/>
    <p:sldId id="2067" r:id="rId176"/>
    <p:sldId id="2068" r:id="rId177"/>
    <p:sldId id="2069" r:id="rId178"/>
    <p:sldId id="2163" r:id="rId179"/>
    <p:sldId id="2070" r:id="rId180"/>
    <p:sldId id="2071" r:id="rId181"/>
    <p:sldId id="2072" r:id="rId182"/>
    <p:sldId id="2073" r:id="rId183"/>
    <p:sldId id="2074" r:id="rId184"/>
    <p:sldId id="2075" r:id="rId185"/>
    <p:sldId id="2076" r:id="rId186"/>
    <p:sldId id="2077" r:id="rId187"/>
    <p:sldId id="2078" r:id="rId188"/>
    <p:sldId id="2079" r:id="rId189"/>
    <p:sldId id="2080" r:id="rId190"/>
    <p:sldId id="2081" r:id="rId191"/>
    <p:sldId id="2082" r:id="rId192"/>
    <p:sldId id="2083" r:id="rId193"/>
    <p:sldId id="2084" r:id="rId194"/>
    <p:sldId id="2085" r:id="rId195"/>
    <p:sldId id="2086" r:id="rId196"/>
    <p:sldId id="2087" r:id="rId197"/>
    <p:sldId id="2088" r:id="rId198"/>
    <p:sldId id="2089" r:id="rId199"/>
    <p:sldId id="2110" r:id="rId200"/>
    <p:sldId id="2111" r:id="rId201"/>
    <p:sldId id="2112" r:id="rId202"/>
    <p:sldId id="2091" r:id="rId203"/>
    <p:sldId id="2092" r:id="rId204"/>
    <p:sldId id="2102" r:id="rId205"/>
    <p:sldId id="2103" r:id="rId206"/>
    <p:sldId id="2104" r:id="rId207"/>
    <p:sldId id="2105" r:id="rId208"/>
    <p:sldId id="2096" r:id="rId209"/>
    <p:sldId id="2097" r:id="rId210"/>
    <p:sldId id="2113" r:id="rId211"/>
    <p:sldId id="2099" r:id="rId212"/>
    <p:sldId id="2100" r:id="rId213"/>
    <p:sldId id="2101" r:id="rId214"/>
    <p:sldId id="2107" r:id="rId215"/>
    <p:sldId id="2161" r:id="rId216"/>
    <p:sldId id="2162" r:id="rId217"/>
    <p:sldId id="2165" r:id="rId218"/>
    <p:sldId id="2166" r:id="rId219"/>
    <p:sldId id="2167" r:id="rId220"/>
    <p:sldId id="2168" r:id="rId221"/>
    <p:sldId id="2169" r:id="rId222"/>
    <p:sldId id="2170" r:id="rId223"/>
    <p:sldId id="2177" r:id="rId224"/>
    <p:sldId id="2178" r:id="rId225"/>
    <p:sldId id="2179" r:id="rId226"/>
    <p:sldId id="2180" r:id="rId227"/>
    <p:sldId id="2181" r:id="rId228"/>
    <p:sldId id="2185" r:id="rId229"/>
    <p:sldId id="2182" r:id="rId230"/>
    <p:sldId id="2183" r:id="rId231"/>
    <p:sldId id="2171" r:id="rId232"/>
    <p:sldId id="2172" r:id="rId233"/>
    <p:sldId id="2173" r:id="rId234"/>
    <p:sldId id="2174" r:id="rId235"/>
    <p:sldId id="2184" r:id="rId236"/>
    <p:sldId id="1980" r:id="rId237"/>
    <p:sldId id="2159" r:id="rId238"/>
    <p:sldId id="2160" r:id="rId239"/>
    <p:sldId id="2176" r:id="rId240"/>
  </p:sldIdLst>
  <p:sldSz cx="9144000" cy="6858000" type="screen4x3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Garamond" pitchFamily="18" charset="0"/>
        <a:ea typeface="新細明體" pitchFamily="18" charset="-120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0000"/>
    <a:srgbClr val="0000CC"/>
    <a:srgbClr val="00FFFF"/>
    <a:srgbClr val="FF0000"/>
    <a:srgbClr val="004800"/>
    <a:srgbClr val="99CCFF"/>
    <a:srgbClr val="CCECFF"/>
    <a:srgbClr val="FFCCFF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佈景主題樣式 1 - 輔色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06" autoAdjust="0"/>
    <p:restoredTop sz="94660"/>
  </p:normalViewPr>
  <p:slideViewPr>
    <p:cSldViewPr>
      <p:cViewPr varScale="1">
        <p:scale>
          <a:sx n="46" d="100"/>
          <a:sy n="46" d="100"/>
        </p:scale>
        <p:origin x="-595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295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26" Type="http://schemas.openxmlformats.org/officeDocument/2006/relationships/slide" Target="slides/slide22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37" Type="http://schemas.openxmlformats.org/officeDocument/2006/relationships/slide" Target="slides/slide236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slide" Target="slides/slide22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viewProps" Target="viewProps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slide" Target="slides/slide181.xml"/><Relationship Id="rId187" Type="http://schemas.openxmlformats.org/officeDocument/2006/relationships/slide" Target="slides/slide186.xml"/><Relationship Id="rId217" Type="http://schemas.openxmlformats.org/officeDocument/2006/relationships/slide" Target="slides/slide2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38" Type="http://schemas.openxmlformats.org/officeDocument/2006/relationships/slide" Target="slides/slide237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2" Type="http://schemas.openxmlformats.org/officeDocument/2006/relationships/slide" Target="slides/slide201.xml"/><Relationship Id="rId207" Type="http://schemas.openxmlformats.org/officeDocument/2006/relationships/slide" Target="slides/slide206.xml"/><Relationship Id="rId223" Type="http://schemas.openxmlformats.org/officeDocument/2006/relationships/slide" Target="slides/slide222.xml"/><Relationship Id="rId228" Type="http://schemas.openxmlformats.org/officeDocument/2006/relationships/slide" Target="slides/slide227.xml"/><Relationship Id="rId244" Type="http://schemas.openxmlformats.org/officeDocument/2006/relationships/theme" Target="theme/theme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3" Type="http://schemas.openxmlformats.org/officeDocument/2006/relationships/slide" Target="slides/slide212.xml"/><Relationship Id="rId218" Type="http://schemas.openxmlformats.org/officeDocument/2006/relationships/slide" Target="slides/slide217.xml"/><Relationship Id="rId234" Type="http://schemas.openxmlformats.org/officeDocument/2006/relationships/slide" Target="slides/slide233.xml"/><Relationship Id="rId239" Type="http://schemas.openxmlformats.org/officeDocument/2006/relationships/slide" Target="slides/slide238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0" Type="http://schemas.openxmlformats.org/officeDocument/2006/relationships/slide" Target="slides/slide239.xml"/><Relationship Id="rId245" Type="http://schemas.openxmlformats.org/officeDocument/2006/relationships/tableStyles" Target="tableStyles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219" Type="http://schemas.openxmlformats.org/officeDocument/2006/relationships/slide" Target="slides/slide21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0" Type="http://schemas.openxmlformats.org/officeDocument/2006/relationships/slide" Target="slides/slide229.xml"/><Relationship Id="rId235" Type="http://schemas.openxmlformats.org/officeDocument/2006/relationships/slide" Target="slides/slide234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0" Type="http://schemas.openxmlformats.org/officeDocument/2006/relationships/slide" Target="slides/slide219.xml"/><Relationship Id="rId225" Type="http://schemas.openxmlformats.org/officeDocument/2006/relationships/slide" Target="slides/slide224.xml"/><Relationship Id="rId241" Type="http://schemas.openxmlformats.org/officeDocument/2006/relationships/notesMaster" Target="notesMasters/notesMaster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10" Type="http://schemas.openxmlformats.org/officeDocument/2006/relationships/slide" Target="slides/slide20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presProps" Target="presProps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 standalone="no"?>

</file>

<file path=ppt/activeX/activeX2.xml><?xml version="1.0" encoding="UTF-8" standalone="no"?>
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1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966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60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66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 smtClean="0"/>
              <a:t>按一下以編輯母片</a:t>
            </a:r>
          </a:p>
          <a:p>
            <a:pPr lvl="1"/>
            <a:r>
              <a:rPr lang="zh-TW" altLang="en-US" noProof="0" smtClean="0"/>
              <a:t>第二層</a:t>
            </a:r>
          </a:p>
          <a:p>
            <a:pPr lvl="2"/>
            <a:r>
              <a:rPr lang="zh-TW" altLang="en-US" noProof="0" smtClean="0"/>
              <a:t>第三層</a:t>
            </a:r>
          </a:p>
          <a:p>
            <a:pPr lvl="3"/>
            <a:r>
              <a:rPr lang="zh-TW" altLang="en-US" noProof="0" smtClean="0"/>
              <a:t>第四層</a:t>
            </a:r>
          </a:p>
          <a:p>
            <a:pPr lvl="4"/>
            <a:r>
              <a:rPr lang="zh-TW" altLang="en-US" noProof="0" smtClean="0"/>
              <a:t>第五層</a:t>
            </a:r>
          </a:p>
        </p:txBody>
      </p:sp>
      <p:sp>
        <p:nvSpPr>
          <p:cNvPr id="1966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966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新細明體" charset="-120"/>
              </a:defRPr>
            </a:lvl1pPr>
          </a:lstStyle>
          <a:p>
            <a:pPr>
              <a:defRPr/>
            </a:pPr>
            <a:fld id="{9BA0F4EF-B19F-44E0-8440-93FE18648B59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F4ADC8-EA30-4CB5-A861-924A137D8DE7}" type="slidenum">
              <a:rPr lang="en-US" altLang="zh-TW" smtClean="0"/>
              <a:pPr/>
              <a:t>3</a:t>
            </a:fld>
            <a:endParaRPr lang="en-US" altLang="zh-TW" smtClean="0"/>
          </a:p>
        </p:txBody>
      </p:sp>
      <p:sp>
        <p:nvSpPr>
          <p:cNvPr id="20070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21F2ED9C-4D64-46A8-A984-F294DA91EF31}" type="slidenum">
              <a:rPr kumimoji="0" lang="en-US" altLang="zh-TW" sz="1200">
                <a:latin typeface="Helvetica Neue Light" charset="0"/>
                <a:sym typeface="Helvetica Neue Light" charset="0"/>
              </a:rPr>
              <a:pPr algn="r"/>
              <a:t>3</a:t>
            </a:fld>
            <a:endParaRPr kumimoji="0" lang="en-US" altLang="zh-TW" sz="1200">
              <a:latin typeface="Helvetica Neue Light" charset="0"/>
              <a:sym typeface="Helvetica Neue Light" charset="0"/>
            </a:endParaRPr>
          </a:p>
        </p:txBody>
      </p:sp>
      <p:sp>
        <p:nvSpPr>
          <p:cNvPr id="2007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07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zh-TW" altLang="zh-TW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E6F756-4CA9-4C36-8D83-8778CD584D40}" type="slidenum">
              <a:rPr lang="en-US" altLang="zh-TW" smtClean="0"/>
              <a:pPr/>
              <a:t>4</a:t>
            </a:fld>
            <a:endParaRPr lang="en-US" altLang="zh-TW" smtClean="0"/>
          </a:p>
        </p:txBody>
      </p:sp>
      <p:sp>
        <p:nvSpPr>
          <p:cNvPr id="201731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584BD6F1-5327-4207-8275-9BDEFCCE44A2}" type="slidenum">
              <a:rPr kumimoji="0" lang="en-US" altLang="zh-TW" sz="1200">
                <a:latin typeface="Helvetica Neue Light" charset="0"/>
                <a:sym typeface="Helvetica Neue Light" charset="0"/>
              </a:rPr>
              <a:pPr algn="r"/>
              <a:t>4</a:t>
            </a:fld>
            <a:endParaRPr kumimoji="0" lang="en-US" altLang="zh-TW" sz="1200">
              <a:latin typeface="Helvetica Neue Light" charset="0"/>
              <a:sym typeface="Helvetica Neue Light" charset="0"/>
            </a:endParaRPr>
          </a:p>
        </p:txBody>
      </p:sp>
      <p:sp>
        <p:nvSpPr>
          <p:cNvPr id="20173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173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zh-TW" altLang="zh-TW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4954E4-87A8-4BD9-9556-D43A0A49BE8C}" type="slidenum">
              <a:rPr lang="en-US" altLang="zh-TW" smtClean="0"/>
              <a:pPr/>
              <a:t>5</a:t>
            </a:fld>
            <a:endParaRPr lang="en-US" altLang="zh-TW" smtClean="0"/>
          </a:p>
        </p:txBody>
      </p:sp>
      <p:sp>
        <p:nvSpPr>
          <p:cNvPr id="202755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E4C4ABED-7582-4970-A1E6-F568A7C8835C}" type="slidenum">
              <a:rPr kumimoji="0" lang="en-US" altLang="zh-TW" sz="1200">
                <a:latin typeface="Helvetica Neue Light" charset="0"/>
                <a:sym typeface="Helvetica Neue Light" charset="0"/>
              </a:rPr>
              <a:pPr algn="r"/>
              <a:t>5</a:t>
            </a:fld>
            <a:endParaRPr kumimoji="0" lang="en-US" altLang="zh-TW" sz="1200">
              <a:latin typeface="Helvetica Neue Light" charset="0"/>
              <a:sym typeface="Helvetica Neue Light" charset="0"/>
            </a:endParaRPr>
          </a:p>
        </p:txBody>
      </p:sp>
      <p:sp>
        <p:nvSpPr>
          <p:cNvPr id="2027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275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zh-TW" altLang="zh-TW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投影片圖像版面配置區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備忘稿版面配置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TW" altLang="en-US" smtClean="0"/>
          </a:p>
        </p:txBody>
      </p:sp>
      <p:sp>
        <p:nvSpPr>
          <p:cNvPr id="50180" name="投影片編號版面配置區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5AA85AA-82B6-40BD-B4B2-62269001A2F3}" type="slidenum">
              <a:rPr lang="zh-TW" altLang="en-US" smtClean="0">
                <a:ea typeface="新細明體" charset="-120"/>
              </a:rPr>
              <a:pPr/>
              <a:t>14</a:t>
            </a:fld>
            <a:endParaRPr lang="zh-TW" altLang="en-US" smtClean="0">
              <a:ea typeface="新細明體" charset="-12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投影片圖像版面配置區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6307" name="備忘稿版面配置區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 lIns="91402" tIns="45701" rIns="91402" bIns="45701"/>
          <a:lstStyle/>
          <a:p>
            <a:endParaRPr lang="zh-TW" altLang="en-US" smtClean="0">
              <a:latin typeface="Arial" pitchFamily="34" charset="0"/>
            </a:endParaRPr>
          </a:p>
        </p:txBody>
      </p:sp>
      <p:sp>
        <p:nvSpPr>
          <p:cNvPr id="226308" name="投影片編號版面配置區 3"/>
          <p:cNvSpPr txBox="1">
            <a:spLocks noGrp="1"/>
          </p:cNvSpPr>
          <p:nvPr/>
        </p:nvSpPr>
        <p:spPr bwMode="auto">
          <a:xfrm>
            <a:off x="3883852" y="8686288"/>
            <a:ext cx="2972547" cy="45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02" tIns="45701" rIns="91402" bIns="45701" anchor="b"/>
          <a:lstStyle/>
          <a:p>
            <a:pPr algn="r" defTabSz="909638"/>
            <a:fld id="{2D493926-1D9C-4459-9772-D53A27D35C47}" type="slidenum">
              <a:rPr lang="en-US" altLang="zh-TW" sz="1200"/>
              <a:pPr algn="r" defTabSz="909638"/>
              <a:t>25</a:t>
            </a:fld>
            <a:endParaRPr lang="en-US" altLang="zh-TW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投影片圖像版面配置區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0403" name="備忘稿版面配置區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 lIns="91402" tIns="45701" rIns="91402" bIns="45701"/>
          <a:lstStyle/>
          <a:p>
            <a:endParaRPr lang="zh-TW" altLang="en-US" smtClean="0">
              <a:latin typeface="Arial" pitchFamily="34" charset="0"/>
            </a:endParaRPr>
          </a:p>
        </p:txBody>
      </p:sp>
      <p:sp>
        <p:nvSpPr>
          <p:cNvPr id="230404" name="投影片編號版面配置區 3"/>
          <p:cNvSpPr txBox="1">
            <a:spLocks noGrp="1"/>
          </p:cNvSpPr>
          <p:nvPr/>
        </p:nvSpPr>
        <p:spPr bwMode="auto">
          <a:xfrm>
            <a:off x="3883852" y="8686288"/>
            <a:ext cx="2972547" cy="45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02" tIns="45701" rIns="91402" bIns="45701" anchor="b"/>
          <a:lstStyle/>
          <a:p>
            <a:pPr algn="r" defTabSz="909638"/>
            <a:fld id="{5E1A827A-B30A-4C7A-9B01-19AF92D6885B}" type="slidenum">
              <a:rPr lang="en-US" altLang="zh-TW" sz="1200"/>
              <a:pPr algn="r" defTabSz="909638"/>
              <a:t>26</a:t>
            </a:fld>
            <a:endParaRPr lang="en-US" altLang="zh-TW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3883852" y="8686288"/>
            <a:ext cx="2972547" cy="45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02" tIns="45701" rIns="91402" bIns="45701" anchor="b"/>
          <a:lstStyle/>
          <a:p>
            <a:pPr algn="r" defTabSz="909638"/>
            <a:fld id="{5AD55426-70B1-40F4-BBAC-09C9ED37FF0A}" type="slidenum">
              <a:rPr lang="en-US" altLang="zh-TW" sz="1200"/>
              <a:pPr algn="r" defTabSz="909638"/>
              <a:t>27</a:t>
            </a:fld>
            <a:endParaRPr lang="en-US" altLang="zh-TW" sz="1200"/>
          </a:p>
        </p:txBody>
      </p:sp>
      <p:sp>
        <p:nvSpPr>
          <p:cNvPr id="231427" name="投影片圖像版面配置區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1428" name="備忘稿版面配置區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 lIns="91402" tIns="45701" rIns="91402" bIns="45701"/>
          <a:lstStyle/>
          <a:p>
            <a:endParaRPr lang="zh-TW" altLang="zh-TW" smtClean="0">
              <a:latin typeface="Arial" pitchFamily="34" charset="0"/>
            </a:endParaRPr>
          </a:p>
        </p:txBody>
      </p:sp>
      <p:sp>
        <p:nvSpPr>
          <p:cNvPr id="231429" name="投影片編號版面配置區 3"/>
          <p:cNvSpPr txBox="1">
            <a:spLocks noGrp="1"/>
          </p:cNvSpPr>
          <p:nvPr/>
        </p:nvSpPr>
        <p:spPr bwMode="auto">
          <a:xfrm>
            <a:off x="3885453" y="8686288"/>
            <a:ext cx="2970946" cy="45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02" tIns="45701" rIns="91402" bIns="45701" anchor="b"/>
          <a:lstStyle/>
          <a:p>
            <a:pPr algn="r" defTabSz="909638"/>
            <a:fld id="{C7CFB3F1-A0EC-4CF6-BDF9-11CCB7070164}" type="slidenum">
              <a:rPr lang="en-US" altLang="zh-TW" sz="1200"/>
              <a:pPr algn="r" defTabSz="909638"/>
              <a:t>27</a:t>
            </a:fld>
            <a:endParaRPr lang="en-US" altLang="zh-TW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B5F122-B9D6-453C-9A64-DFFDCDD5ABF6}" type="slidenum">
              <a:rPr lang="en-US" altLang="zh-TW" smtClean="0">
                <a:ea typeface="新細明體" pitchFamily="18" charset="-120"/>
              </a:rPr>
              <a:pPr/>
              <a:t>59</a:t>
            </a:fld>
            <a:endParaRPr lang="en-US" altLang="zh-TW" smtClean="0">
              <a:ea typeface="新細明體" pitchFamily="18" charset="-12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89050" y="795338"/>
            <a:ext cx="4279900" cy="3209925"/>
          </a:xfrm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6575"/>
            <a:ext cx="5029200" cy="3849688"/>
          </a:xfrm>
          <a:noFill/>
          <a:ln/>
        </p:spPr>
        <p:txBody>
          <a:bodyPr/>
          <a:lstStyle/>
          <a:p>
            <a:pPr eaLnBrk="1" hangingPunct="1"/>
            <a:endParaRPr lang="zh-TW" altLang="zh-TW" smtClean="0">
              <a:ea typeface="新細明體" pitchFamily="18" charset="-12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948B3E-740A-4F11-9E79-90AB74DC56FC}" type="slidenum">
              <a:rPr lang="en-US" altLang="zh-TW"/>
              <a:pPr/>
              <a:t>129</a:t>
            </a:fld>
            <a:endParaRPr lang="en-US" altLang="zh-TW"/>
          </a:p>
        </p:txBody>
      </p:sp>
      <p:sp>
        <p:nvSpPr>
          <p:cNvPr id="70659" name="Rectangle 2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9350" y="688975"/>
            <a:ext cx="4564063" cy="3422650"/>
          </a:xfrm>
          <a:ln/>
        </p:spPr>
      </p:sp>
      <p:sp>
        <p:nvSpPr>
          <p:cNvPr id="70660" name="Rectangle 3"/>
          <p:cNvSpPr>
            <a:spLocks noGrp="1"/>
          </p:cNvSpPr>
          <p:nvPr>
            <p:ph type="body" idx="1"/>
          </p:nvPr>
        </p:nvSpPr>
        <p:spPr>
          <a:xfrm>
            <a:off x="687389" y="4341813"/>
            <a:ext cx="5483225" cy="4114800"/>
          </a:xfrm>
          <a:noFill/>
          <a:ln/>
        </p:spPr>
        <p:txBody>
          <a:bodyPr lIns="90421" tIns="45211" rIns="90421" bIns="45211"/>
          <a:lstStyle/>
          <a:p>
            <a:pPr eaLnBrk="1" hangingPunct="1"/>
            <a:endParaRPr lang="zh-TW" altLang="zh-TW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477866E-C5D6-45B9-8676-82E987AFF440}" type="slidenum">
              <a:rPr lang="en-US" altLang="zh-TW"/>
              <a:pPr/>
              <a:t>141</a:t>
            </a:fld>
            <a:endParaRPr lang="en-US" altLang="zh-TW"/>
          </a:p>
        </p:txBody>
      </p:sp>
      <p:sp>
        <p:nvSpPr>
          <p:cNvPr id="500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6175" y="685800"/>
            <a:ext cx="4570413" cy="3427413"/>
          </a:xfrm>
          <a:ln/>
        </p:spPr>
      </p:sp>
      <p:sp>
        <p:nvSpPr>
          <p:cNvPr id="5007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991" y="4342266"/>
            <a:ext cx="5030018" cy="4115367"/>
          </a:xfrm>
        </p:spPr>
        <p:txBody>
          <a:bodyPr lIns="86720" tIns="43361" rIns="86720" bIns="43361"/>
          <a:lstStyle/>
          <a:p>
            <a:endParaRPr lang="zh-TW" altLang="zh-TW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DB7979-01D2-465C-A7C8-5EE1C8DAFDB7}" type="slidenum">
              <a:rPr lang="en-US" altLang="zh-TW" smtClean="0"/>
              <a:pPr/>
              <a:t>194</a:t>
            </a:fld>
            <a:endParaRPr lang="en-US" altLang="zh-TW" smtClean="0"/>
          </a:p>
        </p:txBody>
      </p:sp>
      <p:sp>
        <p:nvSpPr>
          <p:cNvPr id="204803" name="投影片圖像版面配置區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04" name="備忘稿版面配置區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 lIns="87362" tIns="43681" rIns="87362" bIns="43681"/>
          <a:lstStyle/>
          <a:p>
            <a:pPr eaLnBrk="1" hangingPunct="1">
              <a:spcBef>
                <a:spcPct val="0"/>
              </a:spcBef>
            </a:pPr>
            <a:endParaRPr lang="zh-TW" altLang="zh-TW" smtClean="0"/>
          </a:p>
        </p:txBody>
      </p:sp>
      <p:sp>
        <p:nvSpPr>
          <p:cNvPr id="204805" name="投影片編號版面配置區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7362" tIns="43681" rIns="87362" bIns="43681" anchor="b"/>
          <a:lstStyle/>
          <a:p>
            <a:pPr algn="r" defTabSz="844550"/>
            <a:fld id="{CCDBB5EF-D48B-4D1F-BA98-5D35FBB5809D}" type="slidenum">
              <a:rPr kumimoji="0" lang="en-US" altLang="zh-TW" sz="1100">
                <a:latin typeface="Calibri" pitchFamily="34" charset="0"/>
              </a:rPr>
              <a:pPr algn="r" defTabSz="844550"/>
              <a:t>194</a:t>
            </a:fld>
            <a:endParaRPr kumimoji="0" lang="en-US" altLang="zh-TW" sz="11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DD54DD-C9EA-4074-8DA1-4436CF1CEDD6}" type="slidenum">
              <a:rPr lang="en-US" altLang="zh-TW" smtClean="0"/>
              <a:pPr/>
              <a:t>198</a:t>
            </a:fld>
            <a:endParaRPr lang="en-US" altLang="zh-TW" smtClean="0"/>
          </a:p>
        </p:txBody>
      </p:sp>
      <p:sp>
        <p:nvSpPr>
          <p:cNvPr id="205827" name="投影片圖像版面配置區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5828" name="備忘稿版面配置區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 lIns="87362" tIns="43681" rIns="87362" bIns="43681"/>
          <a:lstStyle/>
          <a:p>
            <a:pPr eaLnBrk="1" hangingPunct="1">
              <a:spcBef>
                <a:spcPct val="0"/>
              </a:spcBef>
            </a:pPr>
            <a:endParaRPr lang="zh-TW" altLang="zh-TW" smtClean="0"/>
          </a:p>
        </p:txBody>
      </p:sp>
      <p:sp>
        <p:nvSpPr>
          <p:cNvPr id="205829" name="投影片編號版面配置區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7362" tIns="43681" rIns="87362" bIns="43681" anchor="b"/>
          <a:lstStyle/>
          <a:p>
            <a:pPr algn="r" defTabSz="844550"/>
            <a:fld id="{8597BF33-9223-4692-BE0C-1094C88530A6}" type="slidenum">
              <a:rPr kumimoji="0" lang="en-US" altLang="zh-TW" sz="1100">
                <a:latin typeface="Arial" pitchFamily="34" charset="0"/>
              </a:rPr>
              <a:pPr algn="r" defTabSz="844550"/>
              <a:t>198</a:t>
            </a:fld>
            <a:endParaRPr kumimoji="0" lang="en-US" altLang="zh-TW" sz="11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投影片圖像版面配置區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備忘稿版面配置區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zh-TW" altLang="en-US" smtClean="0">
                <a:latin typeface="Adobe 繁黑體 Std B"/>
                <a:ea typeface="Adobe 繁黑體 Std B"/>
                <a:cs typeface="Adobe 繁黑體 Std B"/>
              </a:rPr>
              <a:t>生質原料來源充足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(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附近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5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公里範圍內</a:t>
            </a:r>
            <a:r>
              <a:rPr lang="zh-TW" altLang="en-US" smtClean="0">
                <a:latin typeface="Adobe 繁黑體 Std B"/>
                <a:ea typeface="Adobe 繁黑體 Std B"/>
                <a:cs typeface="Adobe 繁黑體 Std B"/>
              </a:rPr>
              <a:t>畜牧場飼養牲畜有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牛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8,244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頭、羊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5,548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頭、豬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155,100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、鹿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295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頭、鴨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603,963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隻、雞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1,383,379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隻、鵝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107,371</a:t>
            </a:r>
            <a:r>
              <a:rPr lang="zh-TW" altLang="zh-TW" smtClean="0">
                <a:latin typeface="Adobe 繁黑體 Std B"/>
                <a:ea typeface="Adobe 繁黑體 Std B"/>
                <a:cs typeface="Adobe 繁黑體 Std B"/>
              </a:rPr>
              <a:t>隻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)</a:t>
            </a:r>
          </a:p>
          <a:p>
            <a:pPr eaLnBrk="1" hangingPunct="1"/>
            <a:r>
              <a:rPr lang="zh-TW" altLang="en-US" smtClean="0">
                <a:latin typeface="Adobe 繁黑體 Std B"/>
                <a:ea typeface="Adobe 繁黑體 Std B"/>
                <a:cs typeface="Adobe 繁黑體 Std B"/>
              </a:rPr>
              <a:t>面積足以作為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10</a:t>
            </a:r>
            <a:r>
              <a:rPr lang="zh-TW" altLang="en-US" smtClean="0">
                <a:latin typeface="Adobe 繁黑體 Std B"/>
                <a:ea typeface="Adobe 繁黑體 Std B"/>
                <a:cs typeface="Adobe 繁黑體 Std B"/>
              </a:rPr>
              <a:t>萬頭豬隻廢水規模之沼氣中心場址</a:t>
            </a:r>
            <a:endParaRPr lang="en-US" altLang="zh-TW" smtClean="0">
              <a:latin typeface="Adobe 繁黑體 Std B"/>
              <a:ea typeface="Adobe 繁黑體 Std B"/>
              <a:cs typeface="Adobe 繁黑體 Std B"/>
            </a:endParaRPr>
          </a:p>
          <a:p>
            <a:pPr eaLnBrk="1" hangingPunct="1"/>
            <a:r>
              <a:rPr lang="zh-TW" altLang="en-US" smtClean="0">
                <a:latin typeface="Adobe 繁黑體 Std B"/>
                <a:ea typeface="Adobe 繁黑體 Std B"/>
                <a:cs typeface="Adobe 繁黑體 Std B"/>
              </a:rPr>
              <a:t>副產物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(</a:t>
            </a:r>
            <a:r>
              <a:rPr lang="zh-TW" altLang="en-US" smtClean="0">
                <a:latin typeface="Adobe 繁黑體 Std B"/>
                <a:ea typeface="Adobe 繁黑體 Std B"/>
                <a:cs typeface="Adobe 繁黑體 Std B"/>
              </a:rPr>
              <a:t>沼渣、液</a:t>
            </a:r>
            <a:r>
              <a:rPr lang="en-US" altLang="zh-TW" smtClean="0">
                <a:latin typeface="Adobe 繁黑體 Std B"/>
                <a:ea typeface="Adobe 繁黑體 Std B"/>
                <a:cs typeface="Adobe 繁黑體 Std B"/>
              </a:rPr>
              <a:t>)</a:t>
            </a:r>
            <a:r>
              <a:rPr lang="zh-TW" altLang="en-US" smtClean="0">
                <a:latin typeface="Adobe 繁黑體 Std B"/>
                <a:ea typeface="Adobe 繁黑體 Std B"/>
                <a:cs typeface="Adobe 繁黑體 Std B"/>
              </a:rPr>
              <a:t>可規劃申請個案再利用，就近於台糖萬丹農場澆灌，有助降低處理成本</a:t>
            </a:r>
            <a:endParaRPr lang="zh-TW" altLang="en-US" smtClean="0"/>
          </a:p>
          <a:p>
            <a:pPr eaLnBrk="1" hangingPunct="1"/>
            <a:r>
              <a:rPr lang="zh-TW" altLang="en-US" smtClean="0"/>
              <a:t>可改善東港溪關鍵測站興社大橋及港西抽水站水質</a:t>
            </a:r>
          </a:p>
          <a:p>
            <a:pPr eaLnBrk="1" hangingPunct="1"/>
            <a:endParaRPr lang="zh-TW" altLang="en-US" smtClean="0"/>
          </a:p>
          <a:p>
            <a:pPr eaLnBrk="1" hangingPunct="1"/>
            <a:endParaRPr lang="zh-TW" altLang="en-US" smtClean="0"/>
          </a:p>
          <a:p>
            <a:pPr eaLnBrk="1" hangingPunct="1"/>
            <a:endParaRPr lang="zh-TW" altLang="en-US" smtClean="0"/>
          </a:p>
        </p:txBody>
      </p:sp>
      <p:sp>
        <p:nvSpPr>
          <p:cNvPr id="14340" name="投影片編號版面配置區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CE6128-BB42-49C3-BA4C-CFE0C88EB7EC}" type="slidenum">
              <a:rPr lang="zh-TW" altLang="en-US" smtClean="0"/>
              <a:pPr/>
              <a:t>233</a:t>
            </a:fld>
            <a:endParaRPr lang="en-US" altLang="zh-TW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我們希望能在</a:t>
            </a:r>
            <a:r>
              <a:rPr lang="en-US" altLang="zh-TW" dirty="0" smtClean="0"/>
              <a:t>2016</a:t>
            </a:r>
            <a:r>
              <a:rPr lang="zh-TW" altLang="en-US" dirty="0" smtClean="0"/>
              <a:t>年啟動一個</a:t>
            </a:r>
            <a:r>
              <a:rPr lang="en-US" altLang="zh-TW" dirty="0" smtClean="0"/>
              <a:t>ICLEI(international Council of Local Environmental Initiative</a:t>
            </a:r>
            <a:r>
              <a:rPr lang="zh-TW" altLang="en-US" dirty="0" smtClean="0"/>
              <a:t>，地方政府環境倡議國際理事會，全球最大的地方政府平台組織</a:t>
            </a:r>
            <a:r>
              <a:rPr lang="en-US" altLang="zh-TW" dirty="0" smtClean="0"/>
              <a:t>)</a:t>
            </a:r>
            <a:r>
              <a:rPr lang="zh-TW" altLang="en-US" dirty="0" smtClean="0"/>
              <a:t>的國際研討會，同時在</a:t>
            </a:r>
            <a:r>
              <a:rPr lang="en-US" altLang="zh-TW" dirty="0" smtClean="0"/>
              <a:t>2020</a:t>
            </a:r>
            <a:r>
              <a:rPr lang="zh-TW" altLang="en-US" dirty="0" smtClean="0"/>
              <a:t>年可以透過目前盛行在歐洲的花園城市展，將花園城市的生活品質營造出來。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3B4469-F273-4E44-A0AF-1FC36C9F5A66}" type="slidenum">
              <a:rPr lang="en-US" altLang="zh-TW" smtClean="0"/>
              <a:pPr>
                <a:defRPr/>
              </a:pPr>
              <a:t>235</a:t>
            </a:fld>
            <a:endParaRPr lang="en-US" altLang="zh-TW"/>
          </a:p>
        </p:txBody>
      </p:sp>
    </p:spTree>
    <p:extLst>
      <p:ext uri="{BB962C8B-B14F-4D97-AF65-F5344CB8AC3E}">
        <p14:creationId xmlns="" xmlns:p14="http://schemas.microsoft.com/office/powerpoint/2010/main" val="2552541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144000" cy="4046538"/>
            <a:chOff x="0" y="1536"/>
            <a:chExt cx="5760" cy="2549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 rot="-1424751">
              <a:off x="2121" y="2592"/>
              <a:ext cx="3072" cy="384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6" name="Freeform 4"/>
            <p:cNvSpPr>
              <a:spLocks/>
            </p:cNvSpPr>
            <p:nvPr userDrawn="1"/>
          </p:nvSpPr>
          <p:spPr bwMode="hidden">
            <a:xfrm>
              <a:off x="0" y="2664"/>
              <a:ext cx="2688" cy="122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960" y="552"/>
                </a:cxn>
                <a:cxn ang="0">
                  <a:pos x="1968" y="264"/>
                </a:cxn>
                <a:cxn ang="0">
                  <a:pos x="2028" y="270"/>
                </a:cxn>
                <a:cxn ang="0">
                  <a:pos x="2661" y="528"/>
                </a:cxn>
                <a:cxn ang="0">
                  <a:pos x="2688" y="648"/>
                </a:cxn>
                <a:cxn ang="0">
                  <a:pos x="2304" y="1080"/>
                </a:cxn>
                <a:cxn ang="0">
                  <a:pos x="1584" y="1224"/>
                </a:cxn>
                <a:cxn ang="0">
                  <a:pos x="1296" y="936"/>
                </a:cxn>
                <a:cxn ang="0">
                  <a:pos x="864" y="1032"/>
                </a:cxn>
                <a:cxn ang="0">
                  <a:pos x="0" y="552"/>
                </a:cxn>
                <a:cxn ang="0">
                  <a:pos x="0" y="0"/>
                </a:cxn>
              </a:cxnLst>
              <a:rect l="0" t="0" r="r" b="b"/>
              <a:pathLst>
                <a:path w="2688" h="1224">
                  <a:moveTo>
                    <a:pt x="0" y="0"/>
                  </a:moveTo>
                  <a:lnTo>
                    <a:pt x="960" y="552"/>
                  </a:lnTo>
                  <a:lnTo>
                    <a:pt x="1968" y="264"/>
                  </a:lnTo>
                  <a:lnTo>
                    <a:pt x="2028" y="270"/>
                  </a:lnTo>
                  <a:lnTo>
                    <a:pt x="2661" y="528"/>
                  </a:lnTo>
                  <a:lnTo>
                    <a:pt x="2688" y="648"/>
                  </a:lnTo>
                  <a:lnTo>
                    <a:pt x="2304" y="1080"/>
                  </a:lnTo>
                  <a:lnTo>
                    <a:pt x="1584" y="1224"/>
                  </a:lnTo>
                  <a:lnTo>
                    <a:pt x="1296" y="936"/>
                  </a:lnTo>
                  <a:lnTo>
                    <a:pt x="864" y="1032"/>
                  </a:lnTo>
                  <a:lnTo>
                    <a:pt x="0" y="5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7" name="Freeform 5"/>
            <p:cNvSpPr>
              <a:spLocks/>
            </p:cNvSpPr>
            <p:nvPr userDrawn="1"/>
          </p:nvSpPr>
          <p:spPr bwMode="hidden">
            <a:xfrm>
              <a:off x="3359" y="1536"/>
              <a:ext cx="2401" cy="1232"/>
            </a:xfrm>
            <a:custGeom>
              <a:avLst/>
              <a:gdLst/>
              <a:ahLst/>
              <a:cxnLst>
                <a:cxn ang="0">
                  <a:pos x="2208" y="15"/>
                </a:cxn>
                <a:cxn ang="0">
                  <a:pos x="2088" y="57"/>
                </a:cxn>
                <a:cxn ang="0">
                  <a:pos x="1951" y="99"/>
                </a:cxn>
                <a:cxn ang="0">
                  <a:pos x="1704" y="135"/>
                </a:cxn>
                <a:cxn ang="0">
                  <a:pos x="1314" y="177"/>
                </a:cxn>
                <a:cxn ang="0">
                  <a:pos x="1176" y="189"/>
                </a:cxn>
                <a:cxn ang="0">
                  <a:pos x="1122" y="195"/>
                </a:cxn>
                <a:cxn ang="0">
                  <a:pos x="1075" y="231"/>
                </a:cxn>
                <a:cxn ang="0">
                  <a:pos x="924" y="321"/>
                </a:cxn>
                <a:cxn ang="0">
                  <a:pos x="840" y="369"/>
                </a:cxn>
                <a:cxn ang="0">
                  <a:pos x="630" y="458"/>
                </a:cxn>
                <a:cxn ang="0">
                  <a:pos x="529" y="500"/>
                </a:cxn>
                <a:cxn ang="0">
                  <a:pos x="487" y="542"/>
                </a:cxn>
                <a:cxn ang="0">
                  <a:pos x="457" y="590"/>
                </a:cxn>
                <a:cxn ang="0">
                  <a:pos x="402" y="638"/>
                </a:cxn>
                <a:cxn ang="0">
                  <a:pos x="330" y="758"/>
                </a:cxn>
                <a:cxn ang="0">
                  <a:pos x="312" y="788"/>
                </a:cxn>
                <a:cxn ang="0">
                  <a:pos x="252" y="824"/>
                </a:cxn>
                <a:cxn ang="0">
                  <a:pos x="84" y="926"/>
                </a:cxn>
                <a:cxn ang="0">
                  <a:pos x="0" y="992"/>
                </a:cxn>
                <a:cxn ang="0">
                  <a:pos x="12" y="1040"/>
                </a:cxn>
                <a:cxn ang="0">
                  <a:pos x="132" y="1034"/>
                </a:cxn>
                <a:cxn ang="0">
                  <a:pos x="336" y="980"/>
                </a:cxn>
                <a:cxn ang="0">
                  <a:pos x="529" y="896"/>
                </a:cxn>
                <a:cxn ang="0">
                  <a:pos x="576" y="872"/>
                </a:cxn>
                <a:cxn ang="0">
                  <a:pos x="714" y="848"/>
                </a:cxn>
                <a:cxn ang="0">
                  <a:pos x="966" y="794"/>
                </a:cxn>
                <a:cxn ang="0">
                  <a:pos x="1212" y="782"/>
                </a:cxn>
                <a:cxn ang="0">
                  <a:pos x="1416" y="872"/>
                </a:cxn>
                <a:cxn ang="0">
                  <a:pos x="1464" y="932"/>
                </a:cxn>
                <a:cxn ang="0">
                  <a:pos x="1440" y="992"/>
                </a:cxn>
                <a:cxn ang="0">
                  <a:pos x="1302" y="1040"/>
                </a:cxn>
                <a:cxn ang="0">
                  <a:pos x="1158" y="1100"/>
                </a:cxn>
                <a:cxn ang="0">
                  <a:pos x="1093" y="1148"/>
                </a:cxn>
                <a:cxn ang="0">
                  <a:pos x="1075" y="1208"/>
                </a:cxn>
                <a:cxn ang="0">
                  <a:pos x="1093" y="1232"/>
                </a:cxn>
                <a:cxn ang="0">
                  <a:pos x="1152" y="1226"/>
                </a:cxn>
                <a:cxn ang="0">
                  <a:pos x="1332" y="1208"/>
                </a:cxn>
                <a:cxn ang="0">
                  <a:pos x="1434" y="1184"/>
                </a:cxn>
                <a:cxn ang="0">
                  <a:pos x="1464" y="1172"/>
                </a:cxn>
                <a:cxn ang="0">
                  <a:pos x="1578" y="1130"/>
                </a:cxn>
                <a:cxn ang="0">
                  <a:pos x="1758" y="1064"/>
                </a:cxn>
                <a:cxn ang="0">
                  <a:pos x="1872" y="962"/>
                </a:cxn>
                <a:cxn ang="0">
                  <a:pos x="1986" y="800"/>
                </a:cxn>
                <a:cxn ang="0">
                  <a:pos x="2166" y="650"/>
                </a:cxn>
                <a:cxn ang="0">
                  <a:pos x="2257" y="590"/>
                </a:cxn>
                <a:cxn ang="0">
                  <a:pos x="2400" y="57"/>
                </a:cxn>
              </a:cxnLst>
              <a:rect l="0" t="0" r="r" b="b"/>
              <a:pathLst>
                <a:path w="2401" h="1232">
                  <a:moveTo>
                    <a:pt x="2310" y="3"/>
                  </a:moveTo>
                  <a:lnTo>
                    <a:pt x="2280" y="3"/>
                  </a:lnTo>
                  <a:lnTo>
                    <a:pt x="2208" y="15"/>
                  </a:lnTo>
                  <a:lnTo>
                    <a:pt x="2136" y="27"/>
                  </a:lnTo>
                  <a:lnTo>
                    <a:pt x="2112" y="39"/>
                  </a:lnTo>
                  <a:lnTo>
                    <a:pt x="2088" y="57"/>
                  </a:lnTo>
                  <a:lnTo>
                    <a:pt x="2082" y="63"/>
                  </a:lnTo>
                  <a:lnTo>
                    <a:pt x="2076" y="69"/>
                  </a:lnTo>
                  <a:lnTo>
                    <a:pt x="1951" y="99"/>
                  </a:lnTo>
                  <a:lnTo>
                    <a:pt x="1896" y="111"/>
                  </a:lnTo>
                  <a:lnTo>
                    <a:pt x="1836" y="117"/>
                  </a:lnTo>
                  <a:lnTo>
                    <a:pt x="1704" y="135"/>
                  </a:lnTo>
                  <a:lnTo>
                    <a:pt x="1572" y="153"/>
                  </a:lnTo>
                  <a:lnTo>
                    <a:pt x="1434" y="165"/>
                  </a:lnTo>
                  <a:lnTo>
                    <a:pt x="1314" y="177"/>
                  </a:lnTo>
                  <a:lnTo>
                    <a:pt x="1260" y="183"/>
                  </a:lnTo>
                  <a:lnTo>
                    <a:pt x="1212" y="189"/>
                  </a:lnTo>
                  <a:lnTo>
                    <a:pt x="1176" y="189"/>
                  </a:lnTo>
                  <a:lnTo>
                    <a:pt x="1146" y="195"/>
                  </a:lnTo>
                  <a:lnTo>
                    <a:pt x="1128" y="195"/>
                  </a:lnTo>
                  <a:lnTo>
                    <a:pt x="1122" y="195"/>
                  </a:lnTo>
                  <a:lnTo>
                    <a:pt x="1116" y="201"/>
                  </a:lnTo>
                  <a:lnTo>
                    <a:pt x="1105" y="207"/>
                  </a:lnTo>
                  <a:lnTo>
                    <a:pt x="1075" y="231"/>
                  </a:lnTo>
                  <a:lnTo>
                    <a:pt x="1026" y="261"/>
                  </a:lnTo>
                  <a:lnTo>
                    <a:pt x="972" y="291"/>
                  </a:lnTo>
                  <a:lnTo>
                    <a:pt x="924" y="321"/>
                  </a:lnTo>
                  <a:lnTo>
                    <a:pt x="876" y="345"/>
                  </a:lnTo>
                  <a:lnTo>
                    <a:pt x="846" y="363"/>
                  </a:lnTo>
                  <a:lnTo>
                    <a:pt x="840" y="369"/>
                  </a:lnTo>
                  <a:lnTo>
                    <a:pt x="834" y="369"/>
                  </a:lnTo>
                  <a:lnTo>
                    <a:pt x="732" y="417"/>
                  </a:lnTo>
                  <a:lnTo>
                    <a:pt x="630" y="458"/>
                  </a:lnTo>
                  <a:lnTo>
                    <a:pt x="588" y="476"/>
                  </a:lnTo>
                  <a:lnTo>
                    <a:pt x="552" y="488"/>
                  </a:lnTo>
                  <a:lnTo>
                    <a:pt x="529" y="500"/>
                  </a:lnTo>
                  <a:lnTo>
                    <a:pt x="517" y="506"/>
                  </a:lnTo>
                  <a:lnTo>
                    <a:pt x="499" y="524"/>
                  </a:lnTo>
                  <a:lnTo>
                    <a:pt x="487" y="542"/>
                  </a:lnTo>
                  <a:lnTo>
                    <a:pt x="481" y="560"/>
                  </a:lnTo>
                  <a:lnTo>
                    <a:pt x="481" y="578"/>
                  </a:lnTo>
                  <a:lnTo>
                    <a:pt x="457" y="590"/>
                  </a:lnTo>
                  <a:lnTo>
                    <a:pt x="438" y="596"/>
                  </a:lnTo>
                  <a:lnTo>
                    <a:pt x="420" y="614"/>
                  </a:lnTo>
                  <a:lnTo>
                    <a:pt x="402" y="638"/>
                  </a:lnTo>
                  <a:lnTo>
                    <a:pt x="366" y="698"/>
                  </a:lnTo>
                  <a:lnTo>
                    <a:pt x="348" y="728"/>
                  </a:lnTo>
                  <a:lnTo>
                    <a:pt x="330" y="758"/>
                  </a:lnTo>
                  <a:lnTo>
                    <a:pt x="324" y="776"/>
                  </a:lnTo>
                  <a:lnTo>
                    <a:pt x="318" y="782"/>
                  </a:lnTo>
                  <a:lnTo>
                    <a:pt x="312" y="788"/>
                  </a:lnTo>
                  <a:lnTo>
                    <a:pt x="300" y="794"/>
                  </a:lnTo>
                  <a:lnTo>
                    <a:pt x="282" y="806"/>
                  </a:lnTo>
                  <a:lnTo>
                    <a:pt x="252" y="824"/>
                  </a:lnTo>
                  <a:lnTo>
                    <a:pt x="199" y="854"/>
                  </a:lnTo>
                  <a:lnTo>
                    <a:pt x="151" y="884"/>
                  </a:lnTo>
                  <a:lnTo>
                    <a:pt x="84" y="926"/>
                  </a:lnTo>
                  <a:lnTo>
                    <a:pt x="30" y="962"/>
                  </a:lnTo>
                  <a:lnTo>
                    <a:pt x="12" y="974"/>
                  </a:lnTo>
                  <a:lnTo>
                    <a:pt x="0" y="992"/>
                  </a:lnTo>
                  <a:lnTo>
                    <a:pt x="0" y="1004"/>
                  </a:lnTo>
                  <a:lnTo>
                    <a:pt x="0" y="1022"/>
                  </a:lnTo>
                  <a:lnTo>
                    <a:pt x="12" y="1040"/>
                  </a:lnTo>
                  <a:lnTo>
                    <a:pt x="42" y="1046"/>
                  </a:lnTo>
                  <a:lnTo>
                    <a:pt x="84" y="1046"/>
                  </a:lnTo>
                  <a:lnTo>
                    <a:pt x="132" y="1034"/>
                  </a:lnTo>
                  <a:lnTo>
                    <a:pt x="193" y="1022"/>
                  </a:lnTo>
                  <a:lnTo>
                    <a:pt x="264" y="1004"/>
                  </a:lnTo>
                  <a:lnTo>
                    <a:pt x="336" y="980"/>
                  </a:lnTo>
                  <a:lnTo>
                    <a:pt x="408" y="950"/>
                  </a:lnTo>
                  <a:lnTo>
                    <a:pt x="475" y="920"/>
                  </a:lnTo>
                  <a:lnTo>
                    <a:pt x="529" y="896"/>
                  </a:lnTo>
                  <a:lnTo>
                    <a:pt x="564" y="878"/>
                  </a:lnTo>
                  <a:lnTo>
                    <a:pt x="570" y="872"/>
                  </a:lnTo>
                  <a:lnTo>
                    <a:pt x="576" y="872"/>
                  </a:lnTo>
                  <a:lnTo>
                    <a:pt x="606" y="872"/>
                  </a:lnTo>
                  <a:lnTo>
                    <a:pt x="648" y="866"/>
                  </a:lnTo>
                  <a:lnTo>
                    <a:pt x="714" y="848"/>
                  </a:lnTo>
                  <a:lnTo>
                    <a:pt x="793" y="830"/>
                  </a:lnTo>
                  <a:lnTo>
                    <a:pt x="876" y="812"/>
                  </a:lnTo>
                  <a:lnTo>
                    <a:pt x="966" y="794"/>
                  </a:lnTo>
                  <a:lnTo>
                    <a:pt x="1063" y="782"/>
                  </a:lnTo>
                  <a:lnTo>
                    <a:pt x="1152" y="776"/>
                  </a:lnTo>
                  <a:lnTo>
                    <a:pt x="1212" y="782"/>
                  </a:lnTo>
                  <a:lnTo>
                    <a:pt x="1284" y="806"/>
                  </a:lnTo>
                  <a:lnTo>
                    <a:pt x="1357" y="836"/>
                  </a:lnTo>
                  <a:lnTo>
                    <a:pt x="1416" y="872"/>
                  </a:lnTo>
                  <a:lnTo>
                    <a:pt x="1434" y="890"/>
                  </a:lnTo>
                  <a:lnTo>
                    <a:pt x="1452" y="908"/>
                  </a:lnTo>
                  <a:lnTo>
                    <a:pt x="1464" y="932"/>
                  </a:lnTo>
                  <a:lnTo>
                    <a:pt x="1464" y="950"/>
                  </a:lnTo>
                  <a:lnTo>
                    <a:pt x="1458" y="968"/>
                  </a:lnTo>
                  <a:lnTo>
                    <a:pt x="1440" y="992"/>
                  </a:lnTo>
                  <a:lnTo>
                    <a:pt x="1410" y="1004"/>
                  </a:lnTo>
                  <a:lnTo>
                    <a:pt x="1369" y="1022"/>
                  </a:lnTo>
                  <a:lnTo>
                    <a:pt x="1302" y="1040"/>
                  </a:lnTo>
                  <a:lnTo>
                    <a:pt x="1248" y="1064"/>
                  </a:lnTo>
                  <a:lnTo>
                    <a:pt x="1200" y="1082"/>
                  </a:lnTo>
                  <a:lnTo>
                    <a:pt x="1158" y="1100"/>
                  </a:lnTo>
                  <a:lnTo>
                    <a:pt x="1128" y="1118"/>
                  </a:lnTo>
                  <a:lnTo>
                    <a:pt x="1110" y="1130"/>
                  </a:lnTo>
                  <a:lnTo>
                    <a:pt x="1093" y="1148"/>
                  </a:lnTo>
                  <a:lnTo>
                    <a:pt x="1081" y="1160"/>
                  </a:lnTo>
                  <a:lnTo>
                    <a:pt x="1069" y="1190"/>
                  </a:lnTo>
                  <a:lnTo>
                    <a:pt x="1075" y="1208"/>
                  </a:lnTo>
                  <a:lnTo>
                    <a:pt x="1081" y="1220"/>
                  </a:lnTo>
                  <a:lnTo>
                    <a:pt x="1087" y="1226"/>
                  </a:lnTo>
                  <a:lnTo>
                    <a:pt x="1093" y="1232"/>
                  </a:lnTo>
                  <a:lnTo>
                    <a:pt x="1110" y="1232"/>
                  </a:lnTo>
                  <a:lnTo>
                    <a:pt x="1128" y="1226"/>
                  </a:lnTo>
                  <a:lnTo>
                    <a:pt x="1152" y="1226"/>
                  </a:lnTo>
                  <a:lnTo>
                    <a:pt x="1212" y="1220"/>
                  </a:lnTo>
                  <a:lnTo>
                    <a:pt x="1272" y="1214"/>
                  </a:lnTo>
                  <a:lnTo>
                    <a:pt x="1332" y="1208"/>
                  </a:lnTo>
                  <a:lnTo>
                    <a:pt x="1393" y="1196"/>
                  </a:lnTo>
                  <a:lnTo>
                    <a:pt x="1416" y="1190"/>
                  </a:lnTo>
                  <a:lnTo>
                    <a:pt x="1434" y="1184"/>
                  </a:lnTo>
                  <a:lnTo>
                    <a:pt x="1446" y="1178"/>
                  </a:lnTo>
                  <a:lnTo>
                    <a:pt x="1452" y="1178"/>
                  </a:lnTo>
                  <a:lnTo>
                    <a:pt x="1464" y="1172"/>
                  </a:lnTo>
                  <a:lnTo>
                    <a:pt x="1488" y="1166"/>
                  </a:lnTo>
                  <a:lnTo>
                    <a:pt x="1530" y="1148"/>
                  </a:lnTo>
                  <a:lnTo>
                    <a:pt x="1578" y="1130"/>
                  </a:lnTo>
                  <a:lnTo>
                    <a:pt x="1681" y="1094"/>
                  </a:lnTo>
                  <a:lnTo>
                    <a:pt x="1722" y="1076"/>
                  </a:lnTo>
                  <a:lnTo>
                    <a:pt x="1758" y="1064"/>
                  </a:lnTo>
                  <a:lnTo>
                    <a:pt x="1812" y="1040"/>
                  </a:lnTo>
                  <a:lnTo>
                    <a:pt x="1848" y="1004"/>
                  </a:lnTo>
                  <a:lnTo>
                    <a:pt x="1872" y="962"/>
                  </a:lnTo>
                  <a:lnTo>
                    <a:pt x="1890" y="932"/>
                  </a:lnTo>
                  <a:lnTo>
                    <a:pt x="1932" y="866"/>
                  </a:lnTo>
                  <a:lnTo>
                    <a:pt x="1986" y="800"/>
                  </a:lnTo>
                  <a:lnTo>
                    <a:pt x="2046" y="740"/>
                  </a:lnTo>
                  <a:lnTo>
                    <a:pt x="2112" y="692"/>
                  </a:lnTo>
                  <a:lnTo>
                    <a:pt x="2166" y="650"/>
                  </a:lnTo>
                  <a:lnTo>
                    <a:pt x="2214" y="620"/>
                  </a:lnTo>
                  <a:lnTo>
                    <a:pt x="2244" y="596"/>
                  </a:lnTo>
                  <a:lnTo>
                    <a:pt x="2257" y="590"/>
                  </a:lnTo>
                  <a:lnTo>
                    <a:pt x="2257" y="590"/>
                  </a:lnTo>
                  <a:lnTo>
                    <a:pt x="2400" y="518"/>
                  </a:lnTo>
                  <a:lnTo>
                    <a:pt x="2400" y="57"/>
                  </a:lnTo>
                  <a:lnTo>
                    <a:pt x="2401" y="0"/>
                  </a:lnTo>
                  <a:lnTo>
                    <a:pt x="2310" y="3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hidden">
            <a:xfrm>
              <a:off x="3792" y="1536"/>
              <a:ext cx="1968" cy="762"/>
            </a:xfrm>
            <a:custGeom>
              <a:avLst/>
              <a:gdLst/>
              <a:ahLst/>
              <a:cxnLst>
                <a:cxn ang="0">
                  <a:pos x="965" y="165"/>
                </a:cxn>
                <a:cxn ang="0">
                  <a:pos x="696" y="200"/>
                </a:cxn>
                <a:cxn ang="0">
                  <a:pos x="693" y="237"/>
                </a:cxn>
                <a:cxn ang="0">
                  <a:pos x="924" y="258"/>
                </a:cxn>
                <a:cxn ang="0">
                  <a:pos x="993" y="267"/>
                </a:cxn>
                <a:cxn ang="0">
                  <a:pos x="681" y="291"/>
                </a:cxn>
                <a:cxn ang="0">
                  <a:pos x="633" y="309"/>
                </a:cxn>
                <a:cxn ang="0">
                  <a:pos x="645" y="336"/>
                </a:cxn>
                <a:cxn ang="0">
                  <a:pos x="672" y="351"/>
                </a:cxn>
                <a:cxn ang="0">
                  <a:pos x="984" y="333"/>
                </a:cxn>
                <a:cxn ang="0">
                  <a:pos x="1080" y="357"/>
                </a:cxn>
                <a:cxn ang="0">
                  <a:pos x="624" y="492"/>
                </a:cxn>
                <a:cxn ang="0">
                  <a:pos x="616" y="536"/>
                </a:cxn>
                <a:cxn ang="0">
                  <a:pos x="8" y="724"/>
                </a:cxn>
                <a:cxn ang="0">
                  <a:pos x="0" y="756"/>
                </a:cxn>
                <a:cxn ang="0">
                  <a:pos x="27" y="762"/>
                </a:cxn>
                <a:cxn ang="0">
                  <a:pos x="664" y="564"/>
                </a:cxn>
                <a:cxn ang="0">
                  <a:pos x="856" y="600"/>
                </a:cxn>
                <a:cxn ang="0">
                  <a:pos x="1158" y="507"/>
                </a:cxn>
                <a:cxn ang="0">
                  <a:pos x="1434" y="465"/>
                </a:cxn>
                <a:cxn ang="0">
                  <a:pos x="1572" y="368"/>
                </a:cxn>
                <a:cxn ang="0">
                  <a:pos x="1712" y="340"/>
                </a:cxn>
                <a:cxn ang="0">
                  <a:pos x="1856" y="328"/>
                </a:cxn>
                <a:cxn ang="0">
                  <a:pos x="1968" y="330"/>
                </a:cxn>
                <a:cxn ang="0">
                  <a:pos x="1968" y="0"/>
                </a:cxn>
                <a:cxn ang="0">
                  <a:pos x="1934" y="3"/>
                </a:cxn>
                <a:cxn ang="0">
                  <a:pos x="1832" y="5"/>
                </a:cxn>
                <a:cxn ang="0">
                  <a:pos x="1682" y="35"/>
                </a:cxn>
                <a:cxn ang="0">
                  <a:pos x="1643" y="72"/>
                </a:cxn>
                <a:cxn ang="0">
                  <a:pos x="1392" y="119"/>
                </a:cxn>
              </a:cxnLst>
              <a:rect l="0" t="0" r="r" b="b"/>
              <a:pathLst>
                <a:path w="1968" h="762">
                  <a:moveTo>
                    <a:pt x="965" y="165"/>
                  </a:moveTo>
                  <a:lnTo>
                    <a:pt x="696" y="200"/>
                  </a:lnTo>
                  <a:lnTo>
                    <a:pt x="693" y="237"/>
                  </a:lnTo>
                  <a:lnTo>
                    <a:pt x="924" y="258"/>
                  </a:lnTo>
                  <a:lnTo>
                    <a:pt x="993" y="267"/>
                  </a:lnTo>
                  <a:lnTo>
                    <a:pt x="681" y="291"/>
                  </a:lnTo>
                  <a:lnTo>
                    <a:pt x="633" y="309"/>
                  </a:lnTo>
                  <a:lnTo>
                    <a:pt x="645" y="336"/>
                  </a:lnTo>
                  <a:lnTo>
                    <a:pt x="672" y="351"/>
                  </a:lnTo>
                  <a:lnTo>
                    <a:pt x="984" y="333"/>
                  </a:lnTo>
                  <a:lnTo>
                    <a:pt x="1080" y="357"/>
                  </a:lnTo>
                  <a:lnTo>
                    <a:pt x="624" y="492"/>
                  </a:lnTo>
                  <a:lnTo>
                    <a:pt x="616" y="536"/>
                  </a:lnTo>
                  <a:lnTo>
                    <a:pt x="8" y="724"/>
                  </a:lnTo>
                  <a:lnTo>
                    <a:pt x="0" y="756"/>
                  </a:lnTo>
                  <a:lnTo>
                    <a:pt x="27" y="762"/>
                  </a:lnTo>
                  <a:lnTo>
                    <a:pt x="664" y="564"/>
                  </a:lnTo>
                  <a:lnTo>
                    <a:pt x="856" y="600"/>
                  </a:lnTo>
                  <a:lnTo>
                    <a:pt x="1158" y="507"/>
                  </a:lnTo>
                  <a:lnTo>
                    <a:pt x="1434" y="465"/>
                  </a:lnTo>
                  <a:lnTo>
                    <a:pt x="1572" y="368"/>
                  </a:lnTo>
                  <a:lnTo>
                    <a:pt x="1712" y="340"/>
                  </a:lnTo>
                  <a:lnTo>
                    <a:pt x="1856" y="328"/>
                  </a:lnTo>
                  <a:lnTo>
                    <a:pt x="1968" y="330"/>
                  </a:lnTo>
                  <a:lnTo>
                    <a:pt x="1968" y="0"/>
                  </a:lnTo>
                  <a:lnTo>
                    <a:pt x="1934" y="3"/>
                  </a:lnTo>
                  <a:lnTo>
                    <a:pt x="1832" y="5"/>
                  </a:lnTo>
                  <a:lnTo>
                    <a:pt x="1682" y="35"/>
                  </a:lnTo>
                  <a:lnTo>
                    <a:pt x="1643" y="72"/>
                  </a:lnTo>
                  <a:lnTo>
                    <a:pt x="1392" y="119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hidden">
            <a:xfrm>
              <a:off x="3599" y="2477"/>
              <a:ext cx="186" cy="120"/>
            </a:xfrm>
            <a:custGeom>
              <a:avLst/>
              <a:gdLst/>
              <a:ahLst/>
              <a:cxnLst>
                <a:cxn ang="0">
                  <a:pos x="185" y="0"/>
                </a:cxn>
                <a:cxn ang="0">
                  <a:pos x="185" y="6"/>
                </a:cxn>
                <a:cxn ang="0">
                  <a:pos x="185" y="18"/>
                </a:cxn>
                <a:cxn ang="0">
                  <a:pos x="185" y="36"/>
                </a:cxn>
                <a:cxn ang="0">
                  <a:pos x="179" y="54"/>
                </a:cxn>
                <a:cxn ang="0">
                  <a:pos x="161" y="72"/>
                </a:cxn>
                <a:cxn ang="0">
                  <a:pos x="137" y="96"/>
                </a:cxn>
                <a:cxn ang="0">
                  <a:pos x="101" y="108"/>
                </a:cxn>
                <a:cxn ang="0">
                  <a:pos x="47" y="120"/>
                </a:cxn>
                <a:cxn ang="0">
                  <a:pos x="29" y="120"/>
                </a:cxn>
                <a:cxn ang="0">
                  <a:pos x="17" y="114"/>
                </a:cxn>
                <a:cxn ang="0">
                  <a:pos x="0" y="96"/>
                </a:cxn>
                <a:cxn ang="0">
                  <a:pos x="0" y="78"/>
                </a:cxn>
                <a:cxn ang="0">
                  <a:pos x="0" y="72"/>
                </a:cxn>
                <a:cxn ang="0">
                  <a:pos x="185" y="0"/>
                </a:cxn>
                <a:cxn ang="0">
                  <a:pos x="185" y="0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85" y="18"/>
                  </a:lnTo>
                  <a:lnTo>
                    <a:pt x="185" y="36"/>
                  </a:lnTo>
                  <a:lnTo>
                    <a:pt x="179" y="54"/>
                  </a:lnTo>
                  <a:lnTo>
                    <a:pt x="161" y="72"/>
                  </a:lnTo>
                  <a:lnTo>
                    <a:pt x="137" y="96"/>
                  </a:lnTo>
                  <a:lnTo>
                    <a:pt x="101" y="108"/>
                  </a:lnTo>
                  <a:lnTo>
                    <a:pt x="47" y="120"/>
                  </a:lnTo>
                  <a:lnTo>
                    <a:pt x="29" y="120"/>
                  </a:lnTo>
                  <a:lnTo>
                    <a:pt x="17" y="114"/>
                  </a:lnTo>
                  <a:lnTo>
                    <a:pt x="0" y="96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185" y="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0" name="Freeform 8"/>
            <p:cNvSpPr>
              <a:spLocks/>
            </p:cNvSpPr>
            <p:nvPr userDrawn="1"/>
          </p:nvSpPr>
          <p:spPr bwMode="hidden">
            <a:xfrm>
              <a:off x="3779" y="2393"/>
              <a:ext cx="185" cy="120"/>
            </a:xfrm>
            <a:custGeom>
              <a:avLst/>
              <a:gdLst/>
              <a:ahLst/>
              <a:cxnLst>
                <a:cxn ang="0">
                  <a:pos x="185" y="0"/>
                </a:cxn>
                <a:cxn ang="0">
                  <a:pos x="185" y="6"/>
                </a:cxn>
                <a:cxn ang="0">
                  <a:pos x="179" y="24"/>
                </a:cxn>
                <a:cxn ang="0">
                  <a:pos x="167" y="42"/>
                </a:cxn>
                <a:cxn ang="0">
                  <a:pos x="149" y="66"/>
                </a:cxn>
                <a:cxn ang="0">
                  <a:pos x="131" y="90"/>
                </a:cxn>
                <a:cxn ang="0">
                  <a:pos x="102" y="108"/>
                </a:cxn>
                <a:cxn ang="0">
                  <a:pos x="66" y="120"/>
                </a:cxn>
                <a:cxn ang="0">
                  <a:pos x="18" y="120"/>
                </a:cxn>
                <a:cxn ang="0">
                  <a:pos x="0" y="60"/>
                </a:cxn>
                <a:cxn ang="0">
                  <a:pos x="185" y="0"/>
                </a:cxn>
                <a:cxn ang="0">
                  <a:pos x="185" y="0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79" y="24"/>
                  </a:lnTo>
                  <a:lnTo>
                    <a:pt x="167" y="42"/>
                  </a:lnTo>
                  <a:lnTo>
                    <a:pt x="149" y="66"/>
                  </a:lnTo>
                  <a:lnTo>
                    <a:pt x="131" y="90"/>
                  </a:lnTo>
                  <a:lnTo>
                    <a:pt x="102" y="108"/>
                  </a:lnTo>
                  <a:lnTo>
                    <a:pt x="66" y="120"/>
                  </a:lnTo>
                  <a:lnTo>
                    <a:pt x="18" y="120"/>
                  </a:lnTo>
                  <a:lnTo>
                    <a:pt x="0" y="60"/>
                  </a:lnTo>
                  <a:lnTo>
                    <a:pt x="185" y="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hidden">
            <a:xfrm>
              <a:off x="3839" y="1836"/>
              <a:ext cx="528" cy="275"/>
            </a:xfrm>
            <a:custGeom>
              <a:avLst/>
              <a:gdLst/>
              <a:ahLst/>
              <a:cxnLst>
                <a:cxn ang="0">
                  <a:pos x="0" y="275"/>
                </a:cxn>
                <a:cxn ang="0">
                  <a:pos x="0" y="269"/>
                </a:cxn>
                <a:cxn ang="0">
                  <a:pos x="6" y="251"/>
                </a:cxn>
                <a:cxn ang="0">
                  <a:pos x="6" y="239"/>
                </a:cxn>
                <a:cxn ang="0">
                  <a:pos x="12" y="227"/>
                </a:cxn>
                <a:cxn ang="0">
                  <a:pos x="18" y="221"/>
                </a:cxn>
                <a:cxn ang="0">
                  <a:pos x="36" y="215"/>
                </a:cxn>
                <a:cxn ang="0">
                  <a:pos x="77" y="203"/>
                </a:cxn>
                <a:cxn ang="0">
                  <a:pos x="137" y="179"/>
                </a:cxn>
                <a:cxn ang="0">
                  <a:pos x="209" y="143"/>
                </a:cxn>
                <a:cxn ang="0">
                  <a:pos x="251" y="120"/>
                </a:cxn>
                <a:cxn ang="0">
                  <a:pos x="299" y="96"/>
                </a:cxn>
                <a:cxn ang="0">
                  <a:pos x="394" y="48"/>
                </a:cxn>
                <a:cxn ang="0">
                  <a:pos x="442" y="30"/>
                </a:cxn>
                <a:cxn ang="0">
                  <a:pos x="478" y="12"/>
                </a:cxn>
                <a:cxn ang="0">
                  <a:pos x="502" y="6"/>
                </a:cxn>
                <a:cxn ang="0">
                  <a:pos x="520" y="0"/>
                </a:cxn>
                <a:cxn ang="0">
                  <a:pos x="526" y="0"/>
                </a:cxn>
                <a:cxn ang="0">
                  <a:pos x="520" y="6"/>
                </a:cxn>
                <a:cxn ang="0">
                  <a:pos x="508" y="12"/>
                </a:cxn>
                <a:cxn ang="0">
                  <a:pos x="484" y="24"/>
                </a:cxn>
                <a:cxn ang="0">
                  <a:pos x="460" y="42"/>
                </a:cxn>
                <a:cxn ang="0">
                  <a:pos x="436" y="54"/>
                </a:cxn>
                <a:cxn ang="0">
                  <a:pos x="394" y="78"/>
                </a:cxn>
                <a:cxn ang="0">
                  <a:pos x="340" y="108"/>
                </a:cxn>
                <a:cxn ang="0">
                  <a:pos x="275" y="143"/>
                </a:cxn>
                <a:cxn ang="0">
                  <a:pos x="131" y="221"/>
                </a:cxn>
                <a:cxn ang="0">
                  <a:pos x="65" y="251"/>
                </a:cxn>
                <a:cxn ang="0">
                  <a:pos x="0" y="275"/>
                </a:cxn>
                <a:cxn ang="0">
                  <a:pos x="0" y="275"/>
                </a:cxn>
              </a:cxnLst>
              <a:rect l="0" t="0" r="r" b="b"/>
              <a:pathLst>
                <a:path w="526" h="275">
                  <a:moveTo>
                    <a:pt x="0" y="275"/>
                  </a:moveTo>
                  <a:lnTo>
                    <a:pt x="0" y="269"/>
                  </a:lnTo>
                  <a:lnTo>
                    <a:pt x="6" y="251"/>
                  </a:lnTo>
                  <a:lnTo>
                    <a:pt x="6" y="239"/>
                  </a:lnTo>
                  <a:lnTo>
                    <a:pt x="12" y="227"/>
                  </a:lnTo>
                  <a:lnTo>
                    <a:pt x="18" y="221"/>
                  </a:lnTo>
                  <a:lnTo>
                    <a:pt x="36" y="215"/>
                  </a:lnTo>
                  <a:lnTo>
                    <a:pt x="77" y="203"/>
                  </a:lnTo>
                  <a:lnTo>
                    <a:pt x="137" y="179"/>
                  </a:lnTo>
                  <a:lnTo>
                    <a:pt x="209" y="143"/>
                  </a:lnTo>
                  <a:lnTo>
                    <a:pt x="251" y="120"/>
                  </a:lnTo>
                  <a:lnTo>
                    <a:pt x="299" y="96"/>
                  </a:lnTo>
                  <a:lnTo>
                    <a:pt x="394" y="48"/>
                  </a:lnTo>
                  <a:lnTo>
                    <a:pt x="442" y="30"/>
                  </a:lnTo>
                  <a:lnTo>
                    <a:pt x="478" y="12"/>
                  </a:lnTo>
                  <a:lnTo>
                    <a:pt x="502" y="6"/>
                  </a:lnTo>
                  <a:lnTo>
                    <a:pt x="520" y="0"/>
                  </a:lnTo>
                  <a:lnTo>
                    <a:pt x="526" y="0"/>
                  </a:lnTo>
                  <a:lnTo>
                    <a:pt x="520" y="6"/>
                  </a:lnTo>
                  <a:lnTo>
                    <a:pt x="508" y="12"/>
                  </a:lnTo>
                  <a:lnTo>
                    <a:pt x="484" y="24"/>
                  </a:lnTo>
                  <a:lnTo>
                    <a:pt x="460" y="42"/>
                  </a:lnTo>
                  <a:lnTo>
                    <a:pt x="436" y="54"/>
                  </a:lnTo>
                  <a:lnTo>
                    <a:pt x="394" y="78"/>
                  </a:lnTo>
                  <a:lnTo>
                    <a:pt x="340" y="108"/>
                  </a:lnTo>
                  <a:lnTo>
                    <a:pt x="275" y="143"/>
                  </a:lnTo>
                  <a:lnTo>
                    <a:pt x="131" y="221"/>
                  </a:lnTo>
                  <a:lnTo>
                    <a:pt x="65" y="251"/>
                  </a:lnTo>
                  <a:lnTo>
                    <a:pt x="0" y="275"/>
                  </a:lnTo>
                  <a:lnTo>
                    <a:pt x="0" y="27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2" name="Freeform 10"/>
            <p:cNvSpPr>
              <a:spLocks/>
            </p:cNvSpPr>
            <p:nvPr userDrawn="1"/>
          </p:nvSpPr>
          <p:spPr bwMode="hidden">
            <a:xfrm>
              <a:off x="3676" y="2015"/>
              <a:ext cx="721" cy="306"/>
            </a:xfrm>
            <a:custGeom>
              <a:avLst/>
              <a:gdLst/>
              <a:ahLst/>
              <a:cxnLst>
                <a:cxn ang="0">
                  <a:pos x="48" y="216"/>
                </a:cxn>
                <a:cxn ang="0">
                  <a:pos x="30" y="252"/>
                </a:cxn>
                <a:cxn ang="0">
                  <a:pos x="12" y="282"/>
                </a:cxn>
                <a:cxn ang="0">
                  <a:pos x="6" y="300"/>
                </a:cxn>
                <a:cxn ang="0">
                  <a:pos x="0" y="306"/>
                </a:cxn>
                <a:cxn ang="0">
                  <a:pos x="48" y="276"/>
                </a:cxn>
                <a:cxn ang="0">
                  <a:pos x="84" y="252"/>
                </a:cxn>
                <a:cxn ang="0">
                  <a:pos x="108" y="234"/>
                </a:cxn>
                <a:cxn ang="0">
                  <a:pos x="120" y="228"/>
                </a:cxn>
                <a:cxn ang="0">
                  <a:pos x="126" y="228"/>
                </a:cxn>
                <a:cxn ang="0">
                  <a:pos x="144" y="222"/>
                </a:cxn>
                <a:cxn ang="0">
                  <a:pos x="168" y="216"/>
                </a:cxn>
                <a:cxn ang="0">
                  <a:pos x="198" y="204"/>
                </a:cxn>
                <a:cxn ang="0">
                  <a:pos x="275" y="180"/>
                </a:cxn>
                <a:cxn ang="0">
                  <a:pos x="371" y="156"/>
                </a:cxn>
                <a:cxn ang="0">
                  <a:pos x="461" y="126"/>
                </a:cxn>
                <a:cxn ang="0">
                  <a:pos x="544" y="102"/>
                </a:cxn>
                <a:cxn ang="0">
                  <a:pos x="574" y="90"/>
                </a:cxn>
                <a:cxn ang="0">
                  <a:pos x="604" y="84"/>
                </a:cxn>
                <a:cxn ang="0">
                  <a:pos x="622" y="78"/>
                </a:cxn>
                <a:cxn ang="0">
                  <a:pos x="628" y="72"/>
                </a:cxn>
                <a:cxn ang="0">
                  <a:pos x="634" y="66"/>
                </a:cxn>
                <a:cxn ang="0">
                  <a:pos x="652" y="60"/>
                </a:cxn>
                <a:cxn ang="0">
                  <a:pos x="694" y="30"/>
                </a:cxn>
                <a:cxn ang="0">
                  <a:pos x="712" y="18"/>
                </a:cxn>
                <a:cxn ang="0">
                  <a:pos x="718" y="6"/>
                </a:cxn>
                <a:cxn ang="0">
                  <a:pos x="712" y="0"/>
                </a:cxn>
                <a:cxn ang="0">
                  <a:pos x="688" y="0"/>
                </a:cxn>
                <a:cxn ang="0">
                  <a:pos x="628" y="0"/>
                </a:cxn>
                <a:cxn ang="0">
                  <a:pos x="580" y="0"/>
                </a:cxn>
                <a:cxn ang="0">
                  <a:pos x="544" y="0"/>
                </a:cxn>
                <a:cxn ang="0">
                  <a:pos x="514" y="18"/>
                </a:cxn>
                <a:cxn ang="0">
                  <a:pos x="485" y="42"/>
                </a:cxn>
                <a:cxn ang="0">
                  <a:pos x="467" y="54"/>
                </a:cxn>
                <a:cxn ang="0">
                  <a:pos x="449" y="60"/>
                </a:cxn>
                <a:cxn ang="0">
                  <a:pos x="425" y="60"/>
                </a:cxn>
                <a:cxn ang="0">
                  <a:pos x="389" y="66"/>
                </a:cxn>
                <a:cxn ang="0">
                  <a:pos x="347" y="84"/>
                </a:cxn>
                <a:cxn ang="0">
                  <a:pos x="311" y="108"/>
                </a:cxn>
                <a:cxn ang="0">
                  <a:pos x="287" y="126"/>
                </a:cxn>
                <a:cxn ang="0">
                  <a:pos x="275" y="132"/>
                </a:cxn>
                <a:cxn ang="0">
                  <a:pos x="257" y="138"/>
                </a:cxn>
                <a:cxn ang="0">
                  <a:pos x="221" y="138"/>
                </a:cxn>
                <a:cxn ang="0">
                  <a:pos x="186" y="138"/>
                </a:cxn>
                <a:cxn ang="0">
                  <a:pos x="180" y="138"/>
                </a:cxn>
                <a:cxn ang="0">
                  <a:pos x="174" y="138"/>
                </a:cxn>
                <a:cxn ang="0">
                  <a:pos x="114" y="162"/>
                </a:cxn>
                <a:cxn ang="0">
                  <a:pos x="48" y="216"/>
                </a:cxn>
                <a:cxn ang="0">
                  <a:pos x="48" y="216"/>
                </a:cxn>
              </a:cxnLst>
              <a:rect l="0" t="0" r="r" b="b"/>
              <a:pathLst>
                <a:path w="718" h="306">
                  <a:moveTo>
                    <a:pt x="48" y="216"/>
                  </a:moveTo>
                  <a:lnTo>
                    <a:pt x="30" y="252"/>
                  </a:lnTo>
                  <a:lnTo>
                    <a:pt x="12" y="282"/>
                  </a:lnTo>
                  <a:lnTo>
                    <a:pt x="6" y="300"/>
                  </a:lnTo>
                  <a:lnTo>
                    <a:pt x="0" y="306"/>
                  </a:lnTo>
                  <a:lnTo>
                    <a:pt x="48" y="276"/>
                  </a:lnTo>
                  <a:lnTo>
                    <a:pt x="84" y="252"/>
                  </a:lnTo>
                  <a:lnTo>
                    <a:pt x="108" y="234"/>
                  </a:lnTo>
                  <a:lnTo>
                    <a:pt x="120" y="228"/>
                  </a:lnTo>
                  <a:lnTo>
                    <a:pt x="126" y="228"/>
                  </a:lnTo>
                  <a:lnTo>
                    <a:pt x="144" y="222"/>
                  </a:lnTo>
                  <a:lnTo>
                    <a:pt x="168" y="216"/>
                  </a:lnTo>
                  <a:lnTo>
                    <a:pt x="198" y="204"/>
                  </a:lnTo>
                  <a:lnTo>
                    <a:pt x="275" y="180"/>
                  </a:lnTo>
                  <a:lnTo>
                    <a:pt x="371" y="156"/>
                  </a:lnTo>
                  <a:lnTo>
                    <a:pt x="461" y="126"/>
                  </a:lnTo>
                  <a:lnTo>
                    <a:pt x="544" y="102"/>
                  </a:lnTo>
                  <a:lnTo>
                    <a:pt x="574" y="90"/>
                  </a:lnTo>
                  <a:lnTo>
                    <a:pt x="604" y="84"/>
                  </a:lnTo>
                  <a:lnTo>
                    <a:pt x="622" y="78"/>
                  </a:lnTo>
                  <a:lnTo>
                    <a:pt x="628" y="72"/>
                  </a:lnTo>
                  <a:lnTo>
                    <a:pt x="634" y="66"/>
                  </a:lnTo>
                  <a:lnTo>
                    <a:pt x="652" y="60"/>
                  </a:lnTo>
                  <a:lnTo>
                    <a:pt x="694" y="30"/>
                  </a:lnTo>
                  <a:lnTo>
                    <a:pt x="712" y="18"/>
                  </a:lnTo>
                  <a:lnTo>
                    <a:pt x="718" y="6"/>
                  </a:lnTo>
                  <a:lnTo>
                    <a:pt x="712" y="0"/>
                  </a:lnTo>
                  <a:lnTo>
                    <a:pt x="688" y="0"/>
                  </a:lnTo>
                  <a:lnTo>
                    <a:pt x="628" y="0"/>
                  </a:lnTo>
                  <a:lnTo>
                    <a:pt x="580" y="0"/>
                  </a:lnTo>
                  <a:lnTo>
                    <a:pt x="544" y="0"/>
                  </a:lnTo>
                  <a:lnTo>
                    <a:pt x="514" y="18"/>
                  </a:lnTo>
                  <a:lnTo>
                    <a:pt x="485" y="42"/>
                  </a:lnTo>
                  <a:lnTo>
                    <a:pt x="467" y="54"/>
                  </a:lnTo>
                  <a:lnTo>
                    <a:pt x="449" y="60"/>
                  </a:lnTo>
                  <a:lnTo>
                    <a:pt x="425" y="60"/>
                  </a:lnTo>
                  <a:lnTo>
                    <a:pt x="389" y="66"/>
                  </a:lnTo>
                  <a:lnTo>
                    <a:pt x="347" y="84"/>
                  </a:lnTo>
                  <a:lnTo>
                    <a:pt x="311" y="108"/>
                  </a:lnTo>
                  <a:lnTo>
                    <a:pt x="287" y="126"/>
                  </a:lnTo>
                  <a:lnTo>
                    <a:pt x="275" y="132"/>
                  </a:lnTo>
                  <a:lnTo>
                    <a:pt x="257" y="138"/>
                  </a:lnTo>
                  <a:lnTo>
                    <a:pt x="221" y="138"/>
                  </a:lnTo>
                  <a:lnTo>
                    <a:pt x="186" y="138"/>
                  </a:lnTo>
                  <a:lnTo>
                    <a:pt x="180" y="138"/>
                  </a:lnTo>
                  <a:lnTo>
                    <a:pt x="174" y="138"/>
                  </a:lnTo>
                  <a:lnTo>
                    <a:pt x="114" y="162"/>
                  </a:lnTo>
                  <a:lnTo>
                    <a:pt x="48" y="216"/>
                  </a:lnTo>
                  <a:lnTo>
                    <a:pt x="48" y="21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3" name="Freeform 11"/>
            <p:cNvSpPr>
              <a:spLocks/>
            </p:cNvSpPr>
            <p:nvPr userDrawn="1"/>
          </p:nvSpPr>
          <p:spPr bwMode="hidden">
            <a:xfrm>
              <a:off x="3358" y="1890"/>
              <a:ext cx="2400" cy="881"/>
            </a:xfrm>
            <a:custGeom>
              <a:avLst/>
              <a:gdLst/>
              <a:ahLst/>
              <a:cxnLst>
                <a:cxn ang="0">
                  <a:pos x="2231" y="54"/>
                </a:cxn>
                <a:cxn ang="0">
                  <a:pos x="2189" y="54"/>
                </a:cxn>
                <a:cxn ang="0">
                  <a:pos x="2147" y="66"/>
                </a:cxn>
                <a:cxn ang="0">
                  <a:pos x="2021" y="101"/>
                </a:cxn>
                <a:cxn ang="0">
                  <a:pos x="1956" y="119"/>
                </a:cxn>
                <a:cxn ang="0">
                  <a:pos x="1860" y="167"/>
                </a:cxn>
                <a:cxn ang="0">
                  <a:pos x="1836" y="245"/>
                </a:cxn>
                <a:cxn ang="0">
                  <a:pos x="1842" y="305"/>
                </a:cxn>
                <a:cxn ang="0">
                  <a:pos x="1758" y="317"/>
                </a:cxn>
                <a:cxn ang="0">
                  <a:pos x="1597" y="263"/>
                </a:cxn>
                <a:cxn ang="0">
                  <a:pos x="1507" y="257"/>
                </a:cxn>
                <a:cxn ang="0">
                  <a:pos x="1399" y="311"/>
                </a:cxn>
                <a:cxn ang="0">
                  <a:pos x="1334" y="353"/>
                </a:cxn>
                <a:cxn ang="0">
                  <a:pos x="1310" y="359"/>
                </a:cxn>
                <a:cxn ang="0">
                  <a:pos x="1214" y="371"/>
                </a:cxn>
                <a:cxn ang="0">
                  <a:pos x="1160" y="365"/>
                </a:cxn>
                <a:cxn ang="0">
                  <a:pos x="1053" y="371"/>
                </a:cxn>
                <a:cxn ang="0">
                  <a:pos x="957" y="383"/>
                </a:cxn>
                <a:cxn ang="0">
                  <a:pos x="921" y="401"/>
                </a:cxn>
                <a:cxn ang="0">
                  <a:pos x="819" y="419"/>
                </a:cxn>
                <a:cxn ang="0">
                  <a:pos x="778" y="419"/>
                </a:cxn>
                <a:cxn ang="0">
                  <a:pos x="664" y="437"/>
                </a:cxn>
                <a:cxn ang="0">
                  <a:pos x="598" y="473"/>
                </a:cxn>
                <a:cxn ang="0">
                  <a:pos x="503" y="467"/>
                </a:cxn>
                <a:cxn ang="0">
                  <a:pos x="431" y="491"/>
                </a:cxn>
                <a:cxn ang="0">
                  <a:pos x="413" y="539"/>
                </a:cxn>
                <a:cxn ang="0">
                  <a:pos x="347" y="569"/>
                </a:cxn>
                <a:cxn ang="0">
                  <a:pos x="222" y="599"/>
                </a:cxn>
                <a:cxn ang="0">
                  <a:pos x="138" y="647"/>
                </a:cxn>
                <a:cxn ang="0">
                  <a:pos x="108" y="659"/>
                </a:cxn>
                <a:cxn ang="0">
                  <a:pos x="0" y="671"/>
                </a:cxn>
                <a:cxn ang="0">
                  <a:pos x="84" y="695"/>
                </a:cxn>
                <a:cxn ang="0">
                  <a:pos x="263" y="653"/>
                </a:cxn>
                <a:cxn ang="0">
                  <a:pos x="473" y="569"/>
                </a:cxn>
                <a:cxn ang="0">
                  <a:pos x="568" y="521"/>
                </a:cxn>
                <a:cxn ang="0">
                  <a:pos x="646" y="515"/>
                </a:cxn>
                <a:cxn ang="0">
                  <a:pos x="873" y="461"/>
                </a:cxn>
                <a:cxn ang="0">
                  <a:pos x="1148" y="425"/>
                </a:cxn>
                <a:cxn ang="0">
                  <a:pos x="1292" y="461"/>
                </a:cxn>
                <a:cxn ang="0">
                  <a:pos x="1417" y="533"/>
                </a:cxn>
                <a:cxn ang="0">
                  <a:pos x="1435" y="617"/>
                </a:cxn>
                <a:cxn ang="0">
                  <a:pos x="1376" y="653"/>
                </a:cxn>
                <a:cxn ang="0">
                  <a:pos x="1226" y="701"/>
                </a:cxn>
                <a:cxn ang="0">
                  <a:pos x="1112" y="755"/>
                </a:cxn>
                <a:cxn ang="0">
                  <a:pos x="1065" y="809"/>
                </a:cxn>
                <a:cxn ang="0">
                  <a:pos x="1077" y="869"/>
                </a:cxn>
                <a:cxn ang="0">
                  <a:pos x="1106" y="881"/>
                </a:cxn>
                <a:cxn ang="0">
                  <a:pos x="1208" y="869"/>
                </a:cxn>
                <a:cxn ang="0">
                  <a:pos x="1388" y="857"/>
                </a:cxn>
                <a:cxn ang="0">
                  <a:pos x="1441" y="851"/>
                </a:cxn>
                <a:cxn ang="0">
                  <a:pos x="1483" y="833"/>
                </a:cxn>
                <a:cxn ang="0">
                  <a:pos x="1675" y="743"/>
                </a:cxn>
                <a:cxn ang="0">
                  <a:pos x="1806" y="689"/>
                </a:cxn>
                <a:cxn ang="0">
                  <a:pos x="1884" y="581"/>
                </a:cxn>
                <a:cxn ang="0">
                  <a:pos x="2039" y="389"/>
                </a:cxn>
                <a:cxn ang="0">
                  <a:pos x="2207" y="269"/>
                </a:cxn>
                <a:cxn ang="0">
                  <a:pos x="2249" y="239"/>
                </a:cxn>
                <a:cxn ang="0">
                  <a:pos x="2392" y="0"/>
                </a:cxn>
                <a:cxn ang="0">
                  <a:pos x="2302" y="36"/>
                </a:cxn>
              </a:cxnLst>
              <a:rect l="0" t="0" r="r" b="b"/>
              <a:pathLst>
                <a:path w="2392" h="881">
                  <a:moveTo>
                    <a:pt x="2302" y="36"/>
                  </a:moveTo>
                  <a:lnTo>
                    <a:pt x="2266" y="48"/>
                  </a:lnTo>
                  <a:lnTo>
                    <a:pt x="2231" y="54"/>
                  </a:lnTo>
                  <a:lnTo>
                    <a:pt x="2201" y="54"/>
                  </a:lnTo>
                  <a:lnTo>
                    <a:pt x="2195" y="54"/>
                  </a:lnTo>
                  <a:lnTo>
                    <a:pt x="2189" y="54"/>
                  </a:lnTo>
                  <a:lnTo>
                    <a:pt x="2189" y="54"/>
                  </a:lnTo>
                  <a:lnTo>
                    <a:pt x="2177" y="60"/>
                  </a:lnTo>
                  <a:lnTo>
                    <a:pt x="2147" y="66"/>
                  </a:lnTo>
                  <a:lnTo>
                    <a:pt x="2105" y="78"/>
                  </a:lnTo>
                  <a:lnTo>
                    <a:pt x="2057" y="89"/>
                  </a:lnTo>
                  <a:lnTo>
                    <a:pt x="2021" y="101"/>
                  </a:lnTo>
                  <a:lnTo>
                    <a:pt x="1997" y="107"/>
                  </a:lnTo>
                  <a:lnTo>
                    <a:pt x="1973" y="113"/>
                  </a:lnTo>
                  <a:lnTo>
                    <a:pt x="1956" y="119"/>
                  </a:lnTo>
                  <a:lnTo>
                    <a:pt x="1926" y="131"/>
                  </a:lnTo>
                  <a:lnTo>
                    <a:pt x="1896" y="137"/>
                  </a:lnTo>
                  <a:lnTo>
                    <a:pt x="1860" y="167"/>
                  </a:lnTo>
                  <a:lnTo>
                    <a:pt x="1842" y="191"/>
                  </a:lnTo>
                  <a:lnTo>
                    <a:pt x="1836" y="221"/>
                  </a:lnTo>
                  <a:lnTo>
                    <a:pt x="1836" y="245"/>
                  </a:lnTo>
                  <a:lnTo>
                    <a:pt x="1842" y="269"/>
                  </a:lnTo>
                  <a:lnTo>
                    <a:pt x="1842" y="293"/>
                  </a:lnTo>
                  <a:lnTo>
                    <a:pt x="1842" y="305"/>
                  </a:lnTo>
                  <a:lnTo>
                    <a:pt x="1824" y="323"/>
                  </a:lnTo>
                  <a:lnTo>
                    <a:pt x="1794" y="329"/>
                  </a:lnTo>
                  <a:lnTo>
                    <a:pt x="1758" y="317"/>
                  </a:lnTo>
                  <a:lnTo>
                    <a:pt x="1716" y="299"/>
                  </a:lnTo>
                  <a:lnTo>
                    <a:pt x="1657" y="275"/>
                  </a:lnTo>
                  <a:lnTo>
                    <a:pt x="1597" y="263"/>
                  </a:lnTo>
                  <a:lnTo>
                    <a:pt x="1543" y="257"/>
                  </a:lnTo>
                  <a:lnTo>
                    <a:pt x="1519" y="257"/>
                  </a:lnTo>
                  <a:lnTo>
                    <a:pt x="1507" y="257"/>
                  </a:lnTo>
                  <a:lnTo>
                    <a:pt x="1489" y="263"/>
                  </a:lnTo>
                  <a:lnTo>
                    <a:pt x="1459" y="275"/>
                  </a:lnTo>
                  <a:lnTo>
                    <a:pt x="1399" y="311"/>
                  </a:lnTo>
                  <a:lnTo>
                    <a:pt x="1376" y="329"/>
                  </a:lnTo>
                  <a:lnTo>
                    <a:pt x="1352" y="341"/>
                  </a:lnTo>
                  <a:lnTo>
                    <a:pt x="1334" y="353"/>
                  </a:lnTo>
                  <a:lnTo>
                    <a:pt x="1328" y="359"/>
                  </a:lnTo>
                  <a:lnTo>
                    <a:pt x="1322" y="359"/>
                  </a:lnTo>
                  <a:lnTo>
                    <a:pt x="1310" y="359"/>
                  </a:lnTo>
                  <a:lnTo>
                    <a:pt x="1286" y="365"/>
                  </a:lnTo>
                  <a:lnTo>
                    <a:pt x="1262" y="365"/>
                  </a:lnTo>
                  <a:lnTo>
                    <a:pt x="1214" y="371"/>
                  </a:lnTo>
                  <a:lnTo>
                    <a:pt x="1196" y="371"/>
                  </a:lnTo>
                  <a:lnTo>
                    <a:pt x="1178" y="365"/>
                  </a:lnTo>
                  <a:lnTo>
                    <a:pt x="1160" y="365"/>
                  </a:lnTo>
                  <a:lnTo>
                    <a:pt x="1130" y="365"/>
                  </a:lnTo>
                  <a:lnTo>
                    <a:pt x="1095" y="365"/>
                  </a:lnTo>
                  <a:lnTo>
                    <a:pt x="1053" y="371"/>
                  </a:lnTo>
                  <a:lnTo>
                    <a:pt x="1017" y="377"/>
                  </a:lnTo>
                  <a:lnTo>
                    <a:pt x="981" y="377"/>
                  </a:lnTo>
                  <a:lnTo>
                    <a:pt x="957" y="383"/>
                  </a:lnTo>
                  <a:lnTo>
                    <a:pt x="945" y="389"/>
                  </a:lnTo>
                  <a:lnTo>
                    <a:pt x="939" y="395"/>
                  </a:lnTo>
                  <a:lnTo>
                    <a:pt x="921" y="401"/>
                  </a:lnTo>
                  <a:lnTo>
                    <a:pt x="879" y="407"/>
                  </a:lnTo>
                  <a:lnTo>
                    <a:pt x="837" y="419"/>
                  </a:lnTo>
                  <a:lnTo>
                    <a:pt x="819" y="419"/>
                  </a:lnTo>
                  <a:lnTo>
                    <a:pt x="808" y="419"/>
                  </a:lnTo>
                  <a:lnTo>
                    <a:pt x="796" y="419"/>
                  </a:lnTo>
                  <a:lnTo>
                    <a:pt x="778" y="419"/>
                  </a:lnTo>
                  <a:lnTo>
                    <a:pt x="754" y="419"/>
                  </a:lnTo>
                  <a:lnTo>
                    <a:pt x="724" y="425"/>
                  </a:lnTo>
                  <a:lnTo>
                    <a:pt x="664" y="437"/>
                  </a:lnTo>
                  <a:lnTo>
                    <a:pt x="640" y="449"/>
                  </a:lnTo>
                  <a:lnTo>
                    <a:pt x="616" y="461"/>
                  </a:lnTo>
                  <a:lnTo>
                    <a:pt x="598" y="473"/>
                  </a:lnTo>
                  <a:lnTo>
                    <a:pt x="580" y="473"/>
                  </a:lnTo>
                  <a:lnTo>
                    <a:pt x="538" y="473"/>
                  </a:lnTo>
                  <a:lnTo>
                    <a:pt x="503" y="467"/>
                  </a:lnTo>
                  <a:lnTo>
                    <a:pt x="461" y="473"/>
                  </a:lnTo>
                  <a:lnTo>
                    <a:pt x="443" y="479"/>
                  </a:lnTo>
                  <a:lnTo>
                    <a:pt x="431" y="491"/>
                  </a:lnTo>
                  <a:lnTo>
                    <a:pt x="425" y="509"/>
                  </a:lnTo>
                  <a:lnTo>
                    <a:pt x="419" y="533"/>
                  </a:lnTo>
                  <a:lnTo>
                    <a:pt x="413" y="539"/>
                  </a:lnTo>
                  <a:lnTo>
                    <a:pt x="407" y="545"/>
                  </a:lnTo>
                  <a:lnTo>
                    <a:pt x="389" y="551"/>
                  </a:lnTo>
                  <a:lnTo>
                    <a:pt x="347" y="569"/>
                  </a:lnTo>
                  <a:lnTo>
                    <a:pt x="299" y="587"/>
                  </a:lnTo>
                  <a:lnTo>
                    <a:pt x="257" y="593"/>
                  </a:lnTo>
                  <a:lnTo>
                    <a:pt x="222" y="599"/>
                  </a:lnTo>
                  <a:lnTo>
                    <a:pt x="180" y="617"/>
                  </a:lnTo>
                  <a:lnTo>
                    <a:pt x="150" y="641"/>
                  </a:lnTo>
                  <a:lnTo>
                    <a:pt x="138" y="647"/>
                  </a:lnTo>
                  <a:lnTo>
                    <a:pt x="132" y="653"/>
                  </a:lnTo>
                  <a:lnTo>
                    <a:pt x="126" y="659"/>
                  </a:lnTo>
                  <a:lnTo>
                    <a:pt x="108" y="659"/>
                  </a:lnTo>
                  <a:lnTo>
                    <a:pt x="96" y="653"/>
                  </a:lnTo>
                  <a:lnTo>
                    <a:pt x="90" y="653"/>
                  </a:lnTo>
                  <a:lnTo>
                    <a:pt x="0" y="671"/>
                  </a:lnTo>
                  <a:lnTo>
                    <a:pt x="12" y="689"/>
                  </a:lnTo>
                  <a:lnTo>
                    <a:pt x="42" y="695"/>
                  </a:lnTo>
                  <a:lnTo>
                    <a:pt x="84" y="695"/>
                  </a:lnTo>
                  <a:lnTo>
                    <a:pt x="132" y="683"/>
                  </a:lnTo>
                  <a:lnTo>
                    <a:pt x="192" y="671"/>
                  </a:lnTo>
                  <a:lnTo>
                    <a:pt x="263" y="653"/>
                  </a:lnTo>
                  <a:lnTo>
                    <a:pt x="335" y="629"/>
                  </a:lnTo>
                  <a:lnTo>
                    <a:pt x="407" y="599"/>
                  </a:lnTo>
                  <a:lnTo>
                    <a:pt x="473" y="569"/>
                  </a:lnTo>
                  <a:lnTo>
                    <a:pt x="527" y="545"/>
                  </a:lnTo>
                  <a:lnTo>
                    <a:pt x="562" y="527"/>
                  </a:lnTo>
                  <a:lnTo>
                    <a:pt x="568" y="521"/>
                  </a:lnTo>
                  <a:lnTo>
                    <a:pt x="574" y="521"/>
                  </a:lnTo>
                  <a:lnTo>
                    <a:pt x="604" y="521"/>
                  </a:lnTo>
                  <a:lnTo>
                    <a:pt x="646" y="515"/>
                  </a:lnTo>
                  <a:lnTo>
                    <a:pt x="712" y="497"/>
                  </a:lnTo>
                  <a:lnTo>
                    <a:pt x="790" y="479"/>
                  </a:lnTo>
                  <a:lnTo>
                    <a:pt x="873" y="461"/>
                  </a:lnTo>
                  <a:lnTo>
                    <a:pt x="963" y="443"/>
                  </a:lnTo>
                  <a:lnTo>
                    <a:pt x="1059" y="431"/>
                  </a:lnTo>
                  <a:lnTo>
                    <a:pt x="1148" y="425"/>
                  </a:lnTo>
                  <a:lnTo>
                    <a:pt x="1178" y="425"/>
                  </a:lnTo>
                  <a:lnTo>
                    <a:pt x="1214" y="437"/>
                  </a:lnTo>
                  <a:lnTo>
                    <a:pt x="1292" y="461"/>
                  </a:lnTo>
                  <a:lnTo>
                    <a:pt x="1340" y="479"/>
                  </a:lnTo>
                  <a:lnTo>
                    <a:pt x="1382" y="503"/>
                  </a:lnTo>
                  <a:lnTo>
                    <a:pt x="1417" y="533"/>
                  </a:lnTo>
                  <a:lnTo>
                    <a:pt x="1441" y="563"/>
                  </a:lnTo>
                  <a:lnTo>
                    <a:pt x="1447" y="587"/>
                  </a:lnTo>
                  <a:lnTo>
                    <a:pt x="1435" y="617"/>
                  </a:lnTo>
                  <a:lnTo>
                    <a:pt x="1423" y="629"/>
                  </a:lnTo>
                  <a:lnTo>
                    <a:pt x="1405" y="641"/>
                  </a:lnTo>
                  <a:lnTo>
                    <a:pt x="1376" y="653"/>
                  </a:lnTo>
                  <a:lnTo>
                    <a:pt x="1346" y="665"/>
                  </a:lnTo>
                  <a:lnTo>
                    <a:pt x="1280" y="683"/>
                  </a:lnTo>
                  <a:lnTo>
                    <a:pt x="1226" y="701"/>
                  </a:lnTo>
                  <a:lnTo>
                    <a:pt x="1178" y="719"/>
                  </a:lnTo>
                  <a:lnTo>
                    <a:pt x="1142" y="743"/>
                  </a:lnTo>
                  <a:lnTo>
                    <a:pt x="1112" y="755"/>
                  </a:lnTo>
                  <a:lnTo>
                    <a:pt x="1089" y="773"/>
                  </a:lnTo>
                  <a:lnTo>
                    <a:pt x="1077" y="791"/>
                  </a:lnTo>
                  <a:lnTo>
                    <a:pt x="1065" y="809"/>
                  </a:lnTo>
                  <a:lnTo>
                    <a:pt x="1059" y="833"/>
                  </a:lnTo>
                  <a:lnTo>
                    <a:pt x="1065" y="857"/>
                  </a:lnTo>
                  <a:lnTo>
                    <a:pt x="1077" y="869"/>
                  </a:lnTo>
                  <a:lnTo>
                    <a:pt x="1083" y="875"/>
                  </a:lnTo>
                  <a:lnTo>
                    <a:pt x="1089" y="881"/>
                  </a:lnTo>
                  <a:lnTo>
                    <a:pt x="1106" y="881"/>
                  </a:lnTo>
                  <a:lnTo>
                    <a:pt x="1124" y="875"/>
                  </a:lnTo>
                  <a:lnTo>
                    <a:pt x="1148" y="875"/>
                  </a:lnTo>
                  <a:lnTo>
                    <a:pt x="1208" y="869"/>
                  </a:lnTo>
                  <a:lnTo>
                    <a:pt x="1268" y="863"/>
                  </a:lnTo>
                  <a:lnTo>
                    <a:pt x="1328" y="863"/>
                  </a:lnTo>
                  <a:lnTo>
                    <a:pt x="1388" y="857"/>
                  </a:lnTo>
                  <a:lnTo>
                    <a:pt x="1411" y="857"/>
                  </a:lnTo>
                  <a:lnTo>
                    <a:pt x="1429" y="851"/>
                  </a:lnTo>
                  <a:lnTo>
                    <a:pt x="1441" y="851"/>
                  </a:lnTo>
                  <a:lnTo>
                    <a:pt x="1447" y="851"/>
                  </a:lnTo>
                  <a:lnTo>
                    <a:pt x="1459" y="845"/>
                  </a:lnTo>
                  <a:lnTo>
                    <a:pt x="1483" y="833"/>
                  </a:lnTo>
                  <a:lnTo>
                    <a:pt x="1525" y="815"/>
                  </a:lnTo>
                  <a:lnTo>
                    <a:pt x="1573" y="791"/>
                  </a:lnTo>
                  <a:lnTo>
                    <a:pt x="1675" y="743"/>
                  </a:lnTo>
                  <a:lnTo>
                    <a:pt x="1716" y="725"/>
                  </a:lnTo>
                  <a:lnTo>
                    <a:pt x="1752" y="713"/>
                  </a:lnTo>
                  <a:lnTo>
                    <a:pt x="1806" y="689"/>
                  </a:lnTo>
                  <a:lnTo>
                    <a:pt x="1842" y="653"/>
                  </a:lnTo>
                  <a:lnTo>
                    <a:pt x="1866" y="611"/>
                  </a:lnTo>
                  <a:lnTo>
                    <a:pt x="1884" y="581"/>
                  </a:lnTo>
                  <a:lnTo>
                    <a:pt x="1926" y="515"/>
                  </a:lnTo>
                  <a:lnTo>
                    <a:pt x="1979" y="449"/>
                  </a:lnTo>
                  <a:lnTo>
                    <a:pt x="2039" y="389"/>
                  </a:lnTo>
                  <a:lnTo>
                    <a:pt x="2105" y="341"/>
                  </a:lnTo>
                  <a:lnTo>
                    <a:pt x="2159" y="299"/>
                  </a:lnTo>
                  <a:lnTo>
                    <a:pt x="2207" y="269"/>
                  </a:lnTo>
                  <a:lnTo>
                    <a:pt x="2237" y="245"/>
                  </a:lnTo>
                  <a:lnTo>
                    <a:pt x="2249" y="239"/>
                  </a:lnTo>
                  <a:lnTo>
                    <a:pt x="2249" y="239"/>
                  </a:lnTo>
                  <a:lnTo>
                    <a:pt x="2392" y="167"/>
                  </a:lnTo>
                  <a:lnTo>
                    <a:pt x="2392" y="60"/>
                  </a:lnTo>
                  <a:lnTo>
                    <a:pt x="2392" y="0"/>
                  </a:lnTo>
                  <a:lnTo>
                    <a:pt x="2344" y="18"/>
                  </a:lnTo>
                  <a:lnTo>
                    <a:pt x="2302" y="36"/>
                  </a:lnTo>
                  <a:lnTo>
                    <a:pt x="2302" y="3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4" name="Freeform 12"/>
            <p:cNvSpPr>
              <a:spLocks/>
            </p:cNvSpPr>
            <p:nvPr userDrawn="1"/>
          </p:nvSpPr>
          <p:spPr bwMode="hidden">
            <a:xfrm>
              <a:off x="3839" y="1854"/>
              <a:ext cx="577" cy="258"/>
            </a:xfrm>
            <a:custGeom>
              <a:avLst/>
              <a:gdLst/>
              <a:ahLst/>
              <a:cxnLst>
                <a:cxn ang="0">
                  <a:pos x="30" y="245"/>
                </a:cxn>
                <a:cxn ang="0">
                  <a:pos x="18" y="251"/>
                </a:cxn>
                <a:cxn ang="0">
                  <a:pos x="6" y="257"/>
                </a:cxn>
                <a:cxn ang="0">
                  <a:pos x="0" y="257"/>
                </a:cxn>
                <a:cxn ang="0">
                  <a:pos x="305" y="113"/>
                </a:cxn>
                <a:cxn ang="0">
                  <a:pos x="520" y="0"/>
                </a:cxn>
                <a:cxn ang="0">
                  <a:pos x="526" y="6"/>
                </a:cxn>
                <a:cxn ang="0">
                  <a:pos x="544" y="18"/>
                </a:cxn>
                <a:cxn ang="0">
                  <a:pos x="550" y="24"/>
                </a:cxn>
                <a:cxn ang="0">
                  <a:pos x="550" y="36"/>
                </a:cxn>
                <a:cxn ang="0">
                  <a:pos x="544" y="42"/>
                </a:cxn>
                <a:cxn ang="0">
                  <a:pos x="526" y="54"/>
                </a:cxn>
                <a:cxn ang="0">
                  <a:pos x="514" y="60"/>
                </a:cxn>
                <a:cxn ang="0">
                  <a:pos x="502" y="66"/>
                </a:cxn>
                <a:cxn ang="0">
                  <a:pos x="448" y="84"/>
                </a:cxn>
                <a:cxn ang="0">
                  <a:pos x="382" y="113"/>
                </a:cxn>
                <a:cxn ang="0">
                  <a:pos x="305" y="143"/>
                </a:cxn>
                <a:cxn ang="0">
                  <a:pos x="227" y="173"/>
                </a:cxn>
                <a:cxn ang="0">
                  <a:pos x="149" y="203"/>
                </a:cxn>
                <a:cxn ang="0">
                  <a:pos x="83" y="227"/>
                </a:cxn>
                <a:cxn ang="0">
                  <a:pos x="30" y="245"/>
                </a:cxn>
                <a:cxn ang="0">
                  <a:pos x="30" y="245"/>
                </a:cxn>
              </a:cxnLst>
              <a:rect l="0" t="0" r="r" b="b"/>
              <a:pathLst>
                <a:path w="550" h="257">
                  <a:moveTo>
                    <a:pt x="30" y="245"/>
                  </a:moveTo>
                  <a:lnTo>
                    <a:pt x="18" y="251"/>
                  </a:lnTo>
                  <a:lnTo>
                    <a:pt x="6" y="257"/>
                  </a:lnTo>
                  <a:lnTo>
                    <a:pt x="0" y="257"/>
                  </a:lnTo>
                  <a:lnTo>
                    <a:pt x="305" y="113"/>
                  </a:lnTo>
                  <a:lnTo>
                    <a:pt x="520" y="0"/>
                  </a:lnTo>
                  <a:lnTo>
                    <a:pt x="526" y="6"/>
                  </a:lnTo>
                  <a:lnTo>
                    <a:pt x="544" y="18"/>
                  </a:lnTo>
                  <a:lnTo>
                    <a:pt x="550" y="24"/>
                  </a:lnTo>
                  <a:lnTo>
                    <a:pt x="550" y="36"/>
                  </a:lnTo>
                  <a:lnTo>
                    <a:pt x="544" y="42"/>
                  </a:lnTo>
                  <a:lnTo>
                    <a:pt x="526" y="54"/>
                  </a:lnTo>
                  <a:lnTo>
                    <a:pt x="514" y="60"/>
                  </a:lnTo>
                  <a:lnTo>
                    <a:pt x="502" y="66"/>
                  </a:lnTo>
                  <a:lnTo>
                    <a:pt x="448" y="84"/>
                  </a:lnTo>
                  <a:lnTo>
                    <a:pt x="382" y="113"/>
                  </a:lnTo>
                  <a:lnTo>
                    <a:pt x="305" y="143"/>
                  </a:lnTo>
                  <a:lnTo>
                    <a:pt x="227" y="173"/>
                  </a:lnTo>
                  <a:lnTo>
                    <a:pt x="149" y="203"/>
                  </a:lnTo>
                  <a:lnTo>
                    <a:pt x="83" y="227"/>
                  </a:lnTo>
                  <a:lnTo>
                    <a:pt x="30" y="245"/>
                  </a:lnTo>
                  <a:lnTo>
                    <a:pt x="30" y="24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5" name="Freeform 13"/>
            <p:cNvSpPr>
              <a:spLocks/>
            </p:cNvSpPr>
            <p:nvPr userDrawn="1"/>
          </p:nvSpPr>
          <p:spPr bwMode="hidden">
            <a:xfrm>
              <a:off x="5327" y="1642"/>
              <a:ext cx="5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D1A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6" name="Freeform 14"/>
            <p:cNvSpPr>
              <a:spLocks/>
            </p:cNvSpPr>
            <p:nvPr userDrawn="1"/>
          </p:nvSpPr>
          <p:spPr bwMode="hidden">
            <a:xfrm>
              <a:off x="3839" y="1728"/>
              <a:ext cx="716" cy="383"/>
            </a:xfrm>
            <a:custGeom>
              <a:avLst/>
              <a:gdLst/>
              <a:ahLst/>
              <a:cxnLst>
                <a:cxn ang="0">
                  <a:pos x="659" y="6"/>
                </a:cxn>
                <a:cxn ang="0">
                  <a:pos x="588" y="42"/>
                </a:cxn>
                <a:cxn ang="0">
                  <a:pos x="515" y="84"/>
                </a:cxn>
                <a:cxn ang="0">
                  <a:pos x="509" y="90"/>
                </a:cxn>
                <a:cxn ang="0">
                  <a:pos x="485" y="102"/>
                </a:cxn>
                <a:cxn ang="0">
                  <a:pos x="455" y="120"/>
                </a:cxn>
                <a:cxn ang="0">
                  <a:pos x="425" y="138"/>
                </a:cxn>
                <a:cxn ang="0">
                  <a:pos x="371" y="168"/>
                </a:cxn>
                <a:cxn ang="0">
                  <a:pos x="306" y="198"/>
                </a:cxn>
                <a:cxn ang="0">
                  <a:pos x="186" y="251"/>
                </a:cxn>
                <a:cxn ang="0">
                  <a:pos x="131" y="269"/>
                </a:cxn>
                <a:cxn ang="0">
                  <a:pos x="89" y="287"/>
                </a:cxn>
                <a:cxn ang="0">
                  <a:pos x="53" y="305"/>
                </a:cxn>
                <a:cxn ang="0">
                  <a:pos x="36" y="311"/>
                </a:cxn>
                <a:cxn ang="0">
                  <a:pos x="12" y="329"/>
                </a:cxn>
                <a:cxn ang="0">
                  <a:pos x="0" y="353"/>
                </a:cxn>
                <a:cxn ang="0">
                  <a:pos x="0" y="371"/>
                </a:cxn>
                <a:cxn ang="0">
                  <a:pos x="0" y="383"/>
                </a:cxn>
                <a:cxn ang="0">
                  <a:pos x="0" y="383"/>
                </a:cxn>
                <a:cxn ang="0">
                  <a:pos x="12" y="371"/>
                </a:cxn>
                <a:cxn ang="0">
                  <a:pos x="30" y="353"/>
                </a:cxn>
                <a:cxn ang="0">
                  <a:pos x="53" y="335"/>
                </a:cxn>
                <a:cxn ang="0">
                  <a:pos x="77" y="317"/>
                </a:cxn>
                <a:cxn ang="0">
                  <a:pos x="101" y="311"/>
                </a:cxn>
                <a:cxn ang="0">
                  <a:pos x="131" y="299"/>
                </a:cxn>
                <a:cxn ang="0">
                  <a:pos x="204" y="269"/>
                </a:cxn>
                <a:cxn ang="0">
                  <a:pos x="240" y="251"/>
                </a:cxn>
                <a:cxn ang="0">
                  <a:pos x="270" y="239"/>
                </a:cxn>
                <a:cxn ang="0">
                  <a:pos x="294" y="228"/>
                </a:cxn>
                <a:cxn ang="0">
                  <a:pos x="312" y="222"/>
                </a:cxn>
                <a:cxn ang="0">
                  <a:pos x="330" y="210"/>
                </a:cxn>
                <a:cxn ang="0">
                  <a:pos x="365" y="186"/>
                </a:cxn>
                <a:cxn ang="0">
                  <a:pos x="419" y="156"/>
                </a:cxn>
                <a:cxn ang="0">
                  <a:pos x="473" y="120"/>
                </a:cxn>
                <a:cxn ang="0">
                  <a:pos x="527" y="90"/>
                </a:cxn>
                <a:cxn ang="0">
                  <a:pos x="576" y="60"/>
                </a:cxn>
                <a:cxn ang="0">
                  <a:pos x="612" y="42"/>
                </a:cxn>
                <a:cxn ang="0">
                  <a:pos x="629" y="36"/>
                </a:cxn>
                <a:cxn ang="0">
                  <a:pos x="647" y="30"/>
                </a:cxn>
                <a:cxn ang="0">
                  <a:pos x="677" y="18"/>
                </a:cxn>
                <a:cxn ang="0">
                  <a:pos x="701" y="6"/>
                </a:cxn>
                <a:cxn ang="0">
                  <a:pos x="713" y="0"/>
                </a:cxn>
                <a:cxn ang="0">
                  <a:pos x="713" y="0"/>
                </a:cxn>
                <a:cxn ang="0">
                  <a:pos x="659" y="6"/>
                </a:cxn>
                <a:cxn ang="0">
                  <a:pos x="716" y="63"/>
                </a:cxn>
              </a:cxnLst>
              <a:rect l="0" t="0" r="r" b="b"/>
              <a:pathLst>
                <a:path w="716" h="383">
                  <a:moveTo>
                    <a:pt x="659" y="6"/>
                  </a:moveTo>
                  <a:lnTo>
                    <a:pt x="588" y="42"/>
                  </a:lnTo>
                  <a:lnTo>
                    <a:pt x="515" y="84"/>
                  </a:lnTo>
                  <a:lnTo>
                    <a:pt x="509" y="90"/>
                  </a:lnTo>
                  <a:lnTo>
                    <a:pt x="485" y="102"/>
                  </a:lnTo>
                  <a:lnTo>
                    <a:pt x="455" y="120"/>
                  </a:lnTo>
                  <a:lnTo>
                    <a:pt x="425" y="138"/>
                  </a:lnTo>
                  <a:lnTo>
                    <a:pt x="371" y="168"/>
                  </a:lnTo>
                  <a:lnTo>
                    <a:pt x="306" y="198"/>
                  </a:lnTo>
                  <a:lnTo>
                    <a:pt x="186" y="251"/>
                  </a:lnTo>
                  <a:lnTo>
                    <a:pt x="131" y="269"/>
                  </a:lnTo>
                  <a:lnTo>
                    <a:pt x="89" y="287"/>
                  </a:lnTo>
                  <a:lnTo>
                    <a:pt x="53" y="305"/>
                  </a:lnTo>
                  <a:lnTo>
                    <a:pt x="36" y="311"/>
                  </a:lnTo>
                  <a:lnTo>
                    <a:pt x="12" y="329"/>
                  </a:lnTo>
                  <a:lnTo>
                    <a:pt x="0" y="353"/>
                  </a:lnTo>
                  <a:lnTo>
                    <a:pt x="0" y="371"/>
                  </a:lnTo>
                  <a:lnTo>
                    <a:pt x="0" y="383"/>
                  </a:lnTo>
                  <a:lnTo>
                    <a:pt x="0" y="383"/>
                  </a:lnTo>
                  <a:lnTo>
                    <a:pt x="12" y="371"/>
                  </a:lnTo>
                  <a:lnTo>
                    <a:pt x="30" y="353"/>
                  </a:lnTo>
                  <a:lnTo>
                    <a:pt x="53" y="335"/>
                  </a:lnTo>
                  <a:lnTo>
                    <a:pt x="77" y="317"/>
                  </a:lnTo>
                  <a:lnTo>
                    <a:pt x="101" y="311"/>
                  </a:lnTo>
                  <a:lnTo>
                    <a:pt x="131" y="299"/>
                  </a:lnTo>
                  <a:lnTo>
                    <a:pt x="204" y="269"/>
                  </a:lnTo>
                  <a:lnTo>
                    <a:pt x="240" y="251"/>
                  </a:lnTo>
                  <a:lnTo>
                    <a:pt x="270" y="239"/>
                  </a:lnTo>
                  <a:lnTo>
                    <a:pt x="294" y="228"/>
                  </a:lnTo>
                  <a:lnTo>
                    <a:pt x="312" y="222"/>
                  </a:lnTo>
                  <a:lnTo>
                    <a:pt x="330" y="210"/>
                  </a:lnTo>
                  <a:lnTo>
                    <a:pt x="365" y="186"/>
                  </a:lnTo>
                  <a:lnTo>
                    <a:pt x="419" y="156"/>
                  </a:lnTo>
                  <a:lnTo>
                    <a:pt x="473" y="120"/>
                  </a:lnTo>
                  <a:lnTo>
                    <a:pt x="527" y="90"/>
                  </a:lnTo>
                  <a:lnTo>
                    <a:pt x="576" y="60"/>
                  </a:lnTo>
                  <a:lnTo>
                    <a:pt x="612" y="42"/>
                  </a:lnTo>
                  <a:lnTo>
                    <a:pt x="629" y="36"/>
                  </a:lnTo>
                  <a:lnTo>
                    <a:pt x="647" y="30"/>
                  </a:lnTo>
                  <a:lnTo>
                    <a:pt x="677" y="18"/>
                  </a:lnTo>
                  <a:lnTo>
                    <a:pt x="701" y="6"/>
                  </a:lnTo>
                  <a:lnTo>
                    <a:pt x="713" y="0"/>
                  </a:lnTo>
                  <a:lnTo>
                    <a:pt x="713" y="0"/>
                  </a:lnTo>
                  <a:lnTo>
                    <a:pt x="659" y="6"/>
                  </a:lnTo>
                  <a:lnTo>
                    <a:pt x="716" y="63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7" name="Freeform 15"/>
            <p:cNvSpPr>
              <a:spLocks/>
            </p:cNvSpPr>
            <p:nvPr userDrawn="1"/>
          </p:nvSpPr>
          <p:spPr bwMode="hidden">
            <a:xfrm>
              <a:off x="3453" y="2271"/>
              <a:ext cx="318" cy="225"/>
            </a:xfrm>
            <a:custGeom>
              <a:avLst/>
              <a:gdLst/>
              <a:ahLst/>
              <a:cxnLst>
                <a:cxn ang="0">
                  <a:pos x="6" y="225"/>
                </a:cxn>
                <a:cxn ang="0">
                  <a:pos x="0" y="195"/>
                </a:cxn>
                <a:cxn ang="0">
                  <a:pos x="315" y="0"/>
                </a:cxn>
                <a:cxn ang="0">
                  <a:pos x="303" y="27"/>
                </a:cxn>
                <a:cxn ang="0">
                  <a:pos x="318" y="42"/>
                </a:cxn>
              </a:cxnLst>
              <a:rect l="0" t="0" r="r" b="b"/>
              <a:pathLst>
                <a:path w="318" h="225">
                  <a:moveTo>
                    <a:pt x="6" y="225"/>
                  </a:moveTo>
                  <a:lnTo>
                    <a:pt x="0" y="195"/>
                  </a:lnTo>
                  <a:lnTo>
                    <a:pt x="315" y="0"/>
                  </a:lnTo>
                  <a:lnTo>
                    <a:pt x="303" y="27"/>
                  </a:lnTo>
                  <a:lnTo>
                    <a:pt x="318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8" name="Freeform 16"/>
            <p:cNvSpPr>
              <a:spLocks/>
            </p:cNvSpPr>
            <p:nvPr userDrawn="1"/>
          </p:nvSpPr>
          <p:spPr bwMode="hidden">
            <a:xfrm>
              <a:off x="0" y="2658"/>
              <a:ext cx="2595" cy="933"/>
            </a:xfrm>
            <a:custGeom>
              <a:avLst/>
              <a:gdLst/>
              <a:ahLst/>
              <a:cxnLst>
                <a:cxn ang="0">
                  <a:pos x="1050" y="657"/>
                </a:cxn>
                <a:cxn ang="0">
                  <a:pos x="1581" y="690"/>
                </a:cxn>
                <a:cxn ang="0">
                  <a:pos x="1671" y="723"/>
                </a:cxn>
                <a:cxn ang="0">
                  <a:pos x="1176" y="621"/>
                </a:cxn>
                <a:cxn ang="0">
                  <a:pos x="1854" y="567"/>
                </a:cxn>
                <a:cxn ang="0">
                  <a:pos x="1869" y="612"/>
                </a:cxn>
                <a:cxn ang="0">
                  <a:pos x="2103" y="861"/>
                </a:cxn>
                <a:cxn ang="0">
                  <a:pos x="1883" y="520"/>
                </a:cxn>
                <a:cxn ang="0">
                  <a:pos x="1842" y="490"/>
                </a:cxn>
                <a:cxn ang="0">
                  <a:pos x="1770" y="466"/>
                </a:cxn>
                <a:cxn ang="0">
                  <a:pos x="1740" y="448"/>
                </a:cxn>
                <a:cxn ang="0">
                  <a:pos x="1758" y="436"/>
                </a:cxn>
                <a:cxn ang="0">
                  <a:pos x="1830" y="430"/>
                </a:cxn>
                <a:cxn ang="0">
                  <a:pos x="1877" y="424"/>
                </a:cxn>
                <a:cxn ang="0">
                  <a:pos x="1955" y="394"/>
                </a:cxn>
                <a:cxn ang="0">
                  <a:pos x="2052" y="396"/>
                </a:cxn>
                <a:cxn ang="0">
                  <a:pos x="2253" y="732"/>
                </a:cxn>
                <a:cxn ang="0">
                  <a:pos x="2415" y="933"/>
                </a:cxn>
                <a:cxn ang="0">
                  <a:pos x="2397" y="828"/>
                </a:cxn>
                <a:cxn ang="0">
                  <a:pos x="2088" y="400"/>
                </a:cxn>
                <a:cxn ang="0">
                  <a:pos x="2046" y="346"/>
                </a:cxn>
                <a:cxn ang="0">
                  <a:pos x="1997" y="304"/>
                </a:cxn>
                <a:cxn ang="0">
                  <a:pos x="1967" y="286"/>
                </a:cxn>
                <a:cxn ang="0">
                  <a:pos x="1973" y="286"/>
                </a:cxn>
                <a:cxn ang="0">
                  <a:pos x="2009" y="286"/>
                </a:cxn>
                <a:cxn ang="0">
                  <a:pos x="2082" y="322"/>
                </a:cxn>
                <a:cxn ang="0">
                  <a:pos x="2199" y="384"/>
                </a:cxn>
                <a:cxn ang="0">
                  <a:pos x="2394" y="448"/>
                </a:cxn>
                <a:cxn ang="0">
                  <a:pos x="2595" y="516"/>
                </a:cxn>
                <a:cxn ang="0">
                  <a:pos x="2388" y="424"/>
                </a:cxn>
                <a:cxn ang="0">
                  <a:pos x="2219" y="340"/>
                </a:cxn>
                <a:cxn ang="0">
                  <a:pos x="2052" y="280"/>
                </a:cxn>
                <a:cxn ang="0">
                  <a:pos x="1955" y="262"/>
                </a:cxn>
                <a:cxn ang="0">
                  <a:pos x="1877" y="274"/>
                </a:cxn>
                <a:cxn ang="0">
                  <a:pos x="1752" y="274"/>
                </a:cxn>
                <a:cxn ang="0">
                  <a:pos x="1661" y="292"/>
                </a:cxn>
                <a:cxn ang="0">
                  <a:pos x="1607" y="316"/>
                </a:cxn>
                <a:cxn ang="0">
                  <a:pos x="1589" y="322"/>
                </a:cxn>
                <a:cxn ang="0">
                  <a:pos x="1409" y="358"/>
                </a:cxn>
                <a:cxn ang="0">
                  <a:pos x="1152" y="442"/>
                </a:cxn>
                <a:cxn ang="0">
                  <a:pos x="966" y="460"/>
                </a:cxn>
                <a:cxn ang="0">
                  <a:pos x="870" y="442"/>
                </a:cxn>
                <a:cxn ang="0">
                  <a:pos x="828" y="430"/>
                </a:cxn>
                <a:cxn ang="0">
                  <a:pos x="743" y="388"/>
                </a:cxn>
                <a:cxn ang="0">
                  <a:pos x="636" y="334"/>
                </a:cxn>
                <a:cxn ang="0">
                  <a:pos x="467" y="256"/>
                </a:cxn>
                <a:cxn ang="0">
                  <a:pos x="0" y="0"/>
                </a:cxn>
                <a:cxn ang="0">
                  <a:pos x="585" y="390"/>
                </a:cxn>
                <a:cxn ang="0">
                  <a:pos x="849" y="543"/>
                </a:cxn>
                <a:cxn ang="0">
                  <a:pos x="897" y="621"/>
                </a:cxn>
              </a:cxnLst>
              <a:rect l="0" t="0" r="r" b="b"/>
              <a:pathLst>
                <a:path w="2595" h="933">
                  <a:moveTo>
                    <a:pt x="981" y="675"/>
                  </a:moveTo>
                  <a:lnTo>
                    <a:pt x="1050" y="657"/>
                  </a:lnTo>
                  <a:lnTo>
                    <a:pt x="1143" y="651"/>
                  </a:lnTo>
                  <a:lnTo>
                    <a:pt x="1581" y="690"/>
                  </a:lnTo>
                  <a:lnTo>
                    <a:pt x="1623" y="738"/>
                  </a:lnTo>
                  <a:lnTo>
                    <a:pt x="1671" y="723"/>
                  </a:lnTo>
                  <a:lnTo>
                    <a:pt x="1656" y="675"/>
                  </a:lnTo>
                  <a:lnTo>
                    <a:pt x="1176" y="621"/>
                  </a:lnTo>
                  <a:lnTo>
                    <a:pt x="1797" y="534"/>
                  </a:lnTo>
                  <a:lnTo>
                    <a:pt x="1854" y="567"/>
                  </a:lnTo>
                  <a:lnTo>
                    <a:pt x="1881" y="585"/>
                  </a:lnTo>
                  <a:lnTo>
                    <a:pt x="1869" y="612"/>
                  </a:lnTo>
                  <a:lnTo>
                    <a:pt x="1995" y="852"/>
                  </a:lnTo>
                  <a:lnTo>
                    <a:pt x="2103" y="861"/>
                  </a:lnTo>
                  <a:lnTo>
                    <a:pt x="1889" y="538"/>
                  </a:lnTo>
                  <a:lnTo>
                    <a:pt x="1883" y="520"/>
                  </a:lnTo>
                  <a:lnTo>
                    <a:pt x="1872" y="508"/>
                  </a:lnTo>
                  <a:lnTo>
                    <a:pt x="1842" y="490"/>
                  </a:lnTo>
                  <a:lnTo>
                    <a:pt x="1806" y="478"/>
                  </a:lnTo>
                  <a:lnTo>
                    <a:pt x="1770" y="466"/>
                  </a:lnTo>
                  <a:lnTo>
                    <a:pt x="1752" y="454"/>
                  </a:lnTo>
                  <a:lnTo>
                    <a:pt x="1740" y="448"/>
                  </a:lnTo>
                  <a:lnTo>
                    <a:pt x="1746" y="436"/>
                  </a:lnTo>
                  <a:lnTo>
                    <a:pt x="1758" y="436"/>
                  </a:lnTo>
                  <a:lnTo>
                    <a:pt x="1782" y="430"/>
                  </a:lnTo>
                  <a:lnTo>
                    <a:pt x="1830" y="430"/>
                  </a:lnTo>
                  <a:lnTo>
                    <a:pt x="1854" y="430"/>
                  </a:lnTo>
                  <a:lnTo>
                    <a:pt x="1877" y="424"/>
                  </a:lnTo>
                  <a:lnTo>
                    <a:pt x="1925" y="400"/>
                  </a:lnTo>
                  <a:lnTo>
                    <a:pt x="1955" y="394"/>
                  </a:lnTo>
                  <a:lnTo>
                    <a:pt x="1979" y="394"/>
                  </a:lnTo>
                  <a:lnTo>
                    <a:pt x="2052" y="396"/>
                  </a:lnTo>
                  <a:lnTo>
                    <a:pt x="2046" y="456"/>
                  </a:lnTo>
                  <a:lnTo>
                    <a:pt x="2253" y="732"/>
                  </a:lnTo>
                  <a:lnTo>
                    <a:pt x="2334" y="816"/>
                  </a:lnTo>
                  <a:lnTo>
                    <a:pt x="2415" y="933"/>
                  </a:lnTo>
                  <a:lnTo>
                    <a:pt x="2430" y="909"/>
                  </a:lnTo>
                  <a:lnTo>
                    <a:pt x="2397" y="828"/>
                  </a:lnTo>
                  <a:lnTo>
                    <a:pt x="2094" y="412"/>
                  </a:lnTo>
                  <a:lnTo>
                    <a:pt x="2088" y="400"/>
                  </a:lnTo>
                  <a:lnTo>
                    <a:pt x="2076" y="376"/>
                  </a:lnTo>
                  <a:lnTo>
                    <a:pt x="2046" y="346"/>
                  </a:lnTo>
                  <a:lnTo>
                    <a:pt x="2015" y="322"/>
                  </a:lnTo>
                  <a:lnTo>
                    <a:pt x="1997" y="304"/>
                  </a:lnTo>
                  <a:lnTo>
                    <a:pt x="1979" y="292"/>
                  </a:lnTo>
                  <a:lnTo>
                    <a:pt x="1967" y="286"/>
                  </a:lnTo>
                  <a:lnTo>
                    <a:pt x="1967" y="286"/>
                  </a:lnTo>
                  <a:lnTo>
                    <a:pt x="1973" y="286"/>
                  </a:lnTo>
                  <a:lnTo>
                    <a:pt x="1985" y="286"/>
                  </a:lnTo>
                  <a:lnTo>
                    <a:pt x="2009" y="286"/>
                  </a:lnTo>
                  <a:lnTo>
                    <a:pt x="2040" y="298"/>
                  </a:lnTo>
                  <a:lnTo>
                    <a:pt x="2082" y="322"/>
                  </a:lnTo>
                  <a:lnTo>
                    <a:pt x="2124" y="348"/>
                  </a:lnTo>
                  <a:lnTo>
                    <a:pt x="2199" y="384"/>
                  </a:lnTo>
                  <a:lnTo>
                    <a:pt x="2325" y="426"/>
                  </a:lnTo>
                  <a:lnTo>
                    <a:pt x="2394" y="448"/>
                  </a:lnTo>
                  <a:lnTo>
                    <a:pt x="2523" y="522"/>
                  </a:lnTo>
                  <a:lnTo>
                    <a:pt x="2595" y="516"/>
                  </a:lnTo>
                  <a:lnTo>
                    <a:pt x="2442" y="454"/>
                  </a:lnTo>
                  <a:lnTo>
                    <a:pt x="2388" y="424"/>
                  </a:lnTo>
                  <a:lnTo>
                    <a:pt x="2327" y="388"/>
                  </a:lnTo>
                  <a:lnTo>
                    <a:pt x="2219" y="340"/>
                  </a:lnTo>
                  <a:lnTo>
                    <a:pt x="2106" y="292"/>
                  </a:lnTo>
                  <a:lnTo>
                    <a:pt x="2052" y="280"/>
                  </a:lnTo>
                  <a:lnTo>
                    <a:pt x="2003" y="268"/>
                  </a:lnTo>
                  <a:lnTo>
                    <a:pt x="1955" y="262"/>
                  </a:lnTo>
                  <a:lnTo>
                    <a:pt x="1919" y="268"/>
                  </a:lnTo>
                  <a:lnTo>
                    <a:pt x="1877" y="274"/>
                  </a:lnTo>
                  <a:lnTo>
                    <a:pt x="1812" y="274"/>
                  </a:lnTo>
                  <a:lnTo>
                    <a:pt x="1752" y="274"/>
                  </a:lnTo>
                  <a:lnTo>
                    <a:pt x="1703" y="286"/>
                  </a:lnTo>
                  <a:lnTo>
                    <a:pt x="1661" y="292"/>
                  </a:lnTo>
                  <a:lnTo>
                    <a:pt x="1631" y="304"/>
                  </a:lnTo>
                  <a:lnTo>
                    <a:pt x="1607" y="316"/>
                  </a:lnTo>
                  <a:lnTo>
                    <a:pt x="1595" y="322"/>
                  </a:lnTo>
                  <a:lnTo>
                    <a:pt x="1589" y="322"/>
                  </a:lnTo>
                  <a:lnTo>
                    <a:pt x="1500" y="334"/>
                  </a:lnTo>
                  <a:lnTo>
                    <a:pt x="1409" y="358"/>
                  </a:lnTo>
                  <a:lnTo>
                    <a:pt x="1236" y="418"/>
                  </a:lnTo>
                  <a:lnTo>
                    <a:pt x="1152" y="442"/>
                  </a:lnTo>
                  <a:lnTo>
                    <a:pt x="1061" y="460"/>
                  </a:lnTo>
                  <a:lnTo>
                    <a:pt x="966" y="460"/>
                  </a:lnTo>
                  <a:lnTo>
                    <a:pt x="918" y="454"/>
                  </a:lnTo>
                  <a:lnTo>
                    <a:pt x="870" y="442"/>
                  </a:lnTo>
                  <a:lnTo>
                    <a:pt x="858" y="436"/>
                  </a:lnTo>
                  <a:lnTo>
                    <a:pt x="828" y="430"/>
                  </a:lnTo>
                  <a:lnTo>
                    <a:pt x="791" y="412"/>
                  </a:lnTo>
                  <a:lnTo>
                    <a:pt x="743" y="388"/>
                  </a:lnTo>
                  <a:lnTo>
                    <a:pt x="690" y="364"/>
                  </a:lnTo>
                  <a:lnTo>
                    <a:pt x="636" y="334"/>
                  </a:lnTo>
                  <a:lnTo>
                    <a:pt x="515" y="280"/>
                  </a:lnTo>
                  <a:lnTo>
                    <a:pt x="467" y="256"/>
                  </a:lnTo>
                  <a:lnTo>
                    <a:pt x="443" y="244"/>
                  </a:lnTo>
                  <a:lnTo>
                    <a:pt x="0" y="0"/>
                  </a:lnTo>
                  <a:lnTo>
                    <a:pt x="123" y="120"/>
                  </a:lnTo>
                  <a:lnTo>
                    <a:pt x="585" y="390"/>
                  </a:lnTo>
                  <a:lnTo>
                    <a:pt x="708" y="462"/>
                  </a:lnTo>
                  <a:lnTo>
                    <a:pt x="849" y="543"/>
                  </a:lnTo>
                  <a:lnTo>
                    <a:pt x="882" y="564"/>
                  </a:lnTo>
                  <a:lnTo>
                    <a:pt x="897" y="621"/>
                  </a:lnTo>
                  <a:lnTo>
                    <a:pt x="981" y="67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hidden">
            <a:xfrm>
              <a:off x="0" y="2994"/>
              <a:ext cx="2723" cy="1091"/>
            </a:xfrm>
            <a:custGeom>
              <a:avLst/>
              <a:gdLst/>
              <a:ahLst/>
              <a:cxnLst>
                <a:cxn ang="0">
                  <a:pos x="2370" y="72"/>
                </a:cxn>
                <a:cxn ang="0">
                  <a:pos x="2597" y="198"/>
                </a:cxn>
                <a:cxn ang="0">
                  <a:pos x="2639" y="276"/>
                </a:cxn>
                <a:cxn ang="0">
                  <a:pos x="2453" y="264"/>
                </a:cxn>
                <a:cxn ang="0">
                  <a:pos x="2297" y="204"/>
                </a:cxn>
                <a:cxn ang="0">
                  <a:pos x="2112" y="66"/>
                </a:cxn>
                <a:cxn ang="0">
                  <a:pos x="2088" y="72"/>
                </a:cxn>
                <a:cxn ang="0">
                  <a:pos x="2106" y="114"/>
                </a:cxn>
                <a:cxn ang="0">
                  <a:pos x="2412" y="552"/>
                </a:cxn>
                <a:cxn ang="0">
                  <a:pos x="2279" y="564"/>
                </a:cxn>
                <a:cxn ang="0">
                  <a:pos x="2189" y="492"/>
                </a:cxn>
                <a:cxn ang="0">
                  <a:pos x="2058" y="330"/>
                </a:cxn>
                <a:cxn ang="0">
                  <a:pos x="1991" y="234"/>
                </a:cxn>
                <a:cxn ang="0">
                  <a:pos x="1949" y="174"/>
                </a:cxn>
                <a:cxn ang="0">
                  <a:pos x="1824" y="132"/>
                </a:cxn>
                <a:cxn ang="0">
                  <a:pos x="1794" y="144"/>
                </a:cxn>
                <a:cxn ang="0">
                  <a:pos x="1895" y="222"/>
                </a:cxn>
                <a:cxn ang="0">
                  <a:pos x="1943" y="366"/>
                </a:cxn>
                <a:cxn ang="0">
                  <a:pos x="2064" y="630"/>
                </a:cxn>
                <a:cxn ang="0">
                  <a:pos x="2052" y="695"/>
                </a:cxn>
                <a:cxn ang="0">
                  <a:pos x="1955" y="683"/>
                </a:cxn>
                <a:cxn ang="0">
                  <a:pos x="1913" y="636"/>
                </a:cxn>
                <a:cxn ang="0">
                  <a:pos x="1703" y="312"/>
                </a:cxn>
                <a:cxn ang="0">
                  <a:pos x="1637" y="276"/>
                </a:cxn>
                <a:cxn ang="0">
                  <a:pos x="1643" y="318"/>
                </a:cxn>
                <a:cxn ang="0">
                  <a:pos x="1673" y="408"/>
                </a:cxn>
                <a:cxn ang="0">
                  <a:pos x="1716" y="779"/>
                </a:cxn>
                <a:cxn ang="0">
                  <a:pos x="1691" y="737"/>
                </a:cxn>
                <a:cxn ang="0">
                  <a:pos x="1613" y="582"/>
                </a:cxn>
                <a:cxn ang="0">
                  <a:pos x="1494" y="480"/>
                </a:cxn>
                <a:cxn ang="0">
                  <a:pos x="1248" y="528"/>
                </a:cxn>
                <a:cxn ang="0">
                  <a:pos x="996" y="630"/>
                </a:cxn>
                <a:cxn ang="0">
                  <a:pos x="714" y="534"/>
                </a:cxn>
                <a:cxn ang="0">
                  <a:pos x="198" y="288"/>
                </a:cxn>
                <a:cxn ang="0">
                  <a:pos x="0" y="460"/>
                </a:cxn>
                <a:cxn ang="0">
                  <a:pos x="288" y="570"/>
                </a:cxn>
                <a:cxn ang="0">
                  <a:pos x="461" y="654"/>
                </a:cxn>
                <a:cxn ang="0">
                  <a:pos x="725" y="755"/>
                </a:cxn>
                <a:cxn ang="0">
                  <a:pos x="966" y="791"/>
                </a:cxn>
                <a:cxn ang="0">
                  <a:pos x="1176" y="779"/>
                </a:cxn>
                <a:cxn ang="0">
                  <a:pos x="1278" y="791"/>
                </a:cxn>
                <a:cxn ang="0">
                  <a:pos x="1404" y="845"/>
                </a:cxn>
                <a:cxn ang="0">
                  <a:pos x="1416" y="887"/>
                </a:cxn>
                <a:cxn ang="0">
                  <a:pos x="1361" y="923"/>
                </a:cxn>
                <a:cxn ang="0">
                  <a:pos x="1385" y="1007"/>
                </a:cxn>
                <a:cxn ang="0">
                  <a:pos x="1494" y="1085"/>
                </a:cxn>
                <a:cxn ang="0">
                  <a:pos x="1697" y="1043"/>
                </a:cxn>
                <a:cxn ang="0">
                  <a:pos x="1812" y="989"/>
                </a:cxn>
                <a:cxn ang="0">
                  <a:pos x="1973" y="917"/>
                </a:cxn>
                <a:cxn ang="0">
                  <a:pos x="2201" y="899"/>
                </a:cxn>
                <a:cxn ang="0">
                  <a:pos x="2364" y="863"/>
                </a:cxn>
                <a:cxn ang="0">
                  <a:pos x="2400" y="743"/>
                </a:cxn>
                <a:cxn ang="0">
                  <a:pos x="2471" y="701"/>
                </a:cxn>
                <a:cxn ang="0">
                  <a:pos x="2621" y="504"/>
                </a:cxn>
                <a:cxn ang="0">
                  <a:pos x="2693" y="374"/>
                </a:cxn>
              </a:cxnLst>
              <a:rect l="0" t="0" r="r" b="b"/>
              <a:pathLst>
                <a:path w="2723" h="1091">
                  <a:moveTo>
                    <a:pt x="2723" y="299"/>
                  </a:moveTo>
                  <a:lnTo>
                    <a:pt x="2715" y="240"/>
                  </a:lnTo>
                  <a:lnTo>
                    <a:pt x="2656" y="195"/>
                  </a:lnTo>
                  <a:lnTo>
                    <a:pt x="2370" y="72"/>
                  </a:lnTo>
                  <a:lnTo>
                    <a:pt x="2303" y="54"/>
                  </a:lnTo>
                  <a:lnTo>
                    <a:pt x="2585" y="186"/>
                  </a:lnTo>
                  <a:lnTo>
                    <a:pt x="2591" y="192"/>
                  </a:lnTo>
                  <a:lnTo>
                    <a:pt x="2597" y="198"/>
                  </a:lnTo>
                  <a:lnTo>
                    <a:pt x="2621" y="228"/>
                  </a:lnTo>
                  <a:lnTo>
                    <a:pt x="2639" y="258"/>
                  </a:lnTo>
                  <a:lnTo>
                    <a:pt x="2646" y="270"/>
                  </a:lnTo>
                  <a:lnTo>
                    <a:pt x="2639" y="276"/>
                  </a:lnTo>
                  <a:lnTo>
                    <a:pt x="2603" y="282"/>
                  </a:lnTo>
                  <a:lnTo>
                    <a:pt x="2555" y="282"/>
                  </a:lnTo>
                  <a:lnTo>
                    <a:pt x="2507" y="276"/>
                  </a:lnTo>
                  <a:lnTo>
                    <a:pt x="2453" y="264"/>
                  </a:lnTo>
                  <a:lnTo>
                    <a:pt x="2394" y="246"/>
                  </a:lnTo>
                  <a:lnTo>
                    <a:pt x="2340" y="222"/>
                  </a:lnTo>
                  <a:lnTo>
                    <a:pt x="2321" y="216"/>
                  </a:lnTo>
                  <a:lnTo>
                    <a:pt x="2297" y="204"/>
                  </a:lnTo>
                  <a:lnTo>
                    <a:pt x="2171" y="126"/>
                  </a:lnTo>
                  <a:lnTo>
                    <a:pt x="2165" y="120"/>
                  </a:lnTo>
                  <a:lnTo>
                    <a:pt x="2154" y="102"/>
                  </a:lnTo>
                  <a:lnTo>
                    <a:pt x="2112" y="66"/>
                  </a:lnTo>
                  <a:lnTo>
                    <a:pt x="2064" y="24"/>
                  </a:lnTo>
                  <a:lnTo>
                    <a:pt x="2046" y="6"/>
                  </a:lnTo>
                  <a:lnTo>
                    <a:pt x="2034" y="0"/>
                  </a:lnTo>
                  <a:lnTo>
                    <a:pt x="2088" y="72"/>
                  </a:lnTo>
                  <a:lnTo>
                    <a:pt x="2106" y="108"/>
                  </a:lnTo>
                  <a:lnTo>
                    <a:pt x="2106" y="108"/>
                  </a:lnTo>
                  <a:lnTo>
                    <a:pt x="2106" y="108"/>
                  </a:lnTo>
                  <a:lnTo>
                    <a:pt x="2106" y="114"/>
                  </a:lnTo>
                  <a:lnTo>
                    <a:pt x="2112" y="114"/>
                  </a:lnTo>
                  <a:lnTo>
                    <a:pt x="2406" y="516"/>
                  </a:lnTo>
                  <a:lnTo>
                    <a:pt x="2412" y="534"/>
                  </a:lnTo>
                  <a:lnTo>
                    <a:pt x="2412" y="552"/>
                  </a:lnTo>
                  <a:lnTo>
                    <a:pt x="2394" y="576"/>
                  </a:lnTo>
                  <a:lnTo>
                    <a:pt x="2364" y="588"/>
                  </a:lnTo>
                  <a:lnTo>
                    <a:pt x="2321" y="588"/>
                  </a:lnTo>
                  <a:lnTo>
                    <a:pt x="2279" y="564"/>
                  </a:lnTo>
                  <a:lnTo>
                    <a:pt x="2237" y="534"/>
                  </a:lnTo>
                  <a:lnTo>
                    <a:pt x="2201" y="504"/>
                  </a:lnTo>
                  <a:lnTo>
                    <a:pt x="2195" y="498"/>
                  </a:lnTo>
                  <a:lnTo>
                    <a:pt x="2189" y="492"/>
                  </a:lnTo>
                  <a:lnTo>
                    <a:pt x="2171" y="462"/>
                  </a:lnTo>
                  <a:lnTo>
                    <a:pt x="2142" y="420"/>
                  </a:lnTo>
                  <a:lnTo>
                    <a:pt x="2100" y="378"/>
                  </a:lnTo>
                  <a:lnTo>
                    <a:pt x="2058" y="330"/>
                  </a:lnTo>
                  <a:lnTo>
                    <a:pt x="2040" y="318"/>
                  </a:lnTo>
                  <a:lnTo>
                    <a:pt x="2028" y="300"/>
                  </a:lnTo>
                  <a:lnTo>
                    <a:pt x="2009" y="264"/>
                  </a:lnTo>
                  <a:lnTo>
                    <a:pt x="1991" y="234"/>
                  </a:lnTo>
                  <a:lnTo>
                    <a:pt x="1985" y="210"/>
                  </a:lnTo>
                  <a:lnTo>
                    <a:pt x="1973" y="192"/>
                  </a:lnTo>
                  <a:lnTo>
                    <a:pt x="1967" y="180"/>
                  </a:lnTo>
                  <a:lnTo>
                    <a:pt x="1949" y="174"/>
                  </a:lnTo>
                  <a:lnTo>
                    <a:pt x="1907" y="156"/>
                  </a:lnTo>
                  <a:lnTo>
                    <a:pt x="1860" y="138"/>
                  </a:lnTo>
                  <a:lnTo>
                    <a:pt x="1836" y="132"/>
                  </a:lnTo>
                  <a:lnTo>
                    <a:pt x="1824" y="132"/>
                  </a:lnTo>
                  <a:lnTo>
                    <a:pt x="1806" y="132"/>
                  </a:lnTo>
                  <a:lnTo>
                    <a:pt x="1800" y="138"/>
                  </a:lnTo>
                  <a:lnTo>
                    <a:pt x="1794" y="144"/>
                  </a:lnTo>
                  <a:lnTo>
                    <a:pt x="1794" y="144"/>
                  </a:lnTo>
                  <a:lnTo>
                    <a:pt x="1842" y="156"/>
                  </a:lnTo>
                  <a:lnTo>
                    <a:pt x="1872" y="180"/>
                  </a:lnTo>
                  <a:lnTo>
                    <a:pt x="1889" y="204"/>
                  </a:lnTo>
                  <a:lnTo>
                    <a:pt x="1895" y="222"/>
                  </a:lnTo>
                  <a:lnTo>
                    <a:pt x="1889" y="240"/>
                  </a:lnTo>
                  <a:lnTo>
                    <a:pt x="1901" y="270"/>
                  </a:lnTo>
                  <a:lnTo>
                    <a:pt x="1919" y="318"/>
                  </a:lnTo>
                  <a:lnTo>
                    <a:pt x="1943" y="366"/>
                  </a:lnTo>
                  <a:lnTo>
                    <a:pt x="1991" y="480"/>
                  </a:lnTo>
                  <a:lnTo>
                    <a:pt x="2021" y="534"/>
                  </a:lnTo>
                  <a:lnTo>
                    <a:pt x="2040" y="582"/>
                  </a:lnTo>
                  <a:lnTo>
                    <a:pt x="2064" y="630"/>
                  </a:lnTo>
                  <a:lnTo>
                    <a:pt x="2076" y="666"/>
                  </a:lnTo>
                  <a:lnTo>
                    <a:pt x="2082" y="683"/>
                  </a:lnTo>
                  <a:lnTo>
                    <a:pt x="2070" y="695"/>
                  </a:lnTo>
                  <a:lnTo>
                    <a:pt x="2052" y="695"/>
                  </a:lnTo>
                  <a:lnTo>
                    <a:pt x="2021" y="695"/>
                  </a:lnTo>
                  <a:lnTo>
                    <a:pt x="1997" y="695"/>
                  </a:lnTo>
                  <a:lnTo>
                    <a:pt x="1973" y="689"/>
                  </a:lnTo>
                  <a:lnTo>
                    <a:pt x="1955" y="683"/>
                  </a:lnTo>
                  <a:lnTo>
                    <a:pt x="1949" y="683"/>
                  </a:lnTo>
                  <a:lnTo>
                    <a:pt x="1949" y="677"/>
                  </a:lnTo>
                  <a:lnTo>
                    <a:pt x="1943" y="672"/>
                  </a:lnTo>
                  <a:lnTo>
                    <a:pt x="1913" y="636"/>
                  </a:lnTo>
                  <a:lnTo>
                    <a:pt x="1806" y="324"/>
                  </a:lnTo>
                  <a:lnTo>
                    <a:pt x="1776" y="330"/>
                  </a:lnTo>
                  <a:lnTo>
                    <a:pt x="1746" y="330"/>
                  </a:lnTo>
                  <a:lnTo>
                    <a:pt x="1703" y="312"/>
                  </a:lnTo>
                  <a:lnTo>
                    <a:pt x="1673" y="288"/>
                  </a:lnTo>
                  <a:lnTo>
                    <a:pt x="1667" y="276"/>
                  </a:lnTo>
                  <a:lnTo>
                    <a:pt x="1655" y="270"/>
                  </a:lnTo>
                  <a:lnTo>
                    <a:pt x="1637" y="276"/>
                  </a:lnTo>
                  <a:lnTo>
                    <a:pt x="1631" y="288"/>
                  </a:lnTo>
                  <a:lnTo>
                    <a:pt x="1625" y="306"/>
                  </a:lnTo>
                  <a:lnTo>
                    <a:pt x="1625" y="312"/>
                  </a:lnTo>
                  <a:lnTo>
                    <a:pt x="1643" y="318"/>
                  </a:lnTo>
                  <a:lnTo>
                    <a:pt x="1655" y="336"/>
                  </a:lnTo>
                  <a:lnTo>
                    <a:pt x="1667" y="366"/>
                  </a:lnTo>
                  <a:lnTo>
                    <a:pt x="1673" y="402"/>
                  </a:lnTo>
                  <a:lnTo>
                    <a:pt x="1673" y="408"/>
                  </a:lnTo>
                  <a:lnTo>
                    <a:pt x="1673" y="414"/>
                  </a:lnTo>
                  <a:lnTo>
                    <a:pt x="1716" y="761"/>
                  </a:lnTo>
                  <a:lnTo>
                    <a:pt x="1716" y="773"/>
                  </a:lnTo>
                  <a:lnTo>
                    <a:pt x="1716" y="779"/>
                  </a:lnTo>
                  <a:lnTo>
                    <a:pt x="1709" y="773"/>
                  </a:lnTo>
                  <a:lnTo>
                    <a:pt x="1703" y="755"/>
                  </a:lnTo>
                  <a:lnTo>
                    <a:pt x="1697" y="749"/>
                  </a:lnTo>
                  <a:lnTo>
                    <a:pt x="1691" y="737"/>
                  </a:lnTo>
                  <a:lnTo>
                    <a:pt x="1679" y="713"/>
                  </a:lnTo>
                  <a:lnTo>
                    <a:pt x="1661" y="672"/>
                  </a:lnTo>
                  <a:lnTo>
                    <a:pt x="1643" y="630"/>
                  </a:lnTo>
                  <a:lnTo>
                    <a:pt x="1613" y="582"/>
                  </a:lnTo>
                  <a:lnTo>
                    <a:pt x="1589" y="540"/>
                  </a:lnTo>
                  <a:lnTo>
                    <a:pt x="1560" y="510"/>
                  </a:lnTo>
                  <a:lnTo>
                    <a:pt x="1536" y="492"/>
                  </a:lnTo>
                  <a:lnTo>
                    <a:pt x="1494" y="480"/>
                  </a:lnTo>
                  <a:lnTo>
                    <a:pt x="1446" y="480"/>
                  </a:lnTo>
                  <a:lnTo>
                    <a:pt x="1397" y="486"/>
                  </a:lnTo>
                  <a:lnTo>
                    <a:pt x="1349" y="498"/>
                  </a:lnTo>
                  <a:lnTo>
                    <a:pt x="1248" y="528"/>
                  </a:lnTo>
                  <a:lnTo>
                    <a:pt x="1158" y="570"/>
                  </a:lnTo>
                  <a:lnTo>
                    <a:pt x="1104" y="600"/>
                  </a:lnTo>
                  <a:lnTo>
                    <a:pt x="1037" y="624"/>
                  </a:lnTo>
                  <a:lnTo>
                    <a:pt x="996" y="630"/>
                  </a:lnTo>
                  <a:lnTo>
                    <a:pt x="948" y="630"/>
                  </a:lnTo>
                  <a:lnTo>
                    <a:pt x="900" y="618"/>
                  </a:lnTo>
                  <a:lnTo>
                    <a:pt x="840" y="588"/>
                  </a:lnTo>
                  <a:lnTo>
                    <a:pt x="714" y="534"/>
                  </a:lnTo>
                  <a:lnTo>
                    <a:pt x="582" y="474"/>
                  </a:lnTo>
                  <a:lnTo>
                    <a:pt x="443" y="408"/>
                  </a:lnTo>
                  <a:lnTo>
                    <a:pt x="318" y="348"/>
                  </a:lnTo>
                  <a:lnTo>
                    <a:pt x="198" y="288"/>
                  </a:lnTo>
                  <a:lnTo>
                    <a:pt x="149" y="264"/>
                  </a:lnTo>
                  <a:lnTo>
                    <a:pt x="102" y="240"/>
                  </a:lnTo>
                  <a:lnTo>
                    <a:pt x="0" y="187"/>
                  </a:lnTo>
                  <a:lnTo>
                    <a:pt x="0" y="460"/>
                  </a:lnTo>
                  <a:lnTo>
                    <a:pt x="36" y="474"/>
                  </a:lnTo>
                  <a:lnTo>
                    <a:pt x="149" y="516"/>
                  </a:lnTo>
                  <a:lnTo>
                    <a:pt x="216" y="540"/>
                  </a:lnTo>
                  <a:lnTo>
                    <a:pt x="288" y="570"/>
                  </a:lnTo>
                  <a:lnTo>
                    <a:pt x="348" y="594"/>
                  </a:lnTo>
                  <a:lnTo>
                    <a:pt x="396" y="618"/>
                  </a:lnTo>
                  <a:lnTo>
                    <a:pt x="432" y="636"/>
                  </a:lnTo>
                  <a:lnTo>
                    <a:pt x="461" y="654"/>
                  </a:lnTo>
                  <a:lnTo>
                    <a:pt x="504" y="672"/>
                  </a:lnTo>
                  <a:lnTo>
                    <a:pt x="588" y="707"/>
                  </a:lnTo>
                  <a:lnTo>
                    <a:pt x="684" y="743"/>
                  </a:lnTo>
                  <a:lnTo>
                    <a:pt x="725" y="755"/>
                  </a:lnTo>
                  <a:lnTo>
                    <a:pt x="761" y="767"/>
                  </a:lnTo>
                  <a:lnTo>
                    <a:pt x="828" y="779"/>
                  </a:lnTo>
                  <a:lnTo>
                    <a:pt x="894" y="785"/>
                  </a:lnTo>
                  <a:lnTo>
                    <a:pt x="966" y="791"/>
                  </a:lnTo>
                  <a:lnTo>
                    <a:pt x="1031" y="791"/>
                  </a:lnTo>
                  <a:lnTo>
                    <a:pt x="1092" y="785"/>
                  </a:lnTo>
                  <a:lnTo>
                    <a:pt x="1146" y="785"/>
                  </a:lnTo>
                  <a:lnTo>
                    <a:pt x="1176" y="779"/>
                  </a:lnTo>
                  <a:lnTo>
                    <a:pt x="1188" y="779"/>
                  </a:lnTo>
                  <a:lnTo>
                    <a:pt x="1188" y="779"/>
                  </a:lnTo>
                  <a:lnTo>
                    <a:pt x="1236" y="785"/>
                  </a:lnTo>
                  <a:lnTo>
                    <a:pt x="1278" y="791"/>
                  </a:lnTo>
                  <a:lnTo>
                    <a:pt x="1307" y="803"/>
                  </a:lnTo>
                  <a:lnTo>
                    <a:pt x="1337" y="809"/>
                  </a:lnTo>
                  <a:lnTo>
                    <a:pt x="1379" y="827"/>
                  </a:lnTo>
                  <a:lnTo>
                    <a:pt x="1404" y="845"/>
                  </a:lnTo>
                  <a:lnTo>
                    <a:pt x="1416" y="863"/>
                  </a:lnTo>
                  <a:lnTo>
                    <a:pt x="1416" y="875"/>
                  </a:lnTo>
                  <a:lnTo>
                    <a:pt x="1416" y="881"/>
                  </a:lnTo>
                  <a:lnTo>
                    <a:pt x="1416" y="887"/>
                  </a:lnTo>
                  <a:lnTo>
                    <a:pt x="1410" y="887"/>
                  </a:lnTo>
                  <a:lnTo>
                    <a:pt x="1397" y="893"/>
                  </a:lnTo>
                  <a:lnTo>
                    <a:pt x="1379" y="905"/>
                  </a:lnTo>
                  <a:lnTo>
                    <a:pt x="1361" y="923"/>
                  </a:lnTo>
                  <a:lnTo>
                    <a:pt x="1355" y="941"/>
                  </a:lnTo>
                  <a:lnTo>
                    <a:pt x="1361" y="971"/>
                  </a:lnTo>
                  <a:lnTo>
                    <a:pt x="1367" y="989"/>
                  </a:lnTo>
                  <a:lnTo>
                    <a:pt x="1385" y="1007"/>
                  </a:lnTo>
                  <a:lnTo>
                    <a:pt x="1404" y="1025"/>
                  </a:lnTo>
                  <a:lnTo>
                    <a:pt x="1434" y="1049"/>
                  </a:lnTo>
                  <a:lnTo>
                    <a:pt x="1464" y="1067"/>
                  </a:lnTo>
                  <a:lnTo>
                    <a:pt x="1494" y="1085"/>
                  </a:lnTo>
                  <a:lnTo>
                    <a:pt x="1554" y="1091"/>
                  </a:lnTo>
                  <a:lnTo>
                    <a:pt x="1607" y="1085"/>
                  </a:lnTo>
                  <a:lnTo>
                    <a:pt x="1661" y="1067"/>
                  </a:lnTo>
                  <a:lnTo>
                    <a:pt x="1697" y="1043"/>
                  </a:lnTo>
                  <a:lnTo>
                    <a:pt x="1734" y="1019"/>
                  </a:lnTo>
                  <a:lnTo>
                    <a:pt x="1752" y="995"/>
                  </a:lnTo>
                  <a:lnTo>
                    <a:pt x="1758" y="989"/>
                  </a:lnTo>
                  <a:lnTo>
                    <a:pt x="1812" y="989"/>
                  </a:lnTo>
                  <a:lnTo>
                    <a:pt x="1860" y="983"/>
                  </a:lnTo>
                  <a:lnTo>
                    <a:pt x="1907" y="965"/>
                  </a:lnTo>
                  <a:lnTo>
                    <a:pt x="1943" y="941"/>
                  </a:lnTo>
                  <a:lnTo>
                    <a:pt x="1973" y="917"/>
                  </a:lnTo>
                  <a:lnTo>
                    <a:pt x="2003" y="899"/>
                  </a:lnTo>
                  <a:lnTo>
                    <a:pt x="2015" y="881"/>
                  </a:lnTo>
                  <a:lnTo>
                    <a:pt x="2021" y="875"/>
                  </a:lnTo>
                  <a:lnTo>
                    <a:pt x="2201" y="899"/>
                  </a:lnTo>
                  <a:lnTo>
                    <a:pt x="2243" y="905"/>
                  </a:lnTo>
                  <a:lnTo>
                    <a:pt x="2273" y="899"/>
                  </a:lnTo>
                  <a:lnTo>
                    <a:pt x="2327" y="887"/>
                  </a:lnTo>
                  <a:lnTo>
                    <a:pt x="2364" y="863"/>
                  </a:lnTo>
                  <a:lnTo>
                    <a:pt x="2388" y="827"/>
                  </a:lnTo>
                  <a:lnTo>
                    <a:pt x="2400" y="797"/>
                  </a:lnTo>
                  <a:lnTo>
                    <a:pt x="2400" y="767"/>
                  </a:lnTo>
                  <a:lnTo>
                    <a:pt x="2400" y="743"/>
                  </a:lnTo>
                  <a:lnTo>
                    <a:pt x="2400" y="737"/>
                  </a:lnTo>
                  <a:lnTo>
                    <a:pt x="2418" y="737"/>
                  </a:lnTo>
                  <a:lnTo>
                    <a:pt x="2436" y="731"/>
                  </a:lnTo>
                  <a:lnTo>
                    <a:pt x="2471" y="701"/>
                  </a:lnTo>
                  <a:lnTo>
                    <a:pt x="2513" y="660"/>
                  </a:lnTo>
                  <a:lnTo>
                    <a:pt x="2555" y="606"/>
                  </a:lnTo>
                  <a:lnTo>
                    <a:pt x="2591" y="552"/>
                  </a:lnTo>
                  <a:lnTo>
                    <a:pt x="2621" y="504"/>
                  </a:lnTo>
                  <a:lnTo>
                    <a:pt x="2639" y="468"/>
                  </a:lnTo>
                  <a:lnTo>
                    <a:pt x="2646" y="462"/>
                  </a:lnTo>
                  <a:lnTo>
                    <a:pt x="2646" y="456"/>
                  </a:lnTo>
                  <a:lnTo>
                    <a:pt x="2693" y="374"/>
                  </a:lnTo>
                  <a:lnTo>
                    <a:pt x="2723" y="299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</p:grpSp>
      <p:sp>
        <p:nvSpPr>
          <p:cNvPr id="5138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5139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solidFill>
                  <a:srgbClr val="FFFFFF"/>
                </a:solidFill>
              </a:defRPr>
            </a:lvl1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21" name="Rectangle 2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22" name="Rectangle 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20984-9D1F-4279-AB2B-BF6C7014F344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D9A65F-7AB9-488B-BEB3-25393B777606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區段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33ADC-E9EB-4918-A75E-ED72F2FBC6FC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342187-89A7-4B1D-8BB3-12D464B0B07B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CD8C51-644E-49C4-9D11-5076B445498B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2BCC40-4EC7-46C1-8DBF-6D3CCFDAABB1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3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7DC35D-F4AC-4355-8EE4-FED40A767BF5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7273B-FD0E-41C9-B699-B717C7C76FE5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TW" altLang="en-US" noProof="0" smtClean="0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2B9F65-DF83-4A0B-87C4-C5E1C6DC6DE7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CFE300-03A5-4AD9-8BF9-DC1D39D48D93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08E423-5F9C-4980-B06E-00F8D7E5398D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標題，文字及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內容版面配置區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9B38A-FC67-47D3-95FA-5D4FEDC74817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標題，四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內容版面配置區 4"/>
          <p:cNvSpPr>
            <a:spLocks noGrp="1"/>
          </p:cNvSpPr>
          <p:nvPr>
            <p:ph sz="quarter" idx="3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168CCF-CBA6-4E9A-BABF-B4E4409B0396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標題，文字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1871A-05E4-475E-97C7-85D50F2EED48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標題及表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表格版面配置區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495800"/>
          </a:xfrm>
        </p:spPr>
        <p:txBody>
          <a:bodyPr/>
          <a:lstStyle/>
          <a:p>
            <a:pPr lvl="0"/>
            <a:endParaRPr lang="zh-TW" altLang="en-US" noProof="0" smtClean="0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F675CD-2FF2-4E93-9DEE-65674070CC89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2438400"/>
            <a:ext cx="9144000" cy="4046538"/>
            <a:chOff x="0" y="1536"/>
            <a:chExt cx="5760" cy="2549"/>
          </a:xfrm>
        </p:grpSpPr>
        <p:sp>
          <p:nvSpPr>
            <p:cNvPr id="4099" name="Rectangle 3"/>
            <p:cNvSpPr>
              <a:spLocks noChangeArrowheads="1"/>
            </p:cNvSpPr>
            <p:nvPr userDrawn="1"/>
          </p:nvSpPr>
          <p:spPr bwMode="hidden">
            <a:xfrm rot="-1424751">
              <a:off x="2121" y="2592"/>
              <a:ext cx="3072" cy="384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0" name="Freeform 4"/>
            <p:cNvSpPr>
              <a:spLocks/>
            </p:cNvSpPr>
            <p:nvPr userDrawn="1"/>
          </p:nvSpPr>
          <p:spPr bwMode="hidden">
            <a:xfrm>
              <a:off x="0" y="2664"/>
              <a:ext cx="2688" cy="122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960" y="552"/>
                </a:cxn>
                <a:cxn ang="0">
                  <a:pos x="1968" y="264"/>
                </a:cxn>
                <a:cxn ang="0">
                  <a:pos x="2028" y="270"/>
                </a:cxn>
                <a:cxn ang="0">
                  <a:pos x="2661" y="528"/>
                </a:cxn>
                <a:cxn ang="0">
                  <a:pos x="2688" y="648"/>
                </a:cxn>
                <a:cxn ang="0">
                  <a:pos x="2304" y="1080"/>
                </a:cxn>
                <a:cxn ang="0">
                  <a:pos x="1584" y="1224"/>
                </a:cxn>
                <a:cxn ang="0">
                  <a:pos x="1296" y="936"/>
                </a:cxn>
                <a:cxn ang="0">
                  <a:pos x="864" y="1032"/>
                </a:cxn>
                <a:cxn ang="0">
                  <a:pos x="0" y="552"/>
                </a:cxn>
                <a:cxn ang="0">
                  <a:pos x="0" y="0"/>
                </a:cxn>
              </a:cxnLst>
              <a:rect l="0" t="0" r="r" b="b"/>
              <a:pathLst>
                <a:path w="2688" h="1224">
                  <a:moveTo>
                    <a:pt x="0" y="0"/>
                  </a:moveTo>
                  <a:lnTo>
                    <a:pt x="960" y="552"/>
                  </a:lnTo>
                  <a:lnTo>
                    <a:pt x="1968" y="264"/>
                  </a:lnTo>
                  <a:lnTo>
                    <a:pt x="2028" y="270"/>
                  </a:lnTo>
                  <a:lnTo>
                    <a:pt x="2661" y="528"/>
                  </a:lnTo>
                  <a:lnTo>
                    <a:pt x="2688" y="648"/>
                  </a:lnTo>
                  <a:lnTo>
                    <a:pt x="2304" y="1080"/>
                  </a:lnTo>
                  <a:lnTo>
                    <a:pt x="1584" y="1224"/>
                  </a:lnTo>
                  <a:lnTo>
                    <a:pt x="1296" y="936"/>
                  </a:lnTo>
                  <a:lnTo>
                    <a:pt x="864" y="1032"/>
                  </a:lnTo>
                  <a:lnTo>
                    <a:pt x="0" y="5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1" name="Freeform 5"/>
            <p:cNvSpPr>
              <a:spLocks/>
            </p:cNvSpPr>
            <p:nvPr userDrawn="1"/>
          </p:nvSpPr>
          <p:spPr bwMode="hidden">
            <a:xfrm>
              <a:off x="3359" y="1536"/>
              <a:ext cx="2401" cy="1232"/>
            </a:xfrm>
            <a:custGeom>
              <a:avLst/>
              <a:gdLst/>
              <a:ahLst/>
              <a:cxnLst>
                <a:cxn ang="0">
                  <a:pos x="2208" y="15"/>
                </a:cxn>
                <a:cxn ang="0">
                  <a:pos x="2088" y="57"/>
                </a:cxn>
                <a:cxn ang="0">
                  <a:pos x="1951" y="99"/>
                </a:cxn>
                <a:cxn ang="0">
                  <a:pos x="1704" y="135"/>
                </a:cxn>
                <a:cxn ang="0">
                  <a:pos x="1314" y="177"/>
                </a:cxn>
                <a:cxn ang="0">
                  <a:pos x="1176" y="189"/>
                </a:cxn>
                <a:cxn ang="0">
                  <a:pos x="1122" y="195"/>
                </a:cxn>
                <a:cxn ang="0">
                  <a:pos x="1075" y="231"/>
                </a:cxn>
                <a:cxn ang="0">
                  <a:pos x="924" y="321"/>
                </a:cxn>
                <a:cxn ang="0">
                  <a:pos x="840" y="369"/>
                </a:cxn>
                <a:cxn ang="0">
                  <a:pos x="630" y="458"/>
                </a:cxn>
                <a:cxn ang="0">
                  <a:pos x="529" y="500"/>
                </a:cxn>
                <a:cxn ang="0">
                  <a:pos x="487" y="542"/>
                </a:cxn>
                <a:cxn ang="0">
                  <a:pos x="457" y="590"/>
                </a:cxn>
                <a:cxn ang="0">
                  <a:pos x="402" y="638"/>
                </a:cxn>
                <a:cxn ang="0">
                  <a:pos x="330" y="758"/>
                </a:cxn>
                <a:cxn ang="0">
                  <a:pos x="312" y="788"/>
                </a:cxn>
                <a:cxn ang="0">
                  <a:pos x="252" y="824"/>
                </a:cxn>
                <a:cxn ang="0">
                  <a:pos x="84" y="926"/>
                </a:cxn>
                <a:cxn ang="0">
                  <a:pos x="0" y="992"/>
                </a:cxn>
                <a:cxn ang="0">
                  <a:pos x="12" y="1040"/>
                </a:cxn>
                <a:cxn ang="0">
                  <a:pos x="132" y="1034"/>
                </a:cxn>
                <a:cxn ang="0">
                  <a:pos x="336" y="980"/>
                </a:cxn>
                <a:cxn ang="0">
                  <a:pos x="529" y="896"/>
                </a:cxn>
                <a:cxn ang="0">
                  <a:pos x="576" y="872"/>
                </a:cxn>
                <a:cxn ang="0">
                  <a:pos x="714" y="848"/>
                </a:cxn>
                <a:cxn ang="0">
                  <a:pos x="966" y="794"/>
                </a:cxn>
                <a:cxn ang="0">
                  <a:pos x="1212" y="782"/>
                </a:cxn>
                <a:cxn ang="0">
                  <a:pos x="1416" y="872"/>
                </a:cxn>
                <a:cxn ang="0">
                  <a:pos x="1464" y="932"/>
                </a:cxn>
                <a:cxn ang="0">
                  <a:pos x="1440" y="992"/>
                </a:cxn>
                <a:cxn ang="0">
                  <a:pos x="1302" y="1040"/>
                </a:cxn>
                <a:cxn ang="0">
                  <a:pos x="1158" y="1100"/>
                </a:cxn>
                <a:cxn ang="0">
                  <a:pos x="1093" y="1148"/>
                </a:cxn>
                <a:cxn ang="0">
                  <a:pos x="1075" y="1208"/>
                </a:cxn>
                <a:cxn ang="0">
                  <a:pos x="1093" y="1232"/>
                </a:cxn>
                <a:cxn ang="0">
                  <a:pos x="1152" y="1226"/>
                </a:cxn>
                <a:cxn ang="0">
                  <a:pos x="1332" y="1208"/>
                </a:cxn>
                <a:cxn ang="0">
                  <a:pos x="1434" y="1184"/>
                </a:cxn>
                <a:cxn ang="0">
                  <a:pos x="1464" y="1172"/>
                </a:cxn>
                <a:cxn ang="0">
                  <a:pos x="1578" y="1130"/>
                </a:cxn>
                <a:cxn ang="0">
                  <a:pos x="1758" y="1064"/>
                </a:cxn>
                <a:cxn ang="0">
                  <a:pos x="1872" y="962"/>
                </a:cxn>
                <a:cxn ang="0">
                  <a:pos x="1986" y="800"/>
                </a:cxn>
                <a:cxn ang="0">
                  <a:pos x="2166" y="650"/>
                </a:cxn>
                <a:cxn ang="0">
                  <a:pos x="2257" y="590"/>
                </a:cxn>
                <a:cxn ang="0">
                  <a:pos x="2400" y="57"/>
                </a:cxn>
              </a:cxnLst>
              <a:rect l="0" t="0" r="r" b="b"/>
              <a:pathLst>
                <a:path w="2401" h="1232">
                  <a:moveTo>
                    <a:pt x="2310" y="3"/>
                  </a:moveTo>
                  <a:lnTo>
                    <a:pt x="2280" y="3"/>
                  </a:lnTo>
                  <a:lnTo>
                    <a:pt x="2208" y="15"/>
                  </a:lnTo>
                  <a:lnTo>
                    <a:pt x="2136" y="27"/>
                  </a:lnTo>
                  <a:lnTo>
                    <a:pt x="2112" y="39"/>
                  </a:lnTo>
                  <a:lnTo>
                    <a:pt x="2088" y="57"/>
                  </a:lnTo>
                  <a:lnTo>
                    <a:pt x="2082" y="63"/>
                  </a:lnTo>
                  <a:lnTo>
                    <a:pt x="2076" y="69"/>
                  </a:lnTo>
                  <a:lnTo>
                    <a:pt x="1951" y="99"/>
                  </a:lnTo>
                  <a:lnTo>
                    <a:pt x="1896" y="111"/>
                  </a:lnTo>
                  <a:lnTo>
                    <a:pt x="1836" y="117"/>
                  </a:lnTo>
                  <a:lnTo>
                    <a:pt x="1704" y="135"/>
                  </a:lnTo>
                  <a:lnTo>
                    <a:pt x="1572" y="153"/>
                  </a:lnTo>
                  <a:lnTo>
                    <a:pt x="1434" y="165"/>
                  </a:lnTo>
                  <a:lnTo>
                    <a:pt x="1314" y="177"/>
                  </a:lnTo>
                  <a:lnTo>
                    <a:pt x="1260" y="183"/>
                  </a:lnTo>
                  <a:lnTo>
                    <a:pt x="1212" y="189"/>
                  </a:lnTo>
                  <a:lnTo>
                    <a:pt x="1176" y="189"/>
                  </a:lnTo>
                  <a:lnTo>
                    <a:pt x="1146" y="195"/>
                  </a:lnTo>
                  <a:lnTo>
                    <a:pt x="1128" y="195"/>
                  </a:lnTo>
                  <a:lnTo>
                    <a:pt x="1122" y="195"/>
                  </a:lnTo>
                  <a:lnTo>
                    <a:pt x="1116" y="201"/>
                  </a:lnTo>
                  <a:lnTo>
                    <a:pt x="1105" y="207"/>
                  </a:lnTo>
                  <a:lnTo>
                    <a:pt x="1075" y="231"/>
                  </a:lnTo>
                  <a:lnTo>
                    <a:pt x="1026" y="261"/>
                  </a:lnTo>
                  <a:lnTo>
                    <a:pt x="972" y="291"/>
                  </a:lnTo>
                  <a:lnTo>
                    <a:pt x="924" y="321"/>
                  </a:lnTo>
                  <a:lnTo>
                    <a:pt x="876" y="345"/>
                  </a:lnTo>
                  <a:lnTo>
                    <a:pt x="846" y="363"/>
                  </a:lnTo>
                  <a:lnTo>
                    <a:pt x="840" y="369"/>
                  </a:lnTo>
                  <a:lnTo>
                    <a:pt x="834" y="369"/>
                  </a:lnTo>
                  <a:lnTo>
                    <a:pt x="732" y="417"/>
                  </a:lnTo>
                  <a:lnTo>
                    <a:pt x="630" y="458"/>
                  </a:lnTo>
                  <a:lnTo>
                    <a:pt x="588" y="476"/>
                  </a:lnTo>
                  <a:lnTo>
                    <a:pt x="552" y="488"/>
                  </a:lnTo>
                  <a:lnTo>
                    <a:pt x="529" y="500"/>
                  </a:lnTo>
                  <a:lnTo>
                    <a:pt x="517" y="506"/>
                  </a:lnTo>
                  <a:lnTo>
                    <a:pt x="499" y="524"/>
                  </a:lnTo>
                  <a:lnTo>
                    <a:pt x="487" y="542"/>
                  </a:lnTo>
                  <a:lnTo>
                    <a:pt x="481" y="560"/>
                  </a:lnTo>
                  <a:lnTo>
                    <a:pt x="481" y="578"/>
                  </a:lnTo>
                  <a:lnTo>
                    <a:pt x="457" y="590"/>
                  </a:lnTo>
                  <a:lnTo>
                    <a:pt x="438" y="596"/>
                  </a:lnTo>
                  <a:lnTo>
                    <a:pt x="420" y="614"/>
                  </a:lnTo>
                  <a:lnTo>
                    <a:pt x="402" y="638"/>
                  </a:lnTo>
                  <a:lnTo>
                    <a:pt x="366" y="698"/>
                  </a:lnTo>
                  <a:lnTo>
                    <a:pt x="348" y="728"/>
                  </a:lnTo>
                  <a:lnTo>
                    <a:pt x="330" y="758"/>
                  </a:lnTo>
                  <a:lnTo>
                    <a:pt x="324" y="776"/>
                  </a:lnTo>
                  <a:lnTo>
                    <a:pt x="318" y="782"/>
                  </a:lnTo>
                  <a:lnTo>
                    <a:pt x="312" y="788"/>
                  </a:lnTo>
                  <a:lnTo>
                    <a:pt x="300" y="794"/>
                  </a:lnTo>
                  <a:lnTo>
                    <a:pt x="282" y="806"/>
                  </a:lnTo>
                  <a:lnTo>
                    <a:pt x="252" y="824"/>
                  </a:lnTo>
                  <a:lnTo>
                    <a:pt x="199" y="854"/>
                  </a:lnTo>
                  <a:lnTo>
                    <a:pt x="151" y="884"/>
                  </a:lnTo>
                  <a:lnTo>
                    <a:pt x="84" y="926"/>
                  </a:lnTo>
                  <a:lnTo>
                    <a:pt x="30" y="962"/>
                  </a:lnTo>
                  <a:lnTo>
                    <a:pt x="12" y="974"/>
                  </a:lnTo>
                  <a:lnTo>
                    <a:pt x="0" y="992"/>
                  </a:lnTo>
                  <a:lnTo>
                    <a:pt x="0" y="1004"/>
                  </a:lnTo>
                  <a:lnTo>
                    <a:pt x="0" y="1022"/>
                  </a:lnTo>
                  <a:lnTo>
                    <a:pt x="12" y="1040"/>
                  </a:lnTo>
                  <a:lnTo>
                    <a:pt x="42" y="1046"/>
                  </a:lnTo>
                  <a:lnTo>
                    <a:pt x="84" y="1046"/>
                  </a:lnTo>
                  <a:lnTo>
                    <a:pt x="132" y="1034"/>
                  </a:lnTo>
                  <a:lnTo>
                    <a:pt x="193" y="1022"/>
                  </a:lnTo>
                  <a:lnTo>
                    <a:pt x="264" y="1004"/>
                  </a:lnTo>
                  <a:lnTo>
                    <a:pt x="336" y="980"/>
                  </a:lnTo>
                  <a:lnTo>
                    <a:pt x="408" y="950"/>
                  </a:lnTo>
                  <a:lnTo>
                    <a:pt x="475" y="920"/>
                  </a:lnTo>
                  <a:lnTo>
                    <a:pt x="529" y="896"/>
                  </a:lnTo>
                  <a:lnTo>
                    <a:pt x="564" y="878"/>
                  </a:lnTo>
                  <a:lnTo>
                    <a:pt x="570" y="872"/>
                  </a:lnTo>
                  <a:lnTo>
                    <a:pt x="576" y="872"/>
                  </a:lnTo>
                  <a:lnTo>
                    <a:pt x="606" y="872"/>
                  </a:lnTo>
                  <a:lnTo>
                    <a:pt x="648" y="866"/>
                  </a:lnTo>
                  <a:lnTo>
                    <a:pt x="714" y="848"/>
                  </a:lnTo>
                  <a:lnTo>
                    <a:pt x="793" y="830"/>
                  </a:lnTo>
                  <a:lnTo>
                    <a:pt x="876" y="812"/>
                  </a:lnTo>
                  <a:lnTo>
                    <a:pt x="966" y="794"/>
                  </a:lnTo>
                  <a:lnTo>
                    <a:pt x="1063" y="782"/>
                  </a:lnTo>
                  <a:lnTo>
                    <a:pt x="1152" y="776"/>
                  </a:lnTo>
                  <a:lnTo>
                    <a:pt x="1212" y="782"/>
                  </a:lnTo>
                  <a:lnTo>
                    <a:pt x="1284" y="806"/>
                  </a:lnTo>
                  <a:lnTo>
                    <a:pt x="1357" y="836"/>
                  </a:lnTo>
                  <a:lnTo>
                    <a:pt x="1416" y="872"/>
                  </a:lnTo>
                  <a:lnTo>
                    <a:pt x="1434" y="890"/>
                  </a:lnTo>
                  <a:lnTo>
                    <a:pt x="1452" y="908"/>
                  </a:lnTo>
                  <a:lnTo>
                    <a:pt x="1464" y="932"/>
                  </a:lnTo>
                  <a:lnTo>
                    <a:pt x="1464" y="950"/>
                  </a:lnTo>
                  <a:lnTo>
                    <a:pt x="1458" y="968"/>
                  </a:lnTo>
                  <a:lnTo>
                    <a:pt x="1440" y="992"/>
                  </a:lnTo>
                  <a:lnTo>
                    <a:pt x="1410" y="1004"/>
                  </a:lnTo>
                  <a:lnTo>
                    <a:pt x="1369" y="1022"/>
                  </a:lnTo>
                  <a:lnTo>
                    <a:pt x="1302" y="1040"/>
                  </a:lnTo>
                  <a:lnTo>
                    <a:pt x="1248" y="1064"/>
                  </a:lnTo>
                  <a:lnTo>
                    <a:pt x="1200" y="1082"/>
                  </a:lnTo>
                  <a:lnTo>
                    <a:pt x="1158" y="1100"/>
                  </a:lnTo>
                  <a:lnTo>
                    <a:pt x="1128" y="1118"/>
                  </a:lnTo>
                  <a:lnTo>
                    <a:pt x="1110" y="1130"/>
                  </a:lnTo>
                  <a:lnTo>
                    <a:pt x="1093" y="1148"/>
                  </a:lnTo>
                  <a:lnTo>
                    <a:pt x="1081" y="1160"/>
                  </a:lnTo>
                  <a:lnTo>
                    <a:pt x="1069" y="1190"/>
                  </a:lnTo>
                  <a:lnTo>
                    <a:pt x="1075" y="1208"/>
                  </a:lnTo>
                  <a:lnTo>
                    <a:pt x="1081" y="1220"/>
                  </a:lnTo>
                  <a:lnTo>
                    <a:pt x="1087" y="1226"/>
                  </a:lnTo>
                  <a:lnTo>
                    <a:pt x="1093" y="1232"/>
                  </a:lnTo>
                  <a:lnTo>
                    <a:pt x="1110" y="1232"/>
                  </a:lnTo>
                  <a:lnTo>
                    <a:pt x="1128" y="1226"/>
                  </a:lnTo>
                  <a:lnTo>
                    <a:pt x="1152" y="1226"/>
                  </a:lnTo>
                  <a:lnTo>
                    <a:pt x="1212" y="1220"/>
                  </a:lnTo>
                  <a:lnTo>
                    <a:pt x="1272" y="1214"/>
                  </a:lnTo>
                  <a:lnTo>
                    <a:pt x="1332" y="1208"/>
                  </a:lnTo>
                  <a:lnTo>
                    <a:pt x="1393" y="1196"/>
                  </a:lnTo>
                  <a:lnTo>
                    <a:pt x="1416" y="1190"/>
                  </a:lnTo>
                  <a:lnTo>
                    <a:pt x="1434" y="1184"/>
                  </a:lnTo>
                  <a:lnTo>
                    <a:pt x="1446" y="1178"/>
                  </a:lnTo>
                  <a:lnTo>
                    <a:pt x="1452" y="1178"/>
                  </a:lnTo>
                  <a:lnTo>
                    <a:pt x="1464" y="1172"/>
                  </a:lnTo>
                  <a:lnTo>
                    <a:pt x="1488" y="1166"/>
                  </a:lnTo>
                  <a:lnTo>
                    <a:pt x="1530" y="1148"/>
                  </a:lnTo>
                  <a:lnTo>
                    <a:pt x="1578" y="1130"/>
                  </a:lnTo>
                  <a:lnTo>
                    <a:pt x="1681" y="1094"/>
                  </a:lnTo>
                  <a:lnTo>
                    <a:pt x="1722" y="1076"/>
                  </a:lnTo>
                  <a:lnTo>
                    <a:pt x="1758" y="1064"/>
                  </a:lnTo>
                  <a:lnTo>
                    <a:pt x="1812" y="1040"/>
                  </a:lnTo>
                  <a:lnTo>
                    <a:pt x="1848" y="1004"/>
                  </a:lnTo>
                  <a:lnTo>
                    <a:pt x="1872" y="962"/>
                  </a:lnTo>
                  <a:lnTo>
                    <a:pt x="1890" y="932"/>
                  </a:lnTo>
                  <a:lnTo>
                    <a:pt x="1932" y="866"/>
                  </a:lnTo>
                  <a:lnTo>
                    <a:pt x="1986" y="800"/>
                  </a:lnTo>
                  <a:lnTo>
                    <a:pt x="2046" y="740"/>
                  </a:lnTo>
                  <a:lnTo>
                    <a:pt x="2112" y="692"/>
                  </a:lnTo>
                  <a:lnTo>
                    <a:pt x="2166" y="650"/>
                  </a:lnTo>
                  <a:lnTo>
                    <a:pt x="2214" y="620"/>
                  </a:lnTo>
                  <a:lnTo>
                    <a:pt x="2244" y="596"/>
                  </a:lnTo>
                  <a:lnTo>
                    <a:pt x="2257" y="590"/>
                  </a:lnTo>
                  <a:lnTo>
                    <a:pt x="2257" y="590"/>
                  </a:lnTo>
                  <a:lnTo>
                    <a:pt x="2400" y="518"/>
                  </a:lnTo>
                  <a:lnTo>
                    <a:pt x="2400" y="57"/>
                  </a:lnTo>
                  <a:lnTo>
                    <a:pt x="2401" y="0"/>
                  </a:lnTo>
                  <a:lnTo>
                    <a:pt x="2310" y="3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2" name="Freeform 6"/>
            <p:cNvSpPr>
              <a:spLocks/>
            </p:cNvSpPr>
            <p:nvPr userDrawn="1"/>
          </p:nvSpPr>
          <p:spPr bwMode="hidden">
            <a:xfrm>
              <a:off x="3792" y="1536"/>
              <a:ext cx="1968" cy="762"/>
            </a:xfrm>
            <a:custGeom>
              <a:avLst/>
              <a:gdLst/>
              <a:ahLst/>
              <a:cxnLst>
                <a:cxn ang="0">
                  <a:pos x="965" y="165"/>
                </a:cxn>
                <a:cxn ang="0">
                  <a:pos x="696" y="200"/>
                </a:cxn>
                <a:cxn ang="0">
                  <a:pos x="693" y="237"/>
                </a:cxn>
                <a:cxn ang="0">
                  <a:pos x="924" y="258"/>
                </a:cxn>
                <a:cxn ang="0">
                  <a:pos x="993" y="267"/>
                </a:cxn>
                <a:cxn ang="0">
                  <a:pos x="681" y="291"/>
                </a:cxn>
                <a:cxn ang="0">
                  <a:pos x="633" y="309"/>
                </a:cxn>
                <a:cxn ang="0">
                  <a:pos x="645" y="336"/>
                </a:cxn>
                <a:cxn ang="0">
                  <a:pos x="672" y="351"/>
                </a:cxn>
                <a:cxn ang="0">
                  <a:pos x="984" y="333"/>
                </a:cxn>
                <a:cxn ang="0">
                  <a:pos x="1080" y="357"/>
                </a:cxn>
                <a:cxn ang="0">
                  <a:pos x="624" y="492"/>
                </a:cxn>
                <a:cxn ang="0">
                  <a:pos x="616" y="536"/>
                </a:cxn>
                <a:cxn ang="0">
                  <a:pos x="8" y="724"/>
                </a:cxn>
                <a:cxn ang="0">
                  <a:pos x="0" y="756"/>
                </a:cxn>
                <a:cxn ang="0">
                  <a:pos x="27" y="762"/>
                </a:cxn>
                <a:cxn ang="0">
                  <a:pos x="664" y="564"/>
                </a:cxn>
                <a:cxn ang="0">
                  <a:pos x="856" y="600"/>
                </a:cxn>
                <a:cxn ang="0">
                  <a:pos x="1158" y="507"/>
                </a:cxn>
                <a:cxn ang="0">
                  <a:pos x="1434" y="465"/>
                </a:cxn>
                <a:cxn ang="0">
                  <a:pos x="1572" y="368"/>
                </a:cxn>
                <a:cxn ang="0">
                  <a:pos x="1712" y="340"/>
                </a:cxn>
                <a:cxn ang="0">
                  <a:pos x="1856" y="328"/>
                </a:cxn>
                <a:cxn ang="0">
                  <a:pos x="1968" y="330"/>
                </a:cxn>
                <a:cxn ang="0">
                  <a:pos x="1968" y="0"/>
                </a:cxn>
                <a:cxn ang="0">
                  <a:pos x="1934" y="3"/>
                </a:cxn>
                <a:cxn ang="0">
                  <a:pos x="1832" y="5"/>
                </a:cxn>
                <a:cxn ang="0">
                  <a:pos x="1682" y="35"/>
                </a:cxn>
                <a:cxn ang="0">
                  <a:pos x="1643" y="72"/>
                </a:cxn>
                <a:cxn ang="0">
                  <a:pos x="1392" y="119"/>
                </a:cxn>
              </a:cxnLst>
              <a:rect l="0" t="0" r="r" b="b"/>
              <a:pathLst>
                <a:path w="1968" h="762">
                  <a:moveTo>
                    <a:pt x="965" y="165"/>
                  </a:moveTo>
                  <a:lnTo>
                    <a:pt x="696" y="200"/>
                  </a:lnTo>
                  <a:lnTo>
                    <a:pt x="693" y="237"/>
                  </a:lnTo>
                  <a:lnTo>
                    <a:pt x="924" y="258"/>
                  </a:lnTo>
                  <a:lnTo>
                    <a:pt x="993" y="267"/>
                  </a:lnTo>
                  <a:lnTo>
                    <a:pt x="681" y="291"/>
                  </a:lnTo>
                  <a:lnTo>
                    <a:pt x="633" y="309"/>
                  </a:lnTo>
                  <a:lnTo>
                    <a:pt x="645" y="336"/>
                  </a:lnTo>
                  <a:lnTo>
                    <a:pt x="672" y="351"/>
                  </a:lnTo>
                  <a:lnTo>
                    <a:pt x="984" y="333"/>
                  </a:lnTo>
                  <a:lnTo>
                    <a:pt x="1080" y="357"/>
                  </a:lnTo>
                  <a:lnTo>
                    <a:pt x="624" y="492"/>
                  </a:lnTo>
                  <a:lnTo>
                    <a:pt x="616" y="536"/>
                  </a:lnTo>
                  <a:lnTo>
                    <a:pt x="8" y="724"/>
                  </a:lnTo>
                  <a:lnTo>
                    <a:pt x="0" y="756"/>
                  </a:lnTo>
                  <a:lnTo>
                    <a:pt x="27" y="762"/>
                  </a:lnTo>
                  <a:lnTo>
                    <a:pt x="664" y="564"/>
                  </a:lnTo>
                  <a:lnTo>
                    <a:pt x="856" y="600"/>
                  </a:lnTo>
                  <a:lnTo>
                    <a:pt x="1158" y="507"/>
                  </a:lnTo>
                  <a:lnTo>
                    <a:pt x="1434" y="465"/>
                  </a:lnTo>
                  <a:lnTo>
                    <a:pt x="1572" y="368"/>
                  </a:lnTo>
                  <a:lnTo>
                    <a:pt x="1712" y="340"/>
                  </a:lnTo>
                  <a:lnTo>
                    <a:pt x="1856" y="328"/>
                  </a:lnTo>
                  <a:lnTo>
                    <a:pt x="1968" y="330"/>
                  </a:lnTo>
                  <a:lnTo>
                    <a:pt x="1968" y="0"/>
                  </a:lnTo>
                  <a:lnTo>
                    <a:pt x="1934" y="3"/>
                  </a:lnTo>
                  <a:lnTo>
                    <a:pt x="1832" y="5"/>
                  </a:lnTo>
                  <a:lnTo>
                    <a:pt x="1682" y="35"/>
                  </a:lnTo>
                  <a:lnTo>
                    <a:pt x="1643" y="72"/>
                  </a:lnTo>
                  <a:lnTo>
                    <a:pt x="1392" y="119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3" name="Freeform 7"/>
            <p:cNvSpPr>
              <a:spLocks/>
            </p:cNvSpPr>
            <p:nvPr userDrawn="1"/>
          </p:nvSpPr>
          <p:spPr bwMode="hidden">
            <a:xfrm>
              <a:off x="3599" y="2477"/>
              <a:ext cx="186" cy="120"/>
            </a:xfrm>
            <a:custGeom>
              <a:avLst/>
              <a:gdLst/>
              <a:ahLst/>
              <a:cxnLst>
                <a:cxn ang="0">
                  <a:pos x="185" y="0"/>
                </a:cxn>
                <a:cxn ang="0">
                  <a:pos x="185" y="6"/>
                </a:cxn>
                <a:cxn ang="0">
                  <a:pos x="185" y="18"/>
                </a:cxn>
                <a:cxn ang="0">
                  <a:pos x="185" y="36"/>
                </a:cxn>
                <a:cxn ang="0">
                  <a:pos x="179" y="54"/>
                </a:cxn>
                <a:cxn ang="0">
                  <a:pos x="161" y="72"/>
                </a:cxn>
                <a:cxn ang="0">
                  <a:pos x="137" y="96"/>
                </a:cxn>
                <a:cxn ang="0">
                  <a:pos x="101" y="108"/>
                </a:cxn>
                <a:cxn ang="0">
                  <a:pos x="47" y="120"/>
                </a:cxn>
                <a:cxn ang="0">
                  <a:pos x="29" y="120"/>
                </a:cxn>
                <a:cxn ang="0">
                  <a:pos x="17" y="114"/>
                </a:cxn>
                <a:cxn ang="0">
                  <a:pos x="0" y="96"/>
                </a:cxn>
                <a:cxn ang="0">
                  <a:pos x="0" y="78"/>
                </a:cxn>
                <a:cxn ang="0">
                  <a:pos x="0" y="72"/>
                </a:cxn>
                <a:cxn ang="0">
                  <a:pos x="185" y="0"/>
                </a:cxn>
                <a:cxn ang="0">
                  <a:pos x="185" y="0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85" y="18"/>
                  </a:lnTo>
                  <a:lnTo>
                    <a:pt x="185" y="36"/>
                  </a:lnTo>
                  <a:lnTo>
                    <a:pt x="179" y="54"/>
                  </a:lnTo>
                  <a:lnTo>
                    <a:pt x="161" y="72"/>
                  </a:lnTo>
                  <a:lnTo>
                    <a:pt x="137" y="96"/>
                  </a:lnTo>
                  <a:lnTo>
                    <a:pt x="101" y="108"/>
                  </a:lnTo>
                  <a:lnTo>
                    <a:pt x="47" y="120"/>
                  </a:lnTo>
                  <a:lnTo>
                    <a:pt x="29" y="120"/>
                  </a:lnTo>
                  <a:lnTo>
                    <a:pt x="17" y="114"/>
                  </a:lnTo>
                  <a:lnTo>
                    <a:pt x="0" y="96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185" y="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4" name="Freeform 8"/>
            <p:cNvSpPr>
              <a:spLocks/>
            </p:cNvSpPr>
            <p:nvPr userDrawn="1"/>
          </p:nvSpPr>
          <p:spPr bwMode="hidden">
            <a:xfrm>
              <a:off x="3779" y="2393"/>
              <a:ext cx="185" cy="120"/>
            </a:xfrm>
            <a:custGeom>
              <a:avLst/>
              <a:gdLst/>
              <a:ahLst/>
              <a:cxnLst>
                <a:cxn ang="0">
                  <a:pos x="185" y="0"/>
                </a:cxn>
                <a:cxn ang="0">
                  <a:pos x="185" y="6"/>
                </a:cxn>
                <a:cxn ang="0">
                  <a:pos x="179" y="24"/>
                </a:cxn>
                <a:cxn ang="0">
                  <a:pos x="167" y="42"/>
                </a:cxn>
                <a:cxn ang="0">
                  <a:pos x="149" y="66"/>
                </a:cxn>
                <a:cxn ang="0">
                  <a:pos x="131" y="90"/>
                </a:cxn>
                <a:cxn ang="0">
                  <a:pos x="102" y="108"/>
                </a:cxn>
                <a:cxn ang="0">
                  <a:pos x="66" y="120"/>
                </a:cxn>
                <a:cxn ang="0">
                  <a:pos x="18" y="120"/>
                </a:cxn>
                <a:cxn ang="0">
                  <a:pos x="0" y="60"/>
                </a:cxn>
                <a:cxn ang="0">
                  <a:pos x="185" y="0"/>
                </a:cxn>
                <a:cxn ang="0">
                  <a:pos x="185" y="0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79" y="24"/>
                  </a:lnTo>
                  <a:lnTo>
                    <a:pt x="167" y="42"/>
                  </a:lnTo>
                  <a:lnTo>
                    <a:pt x="149" y="66"/>
                  </a:lnTo>
                  <a:lnTo>
                    <a:pt x="131" y="90"/>
                  </a:lnTo>
                  <a:lnTo>
                    <a:pt x="102" y="108"/>
                  </a:lnTo>
                  <a:lnTo>
                    <a:pt x="66" y="120"/>
                  </a:lnTo>
                  <a:lnTo>
                    <a:pt x="18" y="120"/>
                  </a:lnTo>
                  <a:lnTo>
                    <a:pt x="0" y="60"/>
                  </a:lnTo>
                  <a:lnTo>
                    <a:pt x="185" y="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5" name="Freeform 9"/>
            <p:cNvSpPr>
              <a:spLocks/>
            </p:cNvSpPr>
            <p:nvPr userDrawn="1"/>
          </p:nvSpPr>
          <p:spPr bwMode="hidden">
            <a:xfrm>
              <a:off x="3839" y="1836"/>
              <a:ext cx="528" cy="275"/>
            </a:xfrm>
            <a:custGeom>
              <a:avLst/>
              <a:gdLst/>
              <a:ahLst/>
              <a:cxnLst>
                <a:cxn ang="0">
                  <a:pos x="0" y="275"/>
                </a:cxn>
                <a:cxn ang="0">
                  <a:pos x="0" y="269"/>
                </a:cxn>
                <a:cxn ang="0">
                  <a:pos x="6" y="251"/>
                </a:cxn>
                <a:cxn ang="0">
                  <a:pos x="6" y="239"/>
                </a:cxn>
                <a:cxn ang="0">
                  <a:pos x="12" y="227"/>
                </a:cxn>
                <a:cxn ang="0">
                  <a:pos x="18" y="221"/>
                </a:cxn>
                <a:cxn ang="0">
                  <a:pos x="36" y="215"/>
                </a:cxn>
                <a:cxn ang="0">
                  <a:pos x="77" y="203"/>
                </a:cxn>
                <a:cxn ang="0">
                  <a:pos x="137" y="179"/>
                </a:cxn>
                <a:cxn ang="0">
                  <a:pos x="209" y="143"/>
                </a:cxn>
                <a:cxn ang="0">
                  <a:pos x="251" y="120"/>
                </a:cxn>
                <a:cxn ang="0">
                  <a:pos x="299" y="96"/>
                </a:cxn>
                <a:cxn ang="0">
                  <a:pos x="394" y="48"/>
                </a:cxn>
                <a:cxn ang="0">
                  <a:pos x="442" y="30"/>
                </a:cxn>
                <a:cxn ang="0">
                  <a:pos x="478" y="12"/>
                </a:cxn>
                <a:cxn ang="0">
                  <a:pos x="502" y="6"/>
                </a:cxn>
                <a:cxn ang="0">
                  <a:pos x="520" y="0"/>
                </a:cxn>
                <a:cxn ang="0">
                  <a:pos x="526" y="0"/>
                </a:cxn>
                <a:cxn ang="0">
                  <a:pos x="520" y="6"/>
                </a:cxn>
                <a:cxn ang="0">
                  <a:pos x="508" y="12"/>
                </a:cxn>
                <a:cxn ang="0">
                  <a:pos x="484" y="24"/>
                </a:cxn>
                <a:cxn ang="0">
                  <a:pos x="460" y="42"/>
                </a:cxn>
                <a:cxn ang="0">
                  <a:pos x="436" y="54"/>
                </a:cxn>
                <a:cxn ang="0">
                  <a:pos x="394" y="78"/>
                </a:cxn>
                <a:cxn ang="0">
                  <a:pos x="340" y="108"/>
                </a:cxn>
                <a:cxn ang="0">
                  <a:pos x="275" y="143"/>
                </a:cxn>
                <a:cxn ang="0">
                  <a:pos x="131" y="221"/>
                </a:cxn>
                <a:cxn ang="0">
                  <a:pos x="65" y="251"/>
                </a:cxn>
                <a:cxn ang="0">
                  <a:pos x="0" y="275"/>
                </a:cxn>
                <a:cxn ang="0">
                  <a:pos x="0" y="275"/>
                </a:cxn>
              </a:cxnLst>
              <a:rect l="0" t="0" r="r" b="b"/>
              <a:pathLst>
                <a:path w="526" h="275">
                  <a:moveTo>
                    <a:pt x="0" y="275"/>
                  </a:moveTo>
                  <a:lnTo>
                    <a:pt x="0" y="269"/>
                  </a:lnTo>
                  <a:lnTo>
                    <a:pt x="6" y="251"/>
                  </a:lnTo>
                  <a:lnTo>
                    <a:pt x="6" y="239"/>
                  </a:lnTo>
                  <a:lnTo>
                    <a:pt x="12" y="227"/>
                  </a:lnTo>
                  <a:lnTo>
                    <a:pt x="18" y="221"/>
                  </a:lnTo>
                  <a:lnTo>
                    <a:pt x="36" y="215"/>
                  </a:lnTo>
                  <a:lnTo>
                    <a:pt x="77" y="203"/>
                  </a:lnTo>
                  <a:lnTo>
                    <a:pt x="137" y="179"/>
                  </a:lnTo>
                  <a:lnTo>
                    <a:pt x="209" y="143"/>
                  </a:lnTo>
                  <a:lnTo>
                    <a:pt x="251" y="120"/>
                  </a:lnTo>
                  <a:lnTo>
                    <a:pt x="299" y="96"/>
                  </a:lnTo>
                  <a:lnTo>
                    <a:pt x="394" y="48"/>
                  </a:lnTo>
                  <a:lnTo>
                    <a:pt x="442" y="30"/>
                  </a:lnTo>
                  <a:lnTo>
                    <a:pt x="478" y="12"/>
                  </a:lnTo>
                  <a:lnTo>
                    <a:pt x="502" y="6"/>
                  </a:lnTo>
                  <a:lnTo>
                    <a:pt x="520" y="0"/>
                  </a:lnTo>
                  <a:lnTo>
                    <a:pt x="526" y="0"/>
                  </a:lnTo>
                  <a:lnTo>
                    <a:pt x="520" y="6"/>
                  </a:lnTo>
                  <a:lnTo>
                    <a:pt x="508" y="12"/>
                  </a:lnTo>
                  <a:lnTo>
                    <a:pt x="484" y="24"/>
                  </a:lnTo>
                  <a:lnTo>
                    <a:pt x="460" y="42"/>
                  </a:lnTo>
                  <a:lnTo>
                    <a:pt x="436" y="54"/>
                  </a:lnTo>
                  <a:lnTo>
                    <a:pt x="394" y="78"/>
                  </a:lnTo>
                  <a:lnTo>
                    <a:pt x="340" y="108"/>
                  </a:lnTo>
                  <a:lnTo>
                    <a:pt x="275" y="143"/>
                  </a:lnTo>
                  <a:lnTo>
                    <a:pt x="131" y="221"/>
                  </a:lnTo>
                  <a:lnTo>
                    <a:pt x="65" y="251"/>
                  </a:lnTo>
                  <a:lnTo>
                    <a:pt x="0" y="275"/>
                  </a:lnTo>
                  <a:lnTo>
                    <a:pt x="0" y="27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6" name="Freeform 10"/>
            <p:cNvSpPr>
              <a:spLocks/>
            </p:cNvSpPr>
            <p:nvPr userDrawn="1"/>
          </p:nvSpPr>
          <p:spPr bwMode="hidden">
            <a:xfrm>
              <a:off x="3676" y="2015"/>
              <a:ext cx="721" cy="306"/>
            </a:xfrm>
            <a:custGeom>
              <a:avLst/>
              <a:gdLst/>
              <a:ahLst/>
              <a:cxnLst>
                <a:cxn ang="0">
                  <a:pos x="48" y="216"/>
                </a:cxn>
                <a:cxn ang="0">
                  <a:pos x="30" y="252"/>
                </a:cxn>
                <a:cxn ang="0">
                  <a:pos x="12" y="282"/>
                </a:cxn>
                <a:cxn ang="0">
                  <a:pos x="6" y="300"/>
                </a:cxn>
                <a:cxn ang="0">
                  <a:pos x="0" y="306"/>
                </a:cxn>
                <a:cxn ang="0">
                  <a:pos x="48" y="276"/>
                </a:cxn>
                <a:cxn ang="0">
                  <a:pos x="84" y="252"/>
                </a:cxn>
                <a:cxn ang="0">
                  <a:pos x="108" y="234"/>
                </a:cxn>
                <a:cxn ang="0">
                  <a:pos x="120" y="228"/>
                </a:cxn>
                <a:cxn ang="0">
                  <a:pos x="126" y="228"/>
                </a:cxn>
                <a:cxn ang="0">
                  <a:pos x="144" y="222"/>
                </a:cxn>
                <a:cxn ang="0">
                  <a:pos x="168" y="216"/>
                </a:cxn>
                <a:cxn ang="0">
                  <a:pos x="198" y="204"/>
                </a:cxn>
                <a:cxn ang="0">
                  <a:pos x="275" y="180"/>
                </a:cxn>
                <a:cxn ang="0">
                  <a:pos x="371" y="156"/>
                </a:cxn>
                <a:cxn ang="0">
                  <a:pos x="461" y="126"/>
                </a:cxn>
                <a:cxn ang="0">
                  <a:pos x="544" y="102"/>
                </a:cxn>
                <a:cxn ang="0">
                  <a:pos x="574" y="90"/>
                </a:cxn>
                <a:cxn ang="0">
                  <a:pos x="604" y="84"/>
                </a:cxn>
                <a:cxn ang="0">
                  <a:pos x="622" y="78"/>
                </a:cxn>
                <a:cxn ang="0">
                  <a:pos x="628" y="72"/>
                </a:cxn>
                <a:cxn ang="0">
                  <a:pos x="634" y="66"/>
                </a:cxn>
                <a:cxn ang="0">
                  <a:pos x="652" y="60"/>
                </a:cxn>
                <a:cxn ang="0">
                  <a:pos x="694" y="30"/>
                </a:cxn>
                <a:cxn ang="0">
                  <a:pos x="712" y="18"/>
                </a:cxn>
                <a:cxn ang="0">
                  <a:pos x="718" y="6"/>
                </a:cxn>
                <a:cxn ang="0">
                  <a:pos x="712" y="0"/>
                </a:cxn>
                <a:cxn ang="0">
                  <a:pos x="688" y="0"/>
                </a:cxn>
                <a:cxn ang="0">
                  <a:pos x="628" y="0"/>
                </a:cxn>
                <a:cxn ang="0">
                  <a:pos x="580" y="0"/>
                </a:cxn>
                <a:cxn ang="0">
                  <a:pos x="544" y="0"/>
                </a:cxn>
                <a:cxn ang="0">
                  <a:pos x="514" y="18"/>
                </a:cxn>
                <a:cxn ang="0">
                  <a:pos x="485" y="42"/>
                </a:cxn>
                <a:cxn ang="0">
                  <a:pos x="467" y="54"/>
                </a:cxn>
                <a:cxn ang="0">
                  <a:pos x="449" y="60"/>
                </a:cxn>
                <a:cxn ang="0">
                  <a:pos x="425" y="60"/>
                </a:cxn>
                <a:cxn ang="0">
                  <a:pos x="389" y="66"/>
                </a:cxn>
                <a:cxn ang="0">
                  <a:pos x="347" y="84"/>
                </a:cxn>
                <a:cxn ang="0">
                  <a:pos x="311" y="108"/>
                </a:cxn>
                <a:cxn ang="0">
                  <a:pos x="287" y="126"/>
                </a:cxn>
                <a:cxn ang="0">
                  <a:pos x="275" y="132"/>
                </a:cxn>
                <a:cxn ang="0">
                  <a:pos x="257" y="138"/>
                </a:cxn>
                <a:cxn ang="0">
                  <a:pos x="221" y="138"/>
                </a:cxn>
                <a:cxn ang="0">
                  <a:pos x="186" y="138"/>
                </a:cxn>
                <a:cxn ang="0">
                  <a:pos x="180" y="138"/>
                </a:cxn>
                <a:cxn ang="0">
                  <a:pos x="174" y="138"/>
                </a:cxn>
                <a:cxn ang="0">
                  <a:pos x="114" y="162"/>
                </a:cxn>
                <a:cxn ang="0">
                  <a:pos x="48" y="216"/>
                </a:cxn>
                <a:cxn ang="0">
                  <a:pos x="48" y="216"/>
                </a:cxn>
              </a:cxnLst>
              <a:rect l="0" t="0" r="r" b="b"/>
              <a:pathLst>
                <a:path w="718" h="306">
                  <a:moveTo>
                    <a:pt x="48" y="216"/>
                  </a:moveTo>
                  <a:lnTo>
                    <a:pt x="30" y="252"/>
                  </a:lnTo>
                  <a:lnTo>
                    <a:pt x="12" y="282"/>
                  </a:lnTo>
                  <a:lnTo>
                    <a:pt x="6" y="300"/>
                  </a:lnTo>
                  <a:lnTo>
                    <a:pt x="0" y="306"/>
                  </a:lnTo>
                  <a:lnTo>
                    <a:pt x="48" y="276"/>
                  </a:lnTo>
                  <a:lnTo>
                    <a:pt x="84" y="252"/>
                  </a:lnTo>
                  <a:lnTo>
                    <a:pt x="108" y="234"/>
                  </a:lnTo>
                  <a:lnTo>
                    <a:pt x="120" y="228"/>
                  </a:lnTo>
                  <a:lnTo>
                    <a:pt x="126" y="228"/>
                  </a:lnTo>
                  <a:lnTo>
                    <a:pt x="144" y="222"/>
                  </a:lnTo>
                  <a:lnTo>
                    <a:pt x="168" y="216"/>
                  </a:lnTo>
                  <a:lnTo>
                    <a:pt x="198" y="204"/>
                  </a:lnTo>
                  <a:lnTo>
                    <a:pt x="275" y="180"/>
                  </a:lnTo>
                  <a:lnTo>
                    <a:pt x="371" y="156"/>
                  </a:lnTo>
                  <a:lnTo>
                    <a:pt x="461" y="126"/>
                  </a:lnTo>
                  <a:lnTo>
                    <a:pt x="544" y="102"/>
                  </a:lnTo>
                  <a:lnTo>
                    <a:pt x="574" y="90"/>
                  </a:lnTo>
                  <a:lnTo>
                    <a:pt x="604" y="84"/>
                  </a:lnTo>
                  <a:lnTo>
                    <a:pt x="622" y="78"/>
                  </a:lnTo>
                  <a:lnTo>
                    <a:pt x="628" y="72"/>
                  </a:lnTo>
                  <a:lnTo>
                    <a:pt x="634" y="66"/>
                  </a:lnTo>
                  <a:lnTo>
                    <a:pt x="652" y="60"/>
                  </a:lnTo>
                  <a:lnTo>
                    <a:pt x="694" y="30"/>
                  </a:lnTo>
                  <a:lnTo>
                    <a:pt x="712" y="18"/>
                  </a:lnTo>
                  <a:lnTo>
                    <a:pt x="718" y="6"/>
                  </a:lnTo>
                  <a:lnTo>
                    <a:pt x="712" y="0"/>
                  </a:lnTo>
                  <a:lnTo>
                    <a:pt x="688" y="0"/>
                  </a:lnTo>
                  <a:lnTo>
                    <a:pt x="628" y="0"/>
                  </a:lnTo>
                  <a:lnTo>
                    <a:pt x="580" y="0"/>
                  </a:lnTo>
                  <a:lnTo>
                    <a:pt x="544" y="0"/>
                  </a:lnTo>
                  <a:lnTo>
                    <a:pt x="514" y="18"/>
                  </a:lnTo>
                  <a:lnTo>
                    <a:pt x="485" y="42"/>
                  </a:lnTo>
                  <a:lnTo>
                    <a:pt x="467" y="54"/>
                  </a:lnTo>
                  <a:lnTo>
                    <a:pt x="449" y="60"/>
                  </a:lnTo>
                  <a:lnTo>
                    <a:pt x="425" y="60"/>
                  </a:lnTo>
                  <a:lnTo>
                    <a:pt x="389" y="66"/>
                  </a:lnTo>
                  <a:lnTo>
                    <a:pt x="347" y="84"/>
                  </a:lnTo>
                  <a:lnTo>
                    <a:pt x="311" y="108"/>
                  </a:lnTo>
                  <a:lnTo>
                    <a:pt x="287" y="126"/>
                  </a:lnTo>
                  <a:lnTo>
                    <a:pt x="275" y="132"/>
                  </a:lnTo>
                  <a:lnTo>
                    <a:pt x="257" y="138"/>
                  </a:lnTo>
                  <a:lnTo>
                    <a:pt x="221" y="138"/>
                  </a:lnTo>
                  <a:lnTo>
                    <a:pt x="186" y="138"/>
                  </a:lnTo>
                  <a:lnTo>
                    <a:pt x="180" y="138"/>
                  </a:lnTo>
                  <a:lnTo>
                    <a:pt x="174" y="138"/>
                  </a:lnTo>
                  <a:lnTo>
                    <a:pt x="114" y="162"/>
                  </a:lnTo>
                  <a:lnTo>
                    <a:pt x="48" y="216"/>
                  </a:lnTo>
                  <a:lnTo>
                    <a:pt x="48" y="21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7" name="Freeform 11"/>
            <p:cNvSpPr>
              <a:spLocks/>
            </p:cNvSpPr>
            <p:nvPr userDrawn="1"/>
          </p:nvSpPr>
          <p:spPr bwMode="hidden">
            <a:xfrm>
              <a:off x="3358" y="1890"/>
              <a:ext cx="2400" cy="881"/>
            </a:xfrm>
            <a:custGeom>
              <a:avLst/>
              <a:gdLst/>
              <a:ahLst/>
              <a:cxnLst>
                <a:cxn ang="0">
                  <a:pos x="2231" y="54"/>
                </a:cxn>
                <a:cxn ang="0">
                  <a:pos x="2189" y="54"/>
                </a:cxn>
                <a:cxn ang="0">
                  <a:pos x="2147" y="66"/>
                </a:cxn>
                <a:cxn ang="0">
                  <a:pos x="2021" y="101"/>
                </a:cxn>
                <a:cxn ang="0">
                  <a:pos x="1956" y="119"/>
                </a:cxn>
                <a:cxn ang="0">
                  <a:pos x="1860" y="167"/>
                </a:cxn>
                <a:cxn ang="0">
                  <a:pos x="1836" y="245"/>
                </a:cxn>
                <a:cxn ang="0">
                  <a:pos x="1842" y="305"/>
                </a:cxn>
                <a:cxn ang="0">
                  <a:pos x="1758" y="317"/>
                </a:cxn>
                <a:cxn ang="0">
                  <a:pos x="1597" y="263"/>
                </a:cxn>
                <a:cxn ang="0">
                  <a:pos x="1507" y="257"/>
                </a:cxn>
                <a:cxn ang="0">
                  <a:pos x="1399" y="311"/>
                </a:cxn>
                <a:cxn ang="0">
                  <a:pos x="1334" y="353"/>
                </a:cxn>
                <a:cxn ang="0">
                  <a:pos x="1310" y="359"/>
                </a:cxn>
                <a:cxn ang="0">
                  <a:pos x="1214" y="371"/>
                </a:cxn>
                <a:cxn ang="0">
                  <a:pos x="1160" y="365"/>
                </a:cxn>
                <a:cxn ang="0">
                  <a:pos x="1053" y="371"/>
                </a:cxn>
                <a:cxn ang="0">
                  <a:pos x="957" y="383"/>
                </a:cxn>
                <a:cxn ang="0">
                  <a:pos x="921" y="401"/>
                </a:cxn>
                <a:cxn ang="0">
                  <a:pos x="819" y="419"/>
                </a:cxn>
                <a:cxn ang="0">
                  <a:pos x="778" y="419"/>
                </a:cxn>
                <a:cxn ang="0">
                  <a:pos x="664" y="437"/>
                </a:cxn>
                <a:cxn ang="0">
                  <a:pos x="598" y="473"/>
                </a:cxn>
                <a:cxn ang="0">
                  <a:pos x="503" y="467"/>
                </a:cxn>
                <a:cxn ang="0">
                  <a:pos x="431" y="491"/>
                </a:cxn>
                <a:cxn ang="0">
                  <a:pos x="413" y="539"/>
                </a:cxn>
                <a:cxn ang="0">
                  <a:pos x="347" y="569"/>
                </a:cxn>
                <a:cxn ang="0">
                  <a:pos x="222" y="599"/>
                </a:cxn>
                <a:cxn ang="0">
                  <a:pos x="138" y="647"/>
                </a:cxn>
                <a:cxn ang="0">
                  <a:pos x="108" y="659"/>
                </a:cxn>
                <a:cxn ang="0">
                  <a:pos x="0" y="671"/>
                </a:cxn>
                <a:cxn ang="0">
                  <a:pos x="84" y="695"/>
                </a:cxn>
                <a:cxn ang="0">
                  <a:pos x="263" y="653"/>
                </a:cxn>
                <a:cxn ang="0">
                  <a:pos x="473" y="569"/>
                </a:cxn>
                <a:cxn ang="0">
                  <a:pos x="568" y="521"/>
                </a:cxn>
                <a:cxn ang="0">
                  <a:pos x="646" y="515"/>
                </a:cxn>
                <a:cxn ang="0">
                  <a:pos x="873" y="461"/>
                </a:cxn>
                <a:cxn ang="0">
                  <a:pos x="1148" y="425"/>
                </a:cxn>
                <a:cxn ang="0">
                  <a:pos x="1292" y="461"/>
                </a:cxn>
                <a:cxn ang="0">
                  <a:pos x="1417" y="533"/>
                </a:cxn>
                <a:cxn ang="0">
                  <a:pos x="1435" y="617"/>
                </a:cxn>
                <a:cxn ang="0">
                  <a:pos x="1376" y="653"/>
                </a:cxn>
                <a:cxn ang="0">
                  <a:pos x="1226" y="701"/>
                </a:cxn>
                <a:cxn ang="0">
                  <a:pos x="1112" y="755"/>
                </a:cxn>
                <a:cxn ang="0">
                  <a:pos x="1065" y="809"/>
                </a:cxn>
                <a:cxn ang="0">
                  <a:pos x="1077" y="869"/>
                </a:cxn>
                <a:cxn ang="0">
                  <a:pos x="1106" y="881"/>
                </a:cxn>
                <a:cxn ang="0">
                  <a:pos x="1208" y="869"/>
                </a:cxn>
                <a:cxn ang="0">
                  <a:pos x="1388" y="857"/>
                </a:cxn>
                <a:cxn ang="0">
                  <a:pos x="1441" y="851"/>
                </a:cxn>
                <a:cxn ang="0">
                  <a:pos x="1483" y="833"/>
                </a:cxn>
                <a:cxn ang="0">
                  <a:pos x="1675" y="743"/>
                </a:cxn>
                <a:cxn ang="0">
                  <a:pos x="1806" y="689"/>
                </a:cxn>
                <a:cxn ang="0">
                  <a:pos x="1884" y="581"/>
                </a:cxn>
                <a:cxn ang="0">
                  <a:pos x="2039" y="389"/>
                </a:cxn>
                <a:cxn ang="0">
                  <a:pos x="2207" y="269"/>
                </a:cxn>
                <a:cxn ang="0">
                  <a:pos x="2249" y="239"/>
                </a:cxn>
                <a:cxn ang="0">
                  <a:pos x="2392" y="0"/>
                </a:cxn>
                <a:cxn ang="0">
                  <a:pos x="2302" y="36"/>
                </a:cxn>
              </a:cxnLst>
              <a:rect l="0" t="0" r="r" b="b"/>
              <a:pathLst>
                <a:path w="2392" h="881">
                  <a:moveTo>
                    <a:pt x="2302" y="36"/>
                  </a:moveTo>
                  <a:lnTo>
                    <a:pt x="2266" y="48"/>
                  </a:lnTo>
                  <a:lnTo>
                    <a:pt x="2231" y="54"/>
                  </a:lnTo>
                  <a:lnTo>
                    <a:pt x="2201" y="54"/>
                  </a:lnTo>
                  <a:lnTo>
                    <a:pt x="2195" y="54"/>
                  </a:lnTo>
                  <a:lnTo>
                    <a:pt x="2189" y="54"/>
                  </a:lnTo>
                  <a:lnTo>
                    <a:pt x="2189" y="54"/>
                  </a:lnTo>
                  <a:lnTo>
                    <a:pt x="2177" y="60"/>
                  </a:lnTo>
                  <a:lnTo>
                    <a:pt x="2147" y="66"/>
                  </a:lnTo>
                  <a:lnTo>
                    <a:pt x="2105" y="78"/>
                  </a:lnTo>
                  <a:lnTo>
                    <a:pt x="2057" y="89"/>
                  </a:lnTo>
                  <a:lnTo>
                    <a:pt x="2021" y="101"/>
                  </a:lnTo>
                  <a:lnTo>
                    <a:pt x="1997" y="107"/>
                  </a:lnTo>
                  <a:lnTo>
                    <a:pt x="1973" y="113"/>
                  </a:lnTo>
                  <a:lnTo>
                    <a:pt x="1956" y="119"/>
                  </a:lnTo>
                  <a:lnTo>
                    <a:pt x="1926" y="131"/>
                  </a:lnTo>
                  <a:lnTo>
                    <a:pt x="1896" y="137"/>
                  </a:lnTo>
                  <a:lnTo>
                    <a:pt x="1860" y="167"/>
                  </a:lnTo>
                  <a:lnTo>
                    <a:pt x="1842" y="191"/>
                  </a:lnTo>
                  <a:lnTo>
                    <a:pt x="1836" y="221"/>
                  </a:lnTo>
                  <a:lnTo>
                    <a:pt x="1836" y="245"/>
                  </a:lnTo>
                  <a:lnTo>
                    <a:pt x="1842" y="269"/>
                  </a:lnTo>
                  <a:lnTo>
                    <a:pt x="1842" y="293"/>
                  </a:lnTo>
                  <a:lnTo>
                    <a:pt x="1842" y="305"/>
                  </a:lnTo>
                  <a:lnTo>
                    <a:pt x="1824" y="323"/>
                  </a:lnTo>
                  <a:lnTo>
                    <a:pt x="1794" y="329"/>
                  </a:lnTo>
                  <a:lnTo>
                    <a:pt x="1758" y="317"/>
                  </a:lnTo>
                  <a:lnTo>
                    <a:pt x="1716" y="299"/>
                  </a:lnTo>
                  <a:lnTo>
                    <a:pt x="1657" y="275"/>
                  </a:lnTo>
                  <a:lnTo>
                    <a:pt x="1597" y="263"/>
                  </a:lnTo>
                  <a:lnTo>
                    <a:pt x="1543" y="257"/>
                  </a:lnTo>
                  <a:lnTo>
                    <a:pt x="1519" y="257"/>
                  </a:lnTo>
                  <a:lnTo>
                    <a:pt x="1507" y="257"/>
                  </a:lnTo>
                  <a:lnTo>
                    <a:pt x="1489" y="263"/>
                  </a:lnTo>
                  <a:lnTo>
                    <a:pt x="1459" y="275"/>
                  </a:lnTo>
                  <a:lnTo>
                    <a:pt x="1399" y="311"/>
                  </a:lnTo>
                  <a:lnTo>
                    <a:pt x="1376" y="329"/>
                  </a:lnTo>
                  <a:lnTo>
                    <a:pt x="1352" y="341"/>
                  </a:lnTo>
                  <a:lnTo>
                    <a:pt x="1334" y="353"/>
                  </a:lnTo>
                  <a:lnTo>
                    <a:pt x="1328" y="359"/>
                  </a:lnTo>
                  <a:lnTo>
                    <a:pt x="1322" y="359"/>
                  </a:lnTo>
                  <a:lnTo>
                    <a:pt x="1310" y="359"/>
                  </a:lnTo>
                  <a:lnTo>
                    <a:pt x="1286" y="365"/>
                  </a:lnTo>
                  <a:lnTo>
                    <a:pt x="1262" y="365"/>
                  </a:lnTo>
                  <a:lnTo>
                    <a:pt x="1214" y="371"/>
                  </a:lnTo>
                  <a:lnTo>
                    <a:pt x="1196" y="371"/>
                  </a:lnTo>
                  <a:lnTo>
                    <a:pt x="1178" y="365"/>
                  </a:lnTo>
                  <a:lnTo>
                    <a:pt x="1160" y="365"/>
                  </a:lnTo>
                  <a:lnTo>
                    <a:pt x="1130" y="365"/>
                  </a:lnTo>
                  <a:lnTo>
                    <a:pt x="1095" y="365"/>
                  </a:lnTo>
                  <a:lnTo>
                    <a:pt x="1053" y="371"/>
                  </a:lnTo>
                  <a:lnTo>
                    <a:pt x="1017" y="377"/>
                  </a:lnTo>
                  <a:lnTo>
                    <a:pt x="981" y="377"/>
                  </a:lnTo>
                  <a:lnTo>
                    <a:pt x="957" y="383"/>
                  </a:lnTo>
                  <a:lnTo>
                    <a:pt x="945" y="389"/>
                  </a:lnTo>
                  <a:lnTo>
                    <a:pt x="939" y="395"/>
                  </a:lnTo>
                  <a:lnTo>
                    <a:pt x="921" y="401"/>
                  </a:lnTo>
                  <a:lnTo>
                    <a:pt x="879" y="407"/>
                  </a:lnTo>
                  <a:lnTo>
                    <a:pt x="837" y="419"/>
                  </a:lnTo>
                  <a:lnTo>
                    <a:pt x="819" y="419"/>
                  </a:lnTo>
                  <a:lnTo>
                    <a:pt x="808" y="419"/>
                  </a:lnTo>
                  <a:lnTo>
                    <a:pt x="796" y="419"/>
                  </a:lnTo>
                  <a:lnTo>
                    <a:pt x="778" y="419"/>
                  </a:lnTo>
                  <a:lnTo>
                    <a:pt x="754" y="419"/>
                  </a:lnTo>
                  <a:lnTo>
                    <a:pt x="724" y="425"/>
                  </a:lnTo>
                  <a:lnTo>
                    <a:pt x="664" y="437"/>
                  </a:lnTo>
                  <a:lnTo>
                    <a:pt x="640" y="449"/>
                  </a:lnTo>
                  <a:lnTo>
                    <a:pt x="616" y="461"/>
                  </a:lnTo>
                  <a:lnTo>
                    <a:pt x="598" y="473"/>
                  </a:lnTo>
                  <a:lnTo>
                    <a:pt x="580" y="473"/>
                  </a:lnTo>
                  <a:lnTo>
                    <a:pt x="538" y="473"/>
                  </a:lnTo>
                  <a:lnTo>
                    <a:pt x="503" y="467"/>
                  </a:lnTo>
                  <a:lnTo>
                    <a:pt x="461" y="473"/>
                  </a:lnTo>
                  <a:lnTo>
                    <a:pt x="443" y="479"/>
                  </a:lnTo>
                  <a:lnTo>
                    <a:pt x="431" y="491"/>
                  </a:lnTo>
                  <a:lnTo>
                    <a:pt x="425" y="509"/>
                  </a:lnTo>
                  <a:lnTo>
                    <a:pt x="419" y="533"/>
                  </a:lnTo>
                  <a:lnTo>
                    <a:pt x="413" y="539"/>
                  </a:lnTo>
                  <a:lnTo>
                    <a:pt x="407" y="545"/>
                  </a:lnTo>
                  <a:lnTo>
                    <a:pt x="389" y="551"/>
                  </a:lnTo>
                  <a:lnTo>
                    <a:pt x="347" y="569"/>
                  </a:lnTo>
                  <a:lnTo>
                    <a:pt x="299" y="587"/>
                  </a:lnTo>
                  <a:lnTo>
                    <a:pt x="257" y="593"/>
                  </a:lnTo>
                  <a:lnTo>
                    <a:pt x="222" y="599"/>
                  </a:lnTo>
                  <a:lnTo>
                    <a:pt x="180" y="617"/>
                  </a:lnTo>
                  <a:lnTo>
                    <a:pt x="150" y="641"/>
                  </a:lnTo>
                  <a:lnTo>
                    <a:pt x="138" y="647"/>
                  </a:lnTo>
                  <a:lnTo>
                    <a:pt x="132" y="653"/>
                  </a:lnTo>
                  <a:lnTo>
                    <a:pt x="126" y="659"/>
                  </a:lnTo>
                  <a:lnTo>
                    <a:pt x="108" y="659"/>
                  </a:lnTo>
                  <a:lnTo>
                    <a:pt x="96" y="653"/>
                  </a:lnTo>
                  <a:lnTo>
                    <a:pt x="90" y="653"/>
                  </a:lnTo>
                  <a:lnTo>
                    <a:pt x="0" y="671"/>
                  </a:lnTo>
                  <a:lnTo>
                    <a:pt x="12" y="689"/>
                  </a:lnTo>
                  <a:lnTo>
                    <a:pt x="42" y="695"/>
                  </a:lnTo>
                  <a:lnTo>
                    <a:pt x="84" y="695"/>
                  </a:lnTo>
                  <a:lnTo>
                    <a:pt x="132" y="683"/>
                  </a:lnTo>
                  <a:lnTo>
                    <a:pt x="192" y="671"/>
                  </a:lnTo>
                  <a:lnTo>
                    <a:pt x="263" y="653"/>
                  </a:lnTo>
                  <a:lnTo>
                    <a:pt x="335" y="629"/>
                  </a:lnTo>
                  <a:lnTo>
                    <a:pt x="407" y="599"/>
                  </a:lnTo>
                  <a:lnTo>
                    <a:pt x="473" y="569"/>
                  </a:lnTo>
                  <a:lnTo>
                    <a:pt x="527" y="545"/>
                  </a:lnTo>
                  <a:lnTo>
                    <a:pt x="562" y="527"/>
                  </a:lnTo>
                  <a:lnTo>
                    <a:pt x="568" y="521"/>
                  </a:lnTo>
                  <a:lnTo>
                    <a:pt x="574" y="521"/>
                  </a:lnTo>
                  <a:lnTo>
                    <a:pt x="604" y="521"/>
                  </a:lnTo>
                  <a:lnTo>
                    <a:pt x="646" y="515"/>
                  </a:lnTo>
                  <a:lnTo>
                    <a:pt x="712" y="497"/>
                  </a:lnTo>
                  <a:lnTo>
                    <a:pt x="790" y="479"/>
                  </a:lnTo>
                  <a:lnTo>
                    <a:pt x="873" y="461"/>
                  </a:lnTo>
                  <a:lnTo>
                    <a:pt x="963" y="443"/>
                  </a:lnTo>
                  <a:lnTo>
                    <a:pt x="1059" y="431"/>
                  </a:lnTo>
                  <a:lnTo>
                    <a:pt x="1148" y="425"/>
                  </a:lnTo>
                  <a:lnTo>
                    <a:pt x="1178" y="425"/>
                  </a:lnTo>
                  <a:lnTo>
                    <a:pt x="1214" y="437"/>
                  </a:lnTo>
                  <a:lnTo>
                    <a:pt x="1292" y="461"/>
                  </a:lnTo>
                  <a:lnTo>
                    <a:pt x="1340" y="479"/>
                  </a:lnTo>
                  <a:lnTo>
                    <a:pt x="1382" y="503"/>
                  </a:lnTo>
                  <a:lnTo>
                    <a:pt x="1417" y="533"/>
                  </a:lnTo>
                  <a:lnTo>
                    <a:pt x="1441" y="563"/>
                  </a:lnTo>
                  <a:lnTo>
                    <a:pt x="1447" y="587"/>
                  </a:lnTo>
                  <a:lnTo>
                    <a:pt x="1435" y="617"/>
                  </a:lnTo>
                  <a:lnTo>
                    <a:pt x="1423" y="629"/>
                  </a:lnTo>
                  <a:lnTo>
                    <a:pt x="1405" y="641"/>
                  </a:lnTo>
                  <a:lnTo>
                    <a:pt x="1376" y="653"/>
                  </a:lnTo>
                  <a:lnTo>
                    <a:pt x="1346" y="665"/>
                  </a:lnTo>
                  <a:lnTo>
                    <a:pt x="1280" y="683"/>
                  </a:lnTo>
                  <a:lnTo>
                    <a:pt x="1226" y="701"/>
                  </a:lnTo>
                  <a:lnTo>
                    <a:pt x="1178" y="719"/>
                  </a:lnTo>
                  <a:lnTo>
                    <a:pt x="1142" y="743"/>
                  </a:lnTo>
                  <a:lnTo>
                    <a:pt x="1112" y="755"/>
                  </a:lnTo>
                  <a:lnTo>
                    <a:pt x="1089" y="773"/>
                  </a:lnTo>
                  <a:lnTo>
                    <a:pt x="1077" y="791"/>
                  </a:lnTo>
                  <a:lnTo>
                    <a:pt x="1065" y="809"/>
                  </a:lnTo>
                  <a:lnTo>
                    <a:pt x="1059" y="833"/>
                  </a:lnTo>
                  <a:lnTo>
                    <a:pt x="1065" y="857"/>
                  </a:lnTo>
                  <a:lnTo>
                    <a:pt x="1077" y="869"/>
                  </a:lnTo>
                  <a:lnTo>
                    <a:pt x="1083" y="875"/>
                  </a:lnTo>
                  <a:lnTo>
                    <a:pt x="1089" y="881"/>
                  </a:lnTo>
                  <a:lnTo>
                    <a:pt x="1106" y="881"/>
                  </a:lnTo>
                  <a:lnTo>
                    <a:pt x="1124" y="875"/>
                  </a:lnTo>
                  <a:lnTo>
                    <a:pt x="1148" y="875"/>
                  </a:lnTo>
                  <a:lnTo>
                    <a:pt x="1208" y="869"/>
                  </a:lnTo>
                  <a:lnTo>
                    <a:pt x="1268" y="863"/>
                  </a:lnTo>
                  <a:lnTo>
                    <a:pt x="1328" y="863"/>
                  </a:lnTo>
                  <a:lnTo>
                    <a:pt x="1388" y="857"/>
                  </a:lnTo>
                  <a:lnTo>
                    <a:pt x="1411" y="857"/>
                  </a:lnTo>
                  <a:lnTo>
                    <a:pt x="1429" y="851"/>
                  </a:lnTo>
                  <a:lnTo>
                    <a:pt x="1441" y="851"/>
                  </a:lnTo>
                  <a:lnTo>
                    <a:pt x="1447" y="851"/>
                  </a:lnTo>
                  <a:lnTo>
                    <a:pt x="1459" y="845"/>
                  </a:lnTo>
                  <a:lnTo>
                    <a:pt x="1483" y="833"/>
                  </a:lnTo>
                  <a:lnTo>
                    <a:pt x="1525" y="815"/>
                  </a:lnTo>
                  <a:lnTo>
                    <a:pt x="1573" y="791"/>
                  </a:lnTo>
                  <a:lnTo>
                    <a:pt x="1675" y="743"/>
                  </a:lnTo>
                  <a:lnTo>
                    <a:pt x="1716" y="725"/>
                  </a:lnTo>
                  <a:lnTo>
                    <a:pt x="1752" y="713"/>
                  </a:lnTo>
                  <a:lnTo>
                    <a:pt x="1806" y="689"/>
                  </a:lnTo>
                  <a:lnTo>
                    <a:pt x="1842" y="653"/>
                  </a:lnTo>
                  <a:lnTo>
                    <a:pt x="1866" y="611"/>
                  </a:lnTo>
                  <a:lnTo>
                    <a:pt x="1884" y="581"/>
                  </a:lnTo>
                  <a:lnTo>
                    <a:pt x="1926" y="515"/>
                  </a:lnTo>
                  <a:lnTo>
                    <a:pt x="1979" y="449"/>
                  </a:lnTo>
                  <a:lnTo>
                    <a:pt x="2039" y="389"/>
                  </a:lnTo>
                  <a:lnTo>
                    <a:pt x="2105" y="341"/>
                  </a:lnTo>
                  <a:lnTo>
                    <a:pt x="2159" y="299"/>
                  </a:lnTo>
                  <a:lnTo>
                    <a:pt x="2207" y="269"/>
                  </a:lnTo>
                  <a:lnTo>
                    <a:pt x="2237" y="245"/>
                  </a:lnTo>
                  <a:lnTo>
                    <a:pt x="2249" y="239"/>
                  </a:lnTo>
                  <a:lnTo>
                    <a:pt x="2249" y="239"/>
                  </a:lnTo>
                  <a:lnTo>
                    <a:pt x="2392" y="167"/>
                  </a:lnTo>
                  <a:lnTo>
                    <a:pt x="2392" y="60"/>
                  </a:lnTo>
                  <a:lnTo>
                    <a:pt x="2392" y="0"/>
                  </a:lnTo>
                  <a:lnTo>
                    <a:pt x="2344" y="18"/>
                  </a:lnTo>
                  <a:lnTo>
                    <a:pt x="2302" y="36"/>
                  </a:lnTo>
                  <a:lnTo>
                    <a:pt x="2302" y="3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8" name="Freeform 12"/>
            <p:cNvSpPr>
              <a:spLocks/>
            </p:cNvSpPr>
            <p:nvPr userDrawn="1"/>
          </p:nvSpPr>
          <p:spPr bwMode="hidden">
            <a:xfrm>
              <a:off x="3839" y="1854"/>
              <a:ext cx="577" cy="258"/>
            </a:xfrm>
            <a:custGeom>
              <a:avLst/>
              <a:gdLst/>
              <a:ahLst/>
              <a:cxnLst>
                <a:cxn ang="0">
                  <a:pos x="30" y="245"/>
                </a:cxn>
                <a:cxn ang="0">
                  <a:pos x="18" y="251"/>
                </a:cxn>
                <a:cxn ang="0">
                  <a:pos x="6" y="257"/>
                </a:cxn>
                <a:cxn ang="0">
                  <a:pos x="0" y="257"/>
                </a:cxn>
                <a:cxn ang="0">
                  <a:pos x="305" y="113"/>
                </a:cxn>
                <a:cxn ang="0">
                  <a:pos x="520" y="0"/>
                </a:cxn>
                <a:cxn ang="0">
                  <a:pos x="526" y="6"/>
                </a:cxn>
                <a:cxn ang="0">
                  <a:pos x="544" y="18"/>
                </a:cxn>
                <a:cxn ang="0">
                  <a:pos x="550" y="24"/>
                </a:cxn>
                <a:cxn ang="0">
                  <a:pos x="550" y="36"/>
                </a:cxn>
                <a:cxn ang="0">
                  <a:pos x="544" y="42"/>
                </a:cxn>
                <a:cxn ang="0">
                  <a:pos x="526" y="54"/>
                </a:cxn>
                <a:cxn ang="0">
                  <a:pos x="514" y="60"/>
                </a:cxn>
                <a:cxn ang="0">
                  <a:pos x="502" y="66"/>
                </a:cxn>
                <a:cxn ang="0">
                  <a:pos x="448" y="84"/>
                </a:cxn>
                <a:cxn ang="0">
                  <a:pos x="382" y="113"/>
                </a:cxn>
                <a:cxn ang="0">
                  <a:pos x="305" y="143"/>
                </a:cxn>
                <a:cxn ang="0">
                  <a:pos x="227" y="173"/>
                </a:cxn>
                <a:cxn ang="0">
                  <a:pos x="149" y="203"/>
                </a:cxn>
                <a:cxn ang="0">
                  <a:pos x="83" y="227"/>
                </a:cxn>
                <a:cxn ang="0">
                  <a:pos x="30" y="245"/>
                </a:cxn>
                <a:cxn ang="0">
                  <a:pos x="30" y="245"/>
                </a:cxn>
              </a:cxnLst>
              <a:rect l="0" t="0" r="r" b="b"/>
              <a:pathLst>
                <a:path w="550" h="257">
                  <a:moveTo>
                    <a:pt x="30" y="245"/>
                  </a:moveTo>
                  <a:lnTo>
                    <a:pt x="18" y="251"/>
                  </a:lnTo>
                  <a:lnTo>
                    <a:pt x="6" y="257"/>
                  </a:lnTo>
                  <a:lnTo>
                    <a:pt x="0" y="257"/>
                  </a:lnTo>
                  <a:lnTo>
                    <a:pt x="305" y="113"/>
                  </a:lnTo>
                  <a:lnTo>
                    <a:pt x="520" y="0"/>
                  </a:lnTo>
                  <a:lnTo>
                    <a:pt x="526" y="6"/>
                  </a:lnTo>
                  <a:lnTo>
                    <a:pt x="544" y="18"/>
                  </a:lnTo>
                  <a:lnTo>
                    <a:pt x="550" y="24"/>
                  </a:lnTo>
                  <a:lnTo>
                    <a:pt x="550" y="36"/>
                  </a:lnTo>
                  <a:lnTo>
                    <a:pt x="544" y="42"/>
                  </a:lnTo>
                  <a:lnTo>
                    <a:pt x="526" y="54"/>
                  </a:lnTo>
                  <a:lnTo>
                    <a:pt x="514" y="60"/>
                  </a:lnTo>
                  <a:lnTo>
                    <a:pt x="502" y="66"/>
                  </a:lnTo>
                  <a:lnTo>
                    <a:pt x="448" y="84"/>
                  </a:lnTo>
                  <a:lnTo>
                    <a:pt x="382" y="113"/>
                  </a:lnTo>
                  <a:lnTo>
                    <a:pt x="305" y="143"/>
                  </a:lnTo>
                  <a:lnTo>
                    <a:pt x="227" y="173"/>
                  </a:lnTo>
                  <a:lnTo>
                    <a:pt x="149" y="203"/>
                  </a:lnTo>
                  <a:lnTo>
                    <a:pt x="83" y="227"/>
                  </a:lnTo>
                  <a:lnTo>
                    <a:pt x="30" y="245"/>
                  </a:lnTo>
                  <a:lnTo>
                    <a:pt x="30" y="24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09" name="Freeform 13"/>
            <p:cNvSpPr>
              <a:spLocks/>
            </p:cNvSpPr>
            <p:nvPr userDrawn="1"/>
          </p:nvSpPr>
          <p:spPr bwMode="hidden">
            <a:xfrm>
              <a:off x="5327" y="1642"/>
              <a:ext cx="5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D1A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10" name="Freeform 14"/>
            <p:cNvSpPr>
              <a:spLocks/>
            </p:cNvSpPr>
            <p:nvPr userDrawn="1"/>
          </p:nvSpPr>
          <p:spPr bwMode="hidden">
            <a:xfrm>
              <a:off x="3839" y="1728"/>
              <a:ext cx="716" cy="383"/>
            </a:xfrm>
            <a:custGeom>
              <a:avLst/>
              <a:gdLst/>
              <a:ahLst/>
              <a:cxnLst>
                <a:cxn ang="0">
                  <a:pos x="659" y="6"/>
                </a:cxn>
                <a:cxn ang="0">
                  <a:pos x="588" y="42"/>
                </a:cxn>
                <a:cxn ang="0">
                  <a:pos x="515" y="84"/>
                </a:cxn>
                <a:cxn ang="0">
                  <a:pos x="509" y="90"/>
                </a:cxn>
                <a:cxn ang="0">
                  <a:pos x="485" y="102"/>
                </a:cxn>
                <a:cxn ang="0">
                  <a:pos x="455" y="120"/>
                </a:cxn>
                <a:cxn ang="0">
                  <a:pos x="425" y="138"/>
                </a:cxn>
                <a:cxn ang="0">
                  <a:pos x="371" y="168"/>
                </a:cxn>
                <a:cxn ang="0">
                  <a:pos x="306" y="198"/>
                </a:cxn>
                <a:cxn ang="0">
                  <a:pos x="186" y="251"/>
                </a:cxn>
                <a:cxn ang="0">
                  <a:pos x="131" y="269"/>
                </a:cxn>
                <a:cxn ang="0">
                  <a:pos x="89" y="287"/>
                </a:cxn>
                <a:cxn ang="0">
                  <a:pos x="53" y="305"/>
                </a:cxn>
                <a:cxn ang="0">
                  <a:pos x="36" y="311"/>
                </a:cxn>
                <a:cxn ang="0">
                  <a:pos x="12" y="329"/>
                </a:cxn>
                <a:cxn ang="0">
                  <a:pos x="0" y="353"/>
                </a:cxn>
                <a:cxn ang="0">
                  <a:pos x="0" y="371"/>
                </a:cxn>
                <a:cxn ang="0">
                  <a:pos x="0" y="383"/>
                </a:cxn>
                <a:cxn ang="0">
                  <a:pos x="0" y="383"/>
                </a:cxn>
                <a:cxn ang="0">
                  <a:pos x="12" y="371"/>
                </a:cxn>
                <a:cxn ang="0">
                  <a:pos x="30" y="353"/>
                </a:cxn>
                <a:cxn ang="0">
                  <a:pos x="53" y="335"/>
                </a:cxn>
                <a:cxn ang="0">
                  <a:pos x="77" y="317"/>
                </a:cxn>
                <a:cxn ang="0">
                  <a:pos x="101" y="311"/>
                </a:cxn>
                <a:cxn ang="0">
                  <a:pos x="131" y="299"/>
                </a:cxn>
                <a:cxn ang="0">
                  <a:pos x="204" y="269"/>
                </a:cxn>
                <a:cxn ang="0">
                  <a:pos x="240" y="251"/>
                </a:cxn>
                <a:cxn ang="0">
                  <a:pos x="270" y="239"/>
                </a:cxn>
                <a:cxn ang="0">
                  <a:pos x="294" y="228"/>
                </a:cxn>
                <a:cxn ang="0">
                  <a:pos x="312" y="222"/>
                </a:cxn>
                <a:cxn ang="0">
                  <a:pos x="330" y="210"/>
                </a:cxn>
                <a:cxn ang="0">
                  <a:pos x="365" y="186"/>
                </a:cxn>
                <a:cxn ang="0">
                  <a:pos x="419" y="156"/>
                </a:cxn>
                <a:cxn ang="0">
                  <a:pos x="473" y="120"/>
                </a:cxn>
                <a:cxn ang="0">
                  <a:pos x="527" y="90"/>
                </a:cxn>
                <a:cxn ang="0">
                  <a:pos x="576" y="60"/>
                </a:cxn>
                <a:cxn ang="0">
                  <a:pos x="612" y="42"/>
                </a:cxn>
                <a:cxn ang="0">
                  <a:pos x="629" y="36"/>
                </a:cxn>
                <a:cxn ang="0">
                  <a:pos x="647" y="30"/>
                </a:cxn>
                <a:cxn ang="0">
                  <a:pos x="677" y="18"/>
                </a:cxn>
                <a:cxn ang="0">
                  <a:pos x="701" y="6"/>
                </a:cxn>
                <a:cxn ang="0">
                  <a:pos x="713" y="0"/>
                </a:cxn>
                <a:cxn ang="0">
                  <a:pos x="713" y="0"/>
                </a:cxn>
                <a:cxn ang="0">
                  <a:pos x="659" y="6"/>
                </a:cxn>
                <a:cxn ang="0">
                  <a:pos x="716" y="63"/>
                </a:cxn>
              </a:cxnLst>
              <a:rect l="0" t="0" r="r" b="b"/>
              <a:pathLst>
                <a:path w="716" h="383">
                  <a:moveTo>
                    <a:pt x="659" y="6"/>
                  </a:moveTo>
                  <a:lnTo>
                    <a:pt x="588" y="42"/>
                  </a:lnTo>
                  <a:lnTo>
                    <a:pt x="515" y="84"/>
                  </a:lnTo>
                  <a:lnTo>
                    <a:pt x="509" y="90"/>
                  </a:lnTo>
                  <a:lnTo>
                    <a:pt x="485" y="102"/>
                  </a:lnTo>
                  <a:lnTo>
                    <a:pt x="455" y="120"/>
                  </a:lnTo>
                  <a:lnTo>
                    <a:pt x="425" y="138"/>
                  </a:lnTo>
                  <a:lnTo>
                    <a:pt x="371" y="168"/>
                  </a:lnTo>
                  <a:lnTo>
                    <a:pt x="306" y="198"/>
                  </a:lnTo>
                  <a:lnTo>
                    <a:pt x="186" y="251"/>
                  </a:lnTo>
                  <a:lnTo>
                    <a:pt x="131" y="269"/>
                  </a:lnTo>
                  <a:lnTo>
                    <a:pt x="89" y="287"/>
                  </a:lnTo>
                  <a:lnTo>
                    <a:pt x="53" y="305"/>
                  </a:lnTo>
                  <a:lnTo>
                    <a:pt x="36" y="311"/>
                  </a:lnTo>
                  <a:lnTo>
                    <a:pt x="12" y="329"/>
                  </a:lnTo>
                  <a:lnTo>
                    <a:pt x="0" y="353"/>
                  </a:lnTo>
                  <a:lnTo>
                    <a:pt x="0" y="371"/>
                  </a:lnTo>
                  <a:lnTo>
                    <a:pt x="0" y="383"/>
                  </a:lnTo>
                  <a:lnTo>
                    <a:pt x="0" y="383"/>
                  </a:lnTo>
                  <a:lnTo>
                    <a:pt x="12" y="371"/>
                  </a:lnTo>
                  <a:lnTo>
                    <a:pt x="30" y="353"/>
                  </a:lnTo>
                  <a:lnTo>
                    <a:pt x="53" y="335"/>
                  </a:lnTo>
                  <a:lnTo>
                    <a:pt x="77" y="317"/>
                  </a:lnTo>
                  <a:lnTo>
                    <a:pt x="101" y="311"/>
                  </a:lnTo>
                  <a:lnTo>
                    <a:pt x="131" y="299"/>
                  </a:lnTo>
                  <a:lnTo>
                    <a:pt x="204" y="269"/>
                  </a:lnTo>
                  <a:lnTo>
                    <a:pt x="240" y="251"/>
                  </a:lnTo>
                  <a:lnTo>
                    <a:pt x="270" y="239"/>
                  </a:lnTo>
                  <a:lnTo>
                    <a:pt x="294" y="228"/>
                  </a:lnTo>
                  <a:lnTo>
                    <a:pt x="312" y="222"/>
                  </a:lnTo>
                  <a:lnTo>
                    <a:pt x="330" y="210"/>
                  </a:lnTo>
                  <a:lnTo>
                    <a:pt x="365" y="186"/>
                  </a:lnTo>
                  <a:lnTo>
                    <a:pt x="419" y="156"/>
                  </a:lnTo>
                  <a:lnTo>
                    <a:pt x="473" y="120"/>
                  </a:lnTo>
                  <a:lnTo>
                    <a:pt x="527" y="90"/>
                  </a:lnTo>
                  <a:lnTo>
                    <a:pt x="576" y="60"/>
                  </a:lnTo>
                  <a:lnTo>
                    <a:pt x="612" y="42"/>
                  </a:lnTo>
                  <a:lnTo>
                    <a:pt x="629" y="36"/>
                  </a:lnTo>
                  <a:lnTo>
                    <a:pt x="647" y="30"/>
                  </a:lnTo>
                  <a:lnTo>
                    <a:pt x="677" y="18"/>
                  </a:lnTo>
                  <a:lnTo>
                    <a:pt x="701" y="6"/>
                  </a:lnTo>
                  <a:lnTo>
                    <a:pt x="713" y="0"/>
                  </a:lnTo>
                  <a:lnTo>
                    <a:pt x="713" y="0"/>
                  </a:lnTo>
                  <a:lnTo>
                    <a:pt x="659" y="6"/>
                  </a:lnTo>
                  <a:lnTo>
                    <a:pt x="716" y="63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11" name="Freeform 15"/>
            <p:cNvSpPr>
              <a:spLocks/>
            </p:cNvSpPr>
            <p:nvPr userDrawn="1"/>
          </p:nvSpPr>
          <p:spPr bwMode="hidden">
            <a:xfrm>
              <a:off x="3453" y="2271"/>
              <a:ext cx="318" cy="225"/>
            </a:xfrm>
            <a:custGeom>
              <a:avLst/>
              <a:gdLst/>
              <a:ahLst/>
              <a:cxnLst>
                <a:cxn ang="0">
                  <a:pos x="6" y="225"/>
                </a:cxn>
                <a:cxn ang="0">
                  <a:pos x="0" y="195"/>
                </a:cxn>
                <a:cxn ang="0">
                  <a:pos x="315" y="0"/>
                </a:cxn>
                <a:cxn ang="0">
                  <a:pos x="303" y="27"/>
                </a:cxn>
                <a:cxn ang="0">
                  <a:pos x="318" y="42"/>
                </a:cxn>
              </a:cxnLst>
              <a:rect l="0" t="0" r="r" b="b"/>
              <a:pathLst>
                <a:path w="318" h="225">
                  <a:moveTo>
                    <a:pt x="6" y="225"/>
                  </a:moveTo>
                  <a:lnTo>
                    <a:pt x="0" y="195"/>
                  </a:lnTo>
                  <a:lnTo>
                    <a:pt x="315" y="0"/>
                  </a:lnTo>
                  <a:lnTo>
                    <a:pt x="303" y="27"/>
                  </a:lnTo>
                  <a:lnTo>
                    <a:pt x="318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12" name="Freeform 16"/>
            <p:cNvSpPr>
              <a:spLocks/>
            </p:cNvSpPr>
            <p:nvPr userDrawn="1"/>
          </p:nvSpPr>
          <p:spPr bwMode="hidden">
            <a:xfrm>
              <a:off x="0" y="2658"/>
              <a:ext cx="2595" cy="933"/>
            </a:xfrm>
            <a:custGeom>
              <a:avLst/>
              <a:gdLst/>
              <a:ahLst/>
              <a:cxnLst>
                <a:cxn ang="0">
                  <a:pos x="1050" y="657"/>
                </a:cxn>
                <a:cxn ang="0">
                  <a:pos x="1581" y="690"/>
                </a:cxn>
                <a:cxn ang="0">
                  <a:pos x="1671" y="723"/>
                </a:cxn>
                <a:cxn ang="0">
                  <a:pos x="1176" y="621"/>
                </a:cxn>
                <a:cxn ang="0">
                  <a:pos x="1854" y="567"/>
                </a:cxn>
                <a:cxn ang="0">
                  <a:pos x="1869" y="612"/>
                </a:cxn>
                <a:cxn ang="0">
                  <a:pos x="2103" y="861"/>
                </a:cxn>
                <a:cxn ang="0">
                  <a:pos x="1883" y="520"/>
                </a:cxn>
                <a:cxn ang="0">
                  <a:pos x="1842" y="490"/>
                </a:cxn>
                <a:cxn ang="0">
                  <a:pos x="1770" y="466"/>
                </a:cxn>
                <a:cxn ang="0">
                  <a:pos x="1740" y="448"/>
                </a:cxn>
                <a:cxn ang="0">
                  <a:pos x="1758" y="436"/>
                </a:cxn>
                <a:cxn ang="0">
                  <a:pos x="1830" y="430"/>
                </a:cxn>
                <a:cxn ang="0">
                  <a:pos x="1877" y="424"/>
                </a:cxn>
                <a:cxn ang="0">
                  <a:pos x="1955" y="394"/>
                </a:cxn>
                <a:cxn ang="0">
                  <a:pos x="2052" y="396"/>
                </a:cxn>
                <a:cxn ang="0">
                  <a:pos x="2253" y="732"/>
                </a:cxn>
                <a:cxn ang="0">
                  <a:pos x="2415" y="933"/>
                </a:cxn>
                <a:cxn ang="0">
                  <a:pos x="2397" y="828"/>
                </a:cxn>
                <a:cxn ang="0">
                  <a:pos x="2088" y="400"/>
                </a:cxn>
                <a:cxn ang="0">
                  <a:pos x="2046" y="346"/>
                </a:cxn>
                <a:cxn ang="0">
                  <a:pos x="1997" y="304"/>
                </a:cxn>
                <a:cxn ang="0">
                  <a:pos x="1967" y="286"/>
                </a:cxn>
                <a:cxn ang="0">
                  <a:pos x="1973" y="286"/>
                </a:cxn>
                <a:cxn ang="0">
                  <a:pos x="2009" y="286"/>
                </a:cxn>
                <a:cxn ang="0">
                  <a:pos x="2082" y="322"/>
                </a:cxn>
                <a:cxn ang="0">
                  <a:pos x="2199" y="384"/>
                </a:cxn>
                <a:cxn ang="0">
                  <a:pos x="2394" y="448"/>
                </a:cxn>
                <a:cxn ang="0">
                  <a:pos x="2595" y="516"/>
                </a:cxn>
                <a:cxn ang="0">
                  <a:pos x="2388" y="424"/>
                </a:cxn>
                <a:cxn ang="0">
                  <a:pos x="2219" y="340"/>
                </a:cxn>
                <a:cxn ang="0">
                  <a:pos x="2052" y="280"/>
                </a:cxn>
                <a:cxn ang="0">
                  <a:pos x="1955" y="262"/>
                </a:cxn>
                <a:cxn ang="0">
                  <a:pos x="1877" y="274"/>
                </a:cxn>
                <a:cxn ang="0">
                  <a:pos x="1752" y="274"/>
                </a:cxn>
                <a:cxn ang="0">
                  <a:pos x="1661" y="292"/>
                </a:cxn>
                <a:cxn ang="0">
                  <a:pos x="1607" y="316"/>
                </a:cxn>
                <a:cxn ang="0">
                  <a:pos x="1589" y="322"/>
                </a:cxn>
                <a:cxn ang="0">
                  <a:pos x="1409" y="358"/>
                </a:cxn>
                <a:cxn ang="0">
                  <a:pos x="1152" y="442"/>
                </a:cxn>
                <a:cxn ang="0">
                  <a:pos x="966" y="460"/>
                </a:cxn>
                <a:cxn ang="0">
                  <a:pos x="870" y="442"/>
                </a:cxn>
                <a:cxn ang="0">
                  <a:pos x="828" y="430"/>
                </a:cxn>
                <a:cxn ang="0">
                  <a:pos x="743" y="388"/>
                </a:cxn>
                <a:cxn ang="0">
                  <a:pos x="636" y="334"/>
                </a:cxn>
                <a:cxn ang="0">
                  <a:pos x="467" y="256"/>
                </a:cxn>
                <a:cxn ang="0">
                  <a:pos x="0" y="0"/>
                </a:cxn>
                <a:cxn ang="0">
                  <a:pos x="585" y="390"/>
                </a:cxn>
                <a:cxn ang="0">
                  <a:pos x="849" y="543"/>
                </a:cxn>
                <a:cxn ang="0">
                  <a:pos x="897" y="621"/>
                </a:cxn>
              </a:cxnLst>
              <a:rect l="0" t="0" r="r" b="b"/>
              <a:pathLst>
                <a:path w="2595" h="933">
                  <a:moveTo>
                    <a:pt x="981" y="675"/>
                  </a:moveTo>
                  <a:lnTo>
                    <a:pt x="1050" y="657"/>
                  </a:lnTo>
                  <a:lnTo>
                    <a:pt x="1143" y="651"/>
                  </a:lnTo>
                  <a:lnTo>
                    <a:pt x="1581" y="690"/>
                  </a:lnTo>
                  <a:lnTo>
                    <a:pt x="1623" y="738"/>
                  </a:lnTo>
                  <a:lnTo>
                    <a:pt x="1671" y="723"/>
                  </a:lnTo>
                  <a:lnTo>
                    <a:pt x="1656" y="675"/>
                  </a:lnTo>
                  <a:lnTo>
                    <a:pt x="1176" y="621"/>
                  </a:lnTo>
                  <a:lnTo>
                    <a:pt x="1797" y="534"/>
                  </a:lnTo>
                  <a:lnTo>
                    <a:pt x="1854" y="567"/>
                  </a:lnTo>
                  <a:lnTo>
                    <a:pt x="1881" y="585"/>
                  </a:lnTo>
                  <a:lnTo>
                    <a:pt x="1869" y="612"/>
                  </a:lnTo>
                  <a:lnTo>
                    <a:pt x="1995" y="852"/>
                  </a:lnTo>
                  <a:lnTo>
                    <a:pt x="2103" y="861"/>
                  </a:lnTo>
                  <a:lnTo>
                    <a:pt x="1889" y="538"/>
                  </a:lnTo>
                  <a:lnTo>
                    <a:pt x="1883" y="520"/>
                  </a:lnTo>
                  <a:lnTo>
                    <a:pt x="1872" y="508"/>
                  </a:lnTo>
                  <a:lnTo>
                    <a:pt x="1842" y="490"/>
                  </a:lnTo>
                  <a:lnTo>
                    <a:pt x="1806" y="478"/>
                  </a:lnTo>
                  <a:lnTo>
                    <a:pt x="1770" y="466"/>
                  </a:lnTo>
                  <a:lnTo>
                    <a:pt x="1752" y="454"/>
                  </a:lnTo>
                  <a:lnTo>
                    <a:pt x="1740" y="448"/>
                  </a:lnTo>
                  <a:lnTo>
                    <a:pt x="1746" y="436"/>
                  </a:lnTo>
                  <a:lnTo>
                    <a:pt x="1758" y="436"/>
                  </a:lnTo>
                  <a:lnTo>
                    <a:pt x="1782" y="430"/>
                  </a:lnTo>
                  <a:lnTo>
                    <a:pt x="1830" y="430"/>
                  </a:lnTo>
                  <a:lnTo>
                    <a:pt x="1854" y="430"/>
                  </a:lnTo>
                  <a:lnTo>
                    <a:pt x="1877" y="424"/>
                  </a:lnTo>
                  <a:lnTo>
                    <a:pt x="1925" y="400"/>
                  </a:lnTo>
                  <a:lnTo>
                    <a:pt x="1955" y="394"/>
                  </a:lnTo>
                  <a:lnTo>
                    <a:pt x="1979" y="394"/>
                  </a:lnTo>
                  <a:lnTo>
                    <a:pt x="2052" y="396"/>
                  </a:lnTo>
                  <a:lnTo>
                    <a:pt x="2046" y="456"/>
                  </a:lnTo>
                  <a:lnTo>
                    <a:pt x="2253" y="732"/>
                  </a:lnTo>
                  <a:lnTo>
                    <a:pt x="2334" y="816"/>
                  </a:lnTo>
                  <a:lnTo>
                    <a:pt x="2415" y="933"/>
                  </a:lnTo>
                  <a:lnTo>
                    <a:pt x="2430" y="909"/>
                  </a:lnTo>
                  <a:lnTo>
                    <a:pt x="2397" y="828"/>
                  </a:lnTo>
                  <a:lnTo>
                    <a:pt x="2094" y="412"/>
                  </a:lnTo>
                  <a:lnTo>
                    <a:pt x="2088" y="400"/>
                  </a:lnTo>
                  <a:lnTo>
                    <a:pt x="2076" y="376"/>
                  </a:lnTo>
                  <a:lnTo>
                    <a:pt x="2046" y="346"/>
                  </a:lnTo>
                  <a:lnTo>
                    <a:pt x="2015" y="322"/>
                  </a:lnTo>
                  <a:lnTo>
                    <a:pt x="1997" y="304"/>
                  </a:lnTo>
                  <a:lnTo>
                    <a:pt x="1979" y="292"/>
                  </a:lnTo>
                  <a:lnTo>
                    <a:pt x="1967" y="286"/>
                  </a:lnTo>
                  <a:lnTo>
                    <a:pt x="1967" y="286"/>
                  </a:lnTo>
                  <a:lnTo>
                    <a:pt x="1973" y="286"/>
                  </a:lnTo>
                  <a:lnTo>
                    <a:pt x="1985" y="286"/>
                  </a:lnTo>
                  <a:lnTo>
                    <a:pt x="2009" y="286"/>
                  </a:lnTo>
                  <a:lnTo>
                    <a:pt x="2040" y="298"/>
                  </a:lnTo>
                  <a:lnTo>
                    <a:pt x="2082" y="322"/>
                  </a:lnTo>
                  <a:lnTo>
                    <a:pt x="2124" y="348"/>
                  </a:lnTo>
                  <a:lnTo>
                    <a:pt x="2199" y="384"/>
                  </a:lnTo>
                  <a:lnTo>
                    <a:pt x="2325" y="426"/>
                  </a:lnTo>
                  <a:lnTo>
                    <a:pt x="2394" y="448"/>
                  </a:lnTo>
                  <a:lnTo>
                    <a:pt x="2523" y="522"/>
                  </a:lnTo>
                  <a:lnTo>
                    <a:pt x="2595" y="516"/>
                  </a:lnTo>
                  <a:lnTo>
                    <a:pt x="2442" y="454"/>
                  </a:lnTo>
                  <a:lnTo>
                    <a:pt x="2388" y="424"/>
                  </a:lnTo>
                  <a:lnTo>
                    <a:pt x="2327" y="388"/>
                  </a:lnTo>
                  <a:lnTo>
                    <a:pt x="2219" y="340"/>
                  </a:lnTo>
                  <a:lnTo>
                    <a:pt x="2106" y="292"/>
                  </a:lnTo>
                  <a:lnTo>
                    <a:pt x="2052" y="280"/>
                  </a:lnTo>
                  <a:lnTo>
                    <a:pt x="2003" y="268"/>
                  </a:lnTo>
                  <a:lnTo>
                    <a:pt x="1955" y="262"/>
                  </a:lnTo>
                  <a:lnTo>
                    <a:pt x="1919" y="268"/>
                  </a:lnTo>
                  <a:lnTo>
                    <a:pt x="1877" y="274"/>
                  </a:lnTo>
                  <a:lnTo>
                    <a:pt x="1812" y="274"/>
                  </a:lnTo>
                  <a:lnTo>
                    <a:pt x="1752" y="274"/>
                  </a:lnTo>
                  <a:lnTo>
                    <a:pt x="1703" y="286"/>
                  </a:lnTo>
                  <a:lnTo>
                    <a:pt x="1661" y="292"/>
                  </a:lnTo>
                  <a:lnTo>
                    <a:pt x="1631" y="304"/>
                  </a:lnTo>
                  <a:lnTo>
                    <a:pt x="1607" y="316"/>
                  </a:lnTo>
                  <a:lnTo>
                    <a:pt x="1595" y="322"/>
                  </a:lnTo>
                  <a:lnTo>
                    <a:pt x="1589" y="322"/>
                  </a:lnTo>
                  <a:lnTo>
                    <a:pt x="1500" y="334"/>
                  </a:lnTo>
                  <a:lnTo>
                    <a:pt x="1409" y="358"/>
                  </a:lnTo>
                  <a:lnTo>
                    <a:pt x="1236" y="418"/>
                  </a:lnTo>
                  <a:lnTo>
                    <a:pt x="1152" y="442"/>
                  </a:lnTo>
                  <a:lnTo>
                    <a:pt x="1061" y="460"/>
                  </a:lnTo>
                  <a:lnTo>
                    <a:pt x="966" y="460"/>
                  </a:lnTo>
                  <a:lnTo>
                    <a:pt x="918" y="454"/>
                  </a:lnTo>
                  <a:lnTo>
                    <a:pt x="870" y="442"/>
                  </a:lnTo>
                  <a:lnTo>
                    <a:pt x="858" y="436"/>
                  </a:lnTo>
                  <a:lnTo>
                    <a:pt x="828" y="430"/>
                  </a:lnTo>
                  <a:lnTo>
                    <a:pt x="791" y="412"/>
                  </a:lnTo>
                  <a:lnTo>
                    <a:pt x="743" y="388"/>
                  </a:lnTo>
                  <a:lnTo>
                    <a:pt x="690" y="364"/>
                  </a:lnTo>
                  <a:lnTo>
                    <a:pt x="636" y="334"/>
                  </a:lnTo>
                  <a:lnTo>
                    <a:pt x="515" y="280"/>
                  </a:lnTo>
                  <a:lnTo>
                    <a:pt x="467" y="256"/>
                  </a:lnTo>
                  <a:lnTo>
                    <a:pt x="443" y="244"/>
                  </a:lnTo>
                  <a:lnTo>
                    <a:pt x="0" y="0"/>
                  </a:lnTo>
                  <a:lnTo>
                    <a:pt x="123" y="120"/>
                  </a:lnTo>
                  <a:lnTo>
                    <a:pt x="585" y="390"/>
                  </a:lnTo>
                  <a:lnTo>
                    <a:pt x="708" y="462"/>
                  </a:lnTo>
                  <a:lnTo>
                    <a:pt x="849" y="543"/>
                  </a:lnTo>
                  <a:lnTo>
                    <a:pt x="882" y="564"/>
                  </a:lnTo>
                  <a:lnTo>
                    <a:pt x="897" y="621"/>
                  </a:lnTo>
                  <a:lnTo>
                    <a:pt x="981" y="67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  <p:sp>
          <p:nvSpPr>
            <p:cNvPr id="4113" name="Freeform 17"/>
            <p:cNvSpPr>
              <a:spLocks/>
            </p:cNvSpPr>
            <p:nvPr userDrawn="1"/>
          </p:nvSpPr>
          <p:spPr bwMode="hidden">
            <a:xfrm>
              <a:off x="0" y="2994"/>
              <a:ext cx="2723" cy="1091"/>
            </a:xfrm>
            <a:custGeom>
              <a:avLst/>
              <a:gdLst/>
              <a:ahLst/>
              <a:cxnLst>
                <a:cxn ang="0">
                  <a:pos x="2370" y="72"/>
                </a:cxn>
                <a:cxn ang="0">
                  <a:pos x="2597" y="198"/>
                </a:cxn>
                <a:cxn ang="0">
                  <a:pos x="2639" y="276"/>
                </a:cxn>
                <a:cxn ang="0">
                  <a:pos x="2453" y="264"/>
                </a:cxn>
                <a:cxn ang="0">
                  <a:pos x="2297" y="204"/>
                </a:cxn>
                <a:cxn ang="0">
                  <a:pos x="2112" y="66"/>
                </a:cxn>
                <a:cxn ang="0">
                  <a:pos x="2088" y="72"/>
                </a:cxn>
                <a:cxn ang="0">
                  <a:pos x="2106" y="114"/>
                </a:cxn>
                <a:cxn ang="0">
                  <a:pos x="2412" y="552"/>
                </a:cxn>
                <a:cxn ang="0">
                  <a:pos x="2279" y="564"/>
                </a:cxn>
                <a:cxn ang="0">
                  <a:pos x="2189" y="492"/>
                </a:cxn>
                <a:cxn ang="0">
                  <a:pos x="2058" y="330"/>
                </a:cxn>
                <a:cxn ang="0">
                  <a:pos x="1991" y="234"/>
                </a:cxn>
                <a:cxn ang="0">
                  <a:pos x="1949" y="174"/>
                </a:cxn>
                <a:cxn ang="0">
                  <a:pos x="1824" y="132"/>
                </a:cxn>
                <a:cxn ang="0">
                  <a:pos x="1794" y="144"/>
                </a:cxn>
                <a:cxn ang="0">
                  <a:pos x="1895" y="222"/>
                </a:cxn>
                <a:cxn ang="0">
                  <a:pos x="1943" y="366"/>
                </a:cxn>
                <a:cxn ang="0">
                  <a:pos x="2064" y="630"/>
                </a:cxn>
                <a:cxn ang="0">
                  <a:pos x="2052" y="695"/>
                </a:cxn>
                <a:cxn ang="0">
                  <a:pos x="1955" y="683"/>
                </a:cxn>
                <a:cxn ang="0">
                  <a:pos x="1913" y="636"/>
                </a:cxn>
                <a:cxn ang="0">
                  <a:pos x="1703" y="312"/>
                </a:cxn>
                <a:cxn ang="0">
                  <a:pos x="1637" y="276"/>
                </a:cxn>
                <a:cxn ang="0">
                  <a:pos x="1643" y="318"/>
                </a:cxn>
                <a:cxn ang="0">
                  <a:pos x="1673" y="408"/>
                </a:cxn>
                <a:cxn ang="0">
                  <a:pos x="1716" y="779"/>
                </a:cxn>
                <a:cxn ang="0">
                  <a:pos x="1691" y="737"/>
                </a:cxn>
                <a:cxn ang="0">
                  <a:pos x="1613" y="582"/>
                </a:cxn>
                <a:cxn ang="0">
                  <a:pos x="1494" y="480"/>
                </a:cxn>
                <a:cxn ang="0">
                  <a:pos x="1248" y="528"/>
                </a:cxn>
                <a:cxn ang="0">
                  <a:pos x="996" y="630"/>
                </a:cxn>
                <a:cxn ang="0">
                  <a:pos x="714" y="534"/>
                </a:cxn>
                <a:cxn ang="0">
                  <a:pos x="198" y="288"/>
                </a:cxn>
                <a:cxn ang="0">
                  <a:pos x="0" y="460"/>
                </a:cxn>
                <a:cxn ang="0">
                  <a:pos x="288" y="570"/>
                </a:cxn>
                <a:cxn ang="0">
                  <a:pos x="461" y="654"/>
                </a:cxn>
                <a:cxn ang="0">
                  <a:pos x="725" y="755"/>
                </a:cxn>
                <a:cxn ang="0">
                  <a:pos x="966" y="791"/>
                </a:cxn>
                <a:cxn ang="0">
                  <a:pos x="1176" y="779"/>
                </a:cxn>
                <a:cxn ang="0">
                  <a:pos x="1278" y="791"/>
                </a:cxn>
                <a:cxn ang="0">
                  <a:pos x="1404" y="845"/>
                </a:cxn>
                <a:cxn ang="0">
                  <a:pos x="1416" y="887"/>
                </a:cxn>
                <a:cxn ang="0">
                  <a:pos x="1361" y="923"/>
                </a:cxn>
                <a:cxn ang="0">
                  <a:pos x="1385" y="1007"/>
                </a:cxn>
                <a:cxn ang="0">
                  <a:pos x="1494" y="1085"/>
                </a:cxn>
                <a:cxn ang="0">
                  <a:pos x="1697" y="1043"/>
                </a:cxn>
                <a:cxn ang="0">
                  <a:pos x="1812" y="989"/>
                </a:cxn>
                <a:cxn ang="0">
                  <a:pos x="1973" y="917"/>
                </a:cxn>
                <a:cxn ang="0">
                  <a:pos x="2201" y="899"/>
                </a:cxn>
                <a:cxn ang="0">
                  <a:pos x="2364" y="863"/>
                </a:cxn>
                <a:cxn ang="0">
                  <a:pos x="2400" y="743"/>
                </a:cxn>
                <a:cxn ang="0">
                  <a:pos x="2471" y="701"/>
                </a:cxn>
                <a:cxn ang="0">
                  <a:pos x="2621" y="504"/>
                </a:cxn>
                <a:cxn ang="0">
                  <a:pos x="2693" y="374"/>
                </a:cxn>
              </a:cxnLst>
              <a:rect l="0" t="0" r="r" b="b"/>
              <a:pathLst>
                <a:path w="2723" h="1091">
                  <a:moveTo>
                    <a:pt x="2723" y="299"/>
                  </a:moveTo>
                  <a:lnTo>
                    <a:pt x="2715" y="240"/>
                  </a:lnTo>
                  <a:lnTo>
                    <a:pt x="2656" y="195"/>
                  </a:lnTo>
                  <a:lnTo>
                    <a:pt x="2370" y="72"/>
                  </a:lnTo>
                  <a:lnTo>
                    <a:pt x="2303" y="54"/>
                  </a:lnTo>
                  <a:lnTo>
                    <a:pt x="2585" y="186"/>
                  </a:lnTo>
                  <a:lnTo>
                    <a:pt x="2591" y="192"/>
                  </a:lnTo>
                  <a:lnTo>
                    <a:pt x="2597" y="198"/>
                  </a:lnTo>
                  <a:lnTo>
                    <a:pt x="2621" y="228"/>
                  </a:lnTo>
                  <a:lnTo>
                    <a:pt x="2639" y="258"/>
                  </a:lnTo>
                  <a:lnTo>
                    <a:pt x="2646" y="270"/>
                  </a:lnTo>
                  <a:lnTo>
                    <a:pt x="2639" y="276"/>
                  </a:lnTo>
                  <a:lnTo>
                    <a:pt x="2603" y="282"/>
                  </a:lnTo>
                  <a:lnTo>
                    <a:pt x="2555" y="282"/>
                  </a:lnTo>
                  <a:lnTo>
                    <a:pt x="2507" y="276"/>
                  </a:lnTo>
                  <a:lnTo>
                    <a:pt x="2453" y="264"/>
                  </a:lnTo>
                  <a:lnTo>
                    <a:pt x="2394" y="246"/>
                  </a:lnTo>
                  <a:lnTo>
                    <a:pt x="2340" y="222"/>
                  </a:lnTo>
                  <a:lnTo>
                    <a:pt x="2321" y="216"/>
                  </a:lnTo>
                  <a:lnTo>
                    <a:pt x="2297" y="204"/>
                  </a:lnTo>
                  <a:lnTo>
                    <a:pt x="2171" y="126"/>
                  </a:lnTo>
                  <a:lnTo>
                    <a:pt x="2165" y="120"/>
                  </a:lnTo>
                  <a:lnTo>
                    <a:pt x="2154" y="102"/>
                  </a:lnTo>
                  <a:lnTo>
                    <a:pt x="2112" y="66"/>
                  </a:lnTo>
                  <a:lnTo>
                    <a:pt x="2064" y="24"/>
                  </a:lnTo>
                  <a:lnTo>
                    <a:pt x="2046" y="6"/>
                  </a:lnTo>
                  <a:lnTo>
                    <a:pt x="2034" y="0"/>
                  </a:lnTo>
                  <a:lnTo>
                    <a:pt x="2088" y="72"/>
                  </a:lnTo>
                  <a:lnTo>
                    <a:pt x="2106" y="108"/>
                  </a:lnTo>
                  <a:lnTo>
                    <a:pt x="2106" y="108"/>
                  </a:lnTo>
                  <a:lnTo>
                    <a:pt x="2106" y="108"/>
                  </a:lnTo>
                  <a:lnTo>
                    <a:pt x="2106" y="114"/>
                  </a:lnTo>
                  <a:lnTo>
                    <a:pt x="2112" y="114"/>
                  </a:lnTo>
                  <a:lnTo>
                    <a:pt x="2406" y="516"/>
                  </a:lnTo>
                  <a:lnTo>
                    <a:pt x="2412" y="534"/>
                  </a:lnTo>
                  <a:lnTo>
                    <a:pt x="2412" y="552"/>
                  </a:lnTo>
                  <a:lnTo>
                    <a:pt x="2394" y="576"/>
                  </a:lnTo>
                  <a:lnTo>
                    <a:pt x="2364" y="588"/>
                  </a:lnTo>
                  <a:lnTo>
                    <a:pt x="2321" y="588"/>
                  </a:lnTo>
                  <a:lnTo>
                    <a:pt x="2279" y="564"/>
                  </a:lnTo>
                  <a:lnTo>
                    <a:pt x="2237" y="534"/>
                  </a:lnTo>
                  <a:lnTo>
                    <a:pt x="2201" y="504"/>
                  </a:lnTo>
                  <a:lnTo>
                    <a:pt x="2195" y="498"/>
                  </a:lnTo>
                  <a:lnTo>
                    <a:pt x="2189" y="492"/>
                  </a:lnTo>
                  <a:lnTo>
                    <a:pt x="2171" y="462"/>
                  </a:lnTo>
                  <a:lnTo>
                    <a:pt x="2142" y="420"/>
                  </a:lnTo>
                  <a:lnTo>
                    <a:pt x="2100" y="378"/>
                  </a:lnTo>
                  <a:lnTo>
                    <a:pt x="2058" y="330"/>
                  </a:lnTo>
                  <a:lnTo>
                    <a:pt x="2040" y="318"/>
                  </a:lnTo>
                  <a:lnTo>
                    <a:pt x="2028" y="300"/>
                  </a:lnTo>
                  <a:lnTo>
                    <a:pt x="2009" y="264"/>
                  </a:lnTo>
                  <a:lnTo>
                    <a:pt x="1991" y="234"/>
                  </a:lnTo>
                  <a:lnTo>
                    <a:pt x="1985" y="210"/>
                  </a:lnTo>
                  <a:lnTo>
                    <a:pt x="1973" y="192"/>
                  </a:lnTo>
                  <a:lnTo>
                    <a:pt x="1967" y="180"/>
                  </a:lnTo>
                  <a:lnTo>
                    <a:pt x="1949" y="174"/>
                  </a:lnTo>
                  <a:lnTo>
                    <a:pt x="1907" y="156"/>
                  </a:lnTo>
                  <a:lnTo>
                    <a:pt x="1860" y="138"/>
                  </a:lnTo>
                  <a:lnTo>
                    <a:pt x="1836" y="132"/>
                  </a:lnTo>
                  <a:lnTo>
                    <a:pt x="1824" y="132"/>
                  </a:lnTo>
                  <a:lnTo>
                    <a:pt x="1806" y="132"/>
                  </a:lnTo>
                  <a:lnTo>
                    <a:pt x="1800" y="138"/>
                  </a:lnTo>
                  <a:lnTo>
                    <a:pt x="1794" y="144"/>
                  </a:lnTo>
                  <a:lnTo>
                    <a:pt x="1794" y="144"/>
                  </a:lnTo>
                  <a:lnTo>
                    <a:pt x="1842" y="156"/>
                  </a:lnTo>
                  <a:lnTo>
                    <a:pt x="1872" y="180"/>
                  </a:lnTo>
                  <a:lnTo>
                    <a:pt x="1889" y="204"/>
                  </a:lnTo>
                  <a:lnTo>
                    <a:pt x="1895" y="222"/>
                  </a:lnTo>
                  <a:lnTo>
                    <a:pt x="1889" y="240"/>
                  </a:lnTo>
                  <a:lnTo>
                    <a:pt x="1901" y="270"/>
                  </a:lnTo>
                  <a:lnTo>
                    <a:pt x="1919" y="318"/>
                  </a:lnTo>
                  <a:lnTo>
                    <a:pt x="1943" y="366"/>
                  </a:lnTo>
                  <a:lnTo>
                    <a:pt x="1991" y="480"/>
                  </a:lnTo>
                  <a:lnTo>
                    <a:pt x="2021" y="534"/>
                  </a:lnTo>
                  <a:lnTo>
                    <a:pt x="2040" y="582"/>
                  </a:lnTo>
                  <a:lnTo>
                    <a:pt x="2064" y="630"/>
                  </a:lnTo>
                  <a:lnTo>
                    <a:pt x="2076" y="666"/>
                  </a:lnTo>
                  <a:lnTo>
                    <a:pt x="2082" y="683"/>
                  </a:lnTo>
                  <a:lnTo>
                    <a:pt x="2070" y="695"/>
                  </a:lnTo>
                  <a:lnTo>
                    <a:pt x="2052" y="695"/>
                  </a:lnTo>
                  <a:lnTo>
                    <a:pt x="2021" y="695"/>
                  </a:lnTo>
                  <a:lnTo>
                    <a:pt x="1997" y="695"/>
                  </a:lnTo>
                  <a:lnTo>
                    <a:pt x="1973" y="689"/>
                  </a:lnTo>
                  <a:lnTo>
                    <a:pt x="1955" y="683"/>
                  </a:lnTo>
                  <a:lnTo>
                    <a:pt x="1949" y="683"/>
                  </a:lnTo>
                  <a:lnTo>
                    <a:pt x="1949" y="677"/>
                  </a:lnTo>
                  <a:lnTo>
                    <a:pt x="1943" y="672"/>
                  </a:lnTo>
                  <a:lnTo>
                    <a:pt x="1913" y="636"/>
                  </a:lnTo>
                  <a:lnTo>
                    <a:pt x="1806" y="324"/>
                  </a:lnTo>
                  <a:lnTo>
                    <a:pt x="1776" y="330"/>
                  </a:lnTo>
                  <a:lnTo>
                    <a:pt x="1746" y="330"/>
                  </a:lnTo>
                  <a:lnTo>
                    <a:pt x="1703" y="312"/>
                  </a:lnTo>
                  <a:lnTo>
                    <a:pt x="1673" y="288"/>
                  </a:lnTo>
                  <a:lnTo>
                    <a:pt x="1667" y="276"/>
                  </a:lnTo>
                  <a:lnTo>
                    <a:pt x="1655" y="270"/>
                  </a:lnTo>
                  <a:lnTo>
                    <a:pt x="1637" y="276"/>
                  </a:lnTo>
                  <a:lnTo>
                    <a:pt x="1631" y="288"/>
                  </a:lnTo>
                  <a:lnTo>
                    <a:pt x="1625" y="306"/>
                  </a:lnTo>
                  <a:lnTo>
                    <a:pt x="1625" y="312"/>
                  </a:lnTo>
                  <a:lnTo>
                    <a:pt x="1643" y="318"/>
                  </a:lnTo>
                  <a:lnTo>
                    <a:pt x="1655" y="336"/>
                  </a:lnTo>
                  <a:lnTo>
                    <a:pt x="1667" y="366"/>
                  </a:lnTo>
                  <a:lnTo>
                    <a:pt x="1673" y="402"/>
                  </a:lnTo>
                  <a:lnTo>
                    <a:pt x="1673" y="408"/>
                  </a:lnTo>
                  <a:lnTo>
                    <a:pt x="1673" y="414"/>
                  </a:lnTo>
                  <a:lnTo>
                    <a:pt x="1716" y="761"/>
                  </a:lnTo>
                  <a:lnTo>
                    <a:pt x="1716" y="773"/>
                  </a:lnTo>
                  <a:lnTo>
                    <a:pt x="1716" y="779"/>
                  </a:lnTo>
                  <a:lnTo>
                    <a:pt x="1709" y="773"/>
                  </a:lnTo>
                  <a:lnTo>
                    <a:pt x="1703" y="755"/>
                  </a:lnTo>
                  <a:lnTo>
                    <a:pt x="1697" y="749"/>
                  </a:lnTo>
                  <a:lnTo>
                    <a:pt x="1691" y="737"/>
                  </a:lnTo>
                  <a:lnTo>
                    <a:pt x="1679" y="713"/>
                  </a:lnTo>
                  <a:lnTo>
                    <a:pt x="1661" y="672"/>
                  </a:lnTo>
                  <a:lnTo>
                    <a:pt x="1643" y="630"/>
                  </a:lnTo>
                  <a:lnTo>
                    <a:pt x="1613" y="582"/>
                  </a:lnTo>
                  <a:lnTo>
                    <a:pt x="1589" y="540"/>
                  </a:lnTo>
                  <a:lnTo>
                    <a:pt x="1560" y="510"/>
                  </a:lnTo>
                  <a:lnTo>
                    <a:pt x="1536" y="492"/>
                  </a:lnTo>
                  <a:lnTo>
                    <a:pt x="1494" y="480"/>
                  </a:lnTo>
                  <a:lnTo>
                    <a:pt x="1446" y="480"/>
                  </a:lnTo>
                  <a:lnTo>
                    <a:pt x="1397" y="486"/>
                  </a:lnTo>
                  <a:lnTo>
                    <a:pt x="1349" y="498"/>
                  </a:lnTo>
                  <a:lnTo>
                    <a:pt x="1248" y="528"/>
                  </a:lnTo>
                  <a:lnTo>
                    <a:pt x="1158" y="570"/>
                  </a:lnTo>
                  <a:lnTo>
                    <a:pt x="1104" y="600"/>
                  </a:lnTo>
                  <a:lnTo>
                    <a:pt x="1037" y="624"/>
                  </a:lnTo>
                  <a:lnTo>
                    <a:pt x="996" y="630"/>
                  </a:lnTo>
                  <a:lnTo>
                    <a:pt x="948" y="630"/>
                  </a:lnTo>
                  <a:lnTo>
                    <a:pt x="900" y="618"/>
                  </a:lnTo>
                  <a:lnTo>
                    <a:pt x="840" y="588"/>
                  </a:lnTo>
                  <a:lnTo>
                    <a:pt x="714" y="534"/>
                  </a:lnTo>
                  <a:lnTo>
                    <a:pt x="582" y="474"/>
                  </a:lnTo>
                  <a:lnTo>
                    <a:pt x="443" y="408"/>
                  </a:lnTo>
                  <a:lnTo>
                    <a:pt x="318" y="348"/>
                  </a:lnTo>
                  <a:lnTo>
                    <a:pt x="198" y="288"/>
                  </a:lnTo>
                  <a:lnTo>
                    <a:pt x="149" y="264"/>
                  </a:lnTo>
                  <a:lnTo>
                    <a:pt x="102" y="240"/>
                  </a:lnTo>
                  <a:lnTo>
                    <a:pt x="0" y="187"/>
                  </a:lnTo>
                  <a:lnTo>
                    <a:pt x="0" y="460"/>
                  </a:lnTo>
                  <a:lnTo>
                    <a:pt x="36" y="474"/>
                  </a:lnTo>
                  <a:lnTo>
                    <a:pt x="149" y="516"/>
                  </a:lnTo>
                  <a:lnTo>
                    <a:pt x="216" y="540"/>
                  </a:lnTo>
                  <a:lnTo>
                    <a:pt x="288" y="570"/>
                  </a:lnTo>
                  <a:lnTo>
                    <a:pt x="348" y="594"/>
                  </a:lnTo>
                  <a:lnTo>
                    <a:pt x="396" y="618"/>
                  </a:lnTo>
                  <a:lnTo>
                    <a:pt x="432" y="636"/>
                  </a:lnTo>
                  <a:lnTo>
                    <a:pt x="461" y="654"/>
                  </a:lnTo>
                  <a:lnTo>
                    <a:pt x="504" y="672"/>
                  </a:lnTo>
                  <a:lnTo>
                    <a:pt x="588" y="707"/>
                  </a:lnTo>
                  <a:lnTo>
                    <a:pt x="684" y="743"/>
                  </a:lnTo>
                  <a:lnTo>
                    <a:pt x="725" y="755"/>
                  </a:lnTo>
                  <a:lnTo>
                    <a:pt x="761" y="767"/>
                  </a:lnTo>
                  <a:lnTo>
                    <a:pt x="828" y="779"/>
                  </a:lnTo>
                  <a:lnTo>
                    <a:pt x="894" y="785"/>
                  </a:lnTo>
                  <a:lnTo>
                    <a:pt x="966" y="791"/>
                  </a:lnTo>
                  <a:lnTo>
                    <a:pt x="1031" y="791"/>
                  </a:lnTo>
                  <a:lnTo>
                    <a:pt x="1092" y="785"/>
                  </a:lnTo>
                  <a:lnTo>
                    <a:pt x="1146" y="785"/>
                  </a:lnTo>
                  <a:lnTo>
                    <a:pt x="1176" y="779"/>
                  </a:lnTo>
                  <a:lnTo>
                    <a:pt x="1188" y="779"/>
                  </a:lnTo>
                  <a:lnTo>
                    <a:pt x="1188" y="779"/>
                  </a:lnTo>
                  <a:lnTo>
                    <a:pt x="1236" y="785"/>
                  </a:lnTo>
                  <a:lnTo>
                    <a:pt x="1278" y="791"/>
                  </a:lnTo>
                  <a:lnTo>
                    <a:pt x="1307" y="803"/>
                  </a:lnTo>
                  <a:lnTo>
                    <a:pt x="1337" y="809"/>
                  </a:lnTo>
                  <a:lnTo>
                    <a:pt x="1379" y="827"/>
                  </a:lnTo>
                  <a:lnTo>
                    <a:pt x="1404" y="845"/>
                  </a:lnTo>
                  <a:lnTo>
                    <a:pt x="1416" y="863"/>
                  </a:lnTo>
                  <a:lnTo>
                    <a:pt x="1416" y="875"/>
                  </a:lnTo>
                  <a:lnTo>
                    <a:pt x="1416" y="881"/>
                  </a:lnTo>
                  <a:lnTo>
                    <a:pt x="1416" y="887"/>
                  </a:lnTo>
                  <a:lnTo>
                    <a:pt x="1410" y="887"/>
                  </a:lnTo>
                  <a:lnTo>
                    <a:pt x="1397" y="893"/>
                  </a:lnTo>
                  <a:lnTo>
                    <a:pt x="1379" y="905"/>
                  </a:lnTo>
                  <a:lnTo>
                    <a:pt x="1361" y="923"/>
                  </a:lnTo>
                  <a:lnTo>
                    <a:pt x="1355" y="941"/>
                  </a:lnTo>
                  <a:lnTo>
                    <a:pt x="1361" y="971"/>
                  </a:lnTo>
                  <a:lnTo>
                    <a:pt x="1367" y="989"/>
                  </a:lnTo>
                  <a:lnTo>
                    <a:pt x="1385" y="1007"/>
                  </a:lnTo>
                  <a:lnTo>
                    <a:pt x="1404" y="1025"/>
                  </a:lnTo>
                  <a:lnTo>
                    <a:pt x="1434" y="1049"/>
                  </a:lnTo>
                  <a:lnTo>
                    <a:pt x="1464" y="1067"/>
                  </a:lnTo>
                  <a:lnTo>
                    <a:pt x="1494" y="1085"/>
                  </a:lnTo>
                  <a:lnTo>
                    <a:pt x="1554" y="1091"/>
                  </a:lnTo>
                  <a:lnTo>
                    <a:pt x="1607" y="1085"/>
                  </a:lnTo>
                  <a:lnTo>
                    <a:pt x="1661" y="1067"/>
                  </a:lnTo>
                  <a:lnTo>
                    <a:pt x="1697" y="1043"/>
                  </a:lnTo>
                  <a:lnTo>
                    <a:pt x="1734" y="1019"/>
                  </a:lnTo>
                  <a:lnTo>
                    <a:pt x="1752" y="995"/>
                  </a:lnTo>
                  <a:lnTo>
                    <a:pt x="1758" y="989"/>
                  </a:lnTo>
                  <a:lnTo>
                    <a:pt x="1812" y="989"/>
                  </a:lnTo>
                  <a:lnTo>
                    <a:pt x="1860" y="983"/>
                  </a:lnTo>
                  <a:lnTo>
                    <a:pt x="1907" y="965"/>
                  </a:lnTo>
                  <a:lnTo>
                    <a:pt x="1943" y="941"/>
                  </a:lnTo>
                  <a:lnTo>
                    <a:pt x="1973" y="917"/>
                  </a:lnTo>
                  <a:lnTo>
                    <a:pt x="2003" y="899"/>
                  </a:lnTo>
                  <a:lnTo>
                    <a:pt x="2015" y="881"/>
                  </a:lnTo>
                  <a:lnTo>
                    <a:pt x="2021" y="875"/>
                  </a:lnTo>
                  <a:lnTo>
                    <a:pt x="2201" y="899"/>
                  </a:lnTo>
                  <a:lnTo>
                    <a:pt x="2243" y="905"/>
                  </a:lnTo>
                  <a:lnTo>
                    <a:pt x="2273" y="899"/>
                  </a:lnTo>
                  <a:lnTo>
                    <a:pt x="2327" y="887"/>
                  </a:lnTo>
                  <a:lnTo>
                    <a:pt x="2364" y="863"/>
                  </a:lnTo>
                  <a:lnTo>
                    <a:pt x="2388" y="827"/>
                  </a:lnTo>
                  <a:lnTo>
                    <a:pt x="2400" y="797"/>
                  </a:lnTo>
                  <a:lnTo>
                    <a:pt x="2400" y="767"/>
                  </a:lnTo>
                  <a:lnTo>
                    <a:pt x="2400" y="743"/>
                  </a:lnTo>
                  <a:lnTo>
                    <a:pt x="2400" y="737"/>
                  </a:lnTo>
                  <a:lnTo>
                    <a:pt x="2418" y="737"/>
                  </a:lnTo>
                  <a:lnTo>
                    <a:pt x="2436" y="731"/>
                  </a:lnTo>
                  <a:lnTo>
                    <a:pt x="2471" y="701"/>
                  </a:lnTo>
                  <a:lnTo>
                    <a:pt x="2513" y="660"/>
                  </a:lnTo>
                  <a:lnTo>
                    <a:pt x="2555" y="606"/>
                  </a:lnTo>
                  <a:lnTo>
                    <a:pt x="2591" y="552"/>
                  </a:lnTo>
                  <a:lnTo>
                    <a:pt x="2621" y="504"/>
                  </a:lnTo>
                  <a:lnTo>
                    <a:pt x="2639" y="468"/>
                  </a:lnTo>
                  <a:lnTo>
                    <a:pt x="2646" y="462"/>
                  </a:lnTo>
                  <a:lnTo>
                    <a:pt x="2646" y="456"/>
                  </a:lnTo>
                  <a:lnTo>
                    <a:pt x="2693" y="374"/>
                  </a:lnTo>
                  <a:lnTo>
                    <a:pt x="2723" y="299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TW" altLang="en-US">
                <a:ea typeface="新細明體" charset="-120"/>
              </a:endParaRPr>
            </a:p>
          </p:txBody>
        </p:sp>
      </p:grpSp>
      <p:sp>
        <p:nvSpPr>
          <p:cNvPr id="4114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zh-TW" altLang="en-US" smtClean="0"/>
              <a:t>按一下以編輯母片標題樣式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200"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116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kumimoji="0" sz="1200"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117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 sz="1200">
                <a:ea typeface="新細明體" charset="-120"/>
              </a:defRPr>
            </a:lvl1pPr>
          </a:lstStyle>
          <a:p>
            <a:pPr>
              <a:defRPr/>
            </a:pPr>
            <a:fld id="{CFEFB1E6-CC64-4B6A-BFA3-79A4409CBCC8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  <p:sp>
        <p:nvSpPr>
          <p:cNvPr id="4118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smtClean="0"/>
              <a:t>按一下以編輯母片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02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3" r:id="rId14"/>
    <p:sldLayoutId id="2147483804" r:id="rId15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標楷體" pitchFamily="65" charset="-12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標楷體" pitchFamily="65" charset="-12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標楷體" pitchFamily="65" charset="-12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標楷體" pitchFamily="65" charset="-12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標楷體" pitchFamily="65" charset="-12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標楷體" pitchFamily="65" charset="-12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標楷體" pitchFamily="65" charset="-12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 b="1">
          <a:solidFill>
            <a:srgbClr val="FFFF00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標楷體" pitchFamily="65" charset="-12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kumimoji="1" sz="32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kumimoji="1"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kumimoji="1" sz="20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•"/>
        <a:defRPr kumimoji="1" sz="20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•"/>
        <a:defRPr kumimoji="1" sz="20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•"/>
        <a:defRPr kumimoji="1" sz="20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•"/>
        <a:defRPr kumimoji="1" sz="20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8.png"/><Relationship Id="rId4" Type="http://schemas.openxmlformats.org/officeDocument/2006/relationships/oleObject" Target="../embeddings/oleObject1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8.png"/><Relationship Id="rId5" Type="http://schemas.openxmlformats.org/officeDocument/2006/relationships/image" Target="../media/image30.jpeg"/><Relationship Id="rId4" Type="http://schemas.openxmlformats.org/officeDocument/2006/relationships/notesSlide" Target="../notesSlides/notesSlide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control" Target="../activeX/activeX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28.pn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wmf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2.jpeg"/><Relationship Id="rId4" Type="http://schemas.openxmlformats.org/officeDocument/2006/relationships/image" Target="../media/image51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6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slideLayout" Target="../slideLayouts/slideLayout13.xm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&#28548;&#28165;&#28246;&#36914;&#27700;.3gp" TargetMode="External"/><Relationship Id="rId6" Type="http://schemas.openxmlformats.org/officeDocument/2006/relationships/image" Target="../media/image66.png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openxmlformats.org/officeDocument/2006/relationships/hyperlink" Target="&#20108;&#23792;&#22323;.mp4" TargetMode="External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&#20108;&#23792;&#22323;&#28165;&#28552;&#20196;&#20154;&#24863;&#21205;&#30340;&#27700;.wmv" TargetMode="External"/><Relationship Id="rId6" Type="http://schemas.openxmlformats.org/officeDocument/2006/relationships/image" Target="../media/image71.jpeg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hyperlink" Target="file:///F:\&#28436;&#35611;\&#32160;&#33394;&#21332;&#26371;&#30340;&#29983;&#24907;&#22478;&#24066;&#39000;&#26223;\0812.wmv" TargetMode="External"/><Relationship Id="rId2" Type="http://schemas.openxmlformats.org/officeDocument/2006/relationships/video" Target="file:///C:\Users\luty\Desktop\2014-2015&#28436;&#35611;\&#25654;&#25937;&#21488;&#28771;&#27700;&#36039;&#28304;\&#20239;&#27969;&#27700;&#24037;&#31243;&#20171;&#32057;\Default_5.wmv" TargetMode="Externa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Default_3.wmv" TargetMode="External"/><Relationship Id="rId6" Type="http://schemas.openxmlformats.org/officeDocument/2006/relationships/image" Target="../media/image74.jpeg"/><Relationship Id="rId5" Type="http://schemas.openxmlformats.org/officeDocument/2006/relationships/image" Target="../media/image73.jpeg"/><Relationship Id="rId4" Type="http://schemas.openxmlformats.org/officeDocument/2006/relationships/image" Target="../media/image72.wm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&#20108;&#23792;&#22323;&#24341;&#27700;.AVI" TargetMode="External"/><Relationship Id="rId6" Type="http://schemas.openxmlformats.org/officeDocument/2006/relationships/image" Target="../media/image78.jpeg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slideLayout" Target="../slideLayouts/slideLayout4.xm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P1020244.MOV" TargetMode="External"/><Relationship Id="rId4" Type="http://schemas.openxmlformats.org/officeDocument/2006/relationships/image" Target="../media/image80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jpeg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emf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7.jpeg"/><Relationship Id="rId4" Type="http://schemas.openxmlformats.org/officeDocument/2006/relationships/image" Target="../media/image96.jpe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emf"/><Relationship Id="rId2" Type="http://schemas.openxmlformats.org/officeDocument/2006/relationships/image" Target="../media/image101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4.emf"/><Relationship Id="rId4" Type="http://schemas.openxmlformats.org/officeDocument/2006/relationships/image" Target="../media/image103.emf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wmf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1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&#19968;&#36215;&#20986;&#27700;.wmv" TargetMode="External"/><Relationship Id="rId6" Type="http://schemas.openxmlformats.org/officeDocument/2006/relationships/image" Target="../media/image115.jpeg"/><Relationship Id="rId5" Type="http://schemas.openxmlformats.org/officeDocument/2006/relationships/image" Target="../media/image114.png"/><Relationship Id="rId4" Type="http://schemas.openxmlformats.org/officeDocument/2006/relationships/image" Target="../media/image113.jpe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&#24133;&#23556;&#20117;&#38867;&#22283;&#21205;&#30059;.avi" TargetMode="Externa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luty\Desktop\2014-2015&#28436;&#35611;\&#25654;&#25937;&#21488;&#28771;&#27700;&#36039;&#28304;\&#20239;&#27969;&#27700;&#24037;&#31243;&#20171;&#32057;\&#19968;&#36215;&#20986;&#27700;.wmv" TargetMode="Externa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&#20986;&#27700;.WMV" TargetMode="External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hyperlink" Target="&#29105;&#32218;&#36861;&#36452;%202013-04-15%20pt.4_5%20&#39640;&#38596;&#27700;&#36039;&#28304;&#27745;&#26579;.mp4" TargetMode="External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5.png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6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0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emf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Default.wmv" TargetMode="External"/><Relationship Id="rId4" Type="http://schemas.openxmlformats.org/officeDocument/2006/relationships/image" Target="../media/image142.jpeg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8.jpeg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7.png"/><Relationship Id="rId3" Type="http://schemas.openxmlformats.org/officeDocument/2006/relationships/image" Target="../media/image152.jpeg"/><Relationship Id="rId7" Type="http://schemas.openxmlformats.org/officeDocument/2006/relationships/image" Target="../media/image156.png"/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5.png"/><Relationship Id="rId11" Type="http://schemas.openxmlformats.org/officeDocument/2006/relationships/image" Target="../media/image160.png"/><Relationship Id="rId5" Type="http://schemas.openxmlformats.org/officeDocument/2006/relationships/image" Target="../media/image154.png"/><Relationship Id="rId10" Type="http://schemas.openxmlformats.org/officeDocument/2006/relationships/image" Target="../media/image159.png"/><Relationship Id="rId4" Type="http://schemas.openxmlformats.org/officeDocument/2006/relationships/image" Target="../media/image153.png"/><Relationship Id="rId9" Type="http://schemas.openxmlformats.org/officeDocument/2006/relationships/image" Target="../media/image158.png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9.jpeg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4.png"/><Relationship Id="rId4" Type="http://schemas.openxmlformats.org/officeDocument/2006/relationships/image" Target="../media/image173.png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jpeg"/><Relationship Id="rId1" Type="http://schemas.openxmlformats.org/officeDocument/2006/relationships/slideLayout" Target="../slideLayouts/slideLayout1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emf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gif"/><Relationship Id="rId2" Type="http://schemas.openxmlformats.org/officeDocument/2006/relationships/image" Target="../media/image18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4.gif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luty\Desktop\0630%20ICLEI%20&#38860;&#24615;&#35542;&#22727;pdf\&#23616;&#38263;ICLEI&#31777;&#22577;&#31295;\&#37329;&#24101;.wmv" TargetMode="External"/><Relationship Id="rId6" Type="http://schemas.openxmlformats.org/officeDocument/2006/relationships/image" Target="../media/image188.png"/><Relationship Id="rId5" Type="http://schemas.openxmlformats.org/officeDocument/2006/relationships/image" Target="../media/image187.png"/><Relationship Id="rId4" Type="http://schemas.openxmlformats.org/officeDocument/2006/relationships/image" Target="../media/image186.pn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2.png"/><Relationship Id="rId4" Type="http://schemas.openxmlformats.org/officeDocument/2006/relationships/image" Target="../media/image191.jpe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7" Type="http://schemas.openxmlformats.org/officeDocument/2006/relationships/image" Target="../media/image198.jpe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7.jpeg"/><Relationship Id="rId5" Type="http://schemas.openxmlformats.org/officeDocument/2006/relationships/image" Target="../media/image196.jpeg"/><Relationship Id="rId4" Type="http://schemas.openxmlformats.org/officeDocument/2006/relationships/image" Target="../media/image195.jpeg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6.xml"/></Relationships>
</file>

<file path=ppt/slides/_rels/slide1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5.png"/><Relationship Id="rId3" Type="http://schemas.openxmlformats.org/officeDocument/2006/relationships/image" Target="../media/image200.jpeg"/><Relationship Id="rId7" Type="http://schemas.openxmlformats.org/officeDocument/2006/relationships/image" Target="../media/image20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3.png"/><Relationship Id="rId5" Type="http://schemas.openxmlformats.org/officeDocument/2006/relationships/image" Target="../media/image202.png"/><Relationship Id="rId4" Type="http://schemas.openxmlformats.org/officeDocument/2006/relationships/image" Target="../media/image201.png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png"/><Relationship Id="rId2" Type="http://schemas.openxmlformats.org/officeDocument/2006/relationships/image" Target="../media/image206.pn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luty\Desktop\2014-2015&#28436;&#35611;\&#25654;&#25937;&#21488;&#28771;&#27700;&#36039;&#28304;\&#20239;&#27969;&#27700;&#24037;&#31243;&#20171;&#32057;\&#21555;&#38498;&#38263;&#32080;&#35542;&#31680;&#37636;.mpg" TargetMode="External"/><Relationship Id="rId4" Type="http://schemas.openxmlformats.org/officeDocument/2006/relationships/image" Target="../media/image209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1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6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214.pn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7" Type="http://schemas.openxmlformats.org/officeDocument/2006/relationships/image" Target="../media/image221.png"/><Relationship Id="rId2" Type="http://schemas.openxmlformats.org/officeDocument/2006/relationships/image" Target="../media/image2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0.jpeg"/><Relationship Id="rId5" Type="http://schemas.openxmlformats.org/officeDocument/2006/relationships/image" Target="../media/image219.jpeg"/><Relationship Id="rId4" Type="http://schemas.openxmlformats.org/officeDocument/2006/relationships/image" Target="../media/image218.jpeg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4.jpeg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jpeg"/><Relationship Id="rId2" Type="http://schemas.openxmlformats.org/officeDocument/2006/relationships/image" Target="../media/image225.jpe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7.jpe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jpe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jpeg"/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4.jpeg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5.png"/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1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7.xm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luty\Desktop\2014-2015&#28436;&#35611;\&#33258;&#20358;&#27700;&#28431;&#35036;&#22320;&#19979;&#27700;&#65311;&#39340;&#33521;&#20061;&#21448;&#22833;&#35328;(2010_3_17&#27665;&#35222;&#26032;&#32862;).mp4" TargetMode="Externa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8.png"/><Relationship Id="rId1" Type="http://schemas.openxmlformats.org/officeDocument/2006/relationships/slideLayout" Target="../slideLayouts/slideLayout7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9.jpeg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jpeg"/><Relationship Id="rId2" Type="http://schemas.openxmlformats.org/officeDocument/2006/relationships/image" Target="../media/image241.wmf"/><Relationship Id="rId1" Type="http://schemas.openxmlformats.org/officeDocument/2006/relationships/slideLayout" Target="../slideLayouts/slideLayout7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png"/><Relationship Id="rId2" Type="http://schemas.openxmlformats.org/officeDocument/2006/relationships/image" Target="../media/image243.png"/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jpeg"/><Relationship Id="rId2" Type="http://schemas.openxmlformats.org/officeDocument/2006/relationships/image" Target="../media/image245.jpeg"/><Relationship Id="rId1" Type="http://schemas.openxmlformats.org/officeDocument/2006/relationships/slideLayout" Target="../slideLayouts/slideLayout7.xm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7" Type="http://schemas.openxmlformats.org/officeDocument/2006/relationships/image" Target="../media/image247.jpeg"/><Relationship Id="rId2" Type="http://schemas.openxmlformats.org/officeDocument/2006/relationships/image" Target="../media/image2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0.jpeg"/><Relationship Id="rId5" Type="http://schemas.openxmlformats.org/officeDocument/2006/relationships/image" Target="../media/image219.jpeg"/><Relationship Id="rId4" Type="http://schemas.openxmlformats.org/officeDocument/2006/relationships/image" Target="../media/image218.jpeg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8.jpeg"/><Relationship Id="rId1" Type="http://schemas.openxmlformats.org/officeDocument/2006/relationships/slideLayout" Target="../slideLayouts/slideLayout2.xml"/></Relationships>
</file>

<file path=ppt/slides/_rels/slide1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png"/><Relationship Id="rId2" Type="http://schemas.openxmlformats.org/officeDocument/2006/relationships/image" Target="../media/image249.png"/><Relationship Id="rId1" Type="http://schemas.openxmlformats.org/officeDocument/2006/relationships/slideLayout" Target="../slideLayouts/slideLayout7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1.png"/><Relationship Id="rId1" Type="http://schemas.openxmlformats.org/officeDocument/2006/relationships/slideLayout" Target="../slideLayouts/slideLayout7.xml"/></Relationships>
</file>

<file path=ppt/slides/_rels/slide1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jpeg"/><Relationship Id="rId7" Type="http://schemas.openxmlformats.org/officeDocument/2006/relationships/image" Target="../media/image257.png"/><Relationship Id="rId2" Type="http://schemas.openxmlformats.org/officeDocument/2006/relationships/image" Target="../media/image25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6.jpeg"/><Relationship Id="rId5" Type="http://schemas.openxmlformats.org/officeDocument/2006/relationships/image" Target="../media/image255.jpeg"/><Relationship Id="rId4" Type="http://schemas.openxmlformats.org/officeDocument/2006/relationships/image" Target="../media/image254.jpeg"/></Relationships>
</file>

<file path=ppt/slides/_rels/slide1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8.png"/><Relationship Id="rId1" Type="http://schemas.openxmlformats.org/officeDocument/2006/relationships/slideLayout" Target="../slideLayouts/slideLayout1.xml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jpeg"/><Relationship Id="rId2" Type="http://schemas.openxmlformats.org/officeDocument/2006/relationships/hyperlink" Target="http://upload.wikimedia.org/wikipedia/commons/8/80/Sun_Yat-sen_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0.png"/><Relationship Id="rId4" Type="http://schemas.openxmlformats.org/officeDocument/2006/relationships/hyperlink" Target="http://upload.wikimedia.org/wikipedia/commons/8/83/TianXiaWeiGong.png" TargetMode="External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2.jpeg"/><Relationship Id="rId2" Type="http://schemas.openxmlformats.org/officeDocument/2006/relationships/image" Target="../media/image26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4.wmf"/><Relationship Id="rId4" Type="http://schemas.openxmlformats.org/officeDocument/2006/relationships/image" Target="../media/image263.jpeg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jpeg"/><Relationship Id="rId2" Type="http://schemas.openxmlformats.org/officeDocument/2006/relationships/image" Target="../media/image265.jpeg"/><Relationship Id="rId1" Type="http://schemas.openxmlformats.org/officeDocument/2006/relationships/slideLayout" Target="../slideLayouts/slideLayout7.xml"/></Relationships>
</file>

<file path=ppt/slides/_rels/slide1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9.jpeg"/><Relationship Id="rId2" Type="http://schemas.openxmlformats.org/officeDocument/2006/relationships/image" Target="../media/image26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0.jpeg"/></Relationships>
</file>

<file path=ppt/slides/_rels/slide2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1.jpeg"/><Relationship Id="rId1" Type="http://schemas.openxmlformats.org/officeDocument/2006/relationships/slideLayout" Target="../slideLayouts/slideLayout1.xml"/></Relationships>
</file>

<file path=ppt/slides/_rels/slide2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2.jpeg"/><Relationship Id="rId1" Type="http://schemas.openxmlformats.org/officeDocument/2006/relationships/slideLayout" Target="../slideLayouts/slideLayout7.xml"/></Relationships>
</file>

<file path=ppt/slides/_rels/slide2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jpeg"/><Relationship Id="rId2" Type="http://schemas.openxmlformats.org/officeDocument/2006/relationships/image" Target="../media/image273.jpeg"/><Relationship Id="rId1" Type="http://schemas.openxmlformats.org/officeDocument/2006/relationships/slideLayout" Target="../slideLayouts/slideLayout7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5.jpeg"/><Relationship Id="rId1" Type="http://schemas.openxmlformats.org/officeDocument/2006/relationships/slideLayout" Target="../slideLayouts/slideLayout7.xml"/></Relationships>
</file>

<file path=ppt/slides/_rels/slide2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7.jpeg"/><Relationship Id="rId2" Type="http://schemas.openxmlformats.org/officeDocument/2006/relationships/image" Target="../media/image276.jpeg"/><Relationship Id="rId1" Type="http://schemas.openxmlformats.org/officeDocument/2006/relationships/slideLayout" Target="../slideLayouts/slideLayout7.xml"/></Relationships>
</file>

<file path=ppt/slides/_rels/slide2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9.jpeg"/><Relationship Id="rId2" Type="http://schemas.openxmlformats.org/officeDocument/2006/relationships/image" Target="../media/image278.png"/><Relationship Id="rId1" Type="http://schemas.openxmlformats.org/officeDocument/2006/relationships/slideLayout" Target="../slideLayouts/slideLayout2.xml"/></Relationships>
</file>

<file path=ppt/slides/_rels/slide2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1.jpeg"/><Relationship Id="rId2" Type="http://schemas.openxmlformats.org/officeDocument/2006/relationships/image" Target="../media/image28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3.jpeg"/><Relationship Id="rId4" Type="http://schemas.openxmlformats.org/officeDocument/2006/relationships/image" Target="../media/image282.jpeg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4.jpeg"/><Relationship Id="rId1" Type="http://schemas.openxmlformats.org/officeDocument/2006/relationships/slideLayout" Target="../slideLayouts/slideLayout2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1.xml"/></Relationships>
</file>

<file path=ppt/slides/_rels/slide2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7.jpeg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8.jpeg"/></Relationships>
</file>

<file path=ppt/slides/_rels/slide2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jpeg"/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2.png"/><Relationship Id="rId5" Type="http://schemas.openxmlformats.org/officeDocument/2006/relationships/hyperlink" Target="16911.t.mp4" TargetMode="External"/><Relationship Id="rId4" Type="http://schemas.openxmlformats.org/officeDocument/2006/relationships/image" Target="../media/image291.jpeg"/></Relationships>
</file>

<file path=ppt/slides/_rels/slide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1.xml"/></Relationships>
</file>

<file path=ppt/slides/_rels/slide2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png"/><Relationship Id="rId2" Type="http://schemas.openxmlformats.org/officeDocument/2006/relationships/image" Target="../media/image29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7.jpeg"/><Relationship Id="rId5" Type="http://schemas.openxmlformats.org/officeDocument/2006/relationships/image" Target="../media/image296.jpeg"/><Relationship Id="rId4" Type="http://schemas.openxmlformats.org/officeDocument/2006/relationships/image" Target="../media/image295.jpeg"/></Relationships>
</file>

<file path=ppt/slides/_rels/slide2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9.png"/><Relationship Id="rId2" Type="http://schemas.openxmlformats.org/officeDocument/2006/relationships/image" Target="../media/image29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5.jpeg"/><Relationship Id="rId4" Type="http://schemas.openxmlformats.org/officeDocument/2006/relationships/image" Target="../media/image300.png"/></Relationships>
</file>

<file path=ppt/slides/_rels/slide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1.xml"/></Relationships>
</file>

<file path=ppt/slides/_rels/slide2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jpeg"/><Relationship Id="rId2" Type="http://schemas.openxmlformats.org/officeDocument/2006/relationships/image" Target="../media/image30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4.jpeg"/><Relationship Id="rId4" Type="http://schemas.openxmlformats.org/officeDocument/2006/relationships/image" Target="../media/image303.jpeg"/></Relationships>
</file>

<file path=ppt/slides/_rels/slide2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6.jpeg"/><Relationship Id="rId2" Type="http://schemas.openxmlformats.org/officeDocument/2006/relationships/image" Target="../media/image30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8.jpeg"/><Relationship Id="rId4" Type="http://schemas.openxmlformats.org/officeDocument/2006/relationships/image" Target="../media/image307.jpeg"/></Relationships>
</file>

<file path=ppt/slides/_rels/slide2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jpeg"/><Relationship Id="rId2" Type="http://schemas.openxmlformats.org/officeDocument/2006/relationships/image" Target="../media/image309.jpeg"/><Relationship Id="rId1" Type="http://schemas.openxmlformats.org/officeDocument/2006/relationships/slideLayout" Target="../slideLayouts/slideLayout1.xml"/></Relationships>
</file>

<file path=ppt/slides/_rels/slide2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1.jpeg"/><Relationship Id="rId7" Type="http://schemas.openxmlformats.org/officeDocument/2006/relationships/image" Target="../media/image315.jpeg"/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4.png"/><Relationship Id="rId5" Type="http://schemas.openxmlformats.org/officeDocument/2006/relationships/image" Target="../media/image313.jpeg"/><Relationship Id="rId4" Type="http://schemas.openxmlformats.org/officeDocument/2006/relationships/image" Target="../media/image312.jpeg"/></Relationships>
</file>

<file path=ppt/slides/_rels/slide2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7.jpeg"/><Relationship Id="rId2" Type="http://schemas.openxmlformats.org/officeDocument/2006/relationships/image" Target="../media/image31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8.jpeg"/></Relationships>
</file>

<file path=ppt/slides/_rels/slide2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4.jpeg"/><Relationship Id="rId3" Type="http://schemas.openxmlformats.org/officeDocument/2006/relationships/image" Target="../media/image320.jpeg"/><Relationship Id="rId7" Type="http://schemas.openxmlformats.org/officeDocument/2006/relationships/image" Target="../media/image323.jpeg"/><Relationship Id="rId2" Type="http://schemas.openxmlformats.org/officeDocument/2006/relationships/image" Target="../media/image319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22.jpeg"/><Relationship Id="rId5" Type="http://schemas.openxmlformats.org/officeDocument/2006/relationships/image" Target="../media/image321.png"/><Relationship Id="rId4" Type="http://schemas.openxmlformats.org/officeDocument/2006/relationships/image" Target="../media/image315.jpeg"/><Relationship Id="rId9" Type="http://schemas.openxmlformats.org/officeDocument/2006/relationships/image" Target="../media/image325.jpeg"/></Relationships>
</file>

<file path=ppt/slides/_rels/slide2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7.xml"/></Relationships>
</file>

<file path=ppt/slides/_rels/slide2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2.xml"/></Relationships>
</file>

<file path=ppt/slides/_rels/slide2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8.jpeg"/><Relationship Id="rId4" Type="http://schemas.openxmlformats.org/officeDocument/2006/relationships/image" Target="../media/image327.jpeg"/></Relationships>
</file>

<file path=ppt/slides/_rels/slide2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9.jpeg"/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0.jpeg"/></Relationships>
</file>

<file path=ppt/slides/_rels/slide2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2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2.jpeg"/><Relationship Id="rId1" Type="http://schemas.openxmlformats.org/officeDocument/2006/relationships/slideLayout" Target="../slideLayouts/slideLayout2.xml"/></Relationships>
</file>

<file path=ppt/slides/_rels/slide2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2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4.png"/><Relationship Id="rId2" Type="http://schemas.openxmlformats.org/officeDocument/2006/relationships/image" Target="../media/image33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6"/>
          <p:cNvSpPr>
            <a:spLocks noChangeArrowheads="1"/>
          </p:cNvSpPr>
          <p:nvPr/>
        </p:nvSpPr>
        <p:spPr bwMode="auto">
          <a:xfrm>
            <a:off x="251520" y="476672"/>
            <a:ext cx="8640960" cy="3139321"/>
          </a:xfrm>
          <a:prstGeom prst="rect">
            <a:avLst/>
          </a:prstGeom>
          <a:solidFill>
            <a:srgbClr val="0000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zh-TW" altLang="en-US" sz="6600" b="1" dirty="0" smtClean="0">
                <a:latin typeface="+mn-ea"/>
                <a:ea typeface="+mn-ea"/>
              </a:rPr>
              <a:t>從水資源議題</a:t>
            </a:r>
            <a:endParaRPr lang="en-US" altLang="zh-TW" sz="6600" b="1" dirty="0" smtClean="0">
              <a:latin typeface="+mn-ea"/>
              <a:ea typeface="+mn-ea"/>
            </a:endParaRPr>
          </a:p>
          <a:p>
            <a:pPr algn="ctr"/>
            <a:r>
              <a:rPr lang="zh-TW" altLang="en-US" sz="6600" b="1" dirty="0" smtClean="0">
                <a:latin typeface="+mn-ea"/>
                <a:ea typeface="+mn-ea"/>
              </a:rPr>
              <a:t>談屏東對氣候變遷的</a:t>
            </a:r>
            <a:endParaRPr lang="en-US" altLang="zh-TW" sz="6600" b="1" dirty="0" smtClean="0">
              <a:latin typeface="+mn-ea"/>
              <a:ea typeface="+mn-ea"/>
            </a:endParaRPr>
          </a:p>
          <a:p>
            <a:pPr algn="ctr"/>
            <a:r>
              <a:rPr lang="zh-TW" altLang="en-US" sz="6600" b="1" dirty="0" smtClean="0">
                <a:latin typeface="+mn-ea"/>
                <a:ea typeface="+mn-ea"/>
              </a:rPr>
              <a:t>努力與願景</a:t>
            </a:r>
            <a:endParaRPr lang="en-US" altLang="zh-TW" sz="6600" b="1" dirty="0" smtClean="0">
              <a:latin typeface="+mn-ea"/>
              <a:ea typeface="+mn-ea"/>
            </a:endParaRPr>
          </a:p>
        </p:txBody>
      </p:sp>
      <p:sp>
        <p:nvSpPr>
          <p:cNvPr id="1429512" name="Text Box 8"/>
          <p:cNvSpPr txBox="1">
            <a:spLocks noChangeArrowheads="1"/>
          </p:cNvSpPr>
          <p:nvPr/>
        </p:nvSpPr>
        <p:spPr bwMode="auto">
          <a:xfrm>
            <a:off x="2843808" y="4005064"/>
            <a:ext cx="6300192" cy="2592288"/>
          </a:xfrm>
          <a:prstGeom prst="rect">
            <a:avLst/>
          </a:prstGeom>
          <a:gradFill rotWithShape="1">
            <a:gsLst>
              <a:gs pos="0">
                <a:srgbClr val="CC0099">
                  <a:alpha val="50999"/>
                </a:srgbClr>
              </a:gs>
              <a:gs pos="100000">
                <a:srgbClr val="CC0099">
                  <a:gamma/>
                  <a:shade val="67451"/>
                  <a:invGamma/>
                  <a:alpha val="80000"/>
                </a:srgbClr>
              </a:gs>
            </a:gsLst>
            <a:lin ang="5400000" scaled="1"/>
          </a:gradFill>
          <a:ln w="9525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魯台營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屏東縣環保局長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高雄市</a:t>
            </a:r>
            <a:r>
              <a:rPr lang="zh-TW" altLang="en-US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綠色</a:t>
            </a:r>
            <a:r>
              <a:rPr lang="zh-TW" altLang="en-US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協會前 </a:t>
            </a:r>
            <a:r>
              <a:rPr lang="zh-TW" altLang="en-US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理事長</a:t>
            </a:r>
            <a:r>
              <a:rPr lang="zh-TW" altLang="en-US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、</a:t>
            </a:r>
            <a:endParaRPr lang="en-US" altLang="zh-TW" sz="2800" b="1" dirty="0" smtClea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標楷體" pitchFamily="65" charset="-12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屏東科技大學土木工程研究所博士生</a:t>
            </a:r>
            <a:endParaRPr lang="en-US" altLang="zh-TW" sz="2800" b="1" dirty="0" smtClea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標楷體" pitchFamily="65" charset="-12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高苑科技大學綠環境設計學程兼任講師</a:t>
            </a:r>
            <a:endParaRPr lang="en-US" altLang="zh-TW" sz="2800" b="1" dirty="0" smtClea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標楷體" pitchFamily="65" charset="-12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defRPr/>
            </a:pPr>
            <a:r>
              <a:rPr lang="en-US" altLang="zh-TW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2015/10/21</a:t>
            </a:r>
            <a:r>
              <a:rPr lang="zh-TW" altLang="en-US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土庫國小環境</a:t>
            </a:r>
            <a:r>
              <a:rPr lang="zh-TW" altLang="en-US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教育</a:t>
            </a:r>
            <a:endParaRPr lang="en-US" altLang="zh-TW" sz="2800" b="1" dirty="0" smtClea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n-ea"/>
              <a:ea typeface="+mn-ea"/>
            </a:endParaRPr>
          </a:p>
        </p:txBody>
      </p:sp>
      <p:pic>
        <p:nvPicPr>
          <p:cNvPr id="5" name="Picture 1" descr="C:\Users\luty\Desktop\魯台營簡介\S__2162711.jpg"/>
          <p:cNvPicPr>
            <a:picLocks noChangeAspect="1" noChangeArrowheads="1"/>
          </p:cNvPicPr>
          <p:nvPr/>
        </p:nvPicPr>
        <p:blipFill>
          <a:blip r:embed="rId2" cstate="print"/>
          <a:srcRect t="13829"/>
          <a:stretch>
            <a:fillRect/>
          </a:stretch>
        </p:blipFill>
        <p:spPr bwMode="auto">
          <a:xfrm>
            <a:off x="251520" y="3789040"/>
            <a:ext cx="2483077" cy="285293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0" y="1340768"/>
            <a:ext cx="9144000" cy="3672408"/>
          </a:xfrm>
          <a:solidFill>
            <a:srgbClr val="000000">
              <a:alpha val="69804"/>
            </a:srgbClr>
          </a:solidFill>
        </p:spPr>
        <p:txBody>
          <a:bodyPr/>
          <a:lstStyle/>
          <a:p>
            <a:r>
              <a:rPr lang="zh-TW" altLang="en-US" sz="6600" dirty="0" smtClean="0"/>
              <a:t>我們先來</a:t>
            </a:r>
            <a:r>
              <a:rPr lang="en-US" altLang="zh-TW" sz="6600" dirty="0" smtClean="0"/>
              <a:t/>
            </a:r>
            <a:br>
              <a:rPr lang="en-US" altLang="zh-TW" sz="6600" dirty="0" smtClean="0"/>
            </a:br>
            <a:r>
              <a:rPr lang="zh-TW" altLang="en-US" sz="6600" dirty="0" smtClean="0"/>
              <a:t>澄清一些認知</a:t>
            </a:r>
            <a:r>
              <a:rPr lang="en-US" altLang="zh-TW" sz="6600" dirty="0" smtClean="0"/>
              <a:t>!</a:t>
            </a:r>
            <a:endParaRPr lang="zh-TW" altLang="en-US" sz="66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8195" name="Text Box 3"/>
          <p:cNvSpPr txBox="1">
            <a:spLocks/>
          </p:cNvSpPr>
          <p:nvPr/>
        </p:nvSpPr>
        <p:spPr bwMode="auto">
          <a:xfrm>
            <a:off x="0" y="3213100"/>
            <a:ext cx="4092575" cy="14224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82296" tIns="41148" rIns="82296" bIns="41148">
            <a:spAutoFit/>
          </a:bodyPr>
          <a:lstStyle/>
          <a:p>
            <a:pPr algn="ctr" defTabSz="822325"/>
            <a:r>
              <a:rPr kumimoji="0" lang="zh-TW" altLang="en-US" sz="29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地球表面大部分是海洋但是</a:t>
            </a:r>
            <a:r>
              <a:rPr kumimoji="0" lang="zh-TW" altLang="en-US" sz="2900" b="1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只有不到</a:t>
            </a:r>
            <a:r>
              <a:rPr kumimoji="0" lang="en-US" altLang="zh-TW" sz="2900" b="1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3</a:t>
            </a:r>
            <a:r>
              <a:rPr kumimoji="0" lang="en-US" altLang="zh-TW" sz="29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%</a:t>
            </a:r>
          </a:p>
          <a:p>
            <a:pPr algn="ctr" defTabSz="822325"/>
            <a:r>
              <a:rPr kumimoji="0" lang="zh-TW" altLang="en-US" sz="29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是可以喝的淡水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9219" name="Text Box 3"/>
          <p:cNvSpPr txBox="1">
            <a:spLocks/>
          </p:cNvSpPr>
          <p:nvPr/>
        </p:nvSpPr>
        <p:spPr bwMode="auto">
          <a:xfrm>
            <a:off x="361950" y="4664075"/>
            <a:ext cx="7981950" cy="57626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82296" tIns="41148" rIns="82296" bIns="41148">
            <a:spAutoFit/>
          </a:bodyPr>
          <a:lstStyle/>
          <a:p>
            <a:pPr algn="ctr" defTabSz="822325"/>
            <a:r>
              <a:rPr kumimoji="0" lang="zh-TW" altLang="en-US" sz="3200" b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而這</a:t>
            </a:r>
            <a:r>
              <a:rPr kumimoji="0" lang="en-US" altLang="zh-TW" sz="3200" b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3%</a:t>
            </a:r>
            <a:r>
              <a:rPr kumimoji="0" lang="zh-TW" altLang="en-US" sz="3200" b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的淡水卻大部分是冰天雪地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0243" name="Text Box 3"/>
          <p:cNvSpPr txBox="1">
            <a:spLocks/>
          </p:cNvSpPr>
          <p:nvPr/>
        </p:nvSpPr>
        <p:spPr bwMode="auto">
          <a:xfrm>
            <a:off x="250825" y="3068638"/>
            <a:ext cx="5257800" cy="119062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82296" tIns="41148" rIns="82296" bIns="41148">
            <a:spAutoFit/>
          </a:bodyPr>
          <a:lstStyle/>
          <a:p>
            <a:pPr algn="ctr" defTabSz="822325"/>
            <a:r>
              <a:rPr kumimoji="0" lang="zh-TW" altLang="en-US" sz="3600" b="1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人類可以隨便取用的</a:t>
            </a:r>
            <a:r>
              <a:rPr kumimoji="0" lang="zh-TW" altLang="en-US" sz="3600" b="1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淡水更不到</a:t>
            </a:r>
            <a:r>
              <a:rPr kumimoji="0" lang="en-US" altLang="zh-TW" sz="3600" b="1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sym typeface="Helvetica Neue Light" charset="0"/>
              </a:rPr>
              <a:t>1%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 descr="圖6-3 水資源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0695" y="115888"/>
            <a:ext cx="3960812" cy="671988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10243" name="Rectangle 5"/>
          <p:cNvSpPr>
            <a:spLocks noChangeArrowheads="1"/>
          </p:cNvSpPr>
          <p:nvPr/>
        </p:nvSpPr>
        <p:spPr bwMode="auto">
          <a:xfrm>
            <a:off x="5868045" y="333375"/>
            <a:ext cx="2592387" cy="574675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" name="矩形 3"/>
          <p:cNvSpPr/>
          <p:nvPr/>
        </p:nvSpPr>
        <p:spPr>
          <a:xfrm>
            <a:off x="0" y="3645024"/>
            <a:ext cx="4499992" cy="2664296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b="1" dirty="0" smtClean="0">
                <a:latin typeface="標楷體" pitchFamily="65" charset="-120"/>
                <a:ea typeface="標楷體" pitchFamily="65" charset="-120"/>
              </a:rPr>
              <a:t>而且</a:t>
            </a:r>
            <a:endParaRPr lang="en-US" altLang="zh-TW" sz="3600" b="1" dirty="0" smtClean="0">
              <a:latin typeface="標楷體" pitchFamily="65" charset="-120"/>
              <a:ea typeface="標楷體" pitchFamily="65" charset="-120"/>
            </a:endParaRPr>
          </a:p>
          <a:p>
            <a:pPr algn="ctr"/>
            <a:r>
              <a:rPr lang="zh-TW" altLang="en-US" sz="3600" b="1" dirty="0">
                <a:latin typeface="標楷體" pitchFamily="65" charset="-120"/>
                <a:ea typeface="標楷體" pitchFamily="65" charset="-120"/>
              </a:rPr>
              <a:t>這些</a:t>
            </a:r>
            <a:r>
              <a:rPr lang="zh-TW" altLang="en-US" sz="3600" b="1" dirty="0" smtClean="0">
                <a:latin typeface="標楷體" pitchFamily="65" charset="-120"/>
                <a:ea typeface="標楷體" pitchFamily="65" charset="-120"/>
              </a:rPr>
              <a:t>可以取用的淡水</a:t>
            </a:r>
            <a:endParaRPr lang="en-US" altLang="zh-TW" sz="3600" b="1" dirty="0" smtClean="0">
              <a:latin typeface="標楷體" pitchFamily="65" charset="-120"/>
              <a:ea typeface="標楷體" pitchFamily="65" charset="-120"/>
            </a:endParaRPr>
          </a:p>
          <a:p>
            <a:pPr algn="ctr"/>
            <a:r>
              <a:rPr lang="zh-TW" altLang="en-US" sz="3600" b="1" dirty="0" smtClean="0">
                <a:latin typeface="標楷體" pitchFamily="65" charset="-120"/>
                <a:ea typeface="標楷體" pitchFamily="65" charset="-120"/>
              </a:rPr>
              <a:t>大部分為</a:t>
            </a:r>
            <a:endParaRPr lang="en-US" altLang="zh-TW" sz="3600" b="1" dirty="0" smtClean="0">
              <a:latin typeface="標楷體" pitchFamily="65" charset="-120"/>
              <a:ea typeface="標楷體" pitchFamily="65" charset="-120"/>
            </a:endParaRPr>
          </a:p>
          <a:p>
            <a:pPr algn="ctr"/>
            <a:r>
              <a:rPr lang="zh-TW" altLang="en-US" sz="3600" b="1" dirty="0">
                <a:latin typeface="標楷體" pitchFamily="65" charset="-120"/>
                <a:ea typeface="標楷體" pitchFamily="65" charset="-120"/>
              </a:rPr>
              <a:t>地下水</a:t>
            </a:r>
          </a:p>
        </p:txBody>
      </p:sp>
      <p:sp>
        <p:nvSpPr>
          <p:cNvPr id="5" name="Rectangle 3"/>
          <p:cNvSpPr txBox="1">
            <a:spLocks noRot="1" noChangeArrowheads="1"/>
          </p:cNvSpPr>
          <p:nvPr/>
        </p:nvSpPr>
        <p:spPr bwMode="auto">
          <a:xfrm>
            <a:off x="0" y="332657"/>
            <a:ext cx="4078288" cy="309634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11163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tabLst/>
              <a:defRPr/>
            </a:pPr>
            <a:r>
              <a:rPr kumimoji="1" lang="zh-TW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據水文地理學家的估算，地球上的水資源總量約為</a:t>
            </a:r>
            <a:r>
              <a:rPr kumimoji="1" lang="en-US" altLang="zh-TW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13.8</a:t>
            </a:r>
            <a:r>
              <a:rPr kumimoji="1" lang="zh-TW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億立方公里，其中</a:t>
            </a:r>
            <a:r>
              <a:rPr kumimoji="1" lang="en-US" altLang="zh-TW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97.5</a:t>
            </a:r>
            <a:r>
              <a:rPr kumimoji="1" lang="zh-TW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％是海水（</a:t>
            </a:r>
            <a:r>
              <a:rPr kumimoji="1" lang="en-US" altLang="zh-TW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13.45</a:t>
            </a:r>
            <a:r>
              <a:rPr kumimoji="1" lang="zh-TW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億立方公里）。淡水只佔</a:t>
            </a:r>
            <a:r>
              <a:rPr kumimoji="1" lang="en-US" altLang="zh-TW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2.5</a:t>
            </a:r>
            <a:r>
              <a:rPr kumimoji="1" lang="zh-TW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％，其中絕大部分為極地冰雪冰川和地下水，適宜人類享用的僅為</a:t>
            </a:r>
            <a:r>
              <a:rPr kumimoji="1" lang="en-US" altLang="zh-TW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0.01</a:t>
            </a:r>
            <a:r>
              <a:rPr kumimoji="1" lang="zh-TW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標楷體" pitchFamily="65" charset="-120"/>
                <a:cs typeface="+mn-cs"/>
              </a:rPr>
              <a:t>％。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3362" name="Picture 2" descr="count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2975" y="512763"/>
            <a:ext cx="2449513" cy="1511300"/>
          </a:xfrm>
          <a:prstGeom prst="rect">
            <a:avLst/>
          </a:prstGeom>
          <a:noFill/>
        </p:spPr>
      </p:pic>
      <p:pic>
        <p:nvPicPr>
          <p:cNvPr id="783363" name="Picture 3" descr="count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276475"/>
            <a:ext cx="3024187" cy="1639888"/>
          </a:xfrm>
          <a:prstGeom prst="rect">
            <a:avLst/>
          </a:prstGeom>
          <a:noFill/>
        </p:spPr>
      </p:pic>
      <p:sp>
        <p:nvSpPr>
          <p:cNvPr id="783364" name="Text Box 4"/>
          <p:cNvSpPr txBox="1">
            <a:spLocks noChangeArrowheads="1"/>
          </p:cNvSpPr>
          <p:nvPr/>
        </p:nvSpPr>
        <p:spPr bwMode="auto">
          <a:xfrm>
            <a:off x="2051050" y="260350"/>
            <a:ext cx="3384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en-US" altLang="zh-TW" sz="3200" b="0">
                <a:solidFill>
                  <a:srgbClr val="FF3300"/>
                </a:solidFill>
              </a:rPr>
              <a:t>   </a:t>
            </a:r>
            <a:r>
              <a:rPr kumimoji="0" lang="en-US" altLang="zh-TW" sz="3200" b="0">
                <a:solidFill>
                  <a:schemeClr val="bg1"/>
                </a:solidFill>
              </a:rPr>
              <a:t>1</a:t>
            </a:r>
            <a:r>
              <a:rPr kumimoji="0" lang="zh-TW" altLang="en-US" sz="3200" b="0">
                <a:solidFill>
                  <a:schemeClr val="bg1"/>
                </a:solidFill>
              </a:rPr>
              <a:t>度水量有多少</a:t>
            </a:r>
            <a:endParaRPr lang="zh-TW" altLang="en-US" sz="3200">
              <a:solidFill>
                <a:schemeClr val="bg1"/>
              </a:solidFill>
              <a:latin typeface="Times New Roman" pitchFamily="18" charset="0"/>
              <a:ea typeface="標楷體" pitchFamily="65" charset="-120"/>
            </a:endParaRPr>
          </a:p>
        </p:txBody>
      </p:sp>
      <p:sp>
        <p:nvSpPr>
          <p:cNvPr id="783365" name="Text Box 5"/>
          <p:cNvSpPr txBox="1">
            <a:spLocks noChangeArrowheads="1"/>
          </p:cNvSpPr>
          <p:nvPr/>
        </p:nvSpPr>
        <p:spPr bwMode="auto">
          <a:xfrm>
            <a:off x="4211638" y="549275"/>
            <a:ext cx="2160587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2500" b="1">
                <a:latin typeface="標楷體" pitchFamily="65" charset="-120"/>
                <a:ea typeface="標楷體" pitchFamily="65" charset="-120"/>
              </a:rPr>
              <a:t>1</a:t>
            </a:r>
            <a:r>
              <a:rPr lang="zh-TW" altLang="en-US" sz="2500" b="1">
                <a:latin typeface="標楷體" pitchFamily="65" charset="-120"/>
                <a:ea typeface="標楷體" pitchFamily="65" charset="-120"/>
              </a:rPr>
              <a:t>度水＝</a:t>
            </a:r>
            <a:r>
              <a:rPr lang="en-US" altLang="zh-TW" sz="2500" b="1">
                <a:latin typeface="標楷體" pitchFamily="65" charset="-120"/>
                <a:ea typeface="標楷體" pitchFamily="65" charset="-120"/>
              </a:rPr>
              <a:t>1</a:t>
            </a:r>
            <a:r>
              <a:rPr lang="zh-TW" altLang="en-US" sz="2500" b="1">
                <a:latin typeface="標楷體" pitchFamily="65" charset="-120"/>
                <a:ea typeface="標楷體" pitchFamily="65" charset="-120"/>
              </a:rPr>
              <a:t>公噸</a:t>
            </a:r>
          </a:p>
        </p:txBody>
      </p:sp>
      <p:sp>
        <p:nvSpPr>
          <p:cNvPr id="783366" name="Text Box 6"/>
          <p:cNvSpPr txBox="1">
            <a:spLocks noChangeArrowheads="1"/>
          </p:cNvSpPr>
          <p:nvPr/>
        </p:nvSpPr>
        <p:spPr bwMode="auto">
          <a:xfrm>
            <a:off x="4117975" y="1160463"/>
            <a:ext cx="363061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2500" b="1">
                <a:latin typeface="Times New Roman" pitchFamily="18" charset="0"/>
                <a:ea typeface="標楷體" pitchFamily="65" charset="-120"/>
              </a:rPr>
              <a:t>１度水＝１立方公尺</a:t>
            </a:r>
          </a:p>
        </p:txBody>
      </p:sp>
      <p:sp>
        <p:nvSpPr>
          <p:cNvPr id="783367" name="Text Box 7"/>
          <p:cNvSpPr txBox="1">
            <a:spLocks noChangeArrowheads="1"/>
          </p:cNvSpPr>
          <p:nvPr/>
        </p:nvSpPr>
        <p:spPr bwMode="auto">
          <a:xfrm>
            <a:off x="4183063" y="1679575"/>
            <a:ext cx="3498850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2500" b="1">
                <a:latin typeface="Times New Roman" pitchFamily="18" charset="0"/>
                <a:ea typeface="標楷體" pitchFamily="65" charset="-120"/>
              </a:rPr>
              <a:t>１度水＝ </a:t>
            </a:r>
            <a:r>
              <a:rPr lang="en-US" altLang="zh-TW" sz="2500" b="1">
                <a:latin typeface="Times New Roman" pitchFamily="18" charset="0"/>
                <a:ea typeface="標楷體" pitchFamily="65" charset="-120"/>
              </a:rPr>
              <a:t>1,000</a:t>
            </a:r>
            <a:r>
              <a:rPr lang="zh-TW" altLang="en-US" sz="2500" b="1">
                <a:latin typeface="Times New Roman" pitchFamily="18" charset="0"/>
                <a:ea typeface="標楷體" pitchFamily="65" charset="-120"/>
              </a:rPr>
              <a:t>公升</a:t>
            </a:r>
          </a:p>
        </p:txBody>
      </p:sp>
      <p:sp>
        <p:nvSpPr>
          <p:cNvPr id="783368" name="Text Box 8"/>
          <p:cNvSpPr txBox="1">
            <a:spLocks noChangeArrowheads="1"/>
          </p:cNvSpPr>
          <p:nvPr/>
        </p:nvSpPr>
        <p:spPr bwMode="auto">
          <a:xfrm>
            <a:off x="4052888" y="2392363"/>
            <a:ext cx="3382962" cy="430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pPr fontAlgn="t">
              <a:spcBef>
                <a:spcPct val="50000"/>
              </a:spcBef>
            </a:pPr>
            <a:r>
              <a:rPr lang="en-US" altLang="zh-TW" sz="2200" b="1">
                <a:latin typeface="Times New Roman" pitchFamily="18" charset="0"/>
                <a:ea typeface="標楷體" pitchFamily="65" charset="-120"/>
              </a:rPr>
              <a:t>50</a:t>
            </a:r>
            <a:r>
              <a:rPr lang="zh-TW" altLang="en-US" sz="2200" b="1">
                <a:latin typeface="Times New Roman" pitchFamily="18" charset="0"/>
                <a:ea typeface="標楷體" pitchFamily="65" charset="-120"/>
              </a:rPr>
              <a:t>加侖汽油桶</a:t>
            </a:r>
            <a:r>
              <a:rPr lang="en-US" altLang="zh-TW" sz="2200" b="1"/>
              <a:t>5</a:t>
            </a:r>
            <a:r>
              <a:rPr lang="zh-TW" altLang="en-US" sz="2200" b="1"/>
              <a:t>桶</a:t>
            </a:r>
            <a:r>
              <a:rPr lang="zh-TW" altLang="en-US" sz="2200" b="1">
                <a:latin typeface="Times New Roman" pitchFamily="18" charset="0"/>
                <a:ea typeface="標楷體" pitchFamily="65" charset="-120"/>
              </a:rPr>
              <a:t>　　　 　 　　</a:t>
            </a:r>
          </a:p>
        </p:txBody>
      </p:sp>
      <p:sp>
        <p:nvSpPr>
          <p:cNvPr id="783369" name="Text Box 9"/>
          <p:cNvSpPr txBox="1">
            <a:spLocks noChangeArrowheads="1"/>
          </p:cNvSpPr>
          <p:nvPr/>
        </p:nvSpPr>
        <p:spPr bwMode="auto">
          <a:xfrm>
            <a:off x="4067175" y="2852738"/>
            <a:ext cx="4032250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2200" b="1">
                <a:latin typeface="Times New Roman" pitchFamily="18" charset="0"/>
                <a:ea typeface="標楷體" pitchFamily="65" charset="-120"/>
              </a:rPr>
              <a:t>啤酒瓶</a:t>
            </a:r>
            <a:r>
              <a:rPr lang="en-US" altLang="zh-TW" sz="2200" b="1">
                <a:latin typeface="Times New Roman" pitchFamily="18" charset="0"/>
                <a:ea typeface="標楷體" pitchFamily="65" charset="-120"/>
              </a:rPr>
              <a:t>1,667</a:t>
            </a:r>
            <a:r>
              <a:rPr lang="zh-TW" altLang="en-US" sz="2200" b="1">
                <a:latin typeface="Times New Roman" pitchFamily="18" charset="0"/>
                <a:ea typeface="標楷體" pitchFamily="65" charset="-120"/>
              </a:rPr>
              <a:t>瓶</a:t>
            </a:r>
          </a:p>
        </p:txBody>
      </p:sp>
      <p:sp>
        <p:nvSpPr>
          <p:cNvPr id="783370" name="Text Box 10"/>
          <p:cNvSpPr txBox="1">
            <a:spLocks noChangeArrowheads="1"/>
          </p:cNvSpPr>
          <p:nvPr/>
        </p:nvSpPr>
        <p:spPr bwMode="auto">
          <a:xfrm>
            <a:off x="4117975" y="3429000"/>
            <a:ext cx="3600450" cy="430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2200" b="1">
                <a:latin typeface="標楷體" pitchFamily="65" charset="-120"/>
                <a:ea typeface="標楷體" pitchFamily="65" charset="-120"/>
              </a:rPr>
              <a:t>20</a:t>
            </a:r>
            <a:r>
              <a:rPr lang="zh-TW" altLang="en-US" sz="2200" b="1">
                <a:latin typeface="標楷體" pitchFamily="65" charset="-120"/>
                <a:ea typeface="標楷體" pitchFamily="65" charset="-120"/>
              </a:rPr>
              <a:t>公升桶裝水：</a:t>
            </a:r>
            <a:r>
              <a:rPr lang="en-US" altLang="zh-TW" sz="2200" b="1">
                <a:latin typeface="標楷體" pitchFamily="65" charset="-120"/>
                <a:ea typeface="標楷體" pitchFamily="65" charset="-120"/>
              </a:rPr>
              <a:t>50</a:t>
            </a:r>
            <a:r>
              <a:rPr lang="zh-TW" altLang="en-US" sz="2200" b="1">
                <a:latin typeface="標楷體" pitchFamily="65" charset="-120"/>
                <a:ea typeface="標楷體" pitchFamily="65" charset="-120"/>
              </a:rPr>
              <a:t>桶</a:t>
            </a:r>
          </a:p>
        </p:txBody>
      </p:sp>
      <p:pic>
        <p:nvPicPr>
          <p:cNvPr id="783371" name="Picture 11" descr="water00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55763" y="4141788"/>
            <a:ext cx="1092200" cy="1008062"/>
          </a:xfrm>
          <a:prstGeom prst="rect">
            <a:avLst/>
          </a:prstGeom>
          <a:noFill/>
        </p:spPr>
      </p:pic>
      <p:pic>
        <p:nvPicPr>
          <p:cNvPr id="783372" name="Picture 12" descr="water00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19925" y="5157788"/>
            <a:ext cx="1344613" cy="1346200"/>
          </a:xfrm>
          <a:prstGeom prst="rect">
            <a:avLst/>
          </a:prstGeom>
          <a:noFill/>
        </p:spPr>
      </p:pic>
      <p:sp>
        <p:nvSpPr>
          <p:cNvPr id="783373" name="Rectangle 13"/>
          <p:cNvSpPr>
            <a:spLocks noChangeArrowheads="1"/>
          </p:cNvSpPr>
          <p:nvPr/>
        </p:nvSpPr>
        <p:spPr bwMode="auto">
          <a:xfrm>
            <a:off x="3081338" y="4141788"/>
            <a:ext cx="5056187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r>
              <a:rPr lang="zh-TW" altLang="en-US" sz="2500" b="1"/>
              <a:t>你知道一度自來水要多少錢嗎？ </a:t>
            </a:r>
          </a:p>
          <a:p>
            <a:r>
              <a:rPr lang="zh-TW" altLang="en-US" sz="2500" b="1"/>
              <a:t>一度水＝</a:t>
            </a:r>
            <a:r>
              <a:rPr lang="en-US" altLang="zh-TW" sz="2500" b="1"/>
              <a:t>7</a:t>
            </a:r>
            <a:r>
              <a:rPr lang="zh-TW" altLang="en-US" sz="2500" b="1"/>
              <a:t>元～</a:t>
            </a:r>
            <a:r>
              <a:rPr lang="en-US" altLang="zh-TW" sz="2500" b="1"/>
              <a:t>11.5</a:t>
            </a:r>
            <a:r>
              <a:rPr lang="zh-TW" altLang="en-US" sz="2500" b="1"/>
              <a:t>元</a:t>
            </a:r>
            <a:r>
              <a:rPr lang="en-US" altLang="zh-TW" sz="2500" b="1"/>
              <a:t>(</a:t>
            </a:r>
            <a:r>
              <a:rPr lang="zh-TW" altLang="en-US" sz="2500" b="1"/>
              <a:t>平均</a:t>
            </a:r>
            <a:r>
              <a:rPr lang="en-US" altLang="zh-TW" sz="2500" b="1"/>
              <a:t>10</a:t>
            </a:r>
            <a:r>
              <a:rPr lang="zh-TW" altLang="en-US" sz="2500" b="1"/>
              <a:t>元）</a:t>
            </a:r>
          </a:p>
        </p:txBody>
      </p:sp>
      <p:sp>
        <p:nvSpPr>
          <p:cNvPr id="783374" name="Rectangle 14"/>
          <p:cNvSpPr>
            <a:spLocks noChangeArrowheads="1"/>
          </p:cNvSpPr>
          <p:nvPr/>
        </p:nvSpPr>
        <p:spPr bwMode="auto">
          <a:xfrm>
            <a:off x="1851025" y="5503863"/>
            <a:ext cx="5183188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39" tIns="45719" rIns="91439" bIns="45719">
            <a:spAutoFit/>
          </a:bodyPr>
          <a:lstStyle/>
          <a:p>
            <a:r>
              <a:rPr lang="zh-TW" altLang="en-US" sz="2500" b="1" dirty="0"/>
              <a:t>你知道一度的礦泉水要多少錢嗎？ </a:t>
            </a:r>
          </a:p>
          <a:p>
            <a:r>
              <a:rPr lang="zh-TW" altLang="en-US" sz="2500" b="1" dirty="0"/>
              <a:t>一公升</a:t>
            </a:r>
            <a:r>
              <a:rPr lang="en-US" altLang="zh-TW" sz="2500" b="1" dirty="0"/>
              <a:t>20</a:t>
            </a:r>
            <a:r>
              <a:rPr lang="zh-TW" altLang="en-US" sz="2500" b="1" dirty="0"/>
              <a:t>元</a:t>
            </a:r>
            <a:r>
              <a:rPr lang="en-US" altLang="zh-TW" sz="2500" b="1" dirty="0"/>
              <a:t>×1000</a:t>
            </a:r>
            <a:r>
              <a:rPr lang="zh-TW" altLang="en-US" sz="2500" b="1" dirty="0"/>
              <a:t>＝</a:t>
            </a:r>
            <a:r>
              <a:rPr lang="en-US" altLang="zh-TW" sz="2500" b="1" dirty="0"/>
              <a:t>20,000</a:t>
            </a:r>
            <a:r>
              <a:rPr lang="zh-TW" altLang="en-US" sz="2500" b="1" dirty="0"/>
              <a:t>元</a:t>
            </a:r>
          </a:p>
        </p:txBody>
      </p:sp>
      <p:pic>
        <p:nvPicPr>
          <p:cNvPr id="783375" name="Picture 15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59563" y="2492375"/>
            <a:ext cx="674687" cy="863600"/>
          </a:xfrm>
          <a:prstGeom prst="rect">
            <a:avLst/>
          </a:prstGeom>
          <a:noFill/>
        </p:spPr>
      </p:pic>
      <p:pic>
        <p:nvPicPr>
          <p:cNvPr id="783377" name="Picture 17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19925" y="2997200"/>
            <a:ext cx="674688" cy="863600"/>
          </a:xfrm>
          <a:prstGeom prst="rect">
            <a:avLst/>
          </a:prstGeom>
          <a:noFill/>
        </p:spPr>
      </p:pic>
      <p:pic>
        <p:nvPicPr>
          <p:cNvPr id="783378" name="Picture 18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288" y="3213100"/>
            <a:ext cx="674687" cy="863600"/>
          </a:xfrm>
          <a:prstGeom prst="rect">
            <a:avLst/>
          </a:prstGeom>
          <a:noFill/>
        </p:spPr>
      </p:pic>
      <p:pic>
        <p:nvPicPr>
          <p:cNvPr id="783379" name="Picture 19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650" y="3573463"/>
            <a:ext cx="674688" cy="863600"/>
          </a:xfrm>
          <a:prstGeom prst="rect">
            <a:avLst/>
          </a:prstGeom>
          <a:noFill/>
        </p:spPr>
      </p:pic>
      <p:pic>
        <p:nvPicPr>
          <p:cNvPr id="783380" name="Picture 20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950" y="2636838"/>
            <a:ext cx="674688" cy="863600"/>
          </a:xfrm>
          <a:prstGeom prst="rect">
            <a:avLst/>
          </a:prstGeom>
          <a:noFill/>
        </p:spPr>
      </p:pic>
      <p:pic>
        <p:nvPicPr>
          <p:cNvPr id="783381" name="Picture 21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288" y="2852738"/>
            <a:ext cx="674687" cy="863600"/>
          </a:xfrm>
          <a:prstGeom prst="rect">
            <a:avLst/>
          </a:prstGeom>
          <a:noFill/>
        </p:spPr>
      </p:pic>
      <p:pic>
        <p:nvPicPr>
          <p:cNvPr id="783382" name="Picture 22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550" y="2997200"/>
            <a:ext cx="674688" cy="863600"/>
          </a:xfrm>
          <a:prstGeom prst="rect">
            <a:avLst/>
          </a:prstGeom>
          <a:noFill/>
        </p:spPr>
      </p:pic>
      <p:pic>
        <p:nvPicPr>
          <p:cNvPr id="783383" name="Picture 23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7050" y="3141663"/>
            <a:ext cx="674688" cy="863600"/>
          </a:xfrm>
          <a:prstGeom prst="rect">
            <a:avLst/>
          </a:prstGeom>
          <a:noFill/>
        </p:spPr>
      </p:pic>
      <p:pic>
        <p:nvPicPr>
          <p:cNvPr id="783384" name="Picture 24" descr="P101061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088" y="1341438"/>
            <a:ext cx="1014412" cy="1296987"/>
          </a:xfrm>
          <a:prstGeom prst="rect">
            <a:avLst/>
          </a:prstGeom>
          <a:noFill/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92150"/>
            <a:ext cx="8281987" cy="3441700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5400" smtClean="0">
                <a:solidFill>
                  <a:schemeClr val="tx1"/>
                </a:solidFill>
              </a:rPr>
              <a:t>在我們認知之下，台灣河川湍急，雨季集中，冬季缺水乾旱！唯有蓋水庫，才可以「留住水」！</a:t>
            </a:r>
          </a:p>
        </p:txBody>
      </p:sp>
      <p:sp>
        <p:nvSpPr>
          <p:cNvPr id="143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4941888"/>
            <a:ext cx="6697663" cy="928687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zh-TW" altLang="en-US" sz="4800" smtClean="0"/>
              <a:t>這個認知正確嗎？！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92150"/>
            <a:ext cx="8316912" cy="4535488"/>
          </a:xfrm>
          <a:gradFill rotWithShape="1">
            <a:gsLst>
              <a:gs pos="0">
                <a:srgbClr val="003300">
                  <a:alpha val="75998"/>
                </a:srgbClr>
              </a:gs>
              <a:gs pos="100000">
                <a:srgbClr val="001800">
                  <a:alpha val="89998"/>
                </a:srgbClr>
              </a:gs>
            </a:gsLst>
            <a:lin ang="5400000" scaled="1"/>
          </a:gradFill>
        </p:spPr>
        <p:txBody>
          <a:bodyPr/>
          <a:lstStyle/>
          <a:p>
            <a:pPr eaLnBrk="1" hangingPunct="1"/>
            <a:r>
              <a:rPr lang="zh-TW" altLang="en-US" sz="6600" smtClean="0">
                <a:solidFill>
                  <a:schemeClr val="tx1"/>
                </a:solidFill>
              </a:rPr>
              <a:t>台灣</a:t>
            </a:r>
            <a:br>
              <a:rPr lang="zh-TW" altLang="en-US" sz="6600" smtClean="0">
                <a:solidFill>
                  <a:schemeClr val="tx1"/>
                </a:solidFill>
              </a:rPr>
            </a:br>
            <a:r>
              <a:rPr lang="zh-TW" altLang="en-US" sz="6600" smtClean="0">
                <a:solidFill>
                  <a:schemeClr val="tx1"/>
                </a:solidFill>
              </a:rPr>
              <a:t>原來就在</a:t>
            </a:r>
            <a:br>
              <a:rPr lang="zh-TW" altLang="en-US" sz="6600" smtClean="0">
                <a:solidFill>
                  <a:schemeClr val="tx1"/>
                </a:solidFill>
              </a:rPr>
            </a:br>
            <a:r>
              <a:rPr lang="zh-TW" altLang="en-US" sz="6600" smtClean="0">
                <a:solidFill>
                  <a:schemeClr val="tx1"/>
                </a:solidFill>
              </a:rPr>
              <a:t>不斷的變動中！</a:t>
            </a:r>
          </a:p>
        </p:txBody>
      </p:sp>
      <p:sp>
        <p:nvSpPr>
          <p:cNvPr id="62467" name="Rectangle 3"/>
          <p:cNvSpPr>
            <a:spLocks noChangeArrowheads="1"/>
          </p:cNvSpPr>
          <p:nvPr/>
        </p:nvSpPr>
        <p:spPr bwMode="auto">
          <a:xfrm>
            <a:off x="0" y="4868863"/>
            <a:ext cx="9144000" cy="1079500"/>
          </a:xfrm>
          <a:prstGeom prst="rect">
            <a:avLst/>
          </a:prstGeom>
          <a:solidFill>
            <a:srgbClr val="A5002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zh-TW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地震→風災</a:t>
            </a:r>
            <a:r>
              <a:rPr lang="en-US" altLang="zh-TW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土石流</a:t>
            </a:r>
            <a:r>
              <a:rPr lang="en-US" altLang="zh-TW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→地震→風災</a:t>
            </a:r>
            <a:r>
              <a:rPr lang="en-US" altLang="zh-TW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土石流</a:t>
            </a:r>
            <a:r>
              <a:rPr lang="en-US" altLang="zh-TW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→</a:t>
            </a:r>
            <a:r>
              <a:rPr lang="en-US" altLang="zh-TW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…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5586" name="Rectangle 4"/>
          <p:cNvSpPr>
            <a:spLocks noChangeArrowheads="1"/>
          </p:cNvSpPr>
          <p:nvPr/>
        </p:nvSpPr>
        <p:spPr bwMode="auto">
          <a:xfrm>
            <a:off x="6011863" y="5084763"/>
            <a:ext cx="303530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TW" altLang="en-US" sz="2400" b="1" dirty="0">
                <a:solidFill>
                  <a:srgbClr val="FFFF00"/>
                </a:solidFill>
                <a:latin typeface="Verdana" pitchFamily="34" charset="0"/>
              </a:rPr>
              <a:t>台灣島因菲律賓海板塊與歐亞板塊不斷碰撞擠壓而形成。</a:t>
            </a:r>
          </a:p>
        </p:txBody>
      </p:sp>
      <p:pic>
        <p:nvPicPr>
          <p:cNvPr id="1475587" name="Picture 5" descr="PLATES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1613"/>
            <a:ext cx="5868988" cy="665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5588" name="Picture 6" descr="Fig-1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819275"/>
            <a:ext cx="587375" cy="218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5589" name="Picture 7" descr="EASI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75" y="125413"/>
            <a:ext cx="3257550" cy="4691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79388" y="449263"/>
            <a:ext cx="8785225" cy="6408737"/>
          </a:xfrm>
          <a:prstGeom prst="rect">
            <a:avLst/>
          </a:prstGeom>
          <a:solidFill>
            <a:srgbClr val="0066FF">
              <a:alpha val="72156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824323" name="Line 3"/>
          <p:cNvSpPr>
            <a:spLocks noChangeShapeType="1"/>
          </p:cNvSpPr>
          <p:nvPr/>
        </p:nvSpPr>
        <p:spPr bwMode="auto">
          <a:xfrm flipH="1">
            <a:off x="4067175" y="908050"/>
            <a:ext cx="360363" cy="2376488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24" name="Line 4"/>
          <p:cNvSpPr>
            <a:spLocks noChangeShapeType="1"/>
          </p:cNvSpPr>
          <p:nvPr/>
        </p:nvSpPr>
        <p:spPr bwMode="auto">
          <a:xfrm flipH="1">
            <a:off x="4284663" y="765175"/>
            <a:ext cx="430212" cy="2519363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25" name="Line 5"/>
          <p:cNvSpPr>
            <a:spLocks noChangeShapeType="1"/>
          </p:cNvSpPr>
          <p:nvPr/>
        </p:nvSpPr>
        <p:spPr bwMode="auto">
          <a:xfrm flipH="1">
            <a:off x="4572000" y="620713"/>
            <a:ext cx="431800" cy="2520950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26" name="Line 6"/>
          <p:cNvSpPr>
            <a:spLocks noChangeShapeType="1"/>
          </p:cNvSpPr>
          <p:nvPr/>
        </p:nvSpPr>
        <p:spPr bwMode="auto">
          <a:xfrm flipH="1">
            <a:off x="4787900" y="765175"/>
            <a:ext cx="431800" cy="2519363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27" name="Line 7"/>
          <p:cNvSpPr>
            <a:spLocks noChangeShapeType="1"/>
          </p:cNvSpPr>
          <p:nvPr/>
        </p:nvSpPr>
        <p:spPr bwMode="auto">
          <a:xfrm flipH="1">
            <a:off x="5064125" y="765175"/>
            <a:ext cx="385763" cy="2519363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28" name="Line 8"/>
          <p:cNvSpPr>
            <a:spLocks noChangeShapeType="1"/>
          </p:cNvSpPr>
          <p:nvPr/>
        </p:nvSpPr>
        <p:spPr bwMode="auto">
          <a:xfrm flipH="1">
            <a:off x="5292725" y="1628775"/>
            <a:ext cx="287338" cy="1944688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29" name="Line 9"/>
          <p:cNvSpPr>
            <a:spLocks noChangeShapeType="1"/>
          </p:cNvSpPr>
          <p:nvPr/>
        </p:nvSpPr>
        <p:spPr bwMode="auto">
          <a:xfrm flipH="1">
            <a:off x="5580063" y="1844675"/>
            <a:ext cx="287337" cy="2016125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30" name="Line 10"/>
          <p:cNvSpPr>
            <a:spLocks noChangeShapeType="1"/>
          </p:cNvSpPr>
          <p:nvPr/>
        </p:nvSpPr>
        <p:spPr bwMode="auto">
          <a:xfrm flipH="1">
            <a:off x="3779838" y="908050"/>
            <a:ext cx="457200" cy="2592388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31" name="Line 11"/>
          <p:cNvSpPr>
            <a:spLocks noChangeShapeType="1"/>
          </p:cNvSpPr>
          <p:nvPr/>
        </p:nvSpPr>
        <p:spPr bwMode="auto">
          <a:xfrm flipH="1">
            <a:off x="3419475" y="1123950"/>
            <a:ext cx="576263" cy="3384550"/>
          </a:xfrm>
          <a:prstGeom prst="line">
            <a:avLst/>
          </a:prstGeom>
          <a:noFill/>
          <a:ln w="28575">
            <a:solidFill>
              <a:srgbClr val="00FFFF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32" name="Freeform 12"/>
          <p:cNvSpPr>
            <a:spLocks/>
          </p:cNvSpPr>
          <p:nvPr/>
        </p:nvSpPr>
        <p:spPr bwMode="auto">
          <a:xfrm>
            <a:off x="1835150" y="2276475"/>
            <a:ext cx="4968875" cy="3600450"/>
          </a:xfrm>
          <a:custGeom>
            <a:avLst/>
            <a:gdLst>
              <a:gd name="T0" fmla="*/ 2147483647 w 3130"/>
              <a:gd name="T1" fmla="*/ 2147483647 h 2268"/>
              <a:gd name="T2" fmla="*/ 2147483647 w 3130"/>
              <a:gd name="T3" fmla="*/ 2147483647 h 2268"/>
              <a:gd name="T4" fmla="*/ 2147483647 w 3130"/>
              <a:gd name="T5" fmla="*/ 2147483647 h 2268"/>
              <a:gd name="T6" fmla="*/ 2147483647 w 3130"/>
              <a:gd name="T7" fmla="*/ 2147483647 h 2268"/>
              <a:gd name="T8" fmla="*/ 2147483647 w 3130"/>
              <a:gd name="T9" fmla="*/ 2147483647 h 2268"/>
              <a:gd name="T10" fmla="*/ 2147483647 w 3130"/>
              <a:gd name="T11" fmla="*/ 2147483647 h 2268"/>
              <a:gd name="T12" fmla="*/ 2147483647 w 3130"/>
              <a:gd name="T13" fmla="*/ 2147483647 h 2268"/>
              <a:gd name="T14" fmla="*/ 2147483647 w 3130"/>
              <a:gd name="T15" fmla="*/ 2147483647 h 2268"/>
              <a:gd name="T16" fmla="*/ 2147483647 w 3130"/>
              <a:gd name="T17" fmla="*/ 0 h 2268"/>
              <a:gd name="T18" fmla="*/ 2147483647 w 3130"/>
              <a:gd name="T19" fmla="*/ 2147483647 h 2268"/>
              <a:gd name="T20" fmla="*/ 2147483647 w 3130"/>
              <a:gd name="T21" fmla="*/ 2147483647 h 2268"/>
              <a:gd name="T22" fmla="*/ 2147483647 w 3130"/>
              <a:gd name="T23" fmla="*/ 2147483647 h 2268"/>
              <a:gd name="T24" fmla="*/ 2147483647 w 3130"/>
              <a:gd name="T25" fmla="*/ 2147483647 h 2268"/>
              <a:gd name="T26" fmla="*/ 2147483647 w 3130"/>
              <a:gd name="T27" fmla="*/ 2147483647 h 2268"/>
              <a:gd name="T28" fmla="*/ 2147483647 w 3130"/>
              <a:gd name="T29" fmla="*/ 2147483647 h 2268"/>
              <a:gd name="T30" fmla="*/ 2147483647 w 3130"/>
              <a:gd name="T31" fmla="*/ 2147483647 h 2268"/>
              <a:gd name="T32" fmla="*/ 0 w 3130"/>
              <a:gd name="T33" fmla="*/ 2147483647 h 2268"/>
              <a:gd name="T34" fmla="*/ 2147483647 w 3130"/>
              <a:gd name="T35" fmla="*/ 2147483647 h 2268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3130"/>
              <a:gd name="T55" fmla="*/ 0 h 2268"/>
              <a:gd name="T56" fmla="*/ 3130 w 3130"/>
              <a:gd name="T57" fmla="*/ 2268 h 2268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3130" h="2268">
                <a:moveTo>
                  <a:pt x="91" y="2132"/>
                </a:moveTo>
                <a:lnTo>
                  <a:pt x="318" y="2042"/>
                </a:lnTo>
                <a:lnTo>
                  <a:pt x="499" y="1906"/>
                </a:lnTo>
                <a:lnTo>
                  <a:pt x="862" y="1633"/>
                </a:lnTo>
                <a:lnTo>
                  <a:pt x="1180" y="1044"/>
                </a:lnTo>
                <a:lnTo>
                  <a:pt x="1180" y="772"/>
                </a:lnTo>
                <a:lnTo>
                  <a:pt x="1270" y="499"/>
                </a:lnTo>
                <a:lnTo>
                  <a:pt x="1452" y="273"/>
                </a:lnTo>
                <a:lnTo>
                  <a:pt x="1769" y="0"/>
                </a:lnTo>
                <a:lnTo>
                  <a:pt x="2042" y="227"/>
                </a:lnTo>
                <a:lnTo>
                  <a:pt x="2268" y="726"/>
                </a:lnTo>
                <a:lnTo>
                  <a:pt x="2450" y="1225"/>
                </a:lnTo>
                <a:lnTo>
                  <a:pt x="2450" y="1452"/>
                </a:lnTo>
                <a:lnTo>
                  <a:pt x="2631" y="1633"/>
                </a:lnTo>
                <a:lnTo>
                  <a:pt x="2903" y="1996"/>
                </a:lnTo>
                <a:lnTo>
                  <a:pt x="3130" y="2268"/>
                </a:lnTo>
                <a:lnTo>
                  <a:pt x="0" y="2268"/>
                </a:lnTo>
                <a:lnTo>
                  <a:pt x="91" y="2132"/>
                </a:lnTo>
                <a:close/>
              </a:path>
            </a:pathLst>
          </a:custGeom>
          <a:solidFill>
            <a:srgbClr val="993300"/>
          </a:solidFill>
          <a:ln w="9525">
            <a:solidFill>
              <a:srgbClr val="993300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33" name="Freeform 13"/>
          <p:cNvSpPr>
            <a:spLocks/>
          </p:cNvSpPr>
          <p:nvPr/>
        </p:nvSpPr>
        <p:spPr bwMode="auto">
          <a:xfrm>
            <a:off x="827088" y="3573463"/>
            <a:ext cx="7369175" cy="2797175"/>
          </a:xfrm>
          <a:custGeom>
            <a:avLst/>
            <a:gdLst>
              <a:gd name="T0" fmla="*/ 2147483647 w 4642"/>
              <a:gd name="T1" fmla="*/ 2147483647 h 1762"/>
              <a:gd name="T2" fmla="*/ 2147483647 w 4642"/>
              <a:gd name="T3" fmla="*/ 2147483647 h 1762"/>
              <a:gd name="T4" fmla="*/ 2147483647 w 4642"/>
              <a:gd name="T5" fmla="*/ 2147483647 h 1762"/>
              <a:gd name="T6" fmla="*/ 2147483647 w 4642"/>
              <a:gd name="T7" fmla="*/ 2147483647 h 1762"/>
              <a:gd name="T8" fmla="*/ 2147483647 w 4642"/>
              <a:gd name="T9" fmla="*/ 2147483647 h 1762"/>
              <a:gd name="T10" fmla="*/ 2147483647 w 4642"/>
              <a:gd name="T11" fmla="*/ 2147483647 h 1762"/>
              <a:gd name="T12" fmla="*/ 2147483647 w 4642"/>
              <a:gd name="T13" fmla="*/ 2147483647 h 1762"/>
              <a:gd name="T14" fmla="*/ 2147483647 w 4642"/>
              <a:gd name="T15" fmla="*/ 2147483647 h 1762"/>
              <a:gd name="T16" fmla="*/ 2147483647 w 4642"/>
              <a:gd name="T17" fmla="*/ 2147483647 h 1762"/>
              <a:gd name="T18" fmla="*/ 2147483647 w 4642"/>
              <a:gd name="T19" fmla="*/ 2147483647 h 1762"/>
              <a:gd name="T20" fmla="*/ 2147483647 w 4642"/>
              <a:gd name="T21" fmla="*/ 2147483647 h 1762"/>
              <a:gd name="T22" fmla="*/ 2147483647 w 4642"/>
              <a:gd name="T23" fmla="*/ 2147483647 h 1762"/>
              <a:gd name="T24" fmla="*/ 2147483647 w 4642"/>
              <a:gd name="T25" fmla="*/ 2147483647 h 1762"/>
              <a:gd name="T26" fmla="*/ 2147483647 w 4642"/>
              <a:gd name="T27" fmla="*/ 2147483647 h 1762"/>
              <a:gd name="T28" fmla="*/ 2147483647 w 4642"/>
              <a:gd name="T29" fmla="*/ 2147483647 h 1762"/>
              <a:gd name="T30" fmla="*/ 2147483647 w 4642"/>
              <a:gd name="T31" fmla="*/ 2147483647 h 1762"/>
              <a:gd name="T32" fmla="*/ 2147483647 w 4642"/>
              <a:gd name="T33" fmla="*/ 2147483647 h 1762"/>
              <a:gd name="T34" fmla="*/ 2147483647 w 4642"/>
              <a:gd name="T35" fmla="*/ 2147483647 h 1762"/>
              <a:gd name="T36" fmla="*/ 2147483647 w 4642"/>
              <a:gd name="T37" fmla="*/ 2147483647 h 1762"/>
              <a:gd name="T38" fmla="*/ 2147483647 w 4642"/>
              <a:gd name="T39" fmla="*/ 2147483647 h 1762"/>
              <a:gd name="T40" fmla="*/ 2147483647 w 4642"/>
              <a:gd name="T41" fmla="*/ 2147483647 h 1762"/>
              <a:gd name="T42" fmla="*/ 2147483647 w 4642"/>
              <a:gd name="T43" fmla="*/ 2147483647 h 1762"/>
              <a:gd name="T44" fmla="*/ 2147483647 w 4642"/>
              <a:gd name="T45" fmla="*/ 2147483647 h 1762"/>
              <a:gd name="T46" fmla="*/ 2147483647 w 4642"/>
              <a:gd name="T47" fmla="*/ 2147483647 h 1762"/>
              <a:gd name="T48" fmla="*/ 2147483647 w 4642"/>
              <a:gd name="T49" fmla="*/ 2147483647 h 1762"/>
              <a:gd name="T50" fmla="*/ 2147483647 w 4642"/>
              <a:gd name="T51" fmla="*/ 2147483647 h 1762"/>
              <a:gd name="T52" fmla="*/ 2147483647 w 4642"/>
              <a:gd name="T53" fmla="*/ 2147483647 h 1762"/>
              <a:gd name="T54" fmla="*/ 2147483647 w 4642"/>
              <a:gd name="T55" fmla="*/ 2147483647 h 1762"/>
              <a:gd name="T56" fmla="*/ 2147483647 w 4642"/>
              <a:gd name="T57" fmla="*/ 2147483647 h 1762"/>
              <a:gd name="T58" fmla="*/ 2147483647 w 4642"/>
              <a:gd name="T59" fmla="*/ 2147483647 h 1762"/>
              <a:gd name="T60" fmla="*/ 2147483647 w 4642"/>
              <a:gd name="T61" fmla="*/ 2147483647 h 1762"/>
              <a:gd name="T62" fmla="*/ 2147483647 w 4642"/>
              <a:gd name="T63" fmla="*/ 2147483647 h 1762"/>
              <a:gd name="T64" fmla="*/ 2147483647 w 4642"/>
              <a:gd name="T65" fmla="*/ 2147483647 h 1762"/>
              <a:gd name="T66" fmla="*/ 0 w 4642"/>
              <a:gd name="T67" fmla="*/ 2147483647 h 1762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4642"/>
              <a:gd name="T103" fmla="*/ 0 h 1762"/>
              <a:gd name="T104" fmla="*/ 4642 w 4642"/>
              <a:gd name="T105" fmla="*/ 1762 h 1762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4642" h="1762">
                <a:moveTo>
                  <a:pt x="136" y="1499"/>
                </a:moveTo>
                <a:cubicBezTo>
                  <a:pt x="194" y="1460"/>
                  <a:pt x="168" y="1471"/>
                  <a:pt x="212" y="1457"/>
                </a:cubicBezTo>
                <a:cubicBezTo>
                  <a:pt x="251" y="1418"/>
                  <a:pt x="226" y="1435"/>
                  <a:pt x="289" y="1414"/>
                </a:cubicBezTo>
                <a:cubicBezTo>
                  <a:pt x="308" y="1408"/>
                  <a:pt x="339" y="1381"/>
                  <a:pt x="339" y="1381"/>
                </a:cubicBezTo>
                <a:cubicBezTo>
                  <a:pt x="354" y="1339"/>
                  <a:pt x="385" y="1321"/>
                  <a:pt x="424" y="1304"/>
                </a:cubicBezTo>
                <a:cubicBezTo>
                  <a:pt x="440" y="1297"/>
                  <a:pt x="458" y="1293"/>
                  <a:pt x="475" y="1287"/>
                </a:cubicBezTo>
                <a:cubicBezTo>
                  <a:pt x="483" y="1284"/>
                  <a:pt x="500" y="1279"/>
                  <a:pt x="500" y="1279"/>
                </a:cubicBezTo>
                <a:cubicBezTo>
                  <a:pt x="560" y="1239"/>
                  <a:pt x="534" y="1256"/>
                  <a:pt x="577" y="1228"/>
                </a:cubicBezTo>
                <a:cubicBezTo>
                  <a:pt x="587" y="1222"/>
                  <a:pt x="592" y="1210"/>
                  <a:pt x="602" y="1203"/>
                </a:cubicBezTo>
                <a:cubicBezTo>
                  <a:pt x="618" y="1192"/>
                  <a:pt x="637" y="1187"/>
                  <a:pt x="653" y="1177"/>
                </a:cubicBezTo>
                <a:cubicBezTo>
                  <a:pt x="702" y="1105"/>
                  <a:pt x="637" y="1190"/>
                  <a:pt x="695" y="1143"/>
                </a:cubicBezTo>
                <a:cubicBezTo>
                  <a:pt x="749" y="1099"/>
                  <a:pt x="674" y="1132"/>
                  <a:pt x="737" y="1109"/>
                </a:cubicBezTo>
                <a:cubicBezTo>
                  <a:pt x="762" y="1072"/>
                  <a:pt x="801" y="1063"/>
                  <a:pt x="831" y="1033"/>
                </a:cubicBezTo>
                <a:cubicBezTo>
                  <a:pt x="864" y="1000"/>
                  <a:pt x="877" y="971"/>
                  <a:pt x="924" y="957"/>
                </a:cubicBezTo>
                <a:cubicBezTo>
                  <a:pt x="969" y="912"/>
                  <a:pt x="990" y="849"/>
                  <a:pt x="1042" y="813"/>
                </a:cubicBezTo>
                <a:cubicBezTo>
                  <a:pt x="1053" y="797"/>
                  <a:pt x="1055" y="775"/>
                  <a:pt x="1068" y="762"/>
                </a:cubicBezTo>
                <a:cubicBezTo>
                  <a:pt x="1074" y="756"/>
                  <a:pt x="1085" y="758"/>
                  <a:pt x="1093" y="754"/>
                </a:cubicBezTo>
                <a:cubicBezTo>
                  <a:pt x="1116" y="744"/>
                  <a:pt x="1141" y="735"/>
                  <a:pt x="1161" y="720"/>
                </a:cubicBezTo>
                <a:cubicBezTo>
                  <a:pt x="1206" y="685"/>
                  <a:pt x="1250" y="650"/>
                  <a:pt x="1297" y="618"/>
                </a:cubicBezTo>
                <a:cubicBezTo>
                  <a:pt x="1320" y="603"/>
                  <a:pt x="1353" y="587"/>
                  <a:pt x="1373" y="567"/>
                </a:cubicBezTo>
                <a:cubicBezTo>
                  <a:pt x="1405" y="535"/>
                  <a:pt x="1388" y="548"/>
                  <a:pt x="1424" y="525"/>
                </a:cubicBezTo>
                <a:cubicBezTo>
                  <a:pt x="1471" y="456"/>
                  <a:pt x="1531" y="406"/>
                  <a:pt x="1610" y="381"/>
                </a:cubicBezTo>
                <a:cubicBezTo>
                  <a:pt x="1657" y="312"/>
                  <a:pt x="1596" y="391"/>
                  <a:pt x="1652" y="347"/>
                </a:cubicBezTo>
                <a:cubicBezTo>
                  <a:pt x="1707" y="304"/>
                  <a:pt x="1728" y="245"/>
                  <a:pt x="1796" y="220"/>
                </a:cubicBezTo>
                <a:cubicBezTo>
                  <a:pt x="1816" y="190"/>
                  <a:pt x="1835" y="189"/>
                  <a:pt x="1864" y="169"/>
                </a:cubicBezTo>
                <a:cubicBezTo>
                  <a:pt x="1901" y="115"/>
                  <a:pt x="1949" y="103"/>
                  <a:pt x="2008" y="85"/>
                </a:cubicBezTo>
                <a:cubicBezTo>
                  <a:pt x="2019" y="81"/>
                  <a:pt x="2031" y="79"/>
                  <a:pt x="2042" y="76"/>
                </a:cubicBezTo>
                <a:cubicBezTo>
                  <a:pt x="2059" y="71"/>
                  <a:pt x="2093" y="59"/>
                  <a:pt x="2093" y="59"/>
                </a:cubicBezTo>
                <a:cubicBezTo>
                  <a:pt x="2123" y="29"/>
                  <a:pt x="2162" y="13"/>
                  <a:pt x="2203" y="0"/>
                </a:cubicBezTo>
                <a:cubicBezTo>
                  <a:pt x="2262" y="7"/>
                  <a:pt x="2315" y="19"/>
                  <a:pt x="2372" y="34"/>
                </a:cubicBezTo>
                <a:cubicBezTo>
                  <a:pt x="2383" y="37"/>
                  <a:pt x="2395" y="39"/>
                  <a:pt x="2406" y="42"/>
                </a:cubicBezTo>
                <a:cubicBezTo>
                  <a:pt x="2423" y="47"/>
                  <a:pt x="2457" y="59"/>
                  <a:pt x="2457" y="59"/>
                </a:cubicBezTo>
                <a:cubicBezTo>
                  <a:pt x="2474" y="70"/>
                  <a:pt x="2491" y="82"/>
                  <a:pt x="2508" y="93"/>
                </a:cubicBezTo>
                <a:cubicBezTo>
                  <a:pt x="2534" y="111"/>
                  <a:pt x="2566" y="105"/>
                  <a:pt x="2593" y="127"/>
                </a:cubicBezTo>
                <a:cubicBezTo>
                  <a:pt x="2641" y="167"/>
                  <a:pt x="2674" y="205"/>
                  <a:pt x="2737" y="220"/>
                </a:cubicBezTo>
                <a:cubicBezTo>
                  <a:pt x="2766" y="240"/>
                  <a:pt x="2777" y="266"/>
                  <a:pt x="2804" y="288"/>
                </a:cubicBezTo>
                <a:cubicBezTo>
                  <a:pt x="2820" y="301"/>
                  <a:pt x="2838" y="311"/>
                  <a:pt x="2855" y="322"/>
                </a:cubicBezTo>
                <a:cubicBezTo>
                  <a:pt x="2895" y="348"/>
                  <a:pt x="2905" y="392"/>
                  <a:pt x="2948" y="406"/>
                </a:cubicBezTo>
                <a:cubicBezTo>
                  <a:pt x="3004" y="462"/>
                  <a:pt x="3063" y="511"/>
                  <a:pt x="3109" y="576"/>
                </a:cubicBezTo>
                <a:cubicBezTo>
                  <a:pt x="3133" y="610"/>
                  <a:pt x="3125" y="628"/>
                  <a:pt x="3160" y="652"/>
                </a:cubicBezTo>
                <a:cubicBezTo>
                  <a:pt x="3177" y="700"/>
                  <a:pt x="3157" y="655"/>
                  <a:pt x="3194" y="703"/>
                </a:cubicBezTo>
                <a:cubicBezTo>
                  <a:pt x="3206" y="719"/>
                  <a:pt x="3211" y="743"/>
                  <a:pt x="3228" y="754"/>
                </a:cubicBezTo>
                <a:cubicBezTo>
                  <a:pt x="3264" y="779"/>
                  <a:pt x="3293" y="814"/>
                  <a:pt x="3329" y="838"/>
                </a:cubicBezTo>
                <a:cubicBezTo>
                  <a:pt x="3337" y="843"/>
                  <a:pt x="3347" y="843"/>
                  <a:pt x="3355" y="847"/>
                </a:cubicBezTo>
                <a:cubicBezTo>
                  <a:pt x="3440" y="894"/>
                  <a:pt x="3375" y="871"/>
                  <a:pt x="3431" y="889"/>
                </a:cubicBezTo>
                <a:cubicBezTo>
                  <a:pt x="3454" y="925"/>
                  <a:pt x="3484" y="944"/>
                  <a:pt x="3524" y="957"/>
                </a:cubicBezTo>
                <a:cubicBezTo>
                  <a:pt x="3550" y="996"/>
                  <a:pt x="3580" y="990"/>
                  <a:pt x="3617" y="1025"/>
                </a:cubicBezTo>
                <a:cubicBezTo>
                  <a:pt x="3652" y="1058"/>
                  <a:pt x="3698" y="1087"/>
                  <a:pt x="3745" y="1101"/>
                </a:cubicBezTo>
                <a:cubicBezTo>
                  <a:pt x="3753" y="1107"/>
                  <a:pt x="3763" y="1111"/>
                  <a:pt x="3770" y="1118"/>
                </a:cubicBezTo>
                <a:cubicBezTo>
                  <a:pt x="3777" y="1125"/>
                  <a:pt x="3779" y="1137"/>
                  <a:pt x="3787" y="1143"/>
                </a:cubicBezTo>
                <a:cubicBezTo>
                  <a:pt x="3790" y="1146"/>
                  <a:pt x="3834" y="1159"/>
                  <a:pt x="3838" y="1160"/>
                </a:cubicBezTo>
                <a:cubicBezTo>
                  <a:pt x="3846" y="1166"/>
                  <a:pt x="3854" y="1173"/>
                  <a:pt x="3863" y="1177"/>
                </a:cubicBezTo>
                <a:cubicBezTo>
                  <a:pt x="3879" y="1184"/>
                  <a:pt x="3914" y="1194"/>
                  <a:pt x="3914" y="1194"/>
                </a:cubicBezTo>
                <a:cubicBezTo>
                  <a:pt x="3995" y="1249"/>
                  <a:pt x="3875" y="1172"/>
                  <a:pt x="3973" y="1220"/>
                </a:cubicBezTo>
                <a:cubicBezTo>
                  <a:pt x="3991" y="1229"/>
                  <a:pt x="4008" y="1241"/>
                  <a:pt x="4024" y="1253"/>
                </a:cubicBezTo>
                <a:cubicBezTo>
                  <a:pt x="4035" y="1262"/>
                  <a:pt x="4045" y="1273"/>
                  <a:pt x="4058" y="1279"/>
                </a:cubicBezTo>
                <a:cubicBezTo>
                  <a:pt x="4088" y="1294"/>
                  <a:pt x="4128" y="1302"/>
                  <a:pt x="4160" y="1313"/>
                </a:cubicBezTo>
                <a:cubicBezTo>
                  <a:pt x="4170" y="1316"/>
                  <a:pt x="4176" y="1325"/>
                  <a:pt x="4185" y="1330"/>
                </a:cubicBezTo>
                <a:cubicBezTo>
                  <a:pt x="4193" y="1334"/>
                  <a:pt x="4202" y="1335"/>
                  <a:pt x="4210" y="1338"/>
                </a:cubicBezTo>
                <a:cubicBezTo>
                  <a:pt x="4236" y="1364"/>
                  <a:pt x="4252" y="1378"/>
                  <a:pt x="4287" y="1389"/>
                </a:cubicBezTo>
                <a:cubicBezTo>
                  <a:pt x="4314" y="1416"/>
                  <a:pt x="4332" y="1423"/>
                  <a:pt x="4363" y="1440"/>
                </a:cubicBezTo>
                <a:cubicBezTo>
                  <a:pt x="4381" y="1450"/>
                  <a:pt x="4414" y="1474"/>
                  <a:pt x="4414" y="1474"/>
                </a:cubicBezTo>
                <a:cubicBezTo>
                  <a:pt x="4439" y="1511"/>
                  <a:pt x="4474" y="1511"/>
                  <a:pt x="4515" y="1525"/>
                </a:cubicBezTo>
                <a:cubicBezTo>
                  <a:pt x="4532" y="1531"/>
                  <a:pt x="4566" y="1541"/>
                  <a:pt x="4566" y="1541"/>
                </a:cubicBezTo>
                <a:cubicBezTo>
                  <a:pt x="4575" y="1547"/>
                  <a:pt x="4586" y="1550"/>
                  <a:pt x="4592" y="1558"/>
                </a:cubicBezTo>
                <a:cubicBezTo>
                  <a:pt x="4603" y="1572"/>
                  <a:pt x="4603" y="1592"/>
                  <a:pt x="4609" y="1609"/>
                </a:cubicBezTo>
                <a:cubicBezTo>
                  <a:pt x="4626" y="1661"/>
                  <a:pt x="4642" y="1707"/>
                  <a:pt x="4642" y="1762"/>
                </a:cubicBezTo>
                <a:lnTo>
                  <a:pt x="0" y="1726"/>
                </a:lnTo>
                <a:lnTo>
                  <a:pt x="136" y="1499"/>
                </a:lnTo>
                <a:close/>
              </a:path>
            </a:pathLst>
          </a:custGeom>
          <a:solidFill>
            <a:srgbClr val="993300"/>
          </a:solidFill>
          <a:ln w="9525">
            <a:solidFill>
              <a:srgbClr val="99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824334" name="Freeform 14"/>
          <p:cNvSpPr>
            <a:spLocks/>
          </p:cNvSpPr>
          <p:nvPr/>
        </p:nvSpPr>
        <p:spPr bwMode="auto">
          <a:xfrm>
            <a:off x="2124075" y="2349500"/>
            <a:ext cx="2487613" cy="3268663"/>
          </a:xfrm>
          <a:custGeom>
            <a:avLst/>
            <a:gdLst>
              <a:gd name="T0" fmla="*/ 2147483647 w 1567"/>
              <a:gd name="T1" fmla="*/ 0 h 2059"/>
              <a:gd name="T2" fmla="*/ 2147483647 w 1567"/>
              <a:gd name="T3" fmla="*/ 2147483647 h 2059"/>
              <a:gd name="T4" fmla="*/ 2147483647 w 1567"/>
              <a:gd name="T5" fmla="*/ 2147483647 h 2059"/>
              <a:gd name="T6" fmla="*/ 2147483647 w 1567"/>
              <a:gd name="T7" fmla="*/ 2147483647 h 2059"/>
              <a:gd name="T8" fmla="*/ 2147483647 w 1567"/>
              <a:gd name="T9" fmla="*/ 2147483647 h 2059"/>
              <a:gd name="T10" fmla="*/ 2147483647 w 1567"/>
              <a:gd name="T11" fmla="*/ 2147483647 h 2059"/>
              <a:gd name="T12" fmla="*/ 2147483647 w 1567"/>
              <a:gd name="T13" fmla="*/ 2147483647 h 2059"/>
              <a:gd name="T14" fmla="*/ 2147483647 w 1567"/>
              <a:gd name="T15" fmla="*/ 2147483647 h 2059"/>
              <a:gd name="T16" fmla="*/ 2147483647 w 1567"/>
              <a:gd name="T17" fmla="*/ 2147483647 h 2059"/>
              <a:gd name="T18" fmla="*/ 2147483647 w 1567"/>
              <a:gd name="T19" fmla="*/ 2147483647 h 2059"/>
              <a:gd name="T20" fmla="*/ 2147483647 w 1567"/>
              <a:gd name="T21" fmla="*/ 2147483647 h 2059"/>
              <a:gd name="T22" fmla="*/ 2147483647 w 1567"/>
              <a:gd name="T23" fmla="*/ 2147483647 h 2059"/>
              <a:gd name="T24" fmla="*/ 2147483647 w 1567"/>
              <a:gd name="T25" fmla="*/ 2147483647 h 2059"/>
              <a:gd name="T26" fmla="*/ 2147483647 w 1567"/>
              <a:gd name="T27" fmla="*/ 2147483647 h 2059"/>
              <a:gd name="T28" fmla="*/ 2147483647 w 1567"/>
              <a:gd name="T29" fmla="*/ 2147483647 h 2059"/>
              <a:gd name="T30" fmla="*/ 2147483647 w 1567"/>
              <a:gd name="T31" fmla="*/ 2147483647 h 2059"/>
              <a:gd name="T32" fmla="*/ 2147483647 w 1567"/>
              <a:gd name="T33" fmla="*/ 2147483647 h 2059"/>
              <a:gd name="T34" fmla="*/ 2147483647 w 1567"/>
              <a:gd name="T35" fmla="*/ 2147483647 h 2059"/>
              <a:gd name="T36" fmla="*/ 2147483647 w 1567"/>
              <a:gd name="T37" fmla="*/ 2147483647 h 2059"/>
              <a:gd name="T38" fmla="*/ 2147483647 w 1567"/>
              <a:gd name="T39" fmla="*/ 2147483647 h 2059"/>
              <a:gd name="T40" fmla="*/ 2147483647 w 1567"/>
              <a:gd name="T41" fmla="*/ 2147483647 h 2059"/>
              <a:gd name="T42" fmla="*/ 2147483647 w 1567"/>
              <a:gd name="T43" fmla="*/ 2147483647 h 2059"/>
              <a:gd name="T44" fmla="*/ 2147483647 w 1567"/>
              <a:gd name="T45" fmla="*/ 2147483647 h 2059"/>
              <a:gd name="T46" fmla="*/ 2147483647 w 1567"/>
              <a:gd name="T47" fmla="*/ 2147483647 h 2059"/>
              <a:gd name="T48" fmla="*/ 2147483647 w 1567"/>
              <a:gd name="T49" fmla="*/ 2147483647 h 2059"/>
              <a:gd name="T50" fmla="*/ 2147483647 w 1567"/>
              <a:gd name="T51" fmla="*/ 2147483647 h 2059"/>
              <a:gd name="T52" fmla="*/ 2147483647 w 1567"/>
              <a:gd name="T53" fmla="*/ 2147483647 h 2059"/>
              <a:gd name="T54" fmla="*/ 2147483647 w 1567"/>
              <a:gd name="T55" fmla="*/ 2147483647 h 2059"/>
              <a:gd name="T56" fmla="*/ 2147483647 w 1567"/>
              <a:gd name="T57" fmla="*/ 2147483647 h 2059"/>
              <a:gd name="T58" fmla="*/ 2147483647 w 1567"/>
              <a:gd name="T59" fmla="*/ 2147483647 h 2059"/>
              <a:gd name="T60" fmla="*/ 2147483647 w 1567"/>
              <a:gd name="T61" fmla="*/ 2147483647 h 2059"/>
              <a:gd name="T62" fmla="*/ 2147483647 w 1567"/>
              <a:gd name="T63" fmla="*/ 2147483647 h 2059"/>
              <a:gd name="T64" fmla="*/ 0 w 1567"/>
              <a:gd name="T65" fmla="*/ 2147483647 h 2059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w 1567"/>
              <a:gd name="T100" fmla="*/ 0 h 2059"/>
              <a:gd name="T101" fmla="*/ 1567 w 1567"/>
              <a:gd name="T102" fmla="*/ 2059 h 2059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T99" t="T100" r="T101" b="T102"/>
            <a:pathLst>
              <a:path w="1567" h="2059">
                <a:moveTo>
                  <a:pt x="1567" y="0"/>
                </a:moveTo>
                <a:cubicBezTo>
                  <a:pt x="1537" y="19"/>
                  <a:pt x="1519" y="21"/>
                  <a:pt x="1499" y="51"/>
                </a:cubicBezTo>
                <a:cubicBezTo>
                  <a:pt x="1485" y="96"/>
                  <a:pt x="1498" y="73"/>
                  <a:pt x="1440" y="111"/>
                </a:cubicBezTo>
                <a:cubicBezTo>
                  <a:pt x="1431" y="117"/>
                  <a:pt x="1414" y="127"/>
                  <a:pt x="1414" y="127"/>
                </a:cubicBezTo>
                <a:cubicBezTo>
                  <a:pt x="1386" y="169"/>
                  <a:pt x="1405" y="148"/>
                  <a:pt x="1347" y="187"/>
                </a:cubicBezTo>
                <a:cubicBezTo>
                  <a:pt x="1338" y="193"/>
                  <a:pt x="1330" y="198"/>
                  <a:pt x="1321" y="204"/>
                </a:cubicBezTo>
                <a:cubicBezTo>
                  <a:pt x="1313" y="210"/>
                  <a:pt x="1296" y="221"/>
                  <a:pt x="1296" y="221"/>
                </a:cubicBezTo>
                <a:cubicBezTo>
                  <a:pt x="1277" y="275"/>
                  <a:pt x="1263" y="268"/>
                  <a:pt x="1220" y="297"/>
                </a:cubicBezTo>
                <a:cubicBezTo>
                  <a:pt x="1195" y="333"/>
                  <a:pt x="1190" y="364"/>
                  <a:pt x="1152" y="390"/>
                </a:cubicBezTo>
                <a:cubicBezTo>
                  <a:pt x="1140" y="423"/>
                  <a:pt x="1130" y="438"/>
                  <a:pt x="1101" y="458"/>
                </a:cubicBezTo>
                <a:cubicBezTo>
                  <a:pt x="1085" y="482"/>
                  <a:pt x="1083" y="511"/>
                  <a:pt x="1067" y="534"/>
                </a:cubicBezTo>
                <a:cubicBezTo>
                  <a:pt x="1060" y="544"/>
                  <a:pt x="1049" y="550"/>
                  <a:pt x="1042" y="559"/>
                </a:cubicBezTo>
                <a:cubicBezTo>
                  <a:pt x="1023" y="582"/>
                  <a:pt x="1017" y="608"/>
                  <a:pt x="1008" y="636"/>
                </a:cubicBezTo>
                <a:cubicBezTo>
                  <a:pt x="1002" y="717"/>
                  <a:pt x="998" y="788"/>
                  <a:pt x="974" y="864"/>
                </a:cubicBezTo>
                <a:cubicBezTo>
                  <a:pt x="968" y="965"/>
                  <a:pt x="963" y="1074"/>
                  <a:pt x="906" y="1161"/>
                </a:cubicBezTo>
                <a:cubicBezTo>
                  <a:pt x="889" y="1211"/>
                  <a:pt x="890" y="1228"/>
                  <a:pt x="855" y="1263"/>
                </a:cubicBezTo>
                <a:cubicBezTo>
                  <a:pt x="840" y="1311"/>
                  <a:pt x="815" y="1348"/>
                  <a:pt x="788" y="1390"/>
                </a:cubicBezTo>
                <a:cubicBezTo>
                  <a:pt x="765" y="1424"/>
                  <a:pt x="780" y="1431"/>
                  <a:pt x="745" y="1466"/>
                </a:cubicBezTo>
                <a:cubicBezTo>
                  <a:pt x="734" y="1502"/>
                  <a:pt x="718" y="1514"/>
                  <a:pt x="694" y="1542"/>
                </a:cubicBezTo>
                <a:cubicBezTo>
                  <a:pt x="659" y="1583"/>
                  <a:pt x="646" y="1631"/>
                  <a:pt x="601" y="1661"/>
                </a:cubicBezTo>
                <a:cubicBezTo>
                  <a:pt x="582" y="1689"/>
                  <a:pt x="545" y="1726"/>
                  <a:pt x="517" y="1745"/>
                </a:cubicBezTo>
                <a:cubicBezTo>
                  <a:pt x="478" y="1805"/>
                  <a:pt x="525" y="1745"/>
                  <a:pt x="474" y="1779"/>
                </a:cubicBezTo>
                <a:cubicBezTo>
                  <a:pt x="464" y="1786"/>
                  <a:pt x="458" y="1798"/>
                  <a:pt x="449" y="1805"/>
                </a:cubicBezTo>
                <a:cubicBezTo>
                  <a:pt x="433" y="1818"/>
                  <a:pt x="415" y="1828"/>
                  <a:pt x="398" y="1839"/>
                </a:cubicBezTo>
                <a:cubicBezTo>
                  <a:pt x="390" y="1844"/>
                  <a:pt x="373" y="1855"/>
                  <a:pt x="373" y="1855"/>
                </a:cubicBezTo>
                <a:cubicBezTo>
                  <a:pt x="370" y="1864"/>
                  <a:pt x="370" y="1875"/>
                  <a:pt x="364" y="1881"/>
                </a:cubicBezTo>
                <a:cubicBezTo>
                  <a:pt x="358" y="1887"/>
                  <a:pt x="347" y="1885"/>
                  <a:pt x="339" y="1889"/>
                </a:cubicBezTo>
                <a:cubicBezTo>
                  <a:pt x="313" y="1903"/>
                  <a:pt x="288" y="1918"/>
                  <a:pt x="262" y="1932"/>
                </a:cubicBezTo>
                <a:cubicBezTo>
                  <a:pt x="179" y="1979"/>
                  <a:pt x="243" y="1957"/>
                  <a:pt x="186" y="1974"/>
                </a:cubicBezTo>
                <a:cubicBezTo>
                  <a:pt x="115" y="2022"/>
                  <a:pt x="205" y="1965"/>
                  <a:pt x="135" y="1999"/>
                </a:cubicBezTo>
                <a:cubicBezTo>
                  <a:pt x="110" y="2011"/>
                  <a:pt x="85" y="2031"/>
                  <a:pt x="59" y="2042"/>
                </a:cubicBezTo>
                <a:cubicBezTo>
                  <a:pt x="48" y="2046"/>
                  <a:pt x="36" y="2047"/>
                  <a:pt x="25" y="2050"/>
                </a:cubicBezTo>
                <a:cubicBezTo>
                  <a:pt x="16" y="2052"/>
                  <a:pt x="0" y="2059"/>
                  <a:pt x="0" y="2059"/>
                </a:cubicBezTo>
              </a:path>
            </a:pathLst>
          </a:custGeom>
          <a:noFill/>
          <a:ln w="57150" cmpd="sng">
            <a:solidFill>
              <a:srgbClr val="CC9900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35" name="Freeform 15"/>
          <p:cNvSpPr>
            <a:spLocks/>
          </p:cNvSpPr>
          <p:nvPr/>
        </p:nvSpPr>
        <p:spPr bwMode="auto">
          <a:xfrm>
            <a:off x="1619250" y="1916113"/>
            <a:ext cx="5976938" cy="4103687"/>
          </a:xfrm>
          <a:custGeom>
            <a:avLst/>
            <a:gdLst>
              <a:gd name="T0" fmla="*/ 2147483647 w 4201"/>
              <a:gd name="T1" fmla="*/ 2147483647 h 2542"/>
              <a:gd name="T2" fmla="*/ 2147483647 w 4201"/>
              <a:gd name="T3" fmla="*/ 2147483647 h 2542"/>
              <a:gd name="T4" fmla="*/ 2147483647 w 4201"/>
              <a:gd name="T5" fmla="*/ 2147483647 h 2542"/>
              <a:gd name="T6" fmla="*/ 2147483647 w 4201"/>
              <a:gd name="T7" fmla="*/ 2147483647 h 2542"/>
              <a:gd name="T8" fmla="*/ 2147483647 w 4201"/>
              <a:gd name="T9" fmla="*/ 2147483647 h 2542"/>
              <a:gd name="T10" fmla="*/ 2147483647 w 4201"/>
              <a:gd name="T11" fmla="*/ 2147483647 h 2542"/>
              <a:gd name="T12" fmla="*/ 2147483647 w 4201"/>
              <a:gd name="T13" fmla="*/ 2147483647 h 2542"/>
              <a:gd name="T14" fmla="*/ 2147483647 w 4201"/>
              <a:gd name="T15" fmla="*/ 2147483647 h 2542"/>
              <a:gd name="T16" fmla="*/ 2147483647 w 4201"/>
              <a:gd name="T17" fmla="*/ 2147483647 h 2542"/>
              <a:gd name="T18" fmla="*/ 2147483647 w 4201"/>
              <a:gd name="T19" fmla="*/ 2147483647 h 2542"/>
              <a:gd name="T20" fmla="*/ 2147483647 w 4201"/>
              <a:gd name="T21" fmla="*/ 2147483647 h 2542"/>
              <a:gd name="T22" fmla="*/ 2147483647 w 4201"/>
              <a:gd name="T23" fmla="*/ 2147483647 h 2542"/>
              <a:gd name="T24" fmla="*/ 2147483647 w 4201"/>
              <a:gd name="T25" fmla="*/ 2147483647 h 2542"/>
              <a:gd name="T26" fmla="*/ 2147483647 w 4201"/>
              <a:gd name="T27" fmla="*/ 2147483647 h 2542"/>
              <a:gd name="T28" fmla="*/ 2147483647 w 4201"/>
              <a:gd name="T29" fmla="*/ 2147483647 h 2542"/>
              <a:gd name="T30" fmla="*/ 2147483647 w 4201"/>
              <a:gd name="T31" fmla="*/ 2147483647 h 2542"/>
              <a:gd name="T32" fmla="*/ 2147483647 w 4201"/>
              <a:gd name="T33" fmla="*/ 2147483647 h 2542"/>
              <a:gd name="T34" fmla="*/ 2147483647 w 4201"/>
              <a:gd name="T35" fmla="*/ 2147483647 h 2542"/>
              <a:gd name="T36" fmla="*/ 2147483647 w 4201"/>
              <a:gd name="T37" fmla="*/ 2147483647 h 2542"/>
              <a:gd name="T38" fmla="*/ 2147483647 w 4201"/>
              <a:gd name="T39" fmla="*/ 2147483647 h 2542"/>
              <a:gd name="T40" fmla="*/ 2147483647 w 4201"/>
              <a:gd name="T41" fmla="*/ 2147483647 h 2542"/>
              <a:gd name="T42" fmla="*/ 2147483647 w 4201"/>
              <a:gd name="T43" fmla="*/ 2147483647 h 2542"/>
              <a:gd name="T44" fmla="*/ 2147483647 w 4201"/>
              <a:gd name="T45" fmla="*/ 2147483647 h 2542"/>
              <a:gd name="T46" fmla="*/ 2147483647 w 4201"/>
              <a:gd name="T47" fmla="*/ 2147483647 h 2542"/>
              <a:gd name="T48" fmla="*/ 2147483647 w 4201"/>
              <a:gd name="T49" fmla="*/ 2147483647 h 2542"/>
              <a:gd name="T50" fmla="*/ 2147483647 w 4201"/>
              <a:gd name="T51" fmla="*/ 2147483647 h 2542"/>
              <a:gd name="T52" fmla="*/ 2147483647 w 4201"/>
              <a:gd name="T53" fmla="*/ 2147483647 h 2542"/>
              <a:gd name="T54" fmla="*/ 2147483647 w 4201"/>
              <a:gd name="T55" fmla="*/ 2147483647 h 2542"/>
              <a:gd name="T56" fmla="*/ 2147483647 w 4201"/>
              <a:gd name="T57" fmla="*/ 2147483647 h 2542"/>
              <a:gd name="T58" fmla="*/ 2147483647 w 4201"/>
              <a:gd name="T59" fmla="*/ 2147483647 h 2542"/>
              <a:gd name="T60" fmla="*/ 2147483647 w 4201"/>
              <a:gd name="T61" fmla="*/ 2147483647 h 2542"/>
              <a:gd name="T62" fmla="*/ 2147483647 w 4201"/>
              <a:gd name="T63" fmla="*/ 2147483647 h 2542"/>
              <a:gd name="T64" fmla="*/ 2147483647 w 4201"/>
              <a:gd name="T65" fmla="*/ 2147483647 h 2542"/>
              <a:gd name="T66" fmla="*/ 2147483647 w 4201"/>
              <a:gd name="T67" fmla="*/ 2147483647 h 2542"/>
              <a:gd name="T68" fmla="*/ 2147483647 w 4201"/>
              <a:gd name="T69" fmla="*/ 2147483647 h 2542"/>
              <a:gd name="T70" fmla="*/ 0 w 4201"/>
              <a:gd name="T71" fmla="*/ 2147483647 h 2542"/>
              <a:gd name="T72" fmla="*/ 2147483647 w 4201"/>
              <a:gd name="T73" fmla="*/ 2147483647 h 2542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4201"/>
              <a:gd name="T112" fmla="*/ 0 h 2542"/>
              <a:gd name="T113" fmla="*/ 4201 w 4201"/>
              <a:gd name="T114" fmla="*/ 2542 h 2542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4201" h="2542">
                <a:moveTo>
                  <a:pt x="25" y="2186"/>
                </a:moveTo>
                <a:cubicBezTo>
                  <a:pt x="55" y="2166"/>
                  <a:pt x="54" y="2147"/>
                  <a:pt x="84" y="2127"/>
                </a:cubicBezTo>
                <a:cubicBezTo>
                  <a:pt x="104" y="2097"/>
                  <a:pt x="118" y="2087"/>
                  <a:pt x="152" y="2076"/>
                </a:cubicBezTo>
                <a:cubicBezTo>
                  <a:pt x="168" y="2065"/>
                  <a:pt x="188" y="2062"/>
                  <a:pt x="203" y="2050"/>
                </a:cubicBezTo>
                <a:cubicBezTo>
                  <a:pt x="211" y="2044"/>
                  <a:pt x="212" y="2030"/>
                  <a:pt x="220" y="2025"/>
                </a:cubicBezTo>
                <a:cubicBezTo>
                  <a:pt x="238" y="2014"/>
                  <a:pt x="282" y="2007"/>
                  <a:pt x="304" y="2000"/>
                </a:cubicBezTo>
                <a:cubicBezTo>
                  <a:pt x="353" y="1968"/>
                  <a:pt x="401" y="1933"/>
                  <a:pt x="457" y="1915"/>
                </a:cubicBezTo>
                <a:cubicBezTo>
                  <a:pt x="490" y="1892"/>
                  <a:pt x="524" y="1879"/>
                  <a:pt x="559" y="1856"/>
                </a:cubicBezTo>
                <a:cubicBezTo>
                  <a:pt x="567" y="1850"/>
                  <a:pt x="584" y="1839"/>
                  <a:pt x="584" y="1839"/>
                </a:cubicBezTo>
                <a:cubicBezTo>
                  <a:pt x="641" y="1751"/>
                  <a:pt x="555" y="1879"/>
                  <a:pt x="626" y="1788"/>
                </a:cubicBezTo>
                <a:cubicBezTo>
                  <a:pt x="663" y="1740"/>
                  <a:pt x="685" y="1679"/>
                  <a:pt x="736" y="1644"/>
                </a:cubicBezTo>
                <a:cubicBezTo>
                  <a:pt x="783" y="1573"/>
                  <a:pt x="721" y="1654"/>
                  <a:pt x="779" y="1610"/>
                </a:cubicBezTo>
                <a:cubicBezTo>
                  <a:pt x="787" y="1604"/>
                  <a:pt x="788" y="1591"/>
                  <a:pt x="796" y="1585"/>
                </a:cubicBezTo>
                <a:cubicBezTo>
                  <a:pt x="811" y="1573"/>
                  <a:pt x="831" y="1569"/>
                  <a:pt x="847" y="1559"/>
                </a:cubicBezTo>
                <a:cubicBezTo>
                  <a:pt x="868" y="1528"/>
                  <a:pt x="890" y="1529"/>
                  <a:pt x="914" y="1500"/>
                </a:cubicBezTo>
                <a:cubicBezTo>
                  <a:pt x="944" y="1464"/>
                  <a:pt x="941" y="1432"/>
                  <a:pt x="991" y="1415"/>
                </a:cubicBezTo>
                <a:cubicBezTo>
                  <a:pt x="1016" y="1379"/>
                  <a:pt x="1089" y="1336"/>
                  <a:pt x="1135" y="1322"/>
                </a:cubicBezTo>
                <a:cubicBezTo>
                  <a:pt x="1152" y="1311"/>
                  <a:pt x="1168" y="1299"/>
                  <a:pt x="1185" y="1288"/>
                </a:cubicBezTo>
                <a:cubicBezTo>
                  <a:pt x="1194" y="1282"/>
                  <a:pt x="1202" y="1277"/>
                  <a:pt x="1211" y="1271"/>
                </a:cubicBezTo>
                <a:cubicBezTo>
                  <a:pt x="1219" y="1265"/>
                  <a:pt x="1236" y="1254"/>
                  <a:pt x="1236" y="1254"/>
                </a:cubicBezTo>
                <a:cubicBezTo>
                  <a:pt x="1284" y="1184"/>
                  <a:pt x="1220" y="1266"/>
                  <a:pt x="1279" y="1220"/>
                </a:cubicBezTo>
                <a:cubicBezTo>
                  <a:pt x="1287" y="1214"/>
                  <a:pt x="1289" y="1202"/>
                  <a:pt x="1296" y="1195"/>
                </a:cubicBezTo>
                <a:cubicBezTo>
                  <a:pt x="1303" y="1188"/>
                  <a:pt x="1313" y="1184"/>
                  <a:pt x="1321" y="1178"/>
                </a:cubicBezTo>
                <a:cubicBezTo>
                  <a:pt x="1337" y="1130"/>
                  <a:pt x="1337" y="1084"/>
                  <a:pt x="1389" y="1068"/>
                </a:cubicBezTo>
                <a:cubicBezTo>
                  <a:pt x="1403" y="1023"/>
                  <a:pt x="1392" y="1049"/>
                  <a:pt x="1431" y="992"/>
                </a:cubicBezTo>
                <a:cubicBezTo>
                  <a:pt x="1443" y="957"/>
                  <a:pt x="1461" y="921"/>
                  <a:pt x="1482" y="890"/>
                </a:cubicBezTo>
                <a:cubicBezTo>
                  <a:pt x="1502" y="829"/>
                  <a:pt x="1489" y="854"/>
                  <a:pt x="1516" y="814"/>
                </a:cubicBezTo>
                <a:cubicBezTo>
                  <a:pt x="1535" y="752"/>
                  <a:pt x="1507" y="827"/>
                  <a:pt x="1550" y="763"/>
                </a:cubicBezTo>
                <a:cubicBezTo>
                  <a:pt x="1564" y="742"/>
                  <a:pt x="1563" y="709"/>
                  <a:pt x="1575" y="687"/>
                </a:cubicBezTo>
                <a:cubicBezTo>
                  <a:pt x="1585" y="669"/>
                  <a:pt x="1609" y="636"/>
                  <a:pt x="1609" y="636"/>
                </a:cubicBezTo>
                <a:cubicBezTo>
                  <a:pt x="1623" y="592"/>
                  <a:pt x="1672" y="508"/>
                  <a:pt x="1711" y="483"/>
                </a:cubicBezTo>
                <a:cubicBezTo>
                  <a:pt x="1731" y="453"/>
                  <a:pt x="1752" y="450"/>
                  <a:pt x="1778" y="424"/>
                </a:cubicBezTo>
                <a:cubicBezTo>
                  <a:pt x="1781" y="416"/>
                  <a:pt x="1783" y="407"/>
                  <a:pt x="1787" y="399"/>
                </a:cubicBezTo>
                <a:cubicBezTo>
                  <a:pt x="1792" y="390"/>
                  <a:pt x="1800" y="382"/>
                  <a:pt x="1804" y="373"/>
                </a:cubicBezTo>
                <a:cubicBezTo>
                  <a:pt x="1828" y="319"/>
                  <a:pt x="1838" y="270"/>
                  <a:pt x="1872" y="221"/>
                </a:cubicBezTo>
                <a:cubicBezTo>
                  <a:pt x="1891" y="161"/>
                  <a:pt x="1871" y="176"/>
                  <a:pt x="1914" y="161"/>
                </a:cubicBezTo>
                <a:cubicBezTo>
                  <a:pt x="1936" y="129"/>
                  <a:pt x="1996" y="84"/>
                  <a:pt x="2032" y="60"/>
                </a:cubicBezTo>
                <a:cubicBezTo>
                  <a:pt x="2053" y="29"/>
                  <a:pt x="2073" y="28"/>
                  <a:pt x="2100" y="1"/>
                </a:cubicBezTo>
                <a:cubicBezTo>
                  <a:pt x="2131" y="4"/>
                  <a:pt x="2163" y="0"/>
                  <a:pt x="2193" y="9"/>
                </a:cubicBezTo>
                <a:cubicBezTo>
                  <a:pt x="2220" y="17"/>
                  <a:pt x="2212" y="62"/>
                  <a:pt x="2227" y="85"/>
                </a:cubicBezTo>
                <a:cubicBezTo>
                  <a:pt x="2247" y="115"/>
                  <a:pt x="2251" y="160"/>
                  <a:pt x="2270" y="187"/>
                </a:cubicBezTo>
                <a:cubicBezTo>
                  <a:pt x="2284" y="207"/>
                  <a:pt x="2298" y="226"/>
                  <a:pt x="2312" y="246"/>
                </a:cubicBezTo>
                <a:cubicBezTo>
                  <a:pt x="2330" y="272"/>
                  <a:pt x="2369" y="275"/>
                  <a:pt x="2397" y="289"/>
                </a:cubicBezTo>
                <a:cubicBezTo>
                  <a:pt x="2443" y="312"/>
                  <a:pt x="2486" y="342"/>
                  <a:pt x="2532" y="365"/>
                </a:cubicBezTo>
                <a:cubicBezTo>
                  <a:pt x="2555" y="399"/>
                  <a:pt x="2569" y="433"/>
                  <a:pt x="2592" y="466"/>
                </a:cubicBezTo>
                <a:cubicBezTo>
                  <a:pt x="2604" y="515"/>
                  <a:pt x="2619" y="558"/>
                  <a:pt x="2642" y="602"/>
                </a:cubicBezTo>
                <a:cubicBezTo>
                  <a:pt x="2669" y="655"/>
                  <a:pt x="2684" y="724"/>
                  <a:pt x="2702" y="780"/>
                </a:cubicBezTo>
                <a:cubicBezTo>
                  <a:pt x="2714" y="816"/>
                  <a:pt x="2724" y="853"/>
                  <a:pt x="2736" y="890"/>
                </a:cubicBezTo>
                <a:cubicBezTo>
                  <a:pt x="2742" y="907"/>
                  <a:pt x="2752" y="941"/>
                  <a:pt x="2752" y="941"/>
                </a:cubicBezTo>
                <a:cubicBezTo>
                  <a:pt x="2762" y="1005"/>
                  <a:pt x="2775" y="1073"/>
                  <a:pt x="2812" y="1127"/>
                </a:cubicBezTo>
                <a:cubicBezTo>
                  <a:pt x="2826" y="1171"/>
                  <a:pt x="2837" y="1215"/>
                  <a:pt x="2863" y="1254"/>
                </a:cubicBezTo>
                <a:cubicBezTo>
                  <a:pt x="2877" y="1299"/>
                  <a:pt x="2904" y="1342"/>
                  <a:pt x="2930" y="1381"/>
                </a:cubicBezTo>
                <a:cubicBezTo>
                  <a:pt x="2935" y="1389"/>
                  <a:pt x="2934" y="1399"/>
                  <a:pt x="2939" y="1407"/>
                </a:cubicBezTo>
                <a:cubicBezTo>
                  <a:pt x="2961" y="1445"/>
                  <a:pt x="2980" y="1476"/>
                  <a:pt x="3015" y="1500"/>
                </a:cubicBezTo>
                <a:cubicBezTo>
                  <a:pt x="3064" y="1572"/>
                  <a:pt x="2999" y="1487"/>
                  <a:pt x="3057" y="1534"/>
                </a:cubicBezTo>
                <a:cubicBezTo>
                  <a:pt x="3065" y="1540"/>
                  <a:pt x="3067" y="1552"/>
                  <a:pt x="3074" y="1559"/>
                </a:cubicBezTo>
                <a:cubicBezTo>
                  <a:pt x="3081" y="1566"/>
                  <a:pt x="3091" y="1570"/>
                  <a:pt x="3100" y="1576"/>
                </a:cubicBezTo>
                <a:cubicBezTo>
                  <a:pt x="3124" y="1611"/>
                  <a:pt x="3176" y="1638"/>
                  <a:pt x="3218" y="1652"/>
                </a:cubicBezTo>
                <a:cubicBezTo>
                  <a:pt x="3266" y="1684"/>
                  <a:pt x="3315" y="1720"/>
                  <a:pt x="3371" y="1737"/>
                </a:cubicBezTo>
                <a:cubicBezTo>
                  <a:pt x="3379" y="1743"/>
                  <a:pt x="3387" y="1750"/>
                  <a:pt x="3396" y="1754"/>
                </a:cubicBezTo>
                <a:cubicBezTo>
                  <a:pt x="3404" y="1758"/>
                  <a:pt x="3414" y="1758"/>
                  <a:pt x="3422" y="1762"/>
                </a:cubicBezTo>
                <a:cubicBezTo>
                  <a:pt x="3449" y="1777"/>
                  <a:pt x="3472" y="1796"/>
                  <a:pt x="3498" y="1813"/>
                </a:cubicBezTo>
                <a:cubicBezTo>
                  <a:pt x="3508" y="1820"/>
                  <a:pt x="3514" y="1832"/>
                  <a:pt x="3523" y="1839"/>
                </a:cubicBezTo>
                <a:cubicBezTo>
                  <a:pt x="3590" y="1892"/>
                  <a:pt x="3698" y="1983"/>
                  <a:pt x="3777" y="2008"/>
                </a:cubicBezTo>
                <a:cubicBezTo>
                  <a:pt x="3815" y="2033"/>
                  <a:pt x="3854" y="2036"/>
                  <a:pt x="3896" y="2050"/>
                </a:cubicBezTo>
                <a:cubicBezTo>
                  <a:pt x="3923" y="2059"/>
                  <a:pt x="3944" y="2075"/>
                  <a:pt x="3972" y="2084"/>
                </a:cubicBezTo>
                <a:cubicBezTo>
                  <a:pt x="4012" y="2110"/>
                  <a:pt x="4062" y="2129"/>
                  <a:pt x="4108" y="2144"/>
                </a:cubicBezTo>
                <a:cubicBezTo>
                  <a:pt x="4127" y="2150"/>
                  <a:pt x="4159" y="2177"/>
                  <a:pt x="4159" y="2177"/>
                </a:cubicBezTo>
                <a:cubicBezTo>
                  <a:pt x="4197" y="2236"/>
                  <a:pt x="4185" y="2209"/>
                  <a:pt x="4201" y="2254"/>
                </a:cubicBezTo>
                <a:cubicBezTo>
                  <a:pt x="4194" y="2279"/>
                  <a:pt x="4192" y="2305"/>
                  <a:pt x="4159" y="2305"/>
                </a:cubicBezTo>
                <a:cubicBezTo>
                  <a:pt x="3287" y="2308"/>
                  <a:pt x="1334" y="2542"/>
                  <a:pt x="0" y="2288"/>
                </a:cubicBezTo>
                <a:cubicBezTo>
                  <a:pt x="11" y="2254"/>
                  <a:pt x="13" y="2224"/>
                  <a:pt x="33" y="2194"/>
                </a:cubicBezTo>
                <a:cubicBezTo>
                  <a:pt x="45" y="2140"/>
                  <a:pt x="48" y="2139"/>
                  <a:pt x="25" y="2186"/>
                </a:cubicBezTo>
                <a:close/>
              </a:path>
            </a:pathLst>
          </a:custGeom>
          <a:solidFill>
            <a:srgbClr val="99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36" name="Freeform 16"/>
          <p:cNvSpPr>
            <a:spLocks/>
          </p:cNvSpPr>
          <p:nvPr/>
        </p:nvSpPr>
        <p:spPr bwMode="auto">
          <a:xfrm>
            <a:off x="4643438" y="2349500"/>
            <a:ext cx="1952625" cy="3230563"/>
          </a:xfrm>
          <a:custGeom>
            <a:avLst/>
            <a:gdLst>
              <a:gd name="T0" fmla="*/ 0 w 1230"/>
              <a:gd name="T1" fmla="*/ 0 h 2035"/>
              <a:gd name="T2" fmla="*/ 2147483647 w 1230"/>
              <a:gd name="T3" fmla="*/ 2147483647 h 2035"/>
              <a:gd name="T4" fmla="*/ 2147483647 w 1230"/>
              <a:gd name="T5" fmla="*/ 2147483647 h 2035"/>
              <a:gd name="T6" fmla="*/ 2147483647 w 1230"/>
              <a:gd name="T7" fmla="*/ 2147483647 h 2035"/>
              <a:gd name="T8" fmla="*/ 2147483647 w 1230"/>
              <a:gd name="T9" fmla="*/ 2147483647 h 2035"/>
              <a:gd name="T10" fmla="*/ 2147483647 w 1230"/>
              <a:gd name="T11" fmla="*/ 2147483647 h 2035"/>
              <a:gd name="T12" fmla="*/ 2147483647 w 1230"/>
              <a:gd name="T13" fmla="*/ 2147483647 h 2035"/>
              <a:gd name="T14" fmla="*/ 2147483647 w 1230"/>
              <a:gd name="T15" fmla="*/ 2147483647 h 2035"/>
              <a:gd name="T16" fmla="*/ 2147483647 w 1230"/>
              <a:gd name="T17" fmla="*/ 2147483647 h 2035"/>
              <a:gd name="T18" fmla="*/ 2147483647 w 1230"/>
              <a:gd name="T19" fmla="*/ 2147483647 h 2035"/>
              <a:gd name="T20" fmla="*/ 2147483647 w 1230"/>
              <a:gd name="T21" fmla="*/ 2147483647 h 2035"/>
              <a:gd name="T22" fmla="*/ 2147483647 w 1230"/>
              <a:gd name="T23" fmla="*/ 2147483647 h 2035"/>
              <a:gd name="T24" fmla="*/ 2147483647 w 1230"/>
              <a:gd name="T25" fmla="*/ 2147483647 h 2035"/>
              <a:gd name="T26" fmla="*/ 2147483647 w 1230"/>
              <a:gd name="T27" fmla="*/ 2147483647 h 2035"/>
              <a:gd name="T28" fmla="*/ 2147483647 w 1230"/>
              <a:gd name="T29" fmla="*/ 2147483647 h 2035"/>
              <a:gd name="T30" fmla="*/ 2147483647 w 1230"/>
              <a:gd name="T31" fmla="*/ 2147483647 h 2035"/>
              <a:gd name="T32" fmla="*/ 2147483647 w 1230"/>
              <a:gd name="T33" fmla="*/ 2147483647 h 2035"/>
              <a:gd name="T34" fmla="*/ 2147483647 w 1230"/>
              <a:gd name="T35" fmla="*/ 2147483647 h 2035"/>
              <a:gd name="T36" fmla="*/ 2147483647 w 1230"/>
              <a:gd name="T37" fmla="*/ 2147483647 h 2035"/>
              <a:gd name="T38" fmla="*/ 2147483647 w 1230"/>
              <a:gd name="T39" fmla="*/ 2147483647 h 2035"/>
              <a:gd name="T40" fmla="*/ 2147483647 w 1230"/>
              <a:gd name="T41" fmla="*/ 2147483647 h 2035"/>
              <a:gd name="T42" fmla="*/ 2147483647 w 1230"/>
              <a:gd name="T43" fmla="*/ 2147483647 h 2035"/>
              <a:gd name="T44" fmla="*/ 2147483647 w 1230"/>
              <a:gd name="T45" fmla="*/ 2147483647 h 2035"/>
              <a:gd name="T46" fmla="*/ 2147483647 w 1230"/>
              <a:gd name="T47" fmla="*/ 2147483647 h 2035"/>
              <a:gd name="T48" fmla="*/ 2147483647 w 1230"/>
              <a:gd name="T49" fmla="*/ 2147483647 h 2035"/>
              <a:gd name="T50" fmla="*/ 2147483647 w 1230"/>
              <a:gd name="T51" fmla="*/ 2147483647 h 2035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w 1230"/>
              <a:gd name="T79" fmla="*/ 0 h 2035"/>
              <a:gd name="T80" fmla="*/ 1230 w 1230"/>
              <a:gd name="T81" fmla="*/ 2035 h 2035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T78" t="T79" r="T80" b="T81"/>
            <a:pathLst>
              <a:path w="1230" h="2035">
                <a:moveTo>
                  <a:pt x="0" y="0"/>
                </a:moveTo>
                <a:cubicBezTo>
                  <a:pt x="35" y="12"/>
                  <a:pt x="47" y="31"/>
                  <a:pt x="77" y="51"/>
                </a:cubicBezTo>
                <a:cubicBezTo>
                  <a:pt x="137" y="91"/>
                  <a:pt x="59" y="0"/>
                  <a:pt x="153" y="94"/>
                </a:cubicBezTo>
                <a:cubicBezTo>
                  <a:pt x="184" y="125"/>
                  <a:pt x="167" y="116"/>
                  <a:pt x="204" y="127"/>
                </a:cubicBezTo>
                <a:cubicBezTo>
                  <a:pt x="244" y="186"/>
                  <a:pt x="221" y="167"/>
                  <a:pt x="263" y="195"/>
                </a:cubicBezTo>
                <a:cubicBezTo>
                  <a:pt x="280" y="220"/>
                  <a:pt x="297" y="246"/>
                  <a:pt x="314" y="271"/>
                </a:cubicBezTo>
                <a:cubicBezTo>
                  <a:pt x="320" y="280"/>
                  <a:pt x="331" y="297"/>
                  <a:pt x="331" y="297"/>
                </a:cubicBezTo>
                <a:cubicBezTo>
                  <a:pt x="348" y="350"/>
                  <a:pt x="393" y="428"/>
                  <a:pt x="424" y="475"/>
                </a:cubicBezTo>
                <a:cubicBezTo>
                  <a:pt x="433" y="503"/>
                  <a:pt x="442" y="548"/>
                  <a:pt x="458" y="576"/>
                </a:cubicBezTo>
                <a:cubicBezTo>
                  <a:pt x="468" y="594"/>
                  <a:pt x="492" y="627"/>
                  <a:pt x="492" y="627"/>
                </a:cubicBezTo>
                <a:cubicBezTo>
                  <a:pt x="512" y="693"/>
                  <a:pt x="529" y="772"/>
                  <a:pt x="568" y="830"/>
                </a:cubicBezTo>
                <a:cubicBezTo>
                  <a:pt x="575" y="854"/>
                  <a:pt x="582" y="884"/>
                  <a:pt x="593" y="907"/>
                </a:cubicBezTo>
                <a:cubicBezTo>
                  <a:pt x="597" y="916"/>
                  <a:pt x="606" y="923"/>
                  <a:pt x="610" y="932"/>
                </a:cubicBezTo>
                <a:cubicBezTo>
                  <a:pt x="639" y="996"/>
                  <a:pt x="657" y="1068"/>
                  <a:pt x="678" y="1135"/>
                </a:cubicBezTo>
                <a:cubicBezTo>
                  <a:pt x="687" y="1206"/>
                  <a:pt x="695" y="1258"/>
                  <a:pt x="686" y="1330"/>
                </a:cubicBezTo>
                <a:cubicBezTo>
                  <a:pt x="692" y="1414"/>
                  <a:pt x="675" y="1479"/>
                  <a:pt x="746" y="1525"/>
                </a:cubicBezTo>
                <a:cubicBezTo>
                  <a:pt x="762" y="1574"/>
                  <a:pt x="741" y="1528"/>
                  <a:pt x="780" y="1567"/>
                </a:cubicBezTo>
                <a:cubicBezTo>
                  <a:pt x="787" y="1574"/>
                  <a:pt x="790" y="1586"/>
                  <a:pt x="797" y="1593"/>
                </a:cubicBezTo>
                <a:cubicBezTo>
                  <a:pt x="818" y="1614"/>
                  <a:pt x="845" y="1634"/>
                  <a:pt x="873" y="1644"/>
                </a:cubicBezTo>
                <a:cubicBezTo>
                  <a:pt x="893" y="1674"/>
                  <a:pt x="928" y="1708"/>
                  <a:pt x="958" y="1728"/>
                </a:cubicBezTo>
                <a:cubicBezTo>
                  <a:pt x="963" y="1737"/>
                  <a:pt x="966" y="1748"/>
                  <a:pt x="974" y="1754"/>
                </a:cubicBezTo>
                <a:cubicBezTo>
                  <a:pt x="981" y="1760"/>
                  <a:pt x="994" y="1756"/>
                  <a:pt x="1000" y="1762"/>
                </a:cubicBezTo>
                <a:cubicBezTo>
                  <a:pt x="1045" y="1806"/>
                  <a:pt x="1057" y="1870"/>
                  <a:pt x="1110" y="1906"/>
                </a:cubicBezTo>
                <a:cubicBezTo>
                  <a:pt x="1149" y="1964"/>
                  <a:pt x="1125" y="1950"/>
                  <a:pt x="1169" y="1966"/>
                </a:cubicBezTo>
                <a:cubicBezTo>
                  <a:pt x="1187" y="2015"/>
                  <a:pt x="1165" y="1970"/>
                  <a:pt x="1203" y="2008"/>
                </a:cubicBezTo>
                <a:cubicBezTo>
                  <a:pt x="1230" y="2035"/>
                  <a:pt x="1207" y="2033"/>
                  <a:pt x="1229" y="2033"/>
                </a:cubicBezTo>
              </a:path>
            </a:pathLst>
          </a:custGeom>
          <a:noFill/>
          <a:ln w="57150" cmpd="sng">
            <a:solidFill>
              <a:srgbClr val="CC9900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1281" name="Rectangle 17"/>
          <p:cNvSpPr>
            <a:spLocks noChangeArrowheads="1"/>
          </p:cNvSpPr>
          <p:nvPr/>
        </p:nvSpPr>
        <p:spPr bwMode="auto">
          <a:xfrm>
            <a:off x="179388" y="5589588"/>
            <a:ext cx="8785225" cy="1296987"/>
          </a:xfrm>
          <a:prstGeom prst="rect">
            <a:avLst/>
          </a:prstGeom>
          <a:solidFill>
            <a:srgbClr val="0000CC"/>
          </a:solidFill>
          <a:ln w="9525">
            <a:solidFill>
              <a:srgbClr val="0000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824338" name="Rectangle 18"/>
          <p:cNvSpPr>
            <a:spLocks noChangeArrowheads="1"/>
          </p:cNvSpPr>
          <p:nvPr/>
        </p:nvSpPr>
        <p:spPr bwMode="auto">
          <a:xfrm>
            <a:off x="6011863" y="2133600"/>
            <a:ext cx="2808287" cy="1150938"/>
          </a:xfrm>
          <a:prstGeom prst="rect">
            <a:avLst/>
          </a:prstGeom>
          <a:solidFill>
            <a:srgbClr val="A50021"/>
          </a:solidFill>
          <a:ln w="9525">
            <a:solidFill>
              <a:srgbClr val="A5002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/>
              <a:t>四百萬年前</a:t>
            </a:r>
          </a:p>
          <a:p>
            <a:pPr algn="ctr"/>
            <a:r>
              <a:rPr lang="zh-TW" altLang="en-US" sz="2800" b="1"/>
              <a:t>台灣由海底抬起</a:t>
            </a:r>
          </a:p>
        </p:txBody>
      </p:sp>
      <p:sp>
        <p:nvSpPr>
          <p:cNvPr id="824339" name="Rectangle 19"/>
          <p:cNvSpPr>
            <a:spLocks noChangeArrowheads="1"/>
          </p:cNvSpPr>
          <p:nvPr/>
        </p:nvSpPr>
        <p:spPr bwMode="auto">
          <a:xfrm>
            <a:off x="6011863" y="2133600"/>
            <a:ext cx="2808287" cy="1150938"/>
          </a:xfrm>
          <a:prstGeom prst="rect">
            <a:avLst/>
          </a:prstGeom>
          <a:solidFill>
            <a:srgbClr val="A50021"/>
          </a:solidFill>
          <a:ln w="9525">
            <a:solidFill>
              <a:srgbClr val="A5002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/>
              <a:t>經颱風大雨</a:t>
            </a:r>
          </a:p>
          <a:p>
            <a:pPr algn="ctr"/>
            <a:r>
              <a:rPr lang="zh-TW" altLang="en-US" sz="2800" b="1"/>
              <a:t>崩塌沖刷出平原</a:t>
            </a:r>
          </a:p>
        </p:txBody>
      </p:sp>
      <p:sp>
        <p:nvSpPr>
          <p:cNvPr id="824340" name="Rectangle 20"/>
          <p:cNvSpPr>
            <a:spLocks noChangeArrowheads="1"/>
          </p:cNvSpPr>
          <p:nvPr/>
        </p:nvSpPr>
        <p:spPr bwMode="auto">
          <a:xfrm>
            <a:off x="6011863" y="2133600"/>
            <a:ext cx="2808287" cy="115093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/>
              <a:t>然後再度</a:t>
            </a:r>
          </a:p>
          <a:p>
            <a:pPr algn="ctr"/>
            <a:r>
              <a:rPr lang="zh-TW" altLang="en-US" sz="2800" b="1"/>
              <a:t>不斷的抬升</a:t>
            </a:r>
          </a:p>
        </p:txBody>
      </p:sp>
      <p:sp>
        <p:nvSpPr>
          <p:cNvPr id="824341" name="Rectangle 21"/>
          <p:cNvSpPr>
            <a:spLocks noChangeArrowheads="1"/>
          </p:cNvSpPr>
          <p:nvPr/>
        </p:nvSpPr>
        <p:spPr bwMode="auto">
          <a:xfrm>
            <a:off x="5940425" y="2133600"/>
            <a:ext cx="2879725" cy="1295400"/>
          </a:xfrm>
          <a:prstGeom prst="rect">
            <a:avLst/>
          </a:prstGeom>
          <a:solidFill>
            <a:srgbClr val="A5002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/>
              <a:t>再度經颱風大雨</a:t>
            </a:r>
          </a:p>
          <a:p>
            <a:pPr algn="ctr"/>
            <a:r>
              <a:rPr lang="zh-TW" altLang="en-US" sz="2800" b="1"/>
              <a:t>崩塌沖刷</a:t>
            </a:r>
          </a:p>
        </p:txBody>
      </p:sp>
      <p:sp>
        <p:nvSpPr>
          <p:cNvPr id="824342" name="Freeform 22"/>
          <p:cNvSpPr>
            <a:spLocks/>
          </p:cNvSpPr>
          <p:nvPr/>
        </p:nvSpPr>
        <p:spPr bwMode="auto">
          <a:xfrm>
            <a:off x="336550" y="2924175"/>
            <a:ext cx="8488363" cy="2684463"/>
          </a:xfrm>
          <a:custGeom>
            <a:avLst/>
            <a:gdLst>
              <a:gd name="T0" fmla="*/ 2147483647 w 5347"/>
              <a:gd name="T1" fmla="*/ 2147483647 h 1691"/>
              <a:gd name="T2" fmla="*/ 2147483647 w 5347"/>
              <a:gd name="T3" fmla="*/ 2147483647 h 1691"/>
              <a:gd name="T4" fmla="*/ 2147483647 w 5347"/>
              <a:gd name="T5" fmla="*/ 2147483647 h 1691"/>
              <a:gd name="T6" fmla="*/ 2147483647 w 5347"/>
              <a:gd name="T7" fmla="*/ 2147483647 h 1691"/>
              <a:gd name="T8" fmla="*/ 2147483647 w 5347"/>
              <a:gd name="T9" fmla="*/ 2147483647 h 1691"/>
              <a:gd name="T10" fmla="*/ 2147483647 w 5347"/>
              <a:gd name="T11" fmla="*/ 2147483647 h 1691"/>
              <a:gd name="T12" fmla="*/ 2147483647 w 5347"/>
              <a:gd name="T13" fmla="*/ 2147483647 h 1691"/>
              <a:gd name="T14" fmla="*/ 2147483647 w 5347"/>
              <a:gd name="T15" fmla="*/ 2147483647 h 1691"/>
              <a:gd name="T16" fmla="*/ 2147483647 w 5347"/>
              <a:gd name="T17" fmla="*/ 2147483647 h 1691"/>
              <a:gd name="T18" fmla="*/ 2147483647 w 5347"/>
              <a:gd name="T19" fmla="*/ 2147483647 h 1691"/>
              <a:gd name="T20" fmla="*/ 2147483647 w 5347"/>
              <a:gd name="T21" fmla="*/ 2147483647 h 1691"/>
              <a:gd name="T22" fmla="*/ 2147483647 w 5347"/>
              <a:gd name="T23" fmla="*/ 2147483647 h 1691"/>
              <a:gd name="T24" fmla="*/ 2147483647 w 5347"/>
              <a:gd name="T25" fmla="*/ 2147483647 h 1691"/>
              <a:gd name="T26" fmla="*/ 2147483647 w 5347"/>
              <a:gd name="T27" fmla="*/ 2147483647 h 1691"/>
              <a:gd name="T28" fmla="*/ 2147483647 w 5347"/>
              <a:gd name="T29" fmla="*/ 2147483647 h 1691"/>
              <a:gd name="T30" fmla="*/ 2147483647 w 5347"/>
              <a:gd name="T31" fmla="*/ 2147483647 h 1691"/>
              <a:gd name="T32" fmla="*/ 2147483647 w 5347"/>
              <a:gd name="T33" fmla="*/ 2147483647 h 1691"/>
              <a:gd name="T34" fmla="*/ 2147483647 w 5347"/>
              <a:gd name="T35" fmla="*/ 2147483647 h 1691"/>
              <a:gd name="T36" fmla="*/ 2147483647 w 5347"/>
              <a:gd name="T37" fmla="*/ 2147483647 h 1691"/>
              <a:gd name="T38" fmla="*/ 2147483647 w 5347"/>
              <a:gd name="T39" fmla="*/ 2147483647 h 1691"/>
              <a:gd name="T40" fmla="*/ 2147483647 w 5347"/>
              <a:gd name="T41" fmla="*/ 2147483647 h 1691"/>
              <a:gd name="T42" fmla="*/ 2147483647 w 5347"/>
              <a:gd name="T43" fmla="*/ 2147483647 h 1691"/>
              <a:gd name="T44" fmla="*/ 2147483647 w 5347"/>
              <a:gd name="T45" fmla="*/ 2147483647 h 1691"/>
              <a:gd name="T46" fmla="*/ 2147483647 w 5347"/>
              <a:gd name="T47" fmla="*/ 2147483647 h 1691"/>
              <a:gd name="T48" fmla="*/ 2147483647 w 5347"/>
              <a:gd name="T49" fmla="*/ 2147483647 h 1691"/>
              <a:gd name="T50" fmla="*/ 2147483647 w 5347"/>
              <a:gd name="T51" fmla="*/ 2147483647 h 1691"/>
              <a:gd name="T52" fmla="*/ 2147483647 w 5347"/>
              <a:gd name="T53" fmla="*/ 2147483647 h 1691"/>
              <a:gd name="T54" fmla="*/ 2147483647 w 5347"/>
              <a:gd name="T55" fmla="*/ 2147483647 h 1691"/>
              <a:gd name="T56" fmla="*/ 2147483647 w 5347"/>
              <a:gd name="T57" fmla="*/ 2147483647 h 1691"/>
              <a:gd name="T58" fmla="*/ 2147483647 w 5347"/>
              <a:gd name="T59" fmla="*/ 2147483647 h 1691"/>
              <a:gd name="T60" fmla="*/ 2147483647 w 5347"/>
              <a:gd name="T61" fmla="*/ 2147483647 h 1691"/>
              <a:gd name="T62" fmla="*/ 2147483647 w 5347"/>
              <a:gd name="T63" fmla="*/ 2147483647 h 1691"/>
              <a:gd name="T64" fmla="*/ 2147483647 w 5347"/>
              <a:gd name="T65" fmla="*/ 2147483647 h 1691"/>
              <a:gd name="T66" fmla="*/ 2147483647 w 5347"/>
              <a:gd name="T67" fmla="*/ 2147483647 h 1691"/>
              <a:gd name="T68" fmla="*/ 2147483647 w 5347"/>
              <a:gd name="T69" fmla="*/ 2147483647 h 169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5347"/>
              <a:gd name="T106" fmla="*/ 0 h 1691"/>
              <a:gd name="T107" fmla="*/ 5347 w 5347"/>
              <a:gd name="T108" fmla="*/ 1691 h 169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5347" h="1691">
                <a:moveTo>
                  <a:pt x="2" y="1672"/>
                </a:moveTo>
                <a:cubicBezTo>
                  <a:pt x="8" y="1670"/>
                  <a:pt x="15" y="1668"/>
                  <a:pt x="21" y="1665"/>
                </a:cubicBezTo>
                <a:cubicBezTo>
                  <a:pt x="158" y="1587"/>
                  <a:pt x="0" y="1628"/>
                  <a:pt x="319" y="1620"/>
                </a:cubicBezTo>
                <a:cubicBezTo>
                  <a:pt x="380" y="1601"/>
                  <a:pt x="409" y="1605"/>
                  <a:pt x="487" y="1601"/>
                </a:cubicBezTo>
                <a:cubicBezTo>
                  <a:pt x="563" y="1573"/>
                  <a:pt x="678" y="1571"/>
                  <a:pt x="752" y="1568"/>
                </a:cubicBezTo>
                <a:cubicBezTo>
                  <a:pt x="780" y="1560"/>
                  <a:pt x="803" y="1545"/>
                  <a:pt x="830" y="1536"/>
                </a:cubicBezTo>
                <a:cubicBezTo>
                  <a:pt x="871" y="1508"/>
                  <a:pt x="925" y="1506"/>
                  <a:pt x="972" y="1491"/>
                </a:cubicBezTo>
                <a:cubicBezTo>
                  <a:pt x="1013" y="1464"/>
                  <a:pt x="1056" y="1465"/>
                  <a:pt x="1102" y="1452"/>
                </a:cubicBezTo>
                <a:cubicBezTo>
                  <a:pt x="1136" y="1442"/>
                  <a:pt x="1107" y="1449"/>
                  <a:pt x="1141" y="1432"/>
                </a:cubicBezTo>
                <a:cubicBezTo>
                  <a:pt x="1169" y="1418"/>
                  <a:pt x="1201" y="1416"/>
                  <a:pt x="1231" y="1413"/>
                </a:cubicBezTo>
                <a:cubicBezTo>
                  <a:pt x="1266" y="1401"/>
                  <a:pt x="1299" y="1389"/>
                  <a:pt x="1335" y="1381"/>
                </a:cubicBezTo>
                <a:cubicBezTo>
                  <a:pt x="1341" y="1377"/>
                  <a:pt x="1347" y="1371"/>
                  <a:pt x="1354" y="1368"/>
                </a:cubicBezTo>
                <a:cubicBezTo>
                  <a:pt x="1367" y="1362"/>
                  <a:pt x="1393" y="1355"/>
                  <a:pt x="1393" y="1355"/>
                </a:cubicBezTo>
                <a:cubicBezTo>
                  <a:pt x="1408" y="1331"/>
                  <a:pt x="1427" y="1326"/>
                  <a:pt x="1451" y="1309"/>
                </a:cubicBezTo>
                <a:cubicBezTo>
                  <a:pt x="1464" y="1300"/>
                  <a:pt x="1490" y="1283"/>
                  <a:pt x="1490" y="1283"/>
                </a:cubicBezTo>
                <a:cubicBezTo>
                  <a:pt x="1502" y="1266"/>
                  <a:pt x="1561" y="1225"/>
                  <a:pt x="1581" y="1219"/>
                </a:cubicBezTo>
                <a:cubicBezTo>
                  <a:pt x="1610" y="1175"/>
                  <a:pt x="1643" y="1163"/>
                  <a:pt x="1684" y="1135"/>
                </a:cubicBezTo>
                <a:cubicBezTo>
                  <a:pt x="1721" y="1078"/>
                  <a:pt x="1671" y="1145"/>
                  <a:pt x="1717" y="1109"/>
                </a:cubicBezTo>
                <a:cubicBezTo>
                  <a:pt x="1723" y="1104"/>
                  <a:pt x="1724" y="1094"/>
                  <a:pt x="1730" y="1089"/>
                </a:cubicBezTo>
                <a:cubicBezTo>
                  <a:pt x="1741" y="1079"/>
                  <a:pt x="1768" y="1063"/>
                  <a:pt x="1768" y="1063"/>
                </a:cubicBezTo>
                <a:cubicBezTo>
                  <a:pt x="1791" y="1030"/>
                  <a:pt x="1807" y="995"/>
                  <a:pt x="1840" y="973"/>
                </a:cubicBezTo>
                <a:cubicBezTo>
                  <a:pt x="1846" y="952"/>
                  <a:pt x="1872" y="915"/>
                  <a:pt x="1872" y="915"/>
                </a:cubicBezTo>
                <a:cubicBezTo>
                  <a:pt x="1891" y="850"/>
                  <a:pt x="1862" y="942"/>
                  <a:pt x="1891" y="876"/>
                </a:cubicBezTo>
                <a:cubicBezTo>
                  <a:pt x="1905" y="844"/>
                  <a:pt x="1907" y="805"/>
                  <a:pt x="1917" y="772"/>
                </a:cubicBezTo>
                <a:cubicBezTo>
                  <a:pt x="1927" y="737"/>
                  <a:pt x="1940" y="704"/>
                  <a:pt x="1950" y="669"/>
                </a:cubicBezTo>
                <a:cubicBezTo>
                  <a:pt x="1964" y="620"/>
                  <a:pt x="1973" y="583"/>
                  <a:pt x="2001" y="539"/>
                </a:cubicBezTo>
                <a:cubicBezTo>
                  <a:pt x="2023" y="505"/>
                  <a:pt x="2009" y="450"/>
                  <a:pt x="2053" y="436"/>
                </a:cubicBezTo>
                <a:cubicBezTo>
                  <a:pt x="2055" y="429"/>
                  <a:pt x="2055" y="421"/>
                  <a:pt x="2060" y="416"/>
                </a:cubicBezTo>
                <a:cubicBezTo>
                  <a:pt x="2074" y="402"/>
                  <a:pt x="2117" y="371"/>
                  <a:pt x="2137" y="364"/>
                </a:cubicBezTo>
                <a:cubicBezTo>
                  <a:pt x="2159" y="332"/>
                  <a:pt x="2143" y="350"/>
                  <a:pt x="2189" y="319"/>
                </a:cubicBezTo>
                <a:cubicBezTo>
                  <a:pt x="2195" y="315"/>
                  <a:pt x="2208" y="306"/>
                  <a:pt x="2208" y="306"/>
                </a:cubicBezTo>
                <a:cubicBezTo>
                  <a:pt x="2221" y="287"/>
                  <a:pt x="2228" y="267"/>
                  <a:pt x="2241" y="248"/>
                </a:cubicBezTo>
                <a:cubicBezTo>
                  <a:pt x="2250" y="221"/>
                  <a:pt x="2265" y="198"/>
                  <a:pt x="2273" y="170"/>
                </a:cubicBezTo>
                <a:cubicBezTo>
                  <a:pt x="2280" y="90"/>
                  <a:pt x="2270" y="78"/>
                  <a:pt x="2338" y="60"/>
                </a:cubicBezTo>
                <a:cubicBezTo>
                  <a:pt x="2418" y="62"/>
                  <a:pt x="2573" y="81"/>
                  <a:pt x="2674" y="67"/>
                </a:cubicBezTo>
                <a:cubicBezTo>
                  <a:pt x="2723" y="50"/>
                  <a:pt x="2666" y="74"/>
                  <a:pt x="2707" y="41"/>
                </a:cubicBezTo>
                <a:cubicBezTo>
                  <a:pt x="2716" y="34"/>
                  <a:pt x="2754" y="29"/>
                  <a:pt x="2759" y="28"/>
                </a:cubicBezTo>
                <a:cubicBezTo>
                  <a:pt x="2853" y="8"/>
                  <a:pt x="2781" y="21"/>
                  <a:pt x="2862" y="8"/>
                </a:cubicBezTo>
                <a:cubicBezTo>
                  <a:pt x="2905" y="11"/>
                  <a:pt x="2954" y="0"/>
                  <a:pt x="2992" y="21"/>
                </a:cubicBezTo>
                <a:cubicBezTo>
                  <a:pt x="3028" y="41"/>
                  <a:pt x="3050" y="74"/>
                  <a:pt x="3089" y="86"/>
                </a:cubicBezTo>
                <a:cubicBezTo>
                  <a:pt x="3092" y="96"/>
                  <a:pt x="3108" y="137"/>
                  <a:pt x="3115" y="144"/>
                </a:cubicBezTo>
                <a:cubicBezTo>
                  <a:pt x="3126" y="155"/>
                  <a:pt x="3142" y="159"/>
                  <a:pt x="3153" y="170"/>
                </a:cubicBezTo>
                <a:cubicBezTo>
                  <a:pt x="3179" y="196"/>
                  <a:pt x="3205" y="218"/>
                  <a:pt x="3225" y="248"/>
                </a:cubicBezTo>
                <a:cubicBezTo>
                  <a:pt x="3234" y="276"/>
                  <a:pt x="3246" y="303"/>
                  <a:pt x="3270" y="319"/>
                </a:cubicBezTo>
                <a:cubicBezTo>
                  <a:pt x="3285" y="343"/>
                  <a:pt x="3300" y="370"/>
                  <a:pt x="3309" y="397"/>
                </a:cubicBezTo>
                <a:cubicBezTo>
                  <a:pt x="3313" y="410"/>
                  <a:pt x="3322" y="436"/>
                  <a:pt x="3322" y="436"/>
                </a:cubicBezTo>
                <a:cubicBezTo>
                  <a:pt x="3332" y="500"/>
                  <a:pt x="3360" y="560"/>
                  <a:pt x="3373" y="623"/>
                </a:cubicBezTo>
                <a:cubicBezTo>
                  <a:pt x="3392" y="714"/>
                  <a:pt x="3400" y="832"/>
                  <a:pt x="3483" y="889"/>
                </a:cubicBezTo>
                <a:cubicBezTo>
                  <a:pt x="3493" y="915"/>
                  <a:pt x="3491" y="925"/>
                  <a:pt x="3516" y="940"/>
                </a:cubicBezTo>
                <a:cubicBezTo>
                  <a:pt x="3531" y="963"/>
                  <a:pt x="3545" y="977"/>
                  <a:pt x="3568" y="992"/>
                </a:cubicBezTo>
                <a:cubicBezTo>
                  <a:pt x="3578" y="1024"/>
                  <a:pt x="3593" y="1045"/>
                  <a:pt x="3619" y="1063"/>
                </a:cubicBezTo>
                <a:cubicBezTo>
                  <a:pt x="3628" y="1087"/>
                  <a:pt x="3650" y="1121"/>
                  <a:pt x="3671" y="1135"/>
                </a:cubicBezTo>
                <a:cubicBezTo>
                  <a:pt x="3681" y="1163"/>
                  <a:pt x="3723" y="1202"/>
                  <a:pt x="3749" y="1219"/>
                </a:cubicBezTo>
                <a:cubicBezTo>
                  <a:pt x="3764" y="1241"/>
                  <a:pt x="3776" y="1249"/>
                  <a:pt x="3801" y="1258"/>
                </a:cubicBezTo>
                <a:cubicBezTo>
                  <a:pt x="3817" y="1282"/>
                  <a:pt x="3841" y="1306"/>
                  <a:pt x="3865" y="1322"/>
                </a:cubicBezTo>
                <a:cubicBezTo>
                  <a:pt x="3893" y="1365"/>
                  <a:pt x="3940" y="1382"/>
                  <a:pt x="3988" y="1393"/>
                </a:cubicBezTo>
                <a:cubicBezTo>
                  <a:pt x="4023" y="1416"/>
                  <a:pt x="4070" y="1426"/>
                  <a:pt x="4111" y="1432"/>
                </a:cubicBezTo>
                <a:cubicBezTo>
                  <a:pt x="4164" y="1451"/>
                  <a:pt x="4085" y="1425"/>
                  <a:pt x="4195" y="1445"/>
                </a:cubicBezTo>
                <a:cubicBezTo>
                  <a:pt x="4208" y="1447"/>
                  <a:pt x="4234" y="1458"/>
                  <a:pt x="4234" y="1458"/>
                </a:cubicBezTo>
                <a:cubicBezTo>
                  <a:pt x="4273" y="1484"/>
                  <a:pt x="4320" y="1484"/>
                  <a:pt x="4364" y="1497"/>
                </a:cubicBezTo>
                <a:cubicBezTo>
                  <a:pt x="4387" y="1513"/>
                  <a:pt x="4409" y="1514"/>
                  <a:pt x="4435" y="1523"/>
                </a:cubicBezTo>
                <a:cubicBezTo>
                  <a:pt x="4485" y="1573"/>
                  <a:pt x="4456" y="1560"/>
                  <a:pt x="4519" y="1568"/>
                </a:cubicBezTo>
                <a:cubicBezTo>
                  <a:pt x="4545" y="1577"/>
                  <a:pt x="4571" y="1586"/>
                  <a:pt x="4597" y="1594"/>
                </a:cubicBezTo>
                <a:cubicBezTo>
                  <a:pt x="4679" y="1591"/>
                  <a:pt x="4763" y="1601"/>
                  <a:pt x="4843" y="1581"/>
                </a:cubicBezTo>
                <a:cubicBezTo>
                  <a:pt x="4852" y="1579"/>
                  <a:pt x="4876" y="1537"/>
                  <a:pt x="4888" y="1529"/>
                </a:cubicBezTo>
                <a:cubicBezTo>
                  <a:pt x="4912" y="1494"/>
                  <a:pt x="4923" y="1447"/>
                  <a:pt x="4933" y="1406"/>
                </a:cubicBezTo>
                <a:cubicBezTo>
                  <a:pt x="4940" y="1408"/>
                  <a:pt x="4949" y="1407"/>
                  <a:pt x="4953" y="1413"/>
                </a:cubicBezTo>
                <a:cubicBezTo>
                  <a:pt x="4971" y="1440"/>
                  <a:pt x="4959" y="1487"/>
                  <a:pt x="4978" y="1516"/>
                </a:cubicBezTo>
                <a:cubicBezTo>
                  <a:pt x="5006" y="1558"/>
                  <a:pt x="5052" y="1623"/>
                  <a:pt x="5101" y="1639"/>
                </a:cubicBezTo>
                <a:cubicBezTo>
                  <a:pt x="5179" y="1691"/>
                  <a:pt x="5252" y="1685"/>
                  <a:pt x="5347" y="1685"/>
                </a:cubicBezTo>
                <a:lnTo>
                  <a:pt x="2" y="1672"/>
                </a:lnTo>
                <a:close/>
              </a:path>
            </a:pathLst>
          </a:custGeom>
          <a:solidFill>
            <a:srgbClr val="99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43" name="Line 23"/>
          <p:cNvSpPr>
            <a:spLocks noChangeShapeType="1"/>
          </p:cNvSpPr>
          <p:nvPr/>
        </p:nvSpPr>
        <p:spPr bwMode="auto">
          <a:xfrm>
            <a:off x="1979613" y="4724400"/>
            <a:ext cx="0" cy="1009650"/>
          </a:xfrm>
          <a:prstGeom prst="line">
            <a:avLst/>
          </a:prstGeom>
          <a:noFill/>
          <a:ln w="57150">
            <a:solidFill>
              <a:srgbClr val="FFFF00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44" name="Line 24"/>
          <p:cNvSpPr>
            <a:spLocks noChangeShapeType="1"/>
          </p:cNvSpPr>
          <p:nvPr/>
        </p:nvSpPr>
        <p:spPr bwMode="auto">
          <a:xfrm>
            <a:off x="7164388" y="4797425"/>
            <a:ext cx="0" cy="936625"/>
          </a:xfrm>
          <a:prstGeom prst="line">
            <a:avLst/>
          </a:prstGeom>
          <a:noFill/>
          <a:ln w="57150">
            <a:solidFill>
              <a:srgbClr val="FFFF00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pic>
        <p:nvPicPr>
          <p:cNvPr id="824345" name="Picture 5" descr="PLATES2"/>
          <p:cNvPicPr>
            <a:picLocks noChangeAspect="1" noChangeArrowheads="1"/>
          </p:cNvPicPr>
          <p:nvPr/>
        </p:nvPicPr>
        <p:blipFill>
          <a:blip r:embed="rId2" cstate="print"/>
          <a:srcRect l="25938" t="21417" r="27081" b="22867"/>
          <a:stretch>
            <a:fillRect/>
          </a:stretch>
        </p:blipFill>
        <p:spPr bwMode="auto">
          <a:xfrm>
            <a:off x="179388" y="188913"/>
            <a:ext cx="2836862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4347" name="Rectangle 27"/>
          <p:cNvSpPr>
            <a:spLocks noChangeArrowheads="1"/>
          </p:cNvSpPr>
          <p:nvPr/>
        </p:nvSpPr>
        <p:spPr bwMode="auto">
          <a:xfrm>
            <a:off x="323850" y="4652963"/>
            <a:ext cx="1295400" cy="431800"/>
          </a:xfrm>
          <a:prstGeom prst="rect">
            <a:avLst/>
          </a:prstGeom>
          <a:solidFill>
            <a:srgbClr val="0033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/>
              <a:t>沖積平原</a:t>
            </a:r>
          </a:p>
        </p:txBody>
      </p:sp>
      <p:sp>
        <p:nvSpPr>
          <p:cNvPr id="824348" name="Line 28"/>
          <p:cNvSpPr>
            <a:spLocks noChangeShapeType="1"/>
          </p:cNvSpPr>
          <p:nvPr/>
        </p:nvSpPr>
        <p:spPr bwMode="auto">
          <a:xfrm>
            <a:off x="971550" y="5084763"/>
            <a:ext cx="0" cy="431800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49" name="Line 29"/>
          <p:cNvSpPr>
            <a:spLocks noChangeShapeType="1"/>
          </p:cNvSpPr>
          <p:nvPr/>
        </p:nvSpPr>
        <p:spPr bwMode="auto">
          <a:xfrm flipV="1">
            <a:off x="971550" y="2060575"/>
            <a:ext cx="144463" cy="2592388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24350" name="Rectangle 30"/>
          <p:cNvSpPr>
            <a:spLocks noChangeArrowheads="1"/>
          </p:cNvSpPr>
          <p:nvPr/>
        </p:nvSpPr>
        <p:spPr bwMode="auto">
          <a:xfrm>
            <a:off x="942975" y="2490788"/>
            <a:ext cx="5397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TW" altLang="en-US" sz="2800" b="1"/>
              <a:t>？</a:t>
            </a:r>
          </a:p>
        </p:txBody>
      </p:sp>
      <p:sp>
        <p:nvSpPr>
          <p:cNvPr id="31" name="矩形 30"/>
          <p:cNvSpPr/>
          <p:nvPr/>
        </p:nvSpPr>
        <p:spPr>
          <a:xfrm>
            <a:off x="1331913" y="5876925"/>
            <a:ext cx="6769100" cy="9096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600" b="1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中央山脈是台灣平原土壤的故鄉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24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24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82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12" repeatCount="indefinite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824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82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1000"/>
                                        <p:tgtEl>
                                          <p:spTgt spid="824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1000"/>
                                        <p:tgtEl>
                                          <p:spTgt spid="824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1000"/>
                                        <p:tgtEl>
                                          <p:spTgt spid="824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1000"/>
                                        <p:tgtEl>
                                          <p:spTgt spid="824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1000"/>
                                        <p:tgtEl>
                                          <p:spTgt spid="824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1000"/>
                                        <p:tgtEl>
                                          <p:spTgt spid="824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1000"/>
                                        <p:tgtEl>
                                          <p:spTgt spid="824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1000"/>
                                        <p:tgtEl>
                                          <p:spTgt spid="824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18" presetClass="entr" presetSubtype="12" repeatCount="3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1000"/>
                                        <p:tgtEl>
                                          <p:spTgt spid="824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8" presetClass="entr" presetSubtype="6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9" dur="1000"/>
                                        <p:tgtEl>
                                          <p:spTgt spid="824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500"/>
                            </p:stCondLst>
                            <p:childTnLst>
                              <p:par>
                                <p:cTn id="51" presetID="18" presetClass="exit" presetSubtype="3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upRight)">
                                      <p:cBhvr>
                                        <p:cTn id="52" dur="500"/>
                                        <p:tgtEl>
                                          <p:spTgt spid="8243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8" presetClass="exit" presetSubtype="9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upLeft)">
                                      <p:cBhvr>
                                        <p:cTn id="55" dur="500"/>
                                        <p:tgtEl>
                                          <p:spTgt spid="8243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" dur="2000"/>
                                        <p:tgtEl>
                                          <p:spTgt spid="8243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4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2000"/>
                                        <p:tgtEl>
                                          <p:spTgt spid="824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2000"/>
                                        <p:tgtEl>
                                          <p:spTgt spid="82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8243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824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2000"/>
                                        <p:tgtEl>
                                          <p:spTgt spid="82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9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" dur="2000"/>
                                        <p:tgtEl>
                                          <p:spTgt spid="8243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4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9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1000"/>
                                        <p:tgtEl>
                                          <p:spTgt spid="82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6" dur="500"/>
                                        <p:tgtEl>
                                          <p:spTgt spid="82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9" dur="500"/>
                                        <p:tgtEl>
                                          <p:spTgt spid="82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82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500"/>
                                        <p:tgtEl>
                                          <p:spTgt spid="82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9" dur="500"/>
                                        <p:tgtEl>
                                          <p:spTgt spid="82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2" dur="500"/>
                                        <p:tgtEl>
                                          <p:spTgt spid="82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6" dur="500"/>
                                        <p:tgtEl>
                                          <p:spTgt spid="82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4323" grpId="0" animBg="1"/>
      <p:bldP spid="824324" grpId="0" animBg="1"/>
      <p:bldP spid="824325" grpId="0" animBg="1"/>
      <p:bldP spid="824326" grpId="0" animBg="1"/>
      <p:bldP spid="824327" grpId="0" animBg="1"/>
      <p:bldP spid="824328" grpId="0" animBg="1"/>
      <p:bldP spid="824329" grpId="0" animBg="1"/>
      <p:bldP spid="824330" grpId="0" animBg="1"/>
      <p:bldP spid="824331" grpId="0" animBg="1"/>
      <p:bldP spid="824332" grpId="0" animBg="1"/>
      <p:bldP spid="824332" grpId="1" animBg="1"/>
      <p:bldP spid="824333" grpId="0" animBg="1"/>
      <p:bldP spid="824334" grpId="0" animBg="1"/>
      <p:bldP spid="824334" grpId="1" animBg="1"/>
      <p:bldP spid="824335" grpId="0" animBg="1"/>
      <p:bldP spid="824335" grpId="1" animBg="1"/>
      <p:bldP spid="824336" grpId="0" animBg="1"/>
      <p:bldP spid="824336" grpId="1" animBg="1"/>
      <p:bldP spid="824338" grpId="0" animBg="1"/>
      <p:bldP spid="824339" grpId="0" animBg="1"/>
      <p:bldP spid="824340" grpId="0" animBg="1"/>
      <p:bldP spid="824341" grpId="0" animBg="1"/>
      <p:bldP spid="824342" grpId="0" animBg="1"/>
      <p:bldP spid="824343" grpId="0" animBg="1"/>
      <p:bldP spid="824344" grpId="0" animBg="1"/>
      <p:bldP spid="824347" grpId="0" animBg="1"/>
      <p:bldP spid="824348" grpId="0" animBg="1"/>
      <p:bldP spid="824349" grpId="0" animBg="1"/>
      <p:bldP spid="824350" grpId="0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7634" name="Rectangle 2"/>
          <p:cNvSpPr>
            <a:spLocks noChangeArrowheads="1"/>
          </p:cNvSpPr>
          <p:nvPr/>
        </p:nvSpPr>
        <p:spPr bwMode="auto">
          <a:xfrm>
            <a:off x="179388" y="260350"/>
            <a:ext cx="8785225" cy="63373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TW" altLang="en-US"/>
          </a:p>
        </p:txBody>
      </p:sp>
      <p:grpSp>
        <p:nvGrpSpPr>
          <p:cNvPr id="3" name="Group 144"/>
          <p:cNvGrpSpPr>
            <a:grpSpLocks/>
          </p:cNvGrpSpPr>
          <p:nvPr/>
        </p:nvGrpSpPr>
        <p:grpSpPr bwMode="auto">
          <a:xfrm>
            <a:off x="250825" y="2060575"/>
            <a:ext cx="8661400" cy="4356100"/>
            <a:chOff x="215" y="1054"/>
            <a:chExt cx="5456" cy="2744"/>
          </a:xfrm>
        </p:grpSpPr>
        <p:sp>
          <p:nvSpPr>
            <p:cNvPr id="1477636" name="AutoShape 8"/>
            <p:cNvSpPr>
              <a:spLocks noChangeAspect="1" noChangeArrowheads="1"/>
            </p:cNvSpPr>
            <p:nvPr/>
          </p:nvSpPr>
          <p:spPr bwMode="auto">
            <a:xfrm rot="5400000">
              <a:off x="2601" y="1818"/>
              <a:ext cx="169" cy="2594"/>
            </a:xfrm>
            <a:prstGeom prst="can">
              <a:avLst>
                <a:gd name="adj" fmla="val 72624"/>
              </a:avLst>
            </a:prstGeom>
            <a:gradFill rotWithShape="1">
              <a:gsLst>
                <a:gs pos="0">
                  <a:srgbClr val="3399FF"/>
                </a:gs>
                <a:gs pos="100000">
                  <a:srgbClr val="66CC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785" name="Rectangle 9"/>
            <p:cNvSpPr>
              <a:spLocks noChangeAspect="1" noChangeArrowheads="1"/>
            </p:cNvSpPr>
            <p:nvPr/>
          </p:nvSpPr>
          <p:spPr bwMode="auto">
            <a:xfrm rot="5400000">
              <a:off x="2614" y="1877"/>
              <a:ext cx="95" cy="2545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38" name="AutoShape 10"/>
            <p:cNvSpPr>
              <a:spLocks noChangeAspect="1" noChangeArrowheads="1"/>
            </p:cNvSpPr>
            <p:nvPr/>
          </p:nvSpPr>
          <p:spPr bwMode="auto">
            <a:xfrm rot="5400000">
              <a:off x="2386" y="1764"/>
              <a:ext cx="172" cy="2161"/>
            </a:xfrm>
            <a:prstGeom prst="can">
              <a:avLst>
                <a:gd name="adj" fmla="val 66310"/>
              </a:avLst>
            </a:prstGeom>
            <a:gradFill rotWithShape="1">
              <a:gsLst>
                <a:gs pos="0">
                  <a:srgbClr val="3399FF"/>
                </a:gs>
                <a:gs pos="100000">
                  <a:srgbClr val="66CC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787" name="Rectangle 11"/>
            <p:cNvSpPr>
              <a:spLocks noChangeAspect="1" noChangeArrowheads="1"/>
            </p:cNvSpPr>
            <p:nvPr/>
          </p:nvSpPr>
          <p:spPr bwMode="auto">
            <a:xfrm rot="5400000">
              <a:off x="2423" y="1799"/>
              <a:ext cx="98" cy="2161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40" name="AutoShape 12"/>
            <p:cNvSpPr>
              <a:spLocks noChangeAspect="1" noChangeArrowheads="1"/>
            </p:cNvSpPr>
            <p:nvPr/>
          </p:nvSpPr>
          <p:spPr bwMode="auto">
            <a:xfrm rot="5400000">
              <a:off x="4017" y="2165"/>
              <a:ext cx="169" cy="1363"/>
            </a:xfrm>
            <a:prstGeom prst="can">
              <a:avLst>
                <a:gd name="adj" fmla="val 30319"/>
              </a:avLst>
            </a:prstGeom>
            <a:gradFill rotWithShape="1">
              <a:gsLst>
                <a:gs pos="0">
                  <a:srgbClr val="474991"/>
                </a:gs>
                <a:gs pos="100000">
                  <a:srgbClr val="4595D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789" name="Rectangle 13"/>
            <p:cNvSpPr>
              <a:spLocks noChangeAspect="1" noChangeArrowheads="1"/>
            </p:cNvSpPr>
            <p:nvPr/>
          </p:nvSpPr>
          <p:spPr bwMode="auto">
            <a:xfrm rot="5400000">
              <a:off x="4054" y="2200"/>
              <a:ext cx="95" cy="1363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42" name="AutoShape 14"/>
            <p:cNvSpPr>
              <a:spLocks noChangeAspect="1" noChangeArrowheads="1"/>
            </p:cNvSpPr>
            <p:nvPr/>
          </p:nvSpPr>
          <p:spPr bwMode="auto">
            <a:xfrm rot="5400000">
              <a:off x="4868" y="2625"/>
              <a:ext cx="169" cy="444"/>
            </a:xfrm>
            <a:prstGeom prst="can">
              <a:avLst>
                <a:gd name="adj" fmla="val 41719"/>
              </a:avLst>
            </a:prstGeom>
            <a:gradFill rotWithShape="1">
              <a:gsLst>
                <a:gs pos="0">
                  <a:srgbClr val="99CC00"/>
                </a:gs>
                <a:gs pos="100000">
                  <a:srgbClr val="CCFF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791" name="Rectangle 15"/>
            <p:cNvSpPr>
              <a:spLocks noChangeAspect="1" noChangeArrowheads="1"/>
            </p:cNvSpPr>
            <p:nvPr/>
          </p:nvSpPr>
          <p:spPr bwMode="auto">
            <a:xfrm rot="5400000">
              <a:off x="4905" y="2660"/>
              <a:ext cx="95" cy="444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44" name="AutoShape 16"/>
            <p:cNvSpPr>
              <a:spLocks noChangeAspect="1" noChangeArrowheads="1"/>
            </p:cNvSpPr>
            <p:nvPr/>
          </p:nvSpPr>
          <p:spPr bwMode="auto">
            <a:xfrm rot="5400000">
              <a:off x="5254" y="2627"/>
              <a:ext cx="169" cy="440"/>
            </a:xfrm>
            <a:prstGeom prst="can">
              <a:avLst>
                <a:gd name="adj" fmla="val 33111"/>
              </a:avLst>
            </a:prstGeom>
            <a:gradFill rotWithShape="1">
              <a:gsLst>
                <a:gs pos="0">
                  <a:srgbClr val="006600"/>
                </a:gs>
                <a:gs pos="100000">
                  <a:srgbClr val="3399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793" name="Rectangle 17"/>
            <p:cNvSpPr>
              <a:spLocks noChangeAspect="1" noChangeArrowheads="1"/>
            </p:cNvSpPr>
            <p:nvPr/>
          </p:nvSpPr>
          <p:spPr bwMode="auto">
            <a:xfrm rot="5400000">
              <a:off x="5290" y="2660"/>
              <a:ext cx="95" cy="443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46" name="AutoShape 18"/>
            <p:cNvSpPr>
              <a:spLocks noChangeAspect="1" noChangeArrowheads="1"/>
            </p:cNvSpPr>
            <p:nvPr/>
          </p:nvSpPr>
          <p:spPr bwMode="auto">
            <a:xfrm rot="5400000">
              <a:off x="4646" y="2286"/>
              <a:ext cx="169" cy="1657"/>
            </a:xfrm>
            <a:prstGeom prst="can">
              <a:avLst>
                <a:gd name="adj" fmla="val 41080"/>
              </a:avLst>
            </a:prstGeom>
            <a:gradFill rotWithShape="1">
              <a:gsLst>
                <a:gs pos="0">
                  <a:srgbClr val="99CC00"/>
                </a:gs>
                <a:gs pos="100000">
                  <a:srgbClr val="CCFF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795" name="Rectangle 19"/>
            <p:cNvSpPr>
              <a:spLocks noChangeAspect="1" noChangeArrowheads="1"/>
            </p:cNvSpPr>
            <p:nvPr/>
          </p:nvSpPr>
          <p:spPr bwMode="auto">
            <a:xfrm rot="5400000">
              <a:off x="4683" y="2321"/>
              <a:ext cx="95" cy="1657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48" name="AutoShape 20"/>
            <p:cNvSpPr>
              <a:spLocks noChangeAspect="1" noChangeArrowheads="1"/>
            </p:cNvSpPr>
            <p:nvPr/>
          </p:nvSpPr>
          <p:spPr bwMode="auto">
            <a:xfrm rot="5400000">
              <a:off x="2822" y="1005"/>
              <a:ext cx="171" cy="3038"/>
            </a:xfrm>
            <a:prstGeom prst="can">
              <a:avLst>
                <a:gd name="adj" fmla="val 66787"/>
              </a:avLst>
            </a:prstGeom>
            <a:gradFill rotWithShape="1">
              <a:gsLst>
                <a:gs pos="0">
                  <a:srgbClr val="3399FF"/>
                </a:gs>
                <a:gs pos="100000">
                  <a:srgbClr val="66CC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797" name="Rectangle 21"/>
            <p:cNvSpPr>
              <a:spLocks noChangeAspect="1" noChangeArrowheads="1"/>
            </p:cNvSpPr>
            <p:nvPr/>
          </p:nvSpPr>
          <p:spPr bwMode="auto">
            <a:xfrm rot="5400000">
              <a:off x="2802" y="1093"/>
              <a:ext cx="94" cy="2920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50" name="AutoShape 22"/>
            <p:cNvSpPr>
              <a:spLocks noChangeAspect="1" noChangeArrowheads="1"/>
            </p:cNvSpPr>
            <p:nvPr/>
          </p:nvSpPr>
          <p:spPr bwMode="auto">
            <a:xfrm rot="5400000">
              <a:off x="4844" y="1887"/>
              <a:ext cx="171" cy="1273"/>
            </a:xfrm>
            <a:prstGeom prst="can">
              <a:avLst>
                <a:gd name="adj" fmla="val 29778"/>
              </a:avLst>
            </a:prstGeom>
            <a:gradFill rotWithShape="1">
              <a:gsLst>
                <a:gs pos="0">
                  <a:srgbClr val="474991"/>
                </a:gs>
                <a:gs pos="100000">
                  <a:srgbClr val="4595D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799" name="Rectangle 23"/>
            <p:cNvSpPr>
              <a:spLocks noChangeAspect="1" noChangeArrowheads="1"/>
            </p:cNvSpPr>
            <p:nvPr/>
          </p:nvSpPr>
          <p:spPr bwMode="auto">
            <a:xfrm rot="5400000">
              <a:off x="4883" y="1916"/>
              <a:ext cx="94" cy="1273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52" name="AutoShape 24"/>
            <p:cNvSpPr>
              <a:spLocks noChangeAspect="1" noChangeArrowheads="1"/>
            </p:cNvSpPr>
            <p:nvPr/>
          </p:nvSpPr>
          <p:spPr bwMode="auto">
            <a:xfrm rot="5400000">
              <a:off x="2132" y="1400"/>
              <a:ext cx="172" cy="1657"/>
            </a:xfrm>
            <a:prstGeom prst="can">
              <a:avLst>
                <a:gd name="adj" fmla="val 57624"/>
              </a:avLst>
            </a:prstGeom>
            <a:gradFill rotWithShape="1">
              <a:gsLst>
                <a:gs pos="0">
                  <a:srgbClr val="3399FF"/>
                </a:gs>
                <a:gs pos="100000">
                  <a:srgbClr val="66CC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01" name="Rectangle 25"/>
            <p:cNvSpPr>
              <a:spLocks noChangeAspect="1" noChangeArrowheads="1"/>
            </p:cNvSpPr>
            <p:nvPr/>
          </p:nvSpPr>
          <p:spPr bwMode="auto">
            <a:xfrm rot="5400000">
              <a:off x="2170" y="1433"/>
              <a:ext cx="95" cy="1657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54" name="AutoShape 26"/>
            <p:cNvSpPr>
              <a:spLocks noChangeAspect="1" noChangeArrowheads="1"/>
            </p:cNvSpPr>
            <p:nvPr/>
          </p:nvSpPr>
          <p:spPr bwMode="auto">
            <a:xfrm rot="5400000">
              <a:off x="3384" y="1740"/>
              <a:ext cx="170" cy="976"/>
            </a:xfrm>
            <a:prstGeom prst="can">
              <a:avLst>
                <a:gd name="adj" fmla="val 36414"/>
              </a:avLst>
            </a:prstGeom>
            <a:gradFill rotWithShape="1">
              <a:gsLst>
                <a:gs pos="0">
                  <a:srgbClr val="474991"/>
                </a:gs>
                <a:gs pos="100000">
                  <a:srgbClr val="4595D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03" name="Rectangle 27"/>
            <p:cNvSpPr>
              <a:spLocks noChangeAspect="1" noChangeArrowheads="1"/>
            </p:cNvSpPr>
            <p:nvPr/>
          </p:nvSpPr>
          <p:spPr bwMode="auto">
            <a:xfrm rot="5400000">
              <a:off x="3421" y="1774"/>
              <a:ext cx="95" cy="976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56" name="AutoShape 28"/>
            <p:cNvSpPr>
              <a:spLocks noChangeAspect="1" noChangeArrowheads="1"/>
            </p:cNvSpPr>
            <p:nvPr/>
          </p:nvSpPr>
          <p:spPr bwMode="auto">
            <a:xfrm rot="5400000">
              <a:off x="4646" y="1399"/>
              <a:ext cx="170" cy="1657"/>
            </a:xfrm>
            <a:prstGeom prst="can">
              <a:avLst>
                <a:gd name="adj" fmla="val 40838"/>
              </a:avLst>
            </a:prstGeom>
            <a:gradFill rotWithShape="1">
              <a:gsLst>
                <a:gs pos="0">
                  <a:srgbClr val="99CC00"/>
                </a:gs>
                <a:gs pos="100000">
                  <a:srgbClr val="CCFF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05" name="Rectangle 29"/>
            <p:cNvSpPr>
              <a:spLocks noChangeAspect="1" noChangeArrowheads="1"/>
            </p:cNvSpPr>
            <p:nvPr/>
          </p:nvSpPr>
          <p:spPr bwMode="auto">
            <a:xfrm rot="5400000">
              <a:off x="4683" y="1433"/>
              <a:ext cx="95" cy="1657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58" name="AutoShape 30"/>
            <p:cNvSpPr>
              <a:spLocks noChangeAspect="1" noChangeArrowheads="1"/>
            </p:cNvSpPr>
            <p:nvPr/>
          </p:nvSpPr>
          <p:spPr bwMode="auto">
            <a:xfrm rot="5400000">
              <a:off x="2601" y="621"/>
              <a:ext cx="169" cy="2594"/>
            </a:xfrm>
            <a:prstGeom prst="can">
              <a:avLst>
                <a:gd name="adj" fmla="val 61041"/>
              </a:avLst>
            </a:prstGeom>
            <a:gradFill rotWithShape="1">
              <a:gsLst>
                <a:gs pos="0">
                  <a:srgbClr val="3399FF"/>
                </a:gs>
                <a:gs pos="100000">
                  <a:srgbClr val="66CC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07" name="Rectangle 31"/>
            <p:cNvSpPr>
              <a:spLocks noChangeAspect="1" noChangeArrowheads="1"/>
            </p:cNvSpPr>
            <p:nvPr/>
          </p:nvSpPr>
          <p:spPr bwMode="auto">
            <a:xfrm rot="5400000">
              <a:off x="2614" y="681"/>
              <a:ext cx="96" cy="2545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60" name="AutoShape 32"/>
            <p:cNvSpPr>
              <a:spLocks noChangeAspect="1" noChangeArrowheads="1"/>
            </p:cNvSpPr>
            <p:nvPr/>
          </p:nvSpPr>
          <p:spPr bwMode="auto">
            <a:xfrm rot="5400000">
              <a:off x="4232" y="1503"/>
              <a:ext cx="169" cy="829"/>
            </a:xfrm>
            <a:prstGeom prst="can">
              <a:avLst>
                <a:gd name="adj" fmla="val 19621"/>
              </a:avLst>
            </a:prstGeom>
            <a:gradFill rotWithShape="1">
              <a:gsLst>
                <a:gs pos="0">
                  <a:srgbClr val="474991"/>
                </a:gs>
                <a:gs pos="100000">
                  <a:srgbClr val="4595D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09" name="Rectangle 33"/>
            <p:cNvSpPr>
              <a:spLocks noChangeAspect="1" noChangeArrowheads="1"/>
            </p:cNvSpPr>
            <p:nvPr/>
          </p:nvSpPr>
          <p:spPr bwMode="auto">
            <a:xfrm rot="5400000">
              <a:off x="4269" y="1539"/>
              <a:ext cx="96" cy="829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62" name="AutoShape 34"/>
            <p:cNvSpPr>
              <a:spLocks noChangeAspect="1" noChangeArrowheads="1"/>
            </p:cNvSpPr>
            <p:nvPr/>
          </p:nvSpPr>
          <p:spPr bwMode="auto">
            <a:xfrm rot="5400000">
              <a:off x="4828" y="1681"/>
              <a:ext cx="169" cy="474"/>
            </a:xfrm>
            <a:prstGeom prst="can">
              <a:avLst>
                <a:gd name="adj" fmla="val 44538"/>
              </a:avLst>
            </a:prstGeom>
            <a:gradFill rotWithShape="1">
              <a:gsLst>
                <a:gs pos="0">
                  <a:srgbClr val="99CC00"/>
                </a:gs>
                <a:gs pos="100000">
                  <a:srgbClr val="CCFF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11" name="Rectangle 35"/>
            <p:cNvSpPr>
              <a:spLocks noChangeAspect="1" noChangeArrowheads="1"/>
            </p:cNvSpPr>
            <p:nvPr/>
          </p:nvSpPr>
          <p:spPr bwMode="auto">
            <a:xfrm rot="5400000">
              <a:off x="4865" y="1717"/>
              <a:ext cx="96" cy="474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64" name="AutoShape 36"/>
            <p:cNvSpPr>
              <a:spLocks noChangeAspect="1" noChangeArrowheads="1"/>
            </p:cNvSpPr>
            <p:nvPr/>
          </p:nvSpPr>
          <p:spPr bwMode="auto">
            <a:xfrm rot="5400000">
              <a:off x="5237" y="1681"/>
              <a:ext cx="169" cy="474"/>
            </a:xfrm>
            <a:prstGeom prst="can">
              <a:avLst>
                <a:gd name="adj" fmla="val 48953"/>
              </a:avLst>
            </a:prstGeom>
            <a:gradFill rotWithShape="1">
              <a:gsLst>
                <a:gs pos="0">
                  <a:srgbClr val="006600"/>
                </a:gs>
                <a:gs pos="100000">
                  <a:srgbClr val="3399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13" name="Rectangle 37"/>
            <p:cNvSpPr>
              <a:spLocks noChangeAspect="1" noChangeArrowheads="1"/>
            </p:cNvSpPr>
            <p:nvPr/>
          </p:nvSpPr>
          <p:spPr bwMode="auto">
            <a:xfrm rot="5400000">
              <a:off x="5274" y="1717"/>
              <a:ext cx="96" cy="474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66" name="AutoShape 38"/>
            <p:cNvSpPr>
              <a:spLocks noChangeAspect="1" noChangeArrowheads="1"/>
            </p:cNvSpPr>
            <p:nvPr/>
          </p:nvSpPr>
          <p:spPr bwMode="auto">
            <a:xfrm rot="5400000">
              <a:off x="1541" y="1369"/>
              <a:ext cx="170" cy="474"/>
            </a:xfrm>
            <a:prstGeom prst="can">
              <a:avLst>
                <a:gd name="adj" fmla="val 61444"/>
              </a:avLst>
            </a:prstGeom>
            <a:gradFill rotWithShape="1">
              <a:gsLst>
                <a:gs pos="0">
                  <a:srgbClr val="99CC00"/>
                </a:gs>
                <a:gs pos="100000">
                  <a:srgbClr val="CCFF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15" name="Rectangle 39"/>
            <p:cNvSpPr>
              <a:spLocks noChangeAspect="1" noChangeArrowheads="1"/>
            </p:cNvSpPr>
            <p:nvPr/>
          </p:nvSpPr>
          <p:spPr bwMode="auto">
            <a:xfrm rot="5400000">
              <a:off x="1577" y="1406"/>
              <a:ext cx="97" cy="474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68" name="AutoShape 40"/>
            <p:cNvSpPr>
              <a:spLocks noChangeAspect="1" noChangeArrowheads="1"/>
            </p:cNvSpPr>
            <p:nvPr/>
          </p:nvSpPr>
          <p:spPr bwMode="auto">
            <a:xfrm rot="5400000">
              <a:off x="2137" y="1177"/>
              <a:ext cx="170" cy="858"/>
            </a:xfrm>
            <a:prstGeom prst="can">
              <a:avLst>
                <a:gd name="adj" fmla="val 20188"/>
              </a:avLst>
            </a:prstGeom>
            <a:gradFill rotWithShape="1">
              <a:gsLst>
                <a:gs pos="0">
                  <a:srgbClr val="006600"/>
                </a:gs>
                <a:gs pos="100000">
                  <a:srgbClr val="3399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17" name="Rectangle 41"/>
            <p:cNvSpPr>
              <a:spLocks noChangeAspect="1" noChangeArrowheads="1"/>
            </p:cNvSpPr>
            <p:nvPr/>
          </p:nvSpPr>
          <p:spPr bwMode="auto">
            <a:xfrm rot="5400000">
              <a:off x="2173" y="1228"/>
              <a:ext cx="97" cy="829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70" name="AutoShape 42"/>
            <p:cNvSpPr>
              <a:spLocks noChangeAspect="1" noChangeArrowheads="1"/>
            </p:cNvSpPr>
            <p:nvPr/>
          </p:nvSpPr>
          <p:spPr bwMode="auto">
            <a:xfrm rot="5400000">
              <a:off x="2951" y="1192"/>
              <a:ext cx="170" cy="828"/>
            </a:xfrm>
            <a:prstGeom prst="can">
              <a:avLst>
                <a:gd name="adj" fmla="val 19482"/>
              </a:avLst>
            </a:prstGeom>
            <a:gradFill rotWithShape="1">
              <a:gsLst>
                <a:gs pos="0">
                  <a:srgbClr val="FFCC00"/>
                </a:gs>
                <a:gs pos="100000">
                  <a:srgbClr val="FFFF99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19" name="Rectangle 43"/>
            <p:cNvSpPr>
              <a:spLocks noChangeAspect="1" noChangeArrowheads="1"/>
            </p:cNvSpPr>
            <p:nvPr/>
          </p:nvSpPr>
          <p:spPr bwMode="auto">
            <a:xfrm rot="5400000">
              <a:off x="2987" y="1229"/>
              <a:ext cx="97" cy="828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72" name="AutoShape 44"/>
            <p:cNvSpPr>
              <a:spLocks noChangeAspect="1" noChangeArrowheads="1"/>
            </p:cNvSpPr>
            <p:nvPr/>
          </p:nvSpPr>
          <p:spPr bwMode="auto">
            <a:xfrm rot="5400000">
              <a:off x="3751" y="1177"/>
              <a:ext cx="170" cy="857"/>
            </a:xfrm>
            <a:prstGeom prst="can">
              <a:avLst>
                <a:gd name="adj" fmla="val 20165"/>
              </a:avLst>
            </a:prstGeom>
            <a:gradFill rotWithShape="1">
              <a:gsLst>
                <a:gs pos="0">
                  <a:srgbClr val="FF6600"/>
                </a:gs>
                <a:gs pos="100000">
                  <a:srgbClr val="FF9933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21" name="Rectangle 45"/>
            <p:cNvSpPr>
              <a:spLocks noChangeAspect="1" noChangeArrowheads="1"/>
            </p:cNvSpPr>
            <p:nvPr/>
          </p:nvSpPr>
          <p:spPr bwMode="auto">
            <a:xfrm rot="5400000">
              <a:off x="3787" y="1214"/>
              <a:ext cx="97" cy="857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74" name="AutoShape 46"/>
            <p:cNvSpPr>
              <a:spLocks noChangeAspect="1" noChangeArrowheads="1"/>
            </p:cNvSpPr>
            <p:nvPr/>
          </p:nvSpPr>
          <p:spPr bwMode="auto">
            <a:xfrm rot="5400000">
              <a:off x="4384" y="1369"/>
              <a:ext cx="170" cy="474"/>
            </a:xfrm>
            <a:prstGeom prst="can">
              <a:avLst>
                <a:gd name="adj" fmla="val 44276"/>
              </a:avLst>
            </a:prstGeom>
            <a:gradFill rotWithShape="1">
              <a:gsLst>
                <a:gs pos="0">
                  <a:srgbClr val="FF0066"/>
                </a:gs>
                <a:gs pos="100000">
                  <a:srgbClr val="FF6699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rot="10800000" vert="eaVert"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3019823" name="Rectangle 47"/>
            <p:cNvSpPr>
              <a:spLocks noChangeAspect="1" noChangeArrowheads="1"/>
            </p:cNvSpPr>
            <p:nvPr/>
          </p:nvSpPr>
          <p:spPr bwMode="auto">
            <a:xfrm rot="5400000">
              <a:off x="4420" y="1406"/>
              <a:ext cx="97" cy="474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vert="eaVert"/>
            <a:lstStyle/>
            <a:p>
              <a:pPr>
                <a:defRPr/>
              </a:pPr>
              <a:endParaRPr lang="zh-TW" altLang="en-US">
                <a:latin typeface="Arial" pitchFamily="34" charset="0"/>
              </a:endParaRPr>
            </a:p>
          </p:txBody>
        </p:sp>
        <p:sp>
          <p:nvSpPr>
            <p:cNvPr id="1477676" name="Rectangle 48"/>
            <p:cNvSpPr>
              <a:spLocks noChangeAspect="1" noChangeArrowheads="1"/>
            </p:cNvSpPr>
            <p:nvPr/>
          </p:nvSpPr>
          <p:spPr bwMode="auto">
            <a:xfrm>
              <a:off x="1416" y="1431"/>
              <a:ext cx="4036" cy="18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1477677" name="Rectangle 49"/>
            <p:cNvSpPr>
              <a:spLocks noChangeAspect="1" noChangeArrowheads="1"/>
            </p:cNvSpPr>
            <p:nvPr/>
          </p:nvSpPr>
          <p:spPr bwMode="auto">
            <a:xfrm>
              <a:off x="1416" y="1431"/>
              <a:ext cx="4116" cy="1843"/>
            </a:xfrm>
            <a:prstGeom prst="rect">
              <a:avLst/>
            </a:prstGeom>
            <a:noFill/>
            <a:ln w="19050">
              <a:solidFill>
                <a:schemeClr val="bg2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TW" altLang="zh-TW">
                <a:latin typeface="Arial" pitchFamily="34" charset="0"/>
              </a:endParaRPr>
            </a:p>
          </p:txBody>
        </p:sp>
        <p:sp>
          <p:nvSpPr>
            <p:cNvPr id="1477678" name="Line 50"/>
            <p:cNvSpPr>
              <a:spLocks noChangeAspect="1" noChangeShapeType="1"/>
            </p:cNvSpPr>
            <p:nvPr/>
          </p:nvSpPr>
          <p:spPr bwMode="auto">
            <a:xfrm>
              <a:off x="1416" y="3274"/>
              <a:ext cx="4036" cy="0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79" name="Line 51"/>
            <p:cNvSpPr>
              <a:spLocks noChangeAspect="1" noChangeShapeType="1"/>
            </p:cNvSpPr>
            <p:nvPr/>
          </p:nvSpPr>
          <p:spPr bwMode="auto">
            <a:xfrm flipV="1">
              <a:off x="1416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0" name="Line 52"/>
            <p:cNvSpPr>
              <a:spLocks noChangeAspect="1" noChangeShapeType="1"/>
            </p:cNvSpPr>
            <p:nvPr/>
          </p:nvSpPr>
          <p:spPr bwMode="auto">
            <a:xfrm flipV="1">
              <a:off x="1815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1" name="Line 53"/>
            <p:cNvSpPr>
              <a:spLocks noChangeAspect="1" noChangeShapeType="1"/>
            </p:cNvSpPr>
            <p:nvPr/>
          </p:nvSpPr>
          <p:spPr bwMode="auto">
            <a:xfrm flipV="1">
              <a:off x="2227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2" name="Line 54"/>
            <p:cNvSpPr>
              <a:spLocks noChangeAspect="1" noChangeShapeType="1"/>
            </p:cNvSpPr>
            <p:nvPr/>
          </p:nvSpPr>
          <p:spPr bwMode="auto">
            <a:xfrm flipV="1">
              <a:off x="2627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3" name="Line 55"/>
            <p:cNvSpPr>
              <a:spLocks noChangeAspect="1" noChangeShapeType="1"/>
            </p:cNvSpPr>
            <p:nvPr/>
          </p:nvSpPr>
          <p:spPr bwMode="auto">
            <a:xfrm flipV="1">
              <a:off x="3036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4" name="Line 56"/>
            <p:cNvSpPr>
              <a:spLocks noChangeAspect="1" noChangeShapeType="1"/>
            </p:cNvSpPr>
            <p:nvPr/>
          </p:nvSpPr>
          <p:spPr bwMode="auto">
            <a:xfrm flipV="1">
              <a:off x="3434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5" name="Line 57"/>
            <p:cNvSpPr>
              <a:spLocks noChangeAspect="1" noChangeShapeType="1"/>
            </p:cNvSpPr>
            <p:nvPr/>
          </p:nvSpPr>
          <p:spPr bwMode="auto">
            <a:xfrm flipV="1">
              <a:off x="3919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6" name="Line 58"/>
            <p:cNvSpPr>
              <a:spLocks noChangeAspect="1" noChangeShapeType="1"/>
            </p:cNvSpPr>
            <p:nvPr/>
          </p:nvSpPr>
          <p:spPr bwMode="auto">
            <a:xfrm flipV="1">
              <a:off x="4328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7" name="Line 59"/>
            <p:cNvSpPr>
              <a:spLocks noChangeAspect="1" noChangeShapeType="1"/>
            </p:cNvSpPr>
            <p:nvPr/>
          </p:nvSpPr>
          <p:spPr bwMode="auto">
            <a:xfrm flipV="1">
              <a:off x="4728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8" name="Line 60"/>
            <p:cNvSpPr>
              <a:spLocks noChangeAspect="1" noChangeShapeType="1"/>
            </p:cNvSpPr>
            <p:nvPr/>
          </p:nvSpPr>
          <p:spPr bwMode="auto">
            <a:xfrm flipV="1">
              <a:off x="5137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89" name="Line 61"/>
            <p:cNvSpPr>
              <a:spLocks noChangeAspect="1" noChangeShapeType="1"/>
            </p:cNvSpPr>
            <p:nvPr/>
          </p:nvSpPr>
          <p:spPr bwMode="auto">
            <a:xfrm flipV="1">
              <a:off x="5538" y="3243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90" name="Line 62"/>
            <p:cNvSpPr>
              <a:spLocks noChangeAspect="1" noChangeShapeType="1"/>
            </p:cNvSpPr>
            <p:nvPr/>
          </p:nvSpPr>
          <p:spPr bwMode="auto">
            <a:xfrm>
              <a:off x="1416" y="1431"/>
              <a:ext cx="0" cy="1843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91" name="Line 63"/>
            <p:cNvSpPr>
              <a:spLocks noChangeAspect="1" noChangeShapeType="1"/>
            </p:cNvSpPr>
            <p:nvPr/>
          </p:nvSpPr>
          <p:spPr bwMode="auto">
            <a:xfrm>
              <a:off x="1416" y="3274"/>
              <a:ext cx="43" cy="0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92" name="Line 64"/>
            <p:cNvSpPr>
              <a:spLocks noChangeAspect="1" noChangeShapeType="1"/>
            </p:cNvSpPr>
            <p:nvPr/>
          </p:nvSpPr>
          <p:spPr bwMode="auto">
            <a:xfrm>
              <a:off x="1416" y="2968"/>
              <a:ext cx="43" cy="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93" name="Line 65"/>
            <p:cNvSpPr>
              <a:spLocks noChangeAspect="1" noChangeShapeType="1"/>
            </p:cNvSpPr>
            <p:nvPr/>
          </p:nvSpPr>
          <p:spPr bwMode="auto">
            <a:xfrm>
              <a:off x="1416" y="2660"/>
              <a:ext cx="43" cy="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94" name="Line 66"/>
            <p:cNvSpPr>
              <a:spLocks noChangeAspect="1" noChangeShapeType="1"/>
            </p:cNvSpPr>
            <p:nvPr/>
          </p:nvSpPr>
          <p:spPr bwMode="auto">
            <a:xfrm>
              <a:off x="1416" y="2347"/>
              <a:ext cx="43" cy="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95" name="Line 67"/>
            <p:cNvSpPr>
              <a:spLocks noChangeAspect="1" noChangeShapeType="1"/>
            </p:cNvSpPr>
            <p:nvPr/>
          </p:nvSpPr>
          <p:spPr bwMode="auto">
            <a:xfrm>
              <a:off x="1416" y="2042"/>
              <a:ext cx="43" cy="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96" name="Line 68"/>
            <p:cNvSpPr>
              <a:spLocks noChangeAspect="1" noChangeShapeType="1"/>
            </p:cNvSpPr>
            <p:nvPr/>
          </p:nvSpPr>
          <p:spPr bwMode="auto">
            <a:xfrm>
              <a:off x="1416" y="1737"/>
              <a:ext cx="43" cy="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697" name="Rectangle 69"/>
            <p:cNvSpPr>
              <a:spLocks noChangeAspect="1" noChangeArrowheads="1"/>
            </p:cNvSpPr>
            <p:nvPr/>
          </p:nvSpPr>
          <p:spPr bwMode="auto">
            <a:xfrm>
              <a:off x="1362" y="3361"/>
              <a:ext cx="88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0</a:t>
              </a:r>
            </a:p>
          </p:txBody>
        </p:sp>
        <p:sp>
          <p:nvSpPr>
            <p:cNvPr id="1477698" name="Rectangle 70"/>
            <p:cNvSpPr>
              <a:spLocks noChangeAspect="1" noChangeArrowheads="1"/>
            </p:cNvSpPr>
            <p:nvPr/>
          </p:nvSpPr>
          <p:spPr bwMode="auto">
            <a:xfrm>
              <a:off x="1780" y="3361"/>
              <a:ext cx="89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1</a:t>
              </a:r>
            </a:p>
          </p:txBody>
        </p:sp>
        <p:sp>
          <p:nvSpPr>
            <p:cNvPr id="1477699" name="Rectangle 71"/>
            <p:cNvSpPr>
              <a:spLocks noChangeAspect="1" noChangeArrowheads="1"/>
            </p:cNvSpPr>
            <p:nvPr/>
          </p:nvSpPr>
          <p:spPr bwMode="auto">
            <a:xfrm>
              <a:off x="2189" y="3361"/>
              <a:ext cx="89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2</a:t>
              </a:r>
            </a:p>
          </p:txBody>
        </p:sp>
        <p:sp>
          <p:nvSpPr>
            <p:cNvPr id="1477700" name="Rectangle 72"/>
            <p:cNvSpPr>
              <a:spLocks noChangeAspect="1" noChangeArrowheads="1"/>
            </p:cNvSpPr>
            <p:nvPr/>
          </p:nvSpPr>
          <p:spPr bwMode="auto">
            <a:xfrm>
              <a:off x="2587" y="3361"/>
              <a:ext cx="89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3</a:t>
              </a:r>
            </a:p>
          </p:txBody>
        </p:sp>
        <p:sp>
          <p:nvSpPr>
            <p:cNvPr id="1477701" name="Rectangle 73"/>
            <p:cNvSpPr>
              <a:spLocks noChangeAspect="1" noChangeArrowheads="1"/>
            </p:cNvSpPr>
            <p:nvPr/>
          </p:nvSpPr>
          <p:spPr bwMode="auto">
            <a:xfrm>
              <a:off x="2996" y="3361"/>
              <a:ext cx="89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4</a:t>
              </a:r>
            </a:p>
          </p:txBody>
        </p:sp>
        <p:sp>
          <p:nvSpPr>
            <p:cNvPr id="1477702" name="Rectangle 74"/>
            <p:cNvSpPr>
              <a:spLocks noChangeAspect="1" noChangeArrowheads="1"/>
            </p:cNvSpPr>
            <p:nvPr/>
          </p:nvSpPr>
          <p:spPr bwMode="auto">
            <a:xfrm>
              <a:off x="3412" y="3361"/>
              <a:ext cx="90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5</a:t>
              </a:r>
            </a:p>
          </p:txBody>
        </p:sp>
        <p:sp>
          <p:nvSpPr>
            <p:cNvPr id="1477703" name="Rectangle 75"/>
            <p:cNvSpPr>
              <a:spLocks noChangeAspect="1" noChangeArrowheads="1"/>
            </p:cNvSpPr>
            <p:nvPr/>
          </p:nvSpPr>
          <p:spPr bwMode="auto">
            <a:xfrm>
              <a:off x="3857" y="3361"/>
              <a:ext cx="89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6</a:t>
              </a:r>
            </a:p>
          </p:txBody>
        </p:sp>
        <p:sp>
          <p:nvSpPr>
            <p:cNvPr id="1477704" name="Rectangle 76"/>
            <p:cNvSpPr>
              <a:spLocks noChangeAspect="1" noChangeArrowheads="1"/>
            </p:cNvSpPr>
            <p:nvPr/>
          </p:nvSpPr>
          <p:spPr bwMode="auto">
            <a:xfrm>
              <a:off x="4269" y="3361"/>
              <a:ext cx="90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7</a:t>
              </a:r>
            </a:p>
          </p:txBody>
        </p:sp>
        <p:sp>
          <p:nvSpPr>
            <p:cNvPr id="1477705" name="Rectangle 77"/>
            <p:cNvSpPr>
              <a:spLocks noChangeAspect="1" noChangeArrowheads="1"/>
            </p:cNvSpPr>
            <p:nvPr/>
          </p:nvSpPr>
          <p:spPr bwMode="auto">
            <a:xfrm>
              <a:off x="4700" y="3361"/>
              <a:ext cx="90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8</a:t>
              </a:r>
            </a:p>
          </p:txBody>
        </p:sp>
        <p:sp>
          <p:nvSpPr>
            <p:cNvPr id="1477706" name="Rectangle 78"/>
            <p:cNvSpPr>
              <a:spLocks noChangeAspect="1" noChangeArrowheads="1"/>
            </p:cNvSpPr>
            <p:nvPr/>
          </p:nvSpPr>
          <p:spPr bwMode="auto">
            <a:xfrm>
              <a:off x="5108" y="3361"/>
              <a:ext cx="90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9</a:t>
              </a:r>
            </a:p>
          </p:txBody>
        </p:sp>
        <p:sp>
          <p:nvSpPr>
            <p:cNvPr id="1477707" name="Rectangle 79"/>
            <p:cNvSpPr>
              <a:spLocks noChangeAspect="1" noChangeArrowheads="1"/>
            </p:cNvSpPr>
            <p:nvPr/>
          </p:nvSpPr>
          <p:spPr bwMode="auto">
            <a:xfrm>
              <a:off x="5468" y="3361"/>
              <a:ext cx="179" cy="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10</a:t>
              </a:r>
            </a:p>
          </p:txBody>
        </p:sp>
        <p:sp>
          <p:nvSpPr>
            <p:cNvPr id="1477708" name="Rectangle 80"/>
            <p:cNvSpPr>
              <a:spLocks noChangeAspect="1" noChangeArrowheads="1"/>
            </p:cNvSpPr>
            <p:nvPr/>
          </p:nvSpPr>
          <p:spPr bwMode="auto">
            <a:xfrm>
              <a:off x="464" y="3053"/>
              <a:ext cx="764" cy="191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1951-1960</a:t>
              </a:r>
            </a:p>
          </p:txBody>
        </p:sp>
        <p:sp>
          <p:nvSpPr>
            <p:cNvPr id="1477709" name="Rectangle 81"/>
            <p:cNvSpPr>
              <a:spLocks noChangeAspect="1" noChangeArrowheads="1"/>
            </p:cNvSpPr>
            <p:nvPr/>
          </p:nvSpPr>
          <p:spPr bwMode="auto">
            <a:xfrm>
              <a:off x="2965" y="3606"/>
              <a:ext cx="64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zh-TW" altLang="en-US" sz="2000">
                  <a:solidFill>
                    <a:srgbClr val="003366"/>
                  </a:solidFill>
                  <a:latin typeface="Arial" pitchFamily="34" charset="0"/>
                </a:rPr>
                <a:t>每年次數</a:t>
              </a:r>
            </a:p>
          </p:txBody>
        </p:sp>
        <p:grpSp>
          <p:nvGrpSpPr>
            <p:cNvPr id="4" name="Group 138"/>
            <p:cNvGrpSpPr>
              <a:grpSpLocks noChangeAspect="1"/>
            </p:cNvGrpSpPr>
            <p:nvPr/>
          </p:nvGrpSpPr>
          <p:grpSpPr bwMode="auto">
            <a:xfrm>
              <a:off x="2400" y="1502"/>
              <a:ext cx="2043" cy="1747"/>
              <a:chOff x="2542" y="969"/>
              <a:chExt cx="1593" cy="1362"/>
            </a:xfrm>
          </p:grpSpPr>
          <p:sp>
            <p:nvSpPr>
              <p:cNvPr id="3019859" name="Line 83"/>
              <p:cNvSpPr>
                <a:spLocks noChangeAspect="1" noChangeShapeType="1"/>
              </p:cNvSpPr>
              <p:nvPr/>
            </p:nvSpPr>
            <p:spPr bwMode="auto">
              <a:xfrm flipV="1">
                <a:off x="2816" y="1995"/>
                <a:ext cx="30" cy="238"/>
              </a:xfrm>
              <a:prstGeom prst="line">
                <a:avLst/>
              </a:prstGeom>
              <a:noFill/>
              <a:ln w="57150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0" name="Line 84"/>
              <p:cNvSpPr>
                <a:spLocks noChangeAspect="1" noChangeShapeType="1"/>
              </p:cNvSpPr>
              <p:nvPr/>
            </p:nvSpPr>
            <p:spPr bwMode="auto">
              <a:xfrm flipH="1" flipV="1">
                <a:off x="2763" y="1751"/>
                <a:ext cx="83" cy="244"/>
              </a:xfrm>
              <a:prstGeom prst="line">
                <a:avLst/>
              </a:prstGeom>
              <a:noFill/>
              <a:ln w="57150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1" name="Line 85"/>
              <p:cNvSpPr>
                <a:spLocks noChangeAspect="1" noChangeShapeType="1"/>
              </p:cNvSpPr>
              <p:nvPr/>
            </p:nvSpPr>
            <p:spPr bwMode="auto">
              <a:xfrm flipV="1">
                <a:off x="2763" y="1512"/>
                <a:ext cx="137" cy="239"/>
              </a:xfrm>
              <a:prstGeom prst="line">
                <a:avLst/>
              </a:prstGeom>
              <a:noFill/>
              <a:ln w="57150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2" name="Line 86"/>
              <p:cNvSpPr>
                <a:spLocks noChangeAspect="1" noChangeShapeType="1"/>
              </p:cNvSpPr>
              <p:nvPr/>
            </p:nvSpPr>
            <p:spPr bwMode="auto">
              <a:xfrm flipH="1" flipV="1">
                <a:off x="2869" y="1269"/>
                <a:ext cx="31" cy="242"/>
              </a:xfrm>
              <a:prstGeom prst="line">
                <a:avLst/>
              </a:prstGeom>
              <a:noFill/>
              <a:ln w="57150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3" name="Line 87"/>
              <p:cNvSpPr>
                <a:spLocks noChangeAspect="1" noChangeShapeType="1"/>
              </p:cNvSpPr>
              <p:nvPr/>
            </p:nvSpPr>
            <p:spPr bwMode="auto">
              <a:xfrm flipV="1">
                <a:off x="2869" y="1030"/>
                <a:ext cx="1018" cy="239"/>
              </a:xfrm>
              <a:prstGeom prst="line">
                <a:avLst/>
              </a:prstGeom>
              <a:noFill/>
              <a:ln w="57150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4" name="Oval 88"/>
              <p:cNvSpPr>
                <a:spLocks noChangeAspect="1" noChangeArrowheads="1"/>
              </p:cNvSpPr>
              <p:nvPr/>
            </p:nvSpPr>
            <p:spPr bwMode="auto">
              <a:xfrm>
                <a:off x="2778" y="2204"/>
                <a:ext cx="68" cy="53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5" name="Oval 89"/>
              <p:cNvSpPr>
                <a:spLocks noChangeAspect="1" noChangeArrowheads="1"/>
              </p:cNvSpPr>
              <p:nvPr/>
            </p:nvSpPr>
            <p:spPr bwMode="auto">
              <a:xfrm>
                <a:off x="2808" y="1982"/>
                <a:ext cx="69" cy="52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6" name="Oval 90"/>
              <p:cNvSpPr>
                <a:spLocks noChangeAspect="1" noChangeArrowheads="1"/>
              </p:cNvSpPr>
              <p:nvPr/>
            </p:nvSpPr>
            <p:spPr bwMode="auto">
              <a:xfrm>
                <a:off x="2724" y="1732"/>
                <a:ext cx="69" cy="53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7" name="Oval 91"/>
              <p:cNvSpPr>
                <a:spLocks noChangeAspect="1" noChangeArrowheads="1"/>
              </p:cNvSpPr>
              <p:nvPr/>
            </p:nvSpPr>
            <p:spPr bwMode="auto">
              <a:xfrm>
                <a:off x="2862" y="1499"/>
                <a:ext cx="69" cy="52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8" name="Oval 92"/>
              <p:cNvSpPr>
                <a:spLocks noChangeAspect="1" noChangeArrowheads="1"/>
              </p:cNvSpPr>
              <p:nvPr/>
            </p:nvSpPr>
            <p:spPr bwMode="auto">
              <a:xfrm>
                <a:off x="2831" y="1260"/>
                <a:ext cx="69" cy="52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3019869" name="Oval 93"/>
              <p:cNvSpPr>
                <a:spLocks noChangeAspect="1" noChangeArrowheads="1"/>
              </p:cNvSpPr>
              <p:nvPr/>
            </p:nvSpPr>
            <p:spPr bwMode="auto">
              <a:xfrm>
                <a:off x="3849" y="1012"/>
                <a:ext cx="69" cy="52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800000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zh-TW" altLang="en-US">
                  <a:latin typeface="Arial" pitchFamily="34" charset="0"/>
                </a:endParaRPr>
              </a:p>
            </p:txBody>
          </p:sp>
          <p:sp>
            <p:nvSpPr>
              <p:cNvPr id="1477722" name="Rectangle 94"/>
              <p:cNvSpPr>
                <a:spLocks noChangeAspect="1" noChangeArrowheads="1"/>
              </p:cNvSpPr>
              <p:nvPr/>
            </p:nvSpPr>
            <p:spPr bwMode="auto">
              <a:xfrm>
                <a:off x="2599" y="2181"/>
                <a:ext cx="173" cy="1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altLang="zh-TW" sz="2000" i="1">
                    <a:solidFill>
                      <a:srgbClr val="000000"/>
                    </a:solidFill>
                    <a:latin typeface="Arial" pitchFamily="34" charset="0"/>
                  </a:rPr>
                  <a:t>3.1</a:t>
                </a:r>
                <a:endParaRPr lang="en-US" altLang="zh-TW" sz="2000">
                  <a:latin typeface="Arial" pitchFamily="34" charset="0"/>
                </a:endParaRPr>
              </a:p>
            </p:txBody>
          </p:sp>
          <p:sp>
            <p:nvSpPr>
              <p:cNvPr id="1477723" name="Rectangle 95"/>
              <p:cNvSpPr>
                <a:spLocks noChangeAspect="1" noChangeArrowheads="1"/>
              </p:cNvSpPr>
              <p:nvPr/>
            </p:nvSpPr>
            <p:spPr bwMode="auto">
              <a:xfrm>
                <a:off x="2629" y="1956"/>
                <a:ext cx="173" cy="1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altLang="zh-TW" sz="2000" i="1">
                    <a:solidFill>
                      <a:srgbClr val="000000"/>
                    </a:solidFill>
                    <a:latin typeface="Arial" pitchFamily="34" charset="0"/>
                  </a:rPr>
                  <a:t>3.2</a:t>
                </a:r>
                <a:endParaRPr lang="en-US" altLang="zh-TW" sz="2000">
                  <a:latin typeface="Arial" pitchFamily="34" charset="0"/>
                </a:endParaRPr>
              </a:p>
            </p:txBody>
          </p:sp>
          <p:sp>
            <p:nvSpPr>
              <p:cNvPr id="1477724" name="Rectangle 96"/>
              <p:cNvSpPr>
                <a:spLocks noChangeAspect="1" noChangeArrowheads="1"/>
              </p:cNvSpPr>
              <p:nvPr/>
            </p:nvSpPr>
            <p:spPr bwMode="auto">
              <a:xfrm>
                <a:off x="2542" y="1707"/>
                <a:ext cx="173" cy="1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altLang="zh-TW" sz="2000" i="1">
                    <a:solidFill>
                      <a:srgbClr val="000000"/>
                    </a:solidFill>
                    <a:latin typeface="Arial" pitchFamily="34" charset="0"/>
                  </a:rPr>
                  <a:t>2.9</a:t>
                </a:r>
                <a:endParaRPr lang="en-US" altLang="zh-TW" sz="2000">
                  <a:latin typeface="Arial" pitchFamily="34" charset="0"/>
                </a:endParaRPr>
              </a:p>
            </p:txBody>
          </p:sp>
          <p:sp>
            <p:nvSpPr>
              <p:cNvPr id="1477725" name="Rectangle 97"/>
              <p:cNvSpPr>
                <a:spLocks noChangeAspect="1" noChangeArrowheads="1"/>
              </p:cNvSpPr>
              <p:nvPr/>
            </p:nvSpPr>
            <p:spPr bwMode="auto">
              <a:xfrm>
                <a:off x="2625" y="1473"/>
                <a:ext cx="173" cy="1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altLang="zh-TW" sz="2000" i="1">
                    <a:solidFill>
                      <a:srgbClr val="000000"/>
                    </a:solidFill>
                    <a:latin typeface="Arial" pitchFamily="34" charset="0"/>
                  </a:rPr>
                  <a:t>3.4</a:t>
                </a:r>
                <a:endParaRPr lang="en-US" altLang="zh-TW" sz="2000">
                  <a:latin typeface="Arial" pitchFamily="34" charset="0"/>
                </a:endParaRPr>
              </a:p>
            </p:txBody>
          </p:sp>
          <p:sp>
            <p:nvSpPr>
              <p:cNvPr id="1477726" name="Rectangle 98"/>
              <p:cNvSpPr>
                <a:spLocks noChangeAspect="1" noChangeArrowheads="1"/>
              </p:cNvSpPr>
              <p:nvPr/>
            </p:nvSpPr>
            <p:spPr bwMode="auto">
              <a:xfrm>
                <a:off x="2654" y="1235"/>
                <a:ext cx="173" cy="1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altLang="zh-TW" sz="2000" i="1">
                    <a:solidFill>
                      <a:srgbClr val="000000"/>
                    </a:solidFill>
                    <a:latin typeface="Arial" pitchFamily="34" charset="0"/>
                  </a:rPr>
                  <a:t>3.3</a:t>
                </a:r>
                <a:endParaRPr lang="en-US" altLang="zh-TW" sz="2000">
                  <a:latin typeface="Arial" pitchFamily="34" charset="0"/>
                </a:endParaRPr>
              </a:p>
            </p:txBody>
          </p:sp>
          <p:sp>
            <p:nvSpPr>
              <p:cNvPr id="1477727" name="Rectangle 99"/>
              <p:cNvSpPr>
                <a:spLocks noChangeAspect="1" noChangeArrowheads="1"/>
              </p:cNvSpPr>
              <p:nvPr/>
            </p:nvSpPr>
            <p:spPr bwMode="auto">
              <a:xfrm>
                <a:off x="3962" y="969"/>
                <a:ext cx="173" cy="1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altLang="zh-TW" sz="2000" i="1">
                    <a:solidFill>
                      <a:srgbClr val="000000"/>
                    </a:solidFill>
                    <a:latin typeface="Arial" pitchFamily="34" charset="0"/>
                  </a:rPr>
                  <a:t>6.9</a:t>
                </a:r>
                <a:endParaRPr lang="en-US" altLang="zh-TW" sz="2000">
                  <a:latin typeface="Arial" pitchFamily="34" charset="0"/>
                </a:endParaRPr>
              </a:p>
            </p:txBody>
          </p:sp>
        </p:grpSp>
        <p:sp>
          <p:nvSpPr>
            <p:cNvPr id="1477728" name="Rectangle 100"/>
            <p:cNvSpPr>
              <a:spLocks noChangeAspect="1" noChangeArrowheads="1"/>
            </p:cNvSpPr>
            <p:nvPr/>
          </p:nvSpPr>
          <p:spPr bwMode="auto">
            <a:xfrm>
              <a:off x="464" y="2737"/>
              <a:ext cx="764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1961-1970</a:t>
              </a:r>
            </a:p>
          </p:txBody>
        </p:sp>
        <p:sp>
          <p:nvSpPr>
            <p:cNvPr id="1477729" name="Rectangle 101"/>
            <p:cNvSpPr>
              <a:spLocks noChangeAspect="1" noChangeArrowheads="1"/>
            </p:cNvSpPr>
            <p:nvPr/>
          </p:nvSpPr>
          <p:spPr bwMode="auto">
            <a:xfrm>
              <a:off x="464" y="2440"/>
              <a:ext cx="76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1971-1980</a:t>
              </a:r>
            </a:p>
          </p:txBody>
        </p:sp>
        <p:sp>
          <p:nvSpPr>
            <p:cNvPr id="1477730" name="Rectangle 102"/>
            <p:cNvSpPr>
              <a:spLocks noChangeAspect="1" noChangeArrowheads="1"/>
            </p:cNvSpPr>
            <p:nvPr/>
          </p:nvSpPr>
          <p:spPr bwMode="auto">
            <a:xfrm>
              <a:off x="464" y="2150"/>
              <a:ext cx="76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1981-1990</a:t>
              </a:r>
            </a:p>
          </p:txBody>
        </p:sp>
        <p:sp>
          <p:nvSpPr>
            <p:cNvPr id="1477731" name="Rectangle 103"/>
            <p:cNvSpPr>
              <a:spLocks noChangeAspect="1" noChangeArrowheads="1"/>
            </p:cNvSpPr>
            <p:nvPr/>
          </p:nvSpPr>
          <p:spPr bwMode="auto">
            <a:xfrm>
              <a:off x="464" y="1851"/>
              <a:ext cx="76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1991-2000</a:t>
              </a:r>
            </a:p>
          </p:txBody>
        </p:sp>
        <p:sp>
          <p:nvSpPr>
            <p:cNvPr id="1477732" name="Rectangle 104"/>
            <p:cNvSpPr>
              <a:spLocks noChangeAspect="1" noChangeArrowheads="1"/>
            </p:cNvSpPr>
            <p:nvPr/>
          </p:nvSpPr>
          <p:spPr bwMode="auto">
            <a:xfrm>
              <a:off x="215" y="1512"/>
              <a:ext cx="1118" cy="192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003366"/>
                  </a:solidFill>
                  <a:latin typeface="Arial" pitchFamily="34" charset="0"/>
                </a:rPr>
                <a:t>     2001-2008/9</a:t>
              </a:r>
            </a:p>
          </p:txBody>
        </p:sp>
        <p:sp>
          <p:nvSpPr>
            <p:cNvPr id="1477733" name="Rectangle 105"/>
            <p:cNvSpPr>
              <a:spLocks noChangeAspect="1" noChangeArrowheads="1"/>
            </p:cNvSpPr>
            <p:nvPr/>
          </p:nvSpPr>
          <p:spPr bwMode="auto">
            <a:xfrm>
              <a:off x="1426" y="1304"/>
              <a:ext cx="89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0</a:t>
              </a:r>
            </a:p>
          </p:txBody>
        </p:sp>
        <p:sp>
          <p:nvSpPr>
            <p:cNvPr id="1477734" name="Rectangle 106"/>
            <p:cNvSpPr>
              <a:spLocks noChangeAspect="1" noChangeArrowheads="1"/>
            </p:cNvSpPr>
            <p:nvPr/>
          </p:nvSpPr>
          <p:spPr bwMode="auto">
            <a:xfrm>
              <a:off x="1799" y="1304"/>
              <a:ext cx="89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1</a:t>
              </a:r>
            </a:p>
          </p:txBody>
        </p:sp>
        <p:sp>
          <p:nvSpPr>
            <p:cNvPr id="1477735" name="Rectangle 107"/>
            <p:cNvSpPr>
              <a:spLocks noChangeAspect="1" noChangeArrowheads="1"/>
            </p:cNvSpPr>
            <p:nvPr/>
          </p:nvSpPr>
          <p:spPr bwMode="auto">
            <a:xfrm>
              <a:off x="2211" y="1304"/>
              <a:ext cx="89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2</a:t>
              </a:r>
            </a:p>
          </p:txBody>
        </p:sp>
        <p:sp>
          <p:nvSpPr>
            <p:cNvPr id="1477736" name="Rectangle 108"/>
            <p:cNvSpPr>
              <a:spLocks noChangeAspect="1" noChangeArrowheads="1"/>
            </p:cNvSpPr>
            <p:nvPr/>
          </p:nvSpPr>
          <p:spPr bwMode="auto">
            <a:xfrm>
              <a:off x="2609" y="1304"/>
              <a:ext cx="88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3</a:t>
              </a:r>
            </a:p>
          </p:txBody>
        </p:sp>
        <p:sp>
          <p:nvSpPr>
            <p:cNvPr id="1477737" name="Rectangle 109"/>
            <p:cNvSpPr>
              <a:spLocks noChangeAspect="1" noChangeArrowheads="1"/>
            </p:cNvSpPr>
            <p:nvPr/>
          </p:nvSpPr>
          <p:spPr bwMode="auto">
            <a:xfrm>
              <a:off x="3023" y="1304"/>
              <a:ext cx="90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4</a:t>
              </a:r>
            </a:p>
          </p:txBody>
        </p:sp>
        <p:sp>
          <p:nvSpPr>
            <p:cNvPr id="1477738" name="Rectangle 110"/>
            <p:cNvSpPr>
              <a:spLocks noChangeAspect="1" noChangeArrowheads="1"/>
            </p:cNvSpPr>
            <p:nvPr/>
          </p:nvSpPr>
          <p:spPr bwMode="auto">
            <a:xfrm>
              <a:off x="3412" y="1304"/>
              <a:ext cx="88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5</a:t>
              </a:r>
            </a:p>
          </p:txBody>
        </p:sp>
        <p:sp>
          <p:nvSpPr>
            <p:cNvPr id="1477739" name="Rectangle 111"/>
            <p:cNvSpPr>
              <a:spLocks noChangeAspect="1" noChangeArrowheads="1"/>
            </p:cNvSpPr>
            <p:nvPr/>
          </p:nvSpPr>
          <p:spPr bwMode="auto">
            <a:xfrm>
              <a:off x="3893" y="1304"/>
              <a:ext cx="88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6</a:t>
              </a:r>
            </a:p>
          </p:txBody>
        </p:sp>
        <p:sp>
          <p:nvSpPr>
            <p:cNvPr id="1477740" name="Rectangle 112"/>
            <p:cNvSpPr>
              <a:spLocks noChangeAspect="1" noChangeArrowheads="1"/>
            </p:cNvSpPr>
            <p:nvPr/>
          </p:nvSpPr>
          <p:spPr bwMode="auto">
            <a:xfrm>
              <a:off x="4293" y="1304"/>
              <a:ext cx="89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7</a:t>
              </a:r>
            </a:p>
          </p:txBody>
        </p:sp>
        <p:sp>
          <p:nvSpPr>
            <p:cNvPr id="1477741" name="Rectangle 113"/>
            <p:cNvSpPr>
              <a:spLocks noChangeAspect="1" noChangeArrowheads="1"/>
            </p:cNvSpPr>
            <p:nvPr/>
          </p:nvSpPr>
          <p:spPr bwMode="auto">
            <a:xfrm>
              <a:off x="4700" y="1304"/>
              <a:ext cx="88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8</a:t>
              </a:r>
            </a:p>
          </p:txBody>
        </p:sp>
        <p:sp>
          <p:nvSpPr>
            <p:cNvPr id="1477742" name="Line 114"/>
            <p:cNvSpPr>
              <a:spLocks noChangeAspect="1" noChangeShapeType="1"/>
            </p:cNvSpPr>
            <p:nvPr/>
          </p:nvSpPr>
          <p:spPr bwMode="auto">
            <a:xfrm flipV="1">
              <a:off x="1824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43" name="Line 115"/>
            <p:cNvSpPr>
              <a:spLocks noChangeAspect="1" noChangeShapeType="1"/>
            </p:cNvSpPr>
            <p:nvPr/>
          </p:nvSpPr>
          <p:spPr bwMode="auto">
            <a:xfrm flipV="1">
              <a:off x="2233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44" name="Line 116"/>
            <p:cNvSpPr>
              <a:spLocks noChangeAspect="1" noChangeShapeType="1"/>
            </p:cNvSpPr>
            <p:nvPr/>
          </p:nvSpPr>
          <p:spPr bwMode="auto">
            <a:xfrm flipV="1">
              <a:off x="2633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45" name="Line 117"/>
            <p:cNvSpPr>
              <a:spLocks noChangeAspect="1" noChangeShapeType="1"/>
            </p:cNvSpPr>
            <p:nvPr/>
          </p:nvSpPr>
          <p:spPr bwMode="auto">
            <a:xfrm flipV="1">
              <a:off x="3044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46" name="Line 118"/>
            <p:cNvSpPr>
              <a:spLocks noChangeAspect="1" noChangeShapeType="1"/>
            </p:cNvSpPr>
            <p:nvPr/>
          </p:nvSpPr>
          <p:spPr bwMode="auto">
            <a:xfrm flipV="1">
              <a:off x="3443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47" name="Line 119"/>
            <p:cNvSpPr>
              <a:spLocks noChangeAspect="1" noChangeShapeType="1"/>
            </p:cNvSpPr>
            <p:nvPr/>
          </p:nvSpPr>
          <p:spPr bwMode="auto">
            <a:xfrm flipV="1">
              <a:off x="3926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48" name="Line 120"/>
            <p:cNvSpPr>
              <a:spLocks noChangeAspect="1" noChangeShapeType="1"/>
            </p:cNvSpPr>
            <p:nvPr/>
          </p:nvSpPr>
          <p:spPr bwMode="auto">
            <a:xfrm flipV="1">
              <a:off x="4337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49" name="Line 121"/>
            <p:cNvSpPr>
              <a:spLocks noChangeAspect="1" noChangeShapeType="1"/>
            </p:cNvSpPr>
            <p:nvPr/>
          </p:nvSpPr>
          <p:spPr bwMode="auto">
            <a:xfrm flipV="1">
              <a:off x="4737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50" name="Line 122"/>
            <p:cNvSpPr>
              <a:spLocks noChangeAspect="1" noChangeShapeType="1"/>
            </p:cNvSpPr>
            <p:nvPr/>
          </p:nvSpPr>
          <p:spPr bwMode="auto">
            <a:xfrm flipV="1">
              <a:off x="5146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51" name="Line 123"/>
            <p:cNvSpPr>
              <a:spLocks noChangeAspect="1" noChangeShapeType="1"/>
            </p:cNvSpPr>
            <p:nvPr/>
          </p:nvSpPr>
          <p:spPr bwMode="auto">
            <a:xfrm flipV="1">
              <a:off x="5544" y="1426"/>
              <a:ext cx="0" cy="31"/>
            </a:xfrm>
            <a:prstGeom prst="line">
              <a:avLst/>
            </a:prstGeom>
            <a:noFill/>
            <a:ln w="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1477752" name="Rectangle 124"/>
            <p:cNvSpPr>
              <a:spLocks noChangeAspect="1" noChangeArrowheads="1"/>
            </p:cNvSpPr>
            <p:nvPr/>
          </p:nvSpPr>
          <p:spPr bwMode="auto">
            <a:xfrm>
              <a:off x="5105" y="1301"/>
              <a:ext cx="9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9</a:t>
              </a:r>
            </a:p>
          </p:txBody>
        </p:sp>
        <p:sp>
          <p:nvSpPr>
            <p:cNvPr id="1477753" name="Rectangle 125"/>
            <p:cNvSpPr>
              <a:spLocks noChangeAspect="1" noChangeArrowheads="1"/>
            </p:cNvSpPr>
            <p:nvPr/>
          </p:nvSpPr>
          <p:spPr bwMode="auto">
            <a:xfrm>
              <a:off x="5493" y="1304"/>
              <a:ext cx="178" cy="1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altLang="zh-TW" sz="2000">
                  <a:solidFill>
                    <a:srgbClr val="800000"/>
                  </a:solidFill>
                  <a:latin typeface="Arial" pitchFamily="34" charset="0"/>
                </a:rPr>
                <a:t>10</a:t>
              </a:r>
            </a:p>
          </p:txBody>
        </p:sp>
        <p:sp>
          <p:nvSpPr>
            <p:cNvPr id="1477754" name="Rectangle 126"/>
            <p:cNvSpPr>
              <a:spLocks noChangeAspect="1" noChangeArrowheads="1"/>
            </p:cNvSpPr>
            <p:nvPr/>
          </p:nvSpPr>
          <p:spPr bwMode="auto">
            <a:xfrm>
              <a:off x="1670" y="1054"/>
              <a:ext cx="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endParaRPr lang="zh-TW" altLang="zh-TW" sz="2000">
                <a:solidFill>
                  <a:srgbClr val="800000"/>
                </a:solidFill>
                <a:latin typeface="Arial" pitchFamily="34" charset="0"/>
              </a:endParaRPr>
            </a:p>
          </p:txBody>
        </p:sp>
      </p:grpSp>
      <p:sp>
        <p:nvSpPr>
          <p:cNvPr id="1477755" name="Text Box 797"/>
          <p:cNvSpPr txBox="1">
            <a:spLocks noChangeArrowheads="1"/>
          </p:cNvSpPr>
          <p:nvPr/>
        </p:nvSpPr>
        <p:spPr bwMode="auto">
          <a:xfrm>
            <a:off x="3419475" y="981075"/>
            <a:ext cx="5065713" cy="8715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zh-TW" altLang="en-US" sz="4800" b="1">
                <a:solidFill>
                  <a:srgbClr val="000066"/>
                </a:solidFill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侵襲台灣颱風次數</a:t>
            </a:r>
          </a:p>
        </p:txBody>
      </p:sp>
      <p:pic>
        <p:nvPicPr>
          <p:cNvPr id="3016711" name="Picture 7" descr="Taiwan_typhoon"/>
          <p:cNvPicPr>
            <a:picLocks noChangeAspect="1" noChangeArrowheads="1"/>
          </p:cNvPicPr>
          <p:nvPr/>
        </p:nvPicPr>
        <p:blipFill>
          <a:blip r:embed="rId2" cstate="print">
            <a:lum contrast="18000"/>
          </a:blip>
          <a:srcRect/>
          <a:stretch>
            <a:fillRect/>
          </a:stretch>
        </p:blipFill>
        <p:spPr bwMode="auto">
          <a:xfrm>
            <a:off x="900113" y="765175"/>
            <a:ext cx="2411412" cy="159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2700" dir="5400000" algn="ctr" rotWithShape="0">
              <a:srgbClr val="1C1C1C"/>
            </a:outerShdw>
          </a:effectLst>
        </p:spPr>
      </p:pic>
      <p:pic>
        <p:nvPicPr>
          <p:cNvPr id="1477757" name="Picture 8" descr="Typhoon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2E2824"/>
              </a:clrFrom>
              <a:clrTo>
                <a:srgbClr val="2E2824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8538" y="1412875"/>
            <a:ext cx="814387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77758" name="Line 10"/>
          <p:cNvSpPr>
            <a:spLocks noChangeShapeType="1"/>
          </p:cNvSpPr>
          <p:nvPr/>
        </p:nvSpPr>
        <p:spPr bwMode="auto">
          <a:xfrm flipH="1" flipV="1">
            <a:off x="1619250" y="1628775"/>
            <a:ext cx="490538" cy="249238"/>
          </a:xfrm>
          <a:prstGeom prst="line">
            <a:avLst/>
          </a:prstGeom>
          <a:noFill/>
          <a:ln w="76200">
            <a:solidFill>
              <a:srgbClr val="800000"/>
            </a:solidFill>
            <a:round/>
            <a:headEnd/>
            <a:tailEnd type="triangle" w="lg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77759" name="Line 10"/>
          <p:cNvSpPr>
            <a:spLocks noChangeShapeType="1"/>
          </p:cNvSpPr>
          <p:nvPr/>
        </p:nvSpPr>
        <p:spPr bwMode="auto">
          <a:xfrm flipH="1" flipV="1">
            <a:off x="1619250" y="1628775"/>
            <a:ext cx="490538" cy="249238"/>
          </a:xfrm>
          <a:prstGeom prst="line">
            <a:avLst/>
          </a:prstGeom>
          <a:noFill/>
          <a:ln w="76200">
            <a:solidFill>
              <a:srgbClr val="800000"/>
            </a:solidFill>
            <a:round/>
            <a:headEnd/>
            <a:tailEnd type="triangle" w="lg" len="med"/>
          </a:ln>
        </p:spPr>
        <p:txBody>
          <a:bodyPr/>
          <a:lstStyle/>
          <a:p>
            <a:endParaRPr lang="zh-TW" altLang="en-US"/>
          </a:p>
        </p:txBody>
      </p:sp>
      <p:pic>
        <p:nvPicPr>
          <p:cNvPr id="2" name="Picture 7" descr="Taiwan_typhoon"/>
          <p:cNvPicPr>
            <a:picLocks noChangeAspect="1" noChangeArrowheads="1"/>
          </p:cNvPicPr>
          <p:nvPr/>
        </p:nvPicPr>
        <p:blipFill>
          <a:blip r:embed="rId2" cstate="print">
            <a:lum contrast="18000"/>
          </a:blip>
          <a:srcRect/>
          <a:stretch>
            <a:fillRect/>
          </a:stretch>
        </p:blipFill>
        <p:spPr bwMode="auto">
          <a:xfrm>
            <a:off x="204788" y="549275"/>
            <a:ext cx="8748712" cy="5775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2700" dir="5400000" algn="ctr" rotWithShape="0">
              <a:srgbClr val="1C1C1C"/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image001"/>
          <p:cNvPicPr>
            <a:picLocks noChangeAspect="1" noChangeArrowheads="1"/>
          </p:cNvPicPr>
          <p:nvPr/>
        </p:nvPicPr>
        <p:blipFill>
          <a:blip r:embed="rId2" cstate="print"/>
          <a:srcRect l="1549" r="1549"/>
          <a:stretch>
            <a:fillRect/>
          </a:stretch>
        </p:blipFill>
        <p:spPr bwMode="auto">
          <a:xfrm>
            <a:off x="0" y="1412875"/>
            <a:ext cx="9144000" cy="4792663"/>
          </a:xfrm>
          <a:prstGeom prst="rect">
            <a:avLst/>
          </a:prstGeom>
          <a:noFill/>
        </p:spPr>
      </p:pic>
      <p:sp>
        <p:nvSpPr>
          <p:cNvPr id="1478659" name="Text Box 5"/>
          <p:cNvSpPr txBox="1">
            <a:spLocks noChangeArrowheads="1"/>
          </p:cNvSpPr>
          <p:nvPr/>
        </p:nvSpPr>
        <p:spPr bwMode="auto">
          <a:xfrm>
            <a:off x="1619250" y="908050"/>
            <a:ext cx="6048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Blip>
                <a:blip r:embed="rId3"/>
              </a:buBlip>
            </a:pPr>
            <a:r>
              <a:rPr lang="en-US" altLang="zh-TW" sz="2800" b="1">
                <a:latin typeface="Arial" pitchFamily="34" charset="0"/>
                <a:ea typeface="標楷體" pitchFamily="65" charset="-120"/>
              </a:rPr>
              <a:t>1985~2005</a:t>
            </a:r>
            <a:r>
              <a:rPr lang="zh-TW" altLang="en-US" sz="2800" b="1">
                <a:latin typeface="Arial" pitchFamily="34" charset="0"/>
                <a:ea typeface="標楷體" pitchFamily="65" charset="-120"/>
              </a:rPr>
              <a:t>年颱風</a:t>
            </a:r>
            <a:r>
              <a:rPr lang="en-US" altLang="zh-TW" sz="2800" b="1">
                <a:latin typeface="Arial" pitchFamily="34" charset="0"/>
                <a:ea typeface="標楷體" pitchFamily="65" charset="-120"/>
              </a:rPr>
              <a:t>(</a:t>
            </a:r>
            <a:r>
              <a:rPr lang="zh-TW" altLang="en-US" sz="2800" b="1">
                <a:latin typeface="Arial" pitchFamily="34" charset="0"/>
                <a:ea typeface="標楷體" pitchFamily="65" charset="-120"/>
              </a:rPr>
              <a:t>含颶風</a:t>
            </a:r>
            <a:r>
              <a:rPr lang="en-US" altLang="zh-TW" sz="2800" b="1">
                <a:latin typeface="Arial" pitchFamily="34" charset="0"/>
                <a:ea typeface="標楷體" pitchFamily="65" charset="-120"/>
              </a:rPr>
              <a:t>)</a:t>
            </a:r>
            <a:r>
              <a:rPr lang="zh-TW" altLang="en-US" sz="2800" b="1">
                <a:latin typeface="Arial" pitchFamily="34" charset="0"/>
                <a:ea typeface="標楷體" pitchFamily="65" charset="-120"/>
              </a:rPr>
              <a:t>路徑圖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827584" y="1268760"/>
            <a:ext cx="684076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600" dirty="0" smtClean="0">
                <a:solidFill>
                  <a:srgbClr val="FFFF00"/>
                </a:solidFill>
              </a:rPr>
              <a:t>Before showing how severe situation Taiwan faces </a:t>
            </a:r>
            <a:endParaRPr lang="zh-TW" altLang="en-US" sz="1600" dirty="0">
              <a:solidFill>
                <a:srgbClr val="FFFF00"/>
              </a:solidFill>
            </a:endParaRPr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764555"/>
            <a:ext cx="9144000" cy="4976813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79512" y="4437112"/>
            <a:ext cx="7056784" cy="12241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標題 8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zh-TW" altLang="en-US" dirty="0" smtClean="0"/>
              <a:t>台灣河川的疏砂量比黃河還高</a:t>
            </a:r>
            <a:endParaRPr lang="zh-TW" alt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Freeform 2"/>
          <p:cNvSpPr>
            <a:spLocks/>
          </p:cNvSpPr>
          <p:nvPr/>
        </p:nvSpPr>
        <p:spPr bwMode="auto">
          <a:xfrm>
            <a:off x="395288" y="1700213"/>
            <a:ext cx="3671887" cy="4681537"/>
          </a:xfrm>
          <a:custGeom>
            <a:avLst/>
            <a:gdLst>
              <a:gd name="T0" fmla="*/ 2147483647 w 2223"/>
              <a:gd name="T1" fmla="*/ 2147483647 h 2132"/>
              <a:gd name="T2" fmla="*/ 2147483647 w 2223"/>
              <a:gd name="T3" fmla="*/ 2147483647 h 2132"/>
              <a:gd name="T4" fmla="*/ 2147483647 w 2223"/>
              <a:gd name="T5" fmla="*/ 2147483647 h 2132"/>
              <a:gd name="T6" fmla="*/ 2147483647 w 2223"/>
              <a:gd name="T7" fmla="*/ 2147483647 h 2132"/>
              <a:gd name="T8" fmla="*/ 2147483647 w 2223"/>
              <a:gd name="T9" fmla="*/ 2147483647 h 2132"/>
              <a:gd name="T10" fmla="*/ 2147483647 w 2223"/>
              <a:gd name="T11" fmla="*/ 0 h 2132"/>
              <a:gd name="T12" fmla="*/ 2147483647 w 2223"/>
              <a:gd name="T13" fmla="*/ 2147483647 h 2132"/>
              <a:gd name="T14" fmla="*/ 2147483647 w 2223"/>
              <a:gd name="T15" fmla="*/ 2147483647 h 2132"/>
              <a:gd name="T16" fmla="*/ 2147483647 w 2223"/>
              <a:gd name="T17" fmla="*/ 2147483647 h 2132"/>
              <a:gd name="T18" fmla="*/ 2147483647 w 2223"/>
              <a:gd name="T19" fmla="*/ 2147483647 h 2132"/>
              <a:gd name="T20" fmla="*/ 2147483647 w 2223"/>
              <a:gd name="T21" fmla="*/ 2147483647 h 2132"/>
              <a:gd name="T22" fmla="*/ 2147483647 w 2223"/>
              <a:gd name="T23" fmla="*/ 2147483647 h 2132"/>
              <a:gd name="T24" fmla="*/ 2147483647 w 2223"/>
              <a:gd name="T25" fmla="*/ 2147483647 h 2132"/>
              <a:gd name="T26" fmla="*/ 2147483647 w 2223"/>
              <a:gd name="T27" fmla="*/ 2147483647 h 2132"/>
              <a:gd name="T28" fmla="*/ 2147483647 w 2223"/>
              <a:gd name="T29" fmla="*/ 2147483647 h 2132"/>
              <a:gd name="T30" fmla="*/ 2147483647 w 2223"/>
              <a:gd name="T31" fmla="*/ 2147483647 h 2132"/>
              <a:gd name="T32" fmla="*/ 2147483647 w 2223"/>
              <a:gd name="T33" fmla="*/ 2147483647 h 2132"/>
              <a:gd name="T34" fmla="*/ 0 w 2223"/>
              <a:gd name="T35" fmla="*/ 2147483647 h 2132"/>
              <a:gd name="T36" fmla="*/ 2147483647 w 2223"/>
              <a:gd name="T37" fmla="*/ 2147483647 h 2132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2223"/>
              <a:gd name="T58" fmla="*/ 0 h 2132"/>
              <a:gd name="T59" fmla="*/ 2223 w 2223"/>
              <a:gd name="T60" fmla="*/ 2132 h 2132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2223" h="2132">
                <a:moveTo>
                  <a:pt x="318" y="1588"/>
                </a:moveTo>
                <a:lnTo>
                  <a:pt x="681" y="1225"/>
                </a:lnTo>
                <a:lnTo>
                  <a:pt x="817" y="817"/>
                </a:lnTo>
                <a:lnTo>
                  <a:pt x="998" y="454"/>
                </a:lnTo>
                <a:lnTo>
                  <a:pt x="1180" y="182"/>
                </a:lnTo>
                <a:lnTo>
                  <a:pt x="1316" y="0"/>
                </a:lnTo>
                <a:lnTo>
                  <a:pt x="1542" y="46"/>
                </a:lnTo>
                <a:lnTo>
                  <a:pt x="1588" y="227"/>
                </a:lnTo>
                <a:lnTo>
                  <a:pt x="1724" y="545"/>
                </a:lnTo>
                <a:lnTo>
                  <a:pt x="1815" y="998"/>
                </a:lnTo>
                <a:lnTo>
                  <a:pt x="1951" y="1361"/>
                </a:lnTo>
                <a:lnTo>
                  <a:pt x="2132" y="1769"/>
                </a:lnTo>
                <a:lnTo>
                  <a:pt x="2223" y="2087"/>
                </a:lnTo>
                <a:lnTo>
                  <a:pt x="1679" y="2132"/>
                </a:lnTo>
                <a:lnTo>
                  <a:pt x="1134" y="2132"/>
                </a:lnTo>
                <a:lnTo>
                  <a:pt x="499" y="2087"/>
                </a:lnTo>
                <a:lnTo>
                  <a:pt x="182" y="1996"/>
                </a:lnTo>
                <a:lnTo>
                  <a:pt x="0" y="2041"/>
                </a:lnTo>
                <a:lnTo>
                  <a:pt x="318" y="1588"/>
                </a:lnTo>
                <a:close/>
              </a:path>
            </a:pathLst>
          </a:custGeom>
          <a:solidFill>
            <a:srgbClr val="800000"/>
          </a:solidFill>
          <a:ln w="19050" cmpd="sng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387" name="Freeform 3"/>
          <p:cNvSpPr>
            <a:spLocks/>
          </p:cNvSpPr>
          <p:nvPr/>
        </p:nvSpPr>
        <p:spPr bwMode="auto">
          <a:xfrm>
            <a:off x="4284663" y="5013325"/>
            <a:ext cx="4751387" cy="1296988"/>
          </a:xfrm>
          <a:custGeom>
            <a:avLst/>
            <a:gdLst>
              <a:gd name="T0" fmla="*/ 2147483647 w 2223"/>
              <a:gd name="T1" fmla="*/ 2147483647 h 2132"/>
              <a:gd name="T2" fmla="*/ 2147483647 w 2223"/>
              <a:gd name="T3" fmla="*/ 2147483647 h 2132"/>
              <a:gd name="T4" fmla="*/ 2147483647 w 2223"/>
              <a:gd name="T5" fmla="*/ 2147483647 h 2132"/>
              <a:gd name="T6" fmla="*/ 2147483647 w 2223"/>
              <a:gd name="T7" fmla="*/ 2147483647 h 2132"/>
              <a:gd name="T8" fmla="*/ 2147483647 w 2223"/>
              <a:gd name="T9" fmla="*/ 2147483647 h 2132"/>
              <a:gd name="T10" fmla="*/ 2147483647 w 2223"/>
              <a:gd name="T11" fmla="*/ 0 h 2132"/>
              <a:gd name="T12" fmla="*/ 2147483647 w 2223"/>
              <a:gd name="T13" fmla="*/ 2147483647 h 2132"/>
              <a:gd name="T14" fmla="*/ 2147483647 w 2223"/>
              <a:gd name="T15" fmla="*/ 2147483647 h 2132"/>
              <a:gd name="T16" fmla="*/ 2147483647 w 2223"/>
              <a:gd name="T17" fmla="*/ 2147483647 h 2132"/>
              <a:gd name="T18" fmla="*/ 2147483647 w 2223"/>
              <a:gd name="T19" fmla="*/ 2147483647 h 2132"/>
              <a:gd name="T20" fmla="*/ 2147483647 w 2223"/>
              <a:gd name="T21" fmla="*/ 2147483647 h 2132"/>
              <a:gd name="T22" fmla="*/ 2147483647 w 2223"/>
              <a:gd name="T23" fmla="*/ 2147483647 h 2132"/>
              <a:gd name="T24" fmla="*/ 2147483647 w 2223"/>
              <a:gd name="T25" fmla="*/ 2147483647 h 2132"/>
              <a:gd name="T26" fmla="*/ 2147483647 w 2223"/>
              <a:gd name="T27" fmla="*/ 2147483647 h 2132"/>
              <a:gd name="T28" fmla="*/ 2147483647 w 2223"/>
              <a:gd name="T29" fmla="*/ 2147483647 h 2132"/>
              <a:gd name="T30" fmla="*/ 2147483647 w 2223"/>
              <a:gd name="T31" fmla="*/ 2147483647 h 2132"/>
              <a:gd name="T32" fmla="*/ 2147483647 w 2223"/>
              <a:gd name="T33" fmla="*/ 2147483647 h 2132"/>
              <a:gd name="T34" fmla="*/ 0 w 2223"/>
              <a:gd name="T35" fmla="*/ 2147483647 h 2132"/>
              <a:gd name="T36" fmla="*/ 2147483647 w 2223"/>
              <a:gd name="T37" fmla="*/ 2147483647 h 2132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2223"/>
              <a:gd name="T58" fmla="*/ 0 h 2132"/>
              <a:gd name="T59" fmla="*/ 2223 w 2223"/>
              <a:gd name="T60" fmla="*/ 2132 h 2132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2223" h="2132">
                <a:moveTo>
                  <a:pt x="318" y="1588"/>
                </a:moveTo>
                <a:lnTo>
                  <a:pt x="681" y="1225"/>
                </a:lnTo>
                <a:lnTo>
                  <a:pt x="817" y="817"/>
                </a:lnTo>
                <a:lnTo>
                  <a:pt x="998" y="454"/>
                </a:lnTo>
                <a:lnTo>
                  <a:pt x="1180" y="182"/>
                </a:lnTo>
                <a:lnTo>
                  <a:pt x="1316" y="0"/>
                </a:lnTo>
                <a:lnTo>
                  <a:pt x="1542" y="46"/>
                </a:lnTo>
                <a:lnTo>
                  <a:pt x="1588" y="227"/>
                </a:lnTo>
                <a:lnTo>
                  <a:pt x="1724" y="545"/>
                </a:lnTo>
                <a:lnTo>
                  <a:pt x="1815" y="998"/>
                </a:lnTo>
                <a:lnTo>
                  <a:pt x="1951" y="1361"/>
                </a:lnTo>
                <a:lnTo>
                  <a:pt x="2132" y="1769"/>
                </a:lnTo>
                <a:lnTo>
                  <a:pt x="2223" y="2087"/>
                </a:lnTo>
                <a:lnTo>
                  <a:pt x="1679" y="2132"/>
                </a:lnTo>
                <a:lnTo>
                  <a:pt x="1134" y="2132"/>
                </a:lnTo>
                <a:lnTo>
                  <a:pt x="499" y="2087"/>
                </a:lnTo>
                <a:lnTo>
                  <a:pt x="182" y="1996"/>
                </a:lnTo>
                <a:lnTo>
                  <a:pt x="0" y="2041"/>
                </a:lnTo>
                <a:lnTo>
                  <a:pt x="318" y="1588"/>
                </a:lnTo>
                <a:close/>
              </a:path>
            </a:pathLst>
          </a:custGeom>
          <a:solidFill>
            <a:srgbClr val="800000"/>
          </a:solidFill>
          <a:ln w="19050" cmpd="sng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56" name="Line 4"/>
          <p:cNvSpPr>
            <a:spLocks noChangeShapeType="1"/>
          </p:cNvSpPr>
          <p:nvPr/>
        </p:nvSpPr>
        <p:spPr bwMode="auto">
          <a:xfrm>
            <a:off x="539750" y="5084763"/>
            <a:ext cx="0" cy="863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57" name="Line 5"/>
          <p:cNvSpPr>
            <a:spLocks noChangeShapeType="1"/>
          </p:cNvSpPr>
          <p:nvPr/>
        </p:nvSpPr>
        <p:spPr bwMode="auto">
          <a:xfrm>
            <a:off x="4643438" y="5300663"/>
            <a:ext cx="0" cy="863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58" name="Freeform 6"/>
          <p:cNvSpPr>
            <a:spLocks/>
          </p:cNvSpPr>
          <p:nvPr/>
        </p:nvSpPr>
        <p:spPr bwMode="auto">
          <a:xfrm>
            <a:off x="539750" y="5157788"/>
            <a:ext cx="431800" cy="719137"/>
          </a:xfrm>
          <a:custGeom>
            <a:avLst/>
            <a:gdLst>
              <a:gd name="T0" fmla="*/ 0 w 227"/>
              <a:gd name="T1" fmla="*/ 0 h 453"/>
              <a:gd name="T2" fmla="*/ 2147483647 w 227"/>
              <a:gd name="T3" fmla="*/ 0 h 453"/>
              <a:gd name="T4" fmla="*/ 0 w 227"/>
              <a:gd name="T5" fmla="*/ 2147483647 h 453"/>
              <a:gd name="T6" fmla="*/ 0 w 227"/>
              <a:gd name="T7" fmla="*/ 0 h 453"/>
              <a:gd name="T8" fmla="*/ 0 60000 65536"/>
              <a:gd name="T9" fmla="*/ 0 60000 65536"/>
              <a:gd name="T10" fmla="*/ 0 60000 65536"/>
              <a:gd name="T11" fmla="*/ 0 60000 65536"/>
              <a:gd name="T12" fmla="*/ 0 w 227"/>
              <a:gd name="T13" fmla="*/ 0 h 453"/>
              <a:gd name="T14" fmla="*/ 227 w 227"/>
              <a:gd name="T15" fmla="*/ 453 h 45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27" h="453">
                <a:moveTo>
                  <a:pt x="0" y="0"/>
                </a:moveTo>
                <a:lnTo>
                  <a:pt x="227" y="0"/>
                </a:lnTo>
                <a:lnTo>
                  <a:pt x="0" y="453"/>
                </a:lnTo>
                <a:lnTo>
                  <a:pt x="0" y="0"/>
                </a:lnTo>
                <a:close/>
              </a:path>
            </a:pathLst>
          </a:custGeom>
          <a:solidFill>
            <a:srgbClr val="333399"/>
          </a:solidFill>
          <a:ln w="12700" cmpd="sng">
            <a:solidFill>
              <a:srgbClr val="3333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59" name="Freeform 7"/>
          <p:cNvSpPr>
            <a:spLocks/>
          </p:cNvSpPr>
          <p:nvPr/>
        </p:nvSpPr>
        <p:spPr bwMode="auto">
          <a:xfrm>
            <a:off x="4643438" y="5373688"/>
            <a:ext cx="1728787" cy="719137"/>
          </a:xfrm>
          <a:custGeom>
            <a:avLst/>
            <a:gdLst>
              <a:gd name="T0" fmla="*/ 0 w 1044"/>
              <a:gd name="T1" fmla="*/ 0 h 453"/>
              <a:gd name="T2" fmla="*/ 0 w 1044"/>
              <a:gd name="T3" fmla="*/ 2147483647 h 453"/>
              <a:gd name="T4" fmla="*/ 2147483647 w 1044"/>
              <a:gd name="T5" fmla="*/ 2147483647 h 453"/>
              <a:gd name="T6" fmla="*/ 2147483647 w 1044"/>
              <a:gd name="T7" fmla="*/ 2147483647 h 453"/>
              <a:gd name="T8" fmla="*/ 2147483647 w 1044"/>
              <a:gd name="T9" fmla="*/ 2147483647 h 453"/>
              <a:gd name="T10" fmla="*/ 2147483647 w 1044"/>
              <a:gd name="T11" fmla="*/ 0 h 453"/>
              <a:gd name="T12" fmla="*/ 2147483647 w 1044"/>
              <a:gd name="T13" fmla="*/ 0 h 453"/>
              <a:gd name="T14" fmla="*/ 0 w 1044"/>
              <a:gd name="T15" fmla="*/ 0 h 45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044"/>
              <a:gd name="T25" fmla="*/ 0 h 453"/>
              <a:gd name="T26" fmla="*/ 1044 w 1044"/>
              <a:gd name="T27" fmla="*/ 453 h 453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044" h="453">
                <a:moveTo>
                  <a:pt x="0" y="0"/>
                </a:moveTo>
                <a:lnTo>
                  <a:pt x="0" y="453"/>
                </a:lnTo>
                <a:lnTo>
                  <a:pt x="545" y="272"/>
                </a:lnTo>
                <a:lnTo>
                  <a:pt x="681" y="227"/>
                </a:lnTo>
                <a:lnTo>
                  <a:pt x="862" y="90"/>
                </a:lnTo>
                <a:lnTo>
                  <a:pt x="998" y="0"/>
                </a:lnTo>
                <a:lnTo>
                  <a:pt x="1044" y="0"/>
                </a:lnTo>
                <a:lnTo>
                  <a:pt x="0" y="0"/>
                </a:lnTo>
                <a:close/>
              </a:path>
            </a:pathLst>
          </a:custGeom>
          <a:solidFill>
            <a:srgbClr val="333399"/>
          </a:solidFill>
          <a:ln w="12700" cmpd="sng">
            <a:solidFill>
              <a:srgbClr val="3333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1835150" y="3789363"/>
            <a:ext cx="1439863" cy="79216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台灣</a:t>
            </a:r>
          </a:p>
          <a:p>
            <a:pPr algn="ctr"/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地形陡峭</a:t>
            </a:r>
          </a:p>
        </p:txBody>
      </p:sp>
      <p:sp>
        <p:nvSpPr>
          <p:cNvPr id="16393" name="Rectangle 9"/>
          <p:cNvSpPr>
            <a:spLocks noChangeArrowheads="1"/>
          </p:cNvSpPr>
          <p:nvPr/>
        </p:nvSpPr>
        <p:spPr bwMode="auto">
          <a:xfrm>
            <a:off x="6443663" y="5373688"/>
            <a:ext cx="1439862" cy="7921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美國</a:t>
            </a:r>
          </a:p>
          <a:p>
            <a:pPr algn="ctr"/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地形平緩</a:t>
            </a:r>
          </a:p>
        </p:txBody>
      </p:sp>
      <p:sp>
        <p:nvSpPr>
          <p:cNvPr id="1431562" name="Freeform 10"/>
          <p:cNvSpPr>
            <a:spLocks/>
          </p:cNvSpPr>
          <p:nvPr/>
        </p:nvSpPr>
        <p:spPr bwMode="auto">
          <a:xfrm>
            <a:off x="539750" y="2708275"/>
            <a:ext cx="1433513" cy="3086100"/>
          </a:xfrm>
          <a:custGeom>
            <a:avLst/>
            <a:gdLst>
              <a:gd name="T0" fmla="*/ 2147483647 w 886"/>
              <a:gd name="T1" fmla="*/ 0 h 1910"/>
              <a:gd name="T2" fmla="*/ 2147483647 w 886"/>
              <a:gd name="T3" fmla="*/ 2147483647 h 1910"/>
              <a:gd name="T4" fmla="*/ 2147483647 w 886"/>
              <a:gd name="T5" fmla="*/ 2147483647 h 1910"/>
              <a:gd name="T6" fmla="*/ 2147483647 w 886"/>
              <a:gd name="T7" fmla="*/ 2147483647 h 1910"/>
              <a:gd name="T8" fmla="*/ 2147483647 w 886"/>
              <a:gd name="T9" fmla="*/ 2147483647 h 1910"/>
              <a:gd name="T10" fmla="*/ 2147483647 w 886"/>
              <a:gd name="T11" fmla="*/ 2147483647 h 1910"/>
              <a:gd name="T12" fmla="*/ 2147483647 w 886"/>
              <a:gd name="T13" fmla="*/ 2147483647 h 1910"/>
              <a:gd name="T14" fmla="*/ 2147483647 w 886"/>
              <a:gd name="T15" fmla="*/ 2147483647 h 1910"/>
              <a:gd name="T16" fmla="*/ 2147483647 w 886"/>
              <a:gd name="T17" fmla="*/ 2147483647 h 1910"/>
              <a:gd name="T18" fmla="*/ 2147483647 w 886"/>
              <a:gd name="T19" fmla="*/ 2147483647 h 1910"/>
              <a:gd name="T20" fmla="*/ 2147483647 w 886"/>
              <a:gd name="T21" fmla="*/ 2147483647 h 1910"/>
              <a:gd name="T22" fmla="*/ 2147483647 w 886"/>
              <a:gd name="T23" fmla="*/ 2147483647 h 1910"/>
              <a:gd name="T24" fmla="*/ 2147483647 w 886"/>
              <a:gd name="T25" fmla="*/ 2147483647 h 1910"/>
              <a:gd name="T26" fmla="*/ 2147483647 w 886"/>
              <a:gd name="T27" fmla="*/ 2147483647 h 1910"/>
              <a:gd name="T28" fmla="*/ 2147483647 w 886"/>
              <a:gd name="T29" fmla="*/ 2147483647 h 1910"/>
              <a:gd name="T30" fmla="*/ 2147483647 w 886"/>
              <a:gd name="T31" fmla="*/ 2147483647 h 1910"/>
              <a:gd name="T32" fmla="*/ 2147483647 w 886"/>
              <a:gd name="T33" fmla="*/ 2147483647 h 1910"/>
              <a:gd name="T34" fmla="*/ 2147483647 w 886"/>
              <a:gd name="T35" fmla="*/ 2147483647 h 1910"/>
              <a:gd name="T36" fmla="*/ 2147483647 w 886"/>
              <a:gd name="T37" fmla="*/ 2147483647 h 1910"/>
              <a:gd name="T38" fmla="*/ 2147483647 w 886"/>
              <a:gd name="T39" fmla="*/ 2147483647 h 1910"/>
              <a:gd name="T40" fmla="*/ 2147483647 w 886"/>
              <a:gd name="T41" fmla="*/ 2147483647 h 1910"/>
              <a:gd name="T42" fmla="*/ 2147483647 w 886"/>
              <a:gd name="T43" fmla="*/ 2147483647 h 1910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w 886"/>
              <a:gd name="T67" fmla="*/ 0 h 1910"/>
              <a:gd name="T68" fmla="*/ 886 w 886"/>
              <a:gd name="T69" fmla="*/ 1910 h 1910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T66" t="T67" r="T68" b="T69"/>
            <a:pathLst>
              <a:path w="886" h="1910">
                <a:moveTo>
                  <a:pt x="886" y="0"/>
                </a:moveTo>
                <a:cubicBezTo>
                  <a:pt x="877" y="45"/>
                  <a:pt x="875" y="104"/>
                  <a:pt x="840" y="137"/>
                </a:cubicBezTo>
                <a:cubicBezTo>
                  <a:pt x="820" y="196"/>
                  <a:pt x="807" y="263"/>
                  <a:pt x="780" y="319"/>
                </a:cubicBezTo>
                <a:cubicBezTo>
                  <a:pt x="752" y="377"/>
                  <a:pt x="776" y="306"/>
                  <a:pt x="757" y="364"/>
                </a:cubicBezTo>
                <a:cubicBezTo>
                  <a:pt x="739" y="419"/>
                  <a:pt x="729" y="483"/>
                  <a:pt x="696" y="531"/>
                </a:cubicBezTo>
                <a:cubicBezTo>
                  <a:pt x="690" y="597"/>
                  <a:pt x="678" y="651"/>
                  <a:pt x="659" y="713"/>
                </a:cubicBezTo>
                <a:cubicBezTo>
                  <a:pt x="651" y="776"/>
                  <a:pt x="634" y="835"/>
                  <a:pt x="613" y="895"/>
                </a:cubicBezTo>
                <a:cubicBezTo>
                  <a:pt x="607" y="950"/>
                  <a:pt x="597" y="1056"/>
                  <a:pt x="552" y="1099"/>
                </a:cubicBezTo>
                <a:cubicBezTo>
                  <a:pt x="543" y="1128"/>
                  <a:pt x="542" y="1140"/>
                  <a:pt x="515" y="1167"/>
                </a:cubicBezTo>
                <a:cubicBezTo>
                  <a:pt x="502" y="1180"/>
                  <a:pt x="477" y="1205"/>
                  <a:pt x="477" y="1205"/>
                </a:cubicBezTo>
                <a:cubicBezTo>
                  <a:pt x="466" y="1235"/>
                  <a:pt x="458" y="1248"/>
                  <a:pt x="431" y="1266"/>
                </a:cubicBezTo>
                <a:cubicBezTo>
                  <a:pt x="403" y="1308"/>
                  <a:pt x="389" y="1315"/>
                  <a:pt x="355" y="1349"/>
                </a:cubicBezTo>
                <a:cubicBezTo>
                  <a:pt x="344" y="1360"/>
                  <a:pt x="337" y="1376"/>
                  <a:pt x="325" y="1387"/>
                </a:cubicBezTo>
                <a:cubicBezTo>
                  <a:pt x="318" y="1393"/>
                  <a:pt x="309" y="1396"/>
                  <a:pt x="302" y="1402"/>
                </a:cubicBezTo>
                <a:cubicBezTo>
                  <a:pt x="296" y="1407"/>
                  <a:pt x="292" y="1413"/>
                  <a:pt x="287" y="1418"/>
                </a:cubicBezTo>
                <a:cubicBezTo>
                  <a:pt x="277" y="1449"/>
                  <a:pt x="252" y="1466"/>
                  <a:pt x="234" y="1493"/>
                </a:cubicBezTo>
                <a:cubicBezTo>
                  <a:pt x="226" y="1520"/>
                  <a:pt x="211" y="1531"/>
                  <a:pt x="196" y="1554"/>
                </a:cubicBezTo>
                <a:cubicBezTo>
                  <a:pt x="179" y="1609"/>
                  <a:pt x="145" y="1664"/>
                  <a:pt x="105" y="1706"/>
                </a:cubicBezTo>
                <a:cubicBezTo>
                  <a:pt x="97" y="1732"/>
                  <a:pt x="87" y="1747"/>
                  <a:pt x="67" y="1766"/>
                </a:cubicBezTo>
                <a:cubicBezTo>
                  <a:pt x="52" y="1816"/>
                  <a:pt x="71" y="1762"/>
                  <a:pt x="45" y="1812"/>
                </a:cubicBezTo>
                <a:cubicBezTo>
                  <a:pt x="34" y="1833"/>
                  <a:pt x="33" y="1859"/>
                  <a:pt x="22" y="1880"/>
                </a:cubicBezTo>
                <a:cubicBezTo>
                  <a:pt x="8" y="1908"/>
                  <a:pt x="0" y="1896"/>
                  <a:pt x="14" y="1910"/>
                </a:cubicBezTo>
              </a:path>
            </a:pathLst>
          </a:custGeom>
          <a:noFill/>
          <a:ln w="114300" cmpd="sng">
            <a:solidFill>
              <a:srgbClr val="FF9900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395" name="AutoShape 11"/>
          <p:cNvSpPr>
            <a:spLocks noChangeArrowheads="1"/>
          </p:cNvSpPr>
          <p:nvPr/>
        </p:nvSpPr>
        <p:spPr bwMode="auto">
          <a:xfrm>
            <a:off x="3851275" y="1484313"/>
            <a:ext cx="5292725" cy="3168650"/>
          </a:xfrm>
          <a:prstGeom prst="cloudCallout">
            <a:avLst>
              <a:gd name="adj1" fmla="val -43940"/>
              <a:gd name="adj2" fmla="val 67032"/>
            </a:avLst>
          </a:prstGeom>
          <a:solidFill>
            <a:srgbClr val="CC0066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en-US" altLang="zh-TW" sz="2800" b="1">
                <a:latin typeface="Verdana" pitchFamily="34" charset="0"/>
                <a:ea typeface="標楷體" pitchFamily="65" charset="-120"/>
              </a:rPr>
              <a:t>921</a:t>
            </a:r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地震以後的大甲溪流域水庫與</a:t>
            </a:r>
            <a:r>
              <a:rPr lang="en-US" altLang="zh-TW" sz="2800" b="1">
                <a:latin typeface="Verdana" pitchFamily="34" charset="0"/>
                <a:ea typeface="標楷體" pitchFamily="65" charset="-120"/>
              </a:rPr>
              <a:t>88</a:t>
            </a:r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風災後曾文、南化水庫的嚴重淤積，難道不能給我們反省嗎</a:t>
            </a:r>
            <a:r>
              <a:rPr lang="en-US" altLang="zh-TW" sz="2800" b="1">
                <a:latin typeface="Verdana" pitchFamily="34" charset="0"/>
                <a:ea typeface="標楷體" pitchFamily="65" charset="-120"/>
              </a:rPr>
              <a:t>!</a:t>
            </a:r>
          </a:p>
        </p:txBody>
      </p:sp>
      <p:sp>
        <p:nvSpPr>
          <p:cNvPr id="1431564" name="Freeform 12"/>
          <p:cNvSpPr>
            <a:spLocks/>
          </p:cNvSpPr>
          <p:nvPr/>
        </p:nvSpPr>
        <p:spPr bwMode="auto">
          <a:xfrm>
            <a:off x="971550" y="5229225"/>
            <a:ext cx="914400" cy="831850"/>
          </a:xfrm>
          <a:custGeom>
            <a:avLst/>
            <a:gdLst>
              <a:gd name="T0" fmla="*/ 0 w 576"/>
              <a:gd name="T1" fmla="*/ 0 h 524"/>
              <a:gd name="T2" fmla="*/ 2147483647 w 576"/>
              <a:gd name="T3" fmla="*/ 2147483647 h 524"/>
              <a:gd name="T4" fmla="*/ 2147483647 w 576"/>
              <a:gd name="T5" fmla="*/ 2147483647 h 524"/>
              <a:gd name="T6" fmla="*/ 2147483647 w 576"/>
              <a:gd name="T7" fmla="*/ 2147483647 h 524"/>
              <a:gd name="T8" fmla="*/ 2147483647 w 576"/>
              <a:gd name="T9" fmla="*/ 2147483647 h 524"/>
              <a:gd name="T10" fmla="*/ 2147483647 w 576"/>
              <a:gd name="T11" fmla="*/ 2147483647 h 524"/>
              <a:gd name="T12" fmla="*/ 2147483647 w 576"/>
              <a:gd name="T13" fmla="*/ 2147483647 h 524"/>
              <a:gd name="T14" fmla="*/ 2147483647 w 576"/>
              <a:gd name="T15" fmla="*/ 2147483647 h 524"/>
              <a:gd name="T16" fmla="*/ 2147483647 w 576"/>
              <a:gd name="T17" fmla="*/ 2147483647 h 524"/>
              <a:gd name="T18" fmla="*/ 2147483647 w 576"/>
              <a:gd name="T19" fmla="*/ 2147483647 h 524"/>
              <a:gd name="T20" fmla="*/ 2147483647 w 576"/>
              <a:gd name="T21" fmla="*/ 2147483647 h 524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576"/>
              <a:gd name="T34" fmla="*/ 0 h 524"/>
              <a:gd name="T35" fmla="*/ 576 w 576"/>
              <a:gd name="T36" fmla="*/ 524 h 524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576" h="524">
                <a:moveTo>
                  <a:pt x="0" y="0"/>
                </a:moveTo>
                <a:cubicBezTo>
                  <a:pt x="69" y="21"/>
                  <a:pt x="32" y="79"/>
                  <a:pt x="76" y="114"/>
                </a:cubicBezTo>
                <a:cubicBezTo>
                  <a:pt x="89" y="124"/>
                  <a:pt x="107" y="124"/>
                  <a:pt x="122" y="129"/>
                </a:cubicBezTo>
                <a:cubicBezTo>
                  <a:pt x="131" y="143"/>
                  <a:pt x="134" y="161"/>
                  <a:pt x="144" y="174"/>
                </a:cubicBezTo>
                <a:cubicBezTo>
                  <a:pt x="156" y="190"/>
                  <a:pt x="176" y="198"/>
                  <a:pt x="190" y="212"/>
                </a:cubicBezTo>
                <a:cubicBezTo>
                  <a:pt x="210" y="279"/>
                  <a:pt x="222" y="326"/>
                  <a:pt x="296" y="348"/>
                </a:cubicBezTo>
                <a:cubicBezTo>
                  <a:pt x="313" y="367"/>
                  <a:pt x="357" y="394"/>
                  <a:pt x="357" y="394"/>
                </a:cubicBezTo>
                <a:cubicBezTo>
                  <a:pt x="390" y="444"/>
                  <a:pt x="426" y="461"/>
                  <a:pt x="485" y="470"/>
                </a:cubicBezTo>
                <a:cubicBezTo>
                  <a:pt x="508" y="477"/>
                  <a:pt x="511" y="476"/>
                  <a:pt x="531" y="492"/>
                </a:cubicBezTo>
                <a:cubicBezTo>
                  <a:pt x="545" y="503"/>
                  <a:pt x="549" y="518"/>
                  <a:pt x="569" y="523"/>
                </a:cubicBezTo>
                <a:cubicBezTo>
                  <a:pt x="572" y="524"/>
                  <a:pt x="574" y="518"/>
                  <a:pt x="576" y="515"/>
                </a:cubicBezTo>
              </a:path>
            </a:pathLst>
          </a:custGeom>
          <a:noFill/>
          <a:ln w="28575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65" name="Freeform 13"/>
          <p:cNvSpPr>
            <a:spLocks/>
          </p:cNvSpPr>
          <p:nvPr/>
        </p:nvSpPr>
        <p:spPr bwMode="auto">
          <a:xfrm>
            <a:off x="1476375" y="4508500"/>
            <a:ext cx="795338" cy="1817688"/>
          </a:xfrm>
          <a:custGeom>
            <a:avLst/>
            <a:gdLst>
              <a:gd name="T0" fmla="*/ 0 w 501"/>
              <a:gd name="T1" fmla="*/ 0 h 1145"/>
              <a:gd name="T2" fmla="*/ 2147483647 w 501"/>
              <a:gd name="T3" fmla="*/ 2147483647 h 1145"/>
              <a:gd name="T4" fmla="*/ 2147483647 w 501"/>
              <a:gd name="T5" fmla="*/ 2147483647 h 1145"/>
              <a:gd name="T6" fmla="*/ 2147483647 w 501"/>
              <a:gd name="T7" fmla="*/ 2147483647 h 1145"/>
              <a:gd name="T8" fmla="*/ 2147483647 w 501"/>
              <a:gd name="T9" fmla="*/ 2147483647 h 1145"/>
              <a:gd name="T10" fmla="*/ 2147483647 w 501"/>
              <a:gd name="T11" fmla="*/ 2147483647 h 1145"/>
              <a:gd name="T12" fmla="*/ 2147483647 w 501"/>
              <a:gd name="T13" fmla="*/ 2147483647 h 1145"/>
              <a:gd name="T14" fmla="*/ 2147483647 w 501"/>
              <a:gd name="T15" fmla="*/ 2147483647 h 1145"/>
              <a:gd name="T16" fmla="*/ 2147483647 w 501"/>
              <a:gd name="T17" fmla="*/ 2147483647 h 1145"/>
              <a:gd name="T18" fmla="*/ 2147483647 w 501"/>
              <a:gd name="T19" fmla="*/ 2147483647 h 1145"/>
              <a:gd name="T20" fmla="*/ 2147483647 w 501"/>
              <a:gd name="T21" fmla="*/ 2147483647 h 1145"/>
              <a:gd name="T22" fmla="*/ 2147483647 w 501"/>
              <a:gd name="T23" fmla="*/ 2147483647 h 1145"/>
              <a:gd name="T24" fmla="*/ 2147483647 w 501"/>
              <a:gd name="T25" fmla="*/ 2147483647 h 11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01"/>
              <a:gd name="T40" fmla="*/ 0 h 1145"/>
              <a:gd name="T41" fmla="*/ 501 w 501"/>
              <a:gd name="T42" fmla="*/ 1145 h 11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01" h="1145">
                <a:moveTo>
                  <a:pt x="0" y="0"/>
                </a:moveTo>
                <a:cubicBezTo>
                  <a:pt x="32" y="91"/>
                  <a:pt x="25" y="14"/>
                  <a:pt x="16" y="190"/>
                </a:cubicBezTo>
                <a:cubicBezTo>
                  <a:pt x="24" y="248"/>
                  <a:pt x="40" y="301"/>
                  <a:pt x="53" y="357"/>
                </a:cubicBezTo>
                <a:cubicBezTo>
                  <a:pt x="60" y="440"/>
                  <a:pt x="42" y="450"/>
                  <a:pt x="106" y="470"/>
                </a:cubicBezTo>
                <a:cubicBezTo>
                  <a:pt x="129" y="491"/>
                  <a:pt x="152" y="514"/>
                  <a:pt x="182" y="523"/>
                </a:cubicBezTo>
                <a:cubicBezTo>
                  <a:pt x="192" y="534"/>
                  <a:pt x="205" y="542"/>
                  <a:pt x="213" y="554"/>
                </a:cubicBezTo>
                <a:cubicBezTo>
                  <a:pt x="239" y="596"/>
                  <a:pt x="215" y="617"/>
                  <a:pt x="258" y="660"/>
                </a:cubicBezTo>
                <a:cubicBezTo>
                  <a:pt x="271" y="709"/>
                  <a:pt x="306" y="745"/>
                  <a:pt x="341" y="781"/>
                </a:cubicBezTo>
                <a:cubicBezTo>
                  <a:pt x="360" y="851"/>
                  <a:pt x="336" y="780"/>
                  <a:pt x="364" y="827"/>
                </a:cubicBezTo>
                <a:cubicBezTo>
                  <a:pt x="375" y="846"/>
                  <a:pt x="380" y="874"/>
                  <a:pt x="387" y="895"/>
                </a:cubicBezTo>
                <a:cubicBezTo>
                  <a:pt x="389" y="938"/>
                  <a:pt x="383" y="982"/>
                  <a:pt x="394" y="1024"/>
                </a:cubicBezTo>
                <a:cubicBezTo>
                  <a:pt x="399" y="1043"/>
                  <a:pt x="450" y="1078"/>
                  <a:pt x="470" y="1092"/>
                </a:cubicBezTo>
                <a:cubicBezTo>
                  <a:pt x="482" y="1111"/>
                  <a:pt x="501" y="1123"/>
                  <a:pt x="501" y="1145"/>
                </a:cubicBezTo>
              </a:path>
            </a:pathLst>
          </a:custGeom>
          <a:noFill/>
          <a:ln w="28575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66" name="Freeform 14"/>
          <p:cNvSpPr>
            <a:spLocks/>
          </p:cNvSpPr>
          <p:nvPr/>
        </p:nvSpPr>
        <p:spPr bwMode="auto">
          <a:xfrm>
            <a:off x="900113" y="5373688"/>
            <a:ext cx="211137" cy="746125"/>
          </a:xfrm>
          <a:custGeom>
            <a:avLst/>
            <a:gdLst>
              <a:gd name="T0" fmla="*/ 2147483647 w 133"/>
              <a:gd name="T1" fmla="*/ 0 h 470"/>
              <a:gd name="T2" fmla="*/ 2147483647 w 133"/>
              <a:gd name="T3" fmla="*/ 2147483647 h 470"/>
              <a:gd name="T4" fmla="*/ 2147483647 w 133"/>
              <a:gd name="T5" fmla="*/ 2147483647 h 470"/>
              <a:gd name="T6" fmla="*/ 2147483647 w 133"/>
              <a:gd name="T7" fmla="*/ 2147483647 h 470"/>
              <a:gd name="T8" fmla="*/ 2147483647 w 133"/>
              <a:gd name="T9" fmla="*/ 2147483647 h 470"/>
              <a:gd name="T10" fmla="*/ 2147483647 w 133"/>
              <a:gd name="T11" fmla="*/ 2147483647 h 470"/>
              <a:gd name="T12" fmla="*/ 0 w 133"/>
              <a:gd name="T13" fmla="*/ 2147483647 h 47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33"/>
              <a:gd name="T22" fmla="*/ 0 h 470"/>
              <a:gd name="T23" fmla="*/ 133 w 133"/>
              <a:gd name="T24" fmla="*/ 470 h 47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33" h="470">
                <a:moveTo>
                  <a:pt x="114" y="0"/>
                </a:moveTo>
                <a:cubicBezTo>
                  <a:pt x="108" y="42"/>
                  <a:pt x="113" y="70"/>
                  <a:pt x="83" y="98"/>
                </a:cubicBezTo>
                <a:cubicBezTo>
                  <a:pt x="71" y="136"/>
                  <a:pt x="68" y="175"/>
                  <a:pt x="99" y="204"/>
                </a:cubicBezTo>
                <a:cubicBezTo>
                  <a:pt x="115" y="257"/>
                  <a:pt x="133" y="348"/>
                  <a:pt x="68" y="371"/>
                </a:cubicBezTo>
                <a:cubicBezTo>
                  <a:pt x="60" y="379"/>
                  <a:pt x="52" y="385"/>
                  <a:pt x="45" y="394"/>
                </a:cubicBezTo>
                <a:cubicBezTo>
                  <a:pt x="34" y="408"/>
                  <a:pt x="15" y="439"/>
                  <a:pt x="15" y="439"/>
                </a:cubicBezTo>
                <a:cubicBezTo>
                  <a:pt x="7" y="466"/>
                  <a:pt x="14" y="456"/>
                  <a:pt x="0" y="470"/>
                </a:cubicBezTo>
              </a:path>
            </a:pathLst>
          </a:custGeom>
          <a:noFill/>
          <a:ln w="28575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67" name="Freeform 15"/>
          <p:cNvSpPr>
            <a:spLocks/>
          </p:cNvSpPr>
          <p:nvPr/>
        </p:nvSpPr>
        <p:spPr bwMode="auto">
          <a:xfrm>
            <a:off x="1692275" y="5300663"/>
            <a:ext cx="290513" cy="987425"/>
          </a:xfrm>
          <a:custGeom>
            <a:avLst/>
            <a:gdLst>
              <a:gd name="T0" fmla="*/ 2147483647 w 183"/>
              <a:gd name="T1" fmla="*/ 0 h 622"/>
              <a:gd name="T2" fmla="*/ 2147483647 w 183"/>
              <a:gd name="T3" fmla="*/ 2147483647 h 622"/>
              <a:gd name="T4" fmla="*/ 2147483647 w 183"/>
              <a:gd name="T5" fmla="*/ 2147483647 h 622"/>
              <a:gd name="T6" fmla="*/ 2147483647 w 183"/>
              <a:gd name="T7" fmla="*/ 2147483647 h 622"/>
              <a:gd name="T8" fmla="*/ 2147483647 w 183"/>
              <a:gd name="T9" fmla="*/ 2147483647 h 622"/>
              <a:gd name="T10" fmla="*/ 2147483647 w 183"/>
              <a:gd name="T11" fmla="*/ 2147483647 h 622"/>
              <a:gd name="T12" fmla="*/ 2147483647 w 183"/>
              <a:gd name="T13" fmla="*/ 2147483647 h 622"/>
              <a:gd name="T14" fmla="*/ 2147483647 w 183"/>
              <a:gd name="T15" fmla="*/ 2147483647 h 622"/>
              <a:gd name="T16" fmla="*/ 2147483647 w 183"/>
              <a:gd name="T17" fmla="*/ 2147483647 h 622"/>
              <a:gd name="T18" fmla="*/ 2147483647 w 183"/>
              <a:gd name="T19" fmla="*/ 2147483647 h 622"/>
              <a:gd name="T20" fmla="*/ 2147483647 w 183"/>
              <a:gd name="T21" fmla="*/ 2147483647 h 62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83"/>
              <a:gd name="T34" fmla="*/ 0 h 622"/>
              <a:gd name="T35" fmla="*/ 183 w 183"/>
              <a:gd name="T36" fmla="*/ 622 h 622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83" h="622">
                <a:moveTo>
                  <a:pt x="38" y="0"/>
                </a:moveTo>
                <a:cubicBezTo>
                  <a:pt x="25" y="75"/>
                  <a:pt x="0" y="71"/>
                  <a:pt x="23" y="167"/>
                </a:cubicBezTo>
                <a:cubicBezTo>
                  <a:pt x="29" y="193"/>
                  <a:pt x="79" y="224"/>
                  <a:pt x="99" y="243"/>
                </a:cubicBezTo>
                <a:cubicBezTo>
                  <a:pt x="90" y="284"/>
                  <a:pt x="85" y="297"/>
                  <a:pt x="46" y="311"/>
                </a:cubicBezTo>
                <a:cubicBezTo>
                  <a:pt x="41" y="316"/>
                  <a:pt x="28" y="319"/>
                  <a:pt x="30" y="326"/>
                </a:cubicBezTo>
                <a:cubicBezTo>
                  <a:pt x="32" y="336"/>
                  <a:pt x="94" y="360"/>
                  <a:pt x="106" y="364"/>
                </a:cubicBezTo>
                <a:cubicBezTo>
                  <a:pt x="114" y="372"/>
                  <a:pt x="120" y="380"/>
                  <a:pt x="129" y="387"/>
                </a:cubicBezTo>
                <a:cubicBezTo>
                  <a:pt x="143" y="398"/>
                  <a:pt x="174" y="417"/>
                  <a:pt x="174" y="417"/>
                </a:cubicBezTo>
                <a:cubicBezTo>
                  <a:pt x="183" y="462"/>
                  <a:pt x="178" y="500"/>
                  <a:pt x="152" y="538"/>
                </a:cubicBezTo>
                <a:cubicBezTo>
                  <a:pt x="161" y="568"/>
                  <a:pt x="159" y="578"/>
                  <a:pt x="136" y="599"/>
                </a:cubicBezTo>
                <a:cubicBezTo>
                  <a:pt x="134" y="607"/>
                  <a:pt x="129" y="622"/>
                  <a:pt x="129" y="622"/>
                </a:cubicBezTo>
              </a:path>
            </a:pathLst>
          </a:custGeom>
          <a:noFill/>
          <a:ln w="28575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68" name="Freeform 16"/>
          <p:cNvSpPr>
            <a:spLocks/>
          </p:cNvSpPr>
          <p:nvPr/>
        </p:nvSpPr>
        <p:spPr bwMode="auto">
          <a:xfrm>
            <a:off x="1908175" y="5589588"/>
            <a:ext cx="1636713" cy="696912"/>
          </a:xfrm>
          <a:custGeom>
            <a:avLst/>
            <a:gdLst>
              <a:gd name="T0" fmla="*/ 0 w 1031"/>
              <a:gd name="T1" fmla="*/ 0 h 439"/>
              <a:gd name="T2" fmla="*/ 2147483647 w 1031"/>
              <a:gd name="T3" fmla="*/ 2147483647 h 439"/>
              <a:gd name="T4" fmla="*/ 2147483647 w 1031"/>
              <a:gd name="T5" fmla="*/ 2147483647 h 439"/>
              <a:gd name="T6" fmla="*/ 2147483647 w 1031"/>
              <a:gd name="T7" fmla="*/ 2147483647 h 439"/>
              <a:gd name="T8" fmla="*/ 2147483647 w 1031"/>
              <a:gd name="T9" fmla="*/ 2147483647 h 439"/>
              <a:gd name="T10" fmla="*/ 2147483647 w 1031"/>
              <a:gd name="T11" fmla="*/ 2147483647 h 439"/>
              <a:gd name="T12" fmla="*/ 2147483647 w 1031"/>
              <a:gd name="T13" fmla="*/ 2147483647 h 439"/>
              <a:gd name="T14" fmla="*/ 2147483647 w 1031"/>
              <a:gd name="T15" fmla="*/ 2147483647 h 439"/>
              <a:gd name="T16" fmla="*/ 2147483647 w 1031"/>
              <a:gd name="T17" fmla="*/ 2147483647 h 439"/>
              <a:gd name="T18" fmla="*/ 2147483647 w 1031"/>
              <a:gd name="T19" fmla="*/ 2147483647 h 439"/>
              <a:gd name="T20" fmla="*/ 2147483647 w 1031"/>
              <a:gd name="T21" fmla="*/ 2147483647 h 439"/>
              <a:gd name="T22" fmla="*/ 2147483647 w 1031"/>
              <a:gd name="T23" fmla="*/ 2147483647 h 439"/>
              <a:gd name="T24" fmla="*/ 2147483647 w 1031"/>
              <a:gd name="T25" fmla="*/ 2147483647 h 439"/>
              <a:gd name="T26" fmla="*/ 2147483647 w 1031"/>
              <a:gd name="T27" fmla="*/ 2147483647 h 439"/>
              <a:gd name="T28" fmla="*/ 2147483647 w 1031"/>
              <a:gd name="T29" fmla="*/ 2147483647 h 43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1031"/>
              <a:gd name="T46" fmla="*/ 0 h 439"/>
              <a:gd name="T47" fmla="*/ 1031 w 1031"/>
              <a:gd name="T48" fmla="*/ 439 h 439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1031" h="439">
                <a:moveTo>
                  <a:pt x="0" y="0"/>
                </a:moveTo>
                <a:cubicBezTo>
                  <a:pt x="56" y="10"/>
                  <a:pt x="116" y="28"/>
                  <a:pt x="167" y="53"/>
                </a:cubicBezTo>
                <a:cubicBezTo>
                  <a:pt x="194" y="67"/>
                  <a:pt x="208" y="93"/>
                  <a:pt x="235" y="106"/>
                </a:cubicBezTo>
                <a:cubicBezTo>
                  <a:pt x="297" y="136"/>
                  <a:pt x="206" y="78"/>
                  <a:pt x="296" y="128"/>
                </a:cubicBezTo>
                <a:cubicBezTo>
                  <a:pt x="312" y="137"/>
                  <a:pt x="324" y="154"/>
                  <a:pt x="341" y="159"/>
                </a:cubicBezTo>
                <a:cubicBezTo>
                  <a:pt x="383" y="172"/>
                  <a:pt x="427" y="181"/>
                  <a:pt x="470" y="189"/>
                </a:cubicBezTo>
                <a:cubicBezTo>
                  <a:pt x="534" y="184"/>
                  <a:pt x="559" y="176"/>
                  <a:pt x="614" y="159"/>
                </a:cubicBezTo>
                <a:cubicBezTo>
                  <a:pt x="639" y="143"/>
                  <a:pt x="662" y="138"/>
                  <a:pt x="690" y="128"/>
                </a:cubicBezTo>
                <a:cubicBezTo>
                  <a:pt x="741" y="142"/>
                  <a:pt x="716" y="156"/>
                  <a:pt x="751" y="182"/>
                </a:cubicBezTo>
                <a:cubicBezTo>
                  <a:pt x="758" y="188"/>
                  <a:pt x="804" y="217"/>
                  <a:pt x="819" y="227"/>
                </a:cubicBezTo>
                <a:cubicBezTo>
                  <a:pt x="846" y="245"/>
                  <a:pt x="847" y="262"/>
                  <a:pt x="879" y="272"/>
                </a:cubicBezTo>
                <a:cubicBezTo>
                  <a:pt x="884" y="280"/>
                  <a:pt x="888" y="289"/>
                  <a:pt x="895" y="295"/>
                </a:cubicBezTo>
                <a:cubicBezTo>
                  <a:pt x="909" y="307"/>
                  <a:pt x="940" y="326"/>
                  <a:pt x="940" y="326"/>
                </a:cubicBezTo>
                <a:cubicBezTo>
                  <a:pt x="945" y="341"/>
                  <a:pt x="995" y="402"/>
                  <a:pt x="1001" y="409"/>
                </a:cubicBezTo>
                <a:cubicBezTo>
                  <a:pt x="1025" y="434"/>
                  <a:pt x="1031" y="424"/>
                  <a:pt x="1016" y="439"/>
                </a:cubicBezTo>
              </a:path>
            </a:pathLst>
          </a:custGeom>
          <a:noFill/>
          <a:ln w="28575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69" name="Freeform 17"/>
          <p:cNvSpPr>
            <a:spLocks/>
          </p:cNvSpPr>
          <p:nvPr/>
        </p:nvSpPr>
        <p:spPr bwMode="auto">
          <a:xfrm>
            <a:off x="1704975" y="3429000"/>
            <a:ext cx="819150" cy="2441575"/>
          </a:xfrm>
          <a:custGeom>
            <a:avLst/>
            <a:gdLst>
              <a:gd name="T0" fmla="*/ 2147483647 w 516"/>
              <a:gd name="T1" fmla="*/ 0 h 1538"/>
              <a:gd name="T2" fmla="*/ 2147483647 w 516"/>
              <a:gd name="T3" fmla="*/ 2147483647 h 1538"/>
              <a:gd name="T4" fmla="*/ 2147483647 w 516"/>
              <a:gd name="T5" fmla="*/ 2147483647 h 1538"/>
              <a:gd name="T6" fmla="*/ 2147483647 w 516"/>
              <a:gd name="T7" fmla="*/ 2147483647 h 1538"/>
              <a:gd name="T8" fmla="*/ 2147483647 w 516"/>
              <a:gd name="T9" fmla="*/ 2147483647 h 1538"/>
              <a:gd name="T10" fmla="*/ 2147483647 w 516"/>
              <a:gd name="T11" fmla="*/ 2147483647 h 1538"/>
              <a:gd name="T12" fmla="*/ 0 w 516"/>
              <a:gd name="T13" fmla="*/ 2147483647 h 1538"/>
              <a:gd name="T14" fmla="*/ 2147483647 w 516"/>
              <a:gd name="T15" fmla="*/ 2147483647 h 1538"/>
              <a:gd name="T16" fmla="*/ 2147483647 w 516"/>
              <a:gd name="T17" fmla="*/ 2147483647 h 1538"/>
              <a:gd name="T18" fmla="*/ 2147483647 w 516"/>
              <a:gd name="T19" fmla="*/ 2147483647 h 1538"/>
              <a:gd name="T20" fmla="*/ 2147483647 w 516"/>
              <a:gd name="T21" fmla="*/ 2147483647 h 1538"/>
              <a:gd name="T22" fmla="*/ 2147483647 w 516"/>
              <a:gd name="T23" fmla="*/ 2147483647 h 1538"/>
              <a:gd name="T24" fmla="*/ 2147483647 w 516"/>
              <a:gd name="T25" fmla="*/ 2147483647 h 1538"/>
              <a:gd name="T26" fmla="*/ 2147483647 w 516"/>
              <a:gd name="T27" fmla="*/ 2147483647 h 1538"/>
              <a:gd name="T28" fmla="*/ 2147483647 w 516"/>
              <a:gd name="T29" fmla="*/ 2147483647 h 1538"/>
              <a:gd name="T30" fmla="*/ 2147483647 w 516"/>
              <a:gd name="T31" fmla="*/ 2147483647 h 1538"/>
              <a:gd name="T32" fmla="*/ 2147483647 w 516"/>
              <a:gd name="T33" fmla="*/ 2147483647 h 1538"/>
              <a:gd name="T34" fmla="*/ 2147483647 w 516"/>
              <a:gd name="T35" fmla="*/ 2147483647 h 1538"/>
              <a:gd name="T36" fmla="*/ 2147483647 w 516"/>
              <a:gd name="T37" fmla="*/ 2147483647 h 1538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516"/>
              <a:gd name="T58" fmla="*/ 0 h 1538"/>
              <a:gd name="T59" fmla="*/ 516 w 516"/>
              <a:gd name="T60" fmla="*/ 1538 h 1538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516" h="1538">
                <a:moveTo>
                  <a:pt x="38" y="0"/>
                </a:moveTo>
                <a:cubicBezTo>
                  <a:pt x="47" y="42"/>
                  <a:pt x="53" y="68"/>
                  <a:pt x="84" y="98"/>
                </a:cubicBezTo>
                <a:cubicBezTo>
                  <a:pt x="88" y="119"/>
                  <a:pt x="99" y="138"/>
                  <a:pt x="99" y="159"/>
                </a:cubicBezTo>
                <a:cubicBezTo>
                  <a:pt x="99" y="257"/>
                  <a:pt x="58" y="351"/>
                  <a:pt x="38" y="447"/>
                </a:cubicBezTo>
                <a:cubicBezTo>
                  <a:pt x="30" y="525"/>
                  <a:pt x="31" y="604"/>
                  <a:pt x="23" y="682"/>
                </a:cubicBezTo>
                <a:cubicBezTo>
                  <a:pt x="21" y="698"/>
                  <a:pt x="13" y="712"/>
                  <a:pt x="8" y="727"/>
                </a:cubicBezTo>
                <a:cubicBezTo>
                  <a:pt x="5" y="735"/>
                  <a:pt x="0" y="750"/>
                  <a:pt x="0" y="750"/>
                </a:cubicBezTo>
                <a:cubicBezTo>
                  <a:pt x="16" y="797"/>
                  <a:pt x="18" y="844"/>
                  <a:pt x="46" y="887"/>
                </a:cubicBezTo>
                <a:cubicBezTo>
                  <a:pt x="54" y="984"/>
                  <a:pt x="54" y="987"/>
                  <a:pt x="99" y="1053"/>
                </a:cubicBezTo>
                <a:cubicBezTo>
                  <a:pt x="112" y="1096"/>
                  <a:pt x="104" y="1068"/>
                  <a:pt x="122" y="1137"/>
                </a:cubicBezTo>
                <a:cubicBezTo>
                  <a:pt x="126" y="1152"/>
                  <a:pt x="167" y="1152"/>
                  <a:pt x="167" y="1152"/>
                </a:cubicBezTo>
                <a:cubicBezTo>
                  <a:pt x="188" y="1173"/>
                  <a:pt x="215" y="1189"/>
                  <a:pt x="235" y="1212"/>
                </a:cubicBezTo>
                <a:cubicBezTo>
                  <a:pt x="266" y="1249"/>
                  <a:pt x="294" y="1294"/>
                  <a:pt x="341" y="1311"/>
                </a:cubicBezTo>
                <a:cubicBezTo>
                  <a:pt x="352" y="1341"/>
                  <a:pt x="364" y="1346"/>
                  <a:pt x="394" y="1356"/>
                </a:cubicBezTo>
                <a:cubicBezTo>
                  <a:pt x="399" y="1361"/>
                  <a:pt x="404" y="1368"/>
                  <a:pt x="410" y="1372"/>
                </a:cubicBezTo>
                <a:cubicBezTo>
                  <a:pt x="419" y="1378"/>
                  <a:pt x="431" y="1380"/>
                  <a:pt x="440" y="1387"/>
                </a:cubicBezTo>
                <a:cubicBezTo>
                  <a:pt x="457" y="1402"/>
                  <a:pt x="466" y="1436"/>
                  <a:pt x="478" y="1455"/>
                </a:cubicBezTo>
                <a:cubicBezTo>
                  <a:pt x="486" y="1480"/>
                  <a:pt x="490" y="1497"/>
                  <a:pt x="508" y="1516"/>
                </a:cubicBezTo>
                <a:cubicBezTo>
                  <a:pt x="511" y="1523"/>
                  <a:pt x="516" y="1538"/>
                  <a:pt x="516" y="1538"/>
                </a:cubicBezTo>
              </a:path>
            </a:pathLst>
          </a:custGeom>
          <a:noFill/>
          <a:ln w="28575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70" name="Freeform 18"/>
          <p:cNvSpPr>
            <a:spLocks/>
          </p:cNvSpPr>
          <p:nvPr/>
        </p:nvSpPr>
        <p:spPr bwMode="auto">
          <a:xfrm>
            <a:off x="544513" y="5876925"/>
            <a:ext cx="1579562" cy="698500"/>
          </a:xfrm>
          <a:custGeom>
            <a:avLst/>
            <a:gdLst>
              <a:gd name="T0" fmla="*/ 0 w 995"/>
              <a:gd name="T1" fmla="*/ 0 h 440"/>
              <a:gd name="T2" fmla="*/ 2147483647 w 995"/>
              <a:gd name="T3" fmla="*/ 2147483647 h 440"/>
              <a:gd name="T4" fmla="*/ 2147483647 w 995"/>
              <a:gd name="T5" fmla="*/ 2147483647 h 440"/>
              <a:gd name="T6" fmla="*/ 2147483647 w 995"/>
              <a:gd name="T7" fmla="*/ 2147483647 h 440"/>
              <a:gd name="T8" fmla="*/ 2147483647 w 995"/>
              <a:gd name="T9" fmla="*/ 2147483647 h 440"/>
              <a:gd name="T10" fmla="*/ 2147483647 w 995"/>
              <a:gd name="T11" fmla="*/ 2147483647 h 440"/>
              <a:gd name="T12" fmla="*/ 2147483647 w 995"/>
              <a:gd name="T13" fmla="*/ 2147483647 h 440"/>
              <a:gd name="T14" fmla="*/ 2147483647 w 995"/>
              <a:gd name="T15" fmla="*/ 2147483647 h 440"/>
              <a:gd name="T16" fmla="*/ 2147483647 w 995"/>
              <a:gd name="T17" fmla="*/ 2147483647 h 440"/>
              <a:gd name="T18" fmla="*/ 2147483647 w 995"/>
              <a:gd name="T19" fmla="*/ 2147483647 h 440"/>
              <a:gd name="T20" fmla="*/ 2147483647 w 995"/>
              <a:gd name="T21" fmla="*/ 2147483647 h 440"/>
              <a:gd name="T22" fmla="*/ 2147483647 w 995"/>
              <a:gd name="T23" fmla="*/ 2147483647 h 440"/>
              <a:gd name="T24" fmla="*/ 2147483647 w 995"/>
              <a:gd name="T25" fmla="*/ 2147483647 h 440"/>
              <a:gd name="T26" fmla="*/ 2147483647 w 995"/>
              <a:gd name="T27" fmla="*/ 2147483647 h 440"/>
              <a:gd name="T28" fmla="*/ 2147483647 w 995"/>
              <a:gd name="T29" fmla="*/ 2147483647 h 440"/>
              <a:gd name="T30" fmla="*/ 2147483647 w 995"/>
              <a:gd name="T31" fmla="*/ 2147483647 h 440"/>
              <a:gd name="T32" fmla="*/ 2147483647 w 995"/>
              <a:gd name="T33" fmla="*/ 2147483647 h 440"/>
              <a:gd name="T34" fmla="*/ 2147483647 w 995"/>
              <a:gd name="T35" fmla="*/ 2147483647 h 440"/>
              <a:gd name="T36" fmla="*/ 2147483647 w 995"/>
              <a:gd name="T37" fmla="*/ 2147483647 h 440"/>
              <a:gd name="T38" fmla="*/ 2147483647 w 995"/>
              <a:gd name="T39" fmla="*/ 2147483647 h 440"/>
              <a:gd name="T40" fmla="*/ 2147483647 w 995"/>
              <a:gd name="T41" fmla="*/ 2147483647 h 440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995"/>
              <a:gd name="T64" fmla="*/ 0 h 440"/>
              <a:gd name="T65" fmla="*/ 995 w 995"/>
              <a:gd name="T66" fmla="*/ 440 h 440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995" h="440">
                <a:moveTo>
                  <a:pt x="0" y="0"/>
                </a:moveTo>
                <a:cubicBezTo>
                  <a:pt x="34" y="12"/>
                  <a:pt x="22" y="24"/>
                  <a:pt x="53" y="46"/>
                </a:cubicBezTo>
                <a:cubicBezTo>
                  <a:pt x="63" y="61"/>
                  <a:pt x="77" y="74"/>
                  <a:pt x="83" y="91"/>
                </a:cubicBezTo>
                <a:cubicBezTo>
                  <a:pt x="90" y="112"/>
                  <a:pt x="94" y="144"/>
                  <a:pt x="113" y="159"/>
                </a:cubicBezTo>
                <a:cubicBezTo>
                  <a:pt x="119" y="164"/>
                  <a:pt x="128" y="164"/>
                  <a:pt x="136" y="167"/>
                </a:cubicBezTo>
                <a:cubicBezTo>
                  <a:pt x="153" y="200"/>
                  <a:pt x="157" y="229"/>
                  <a:pt x="189" y="250"/>
                </a:cubicBezTo>
                <a:cubicBezTo>
                  <a:pt x="201" y="283"/>
                  <a:pt x="191" y="292"/>
                  <a:pt x="227" y="303"/>
                </a:cubicBezTo>
                <a:cubicBezTo>
                  <a:pt x="235" y="301"/>
                  <a:pt x="244" y="301"/>
                  <a:pt x="250" y="296"/>
                </a:cubicBezTo>
                <a:cubicBezTo>
                  <a:pt x="257" y="290"/>
                  <a:pt x="256" y="275"/>
                  <a:pt x="265" y="273"/>
                </a:cubicBezTo>
                <a:cubicBezTo>
                  <a:pt x="280" y="269"/>
                  <a:pt x="295" y="279"/>
                  <a:pt x="310" y="281"/>
                </a:cubicBezTo>
                <a:cubicBezTo>
                  <a:pt x="328" y="284"/>
                  <a:pt x="345" y="286"/>
                  <a:pt x="363" y="288"/>
                </a:cubicBezTo>
                <a:cubicBezTo>
                  <a:pt x="371" y="291"/>
                  <a:pt x="379" y="292"/>
                  <a:pt x="386" y="296"/>
                </a:cubicBezTo>
                <a:cubicBezTo>
                  <a:pt x="394" y="300"/>
                  <a:pt x="403" y="318"/>
                  <a:pt x="409" y="311"/>
                </a:cubicBezTo>
                <a:cubicBezTo>
                  <a:pt x="470" y="234"/>
                  <a:pt x="367" y="271"/>
                  <a:pt x="447" y="250"/>
                </a:cubicBezTo>
                <a:cubicBezTo>
                  <a:pt x="472" y="259"/>
                  <a:pt x="490" y="274"/>
                  <a:pt x="515" y="281"/>
                </a:cubicBezTo>
                <a:cubicBezTo>
                  <a:pt x="547" y="290"/>
                  <a:pt x="584" y="296"/>
                  <a:pt x="614" y="311"/>
                </a:cubicBezTo>
                <a:cubicBezTo>
                  <a:pt x="653" y="331"/>
                  <a:pt x="691" y="348"/>
                  <a:pt x="735" y="356"/>
                </a:cubicBezTo>
                <a:cubicBezTo>
                  <a:pt x="786" y="391"/>
                  <a:pt x="821" y="396"/>
                  <a:pt x="886" y="402"/>
                </a:cubicBezTo>
                <a:cubicBezTo>
                  <a:pt x="904" y="408"/>
                  <a:pt x="920" y="420"/>
                  <a:pt x="939" y="425"/>
                </a:cubicBezTo>
                <a:cubicBezTo>
                  <a:pt x="956" y="430"/>
                  <a:pt x="975" y="426"/>
                  <a:pt x="992" y="432"/>
                </a:cubicBezTo>
                <a:cubicBezTo>
                  <a:pt x="995" y="433"/>
                  <a:pt x="987" y="437"/>
                  <a:pt x="985" y="440"/>
                </a:cubicBezTo>
              </a:path>
            </a:pathLst>
          </a:custGeom>
          <a:noFill/>
          <a:ln w="28575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71" name="AutoShape 19"/>
          <p:cNvSpPr>
            <a:spLocks noChangeArrowheads="1"/>
          </p:cNvSpPr>
          <p:nvPr/>
        </p:nvSpPr>
        <p:spPr bwMode="auto">
          <a:xfrm>
            <a:off x="3132138" y="6165850"/>
            <a:ext cx="2952750" cy="549275"/>
          </a:xfrm>
          <a:prstGeom prst="wedgeRoundRectCallout">
            <a:avLst>
              <a:gd name="adj1" fmla="val -79569"/>
              <a:gd name="adj2" fmla="val -63005"/>
              <a:gd name="adj3" fmla="val 1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>
                <a:latin typeface="Verdana" pitchFamily="34" charset="0"/>
                <a:ea typeface="標楷體" pitchFamily="65" charset="-120"/>
              </a:rPr>
              <a:t>還有錯綜複雜的斷層</a:t>
            </a:r>
          </a:p>
        </p:txBody>
      </p:sp>
      <p:sp>
        <p:nvSpPr>
          <p:cNvPr id="1431572" name="AutoShape 20"/>
          <p:cNvSpPr>
            <a:spLocks noChangeArrowheads="1"/>
          </p:cNvSpPr>
          <p:nvPr/>
        </p:nvSpPr>
        <p:spPr bwMode="auto">
          <a:xfrm>
            <a:off x="179388" y="1989138"/>
            <a:ext cx="1584325" cy="1079500"/>
          </a:xfrm>
          <a:prstGeom prst="wedgeRoundRectCallout">
            <a:avLst>
              <a:gd name="adj1" fmla="val 33366"/>
              <a:gd name="adj2" fmla="val 140296"/>
              <a:gd name="adj3" fmla="val 1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>
                <a:latin typeface="Verdana" pitchFamily="34" charset="0"/>
                <a:ea typeface="標楷體" pitchFamily="65" charset="-120"/>
              </a:rPr>
              <a:t>山陡下雨就有土石流淤積水庫</a:t>
            </a:r>
          </a:p>
        </p:txBody>
      </p:sp>
      <p:sp>
        <p:nvSpPr>
          <p:cNvPr id="1431573" name="Line 21"/>
          <p:cNvSpPr>
            <a:spLocks noChangeShapeType="1"/>
          </p:cNvSpPr>
          <p:nvPr/>
        </p:nvSpPr>
        <p:spPr bwMode="auto">
          <a:xfrm flipH="1">
            <a:off x="755650" y="5157788"/>
            <a:ext cx="1655763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1574" name="Rectangle 22"/>
          <p:cNvSpPr>
            <a:spLocks noChangeArrowheads="1"/>
          </p:cNvSpPr>
          <p:nvPr/>
        </p:nvSpPr>
        <p:spPr bwMode="auto">
          <a:xfrm>
            <a:off x="2411413" y="4868863"/>
            <a:ext cx="1584325" cy="5762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儲水量不經濟</a:t>
            </a:r>
          </a:p>
        </p:txBody>
      </p:sp>
      <p:sp>
        <p:nvSpPr>
          <p:cNvPr id="1431575" name="Line 23"/>
          <p:cNvSpPr>
            <a:spLocks noChangeShapeType="1"/>
          </p:cNvSpPr>
          <p:nvPr/>
        </p:nvSpPr>
        <p:spPr bwMode="auto">
          <a:xfrm>
            <a:off x="3924300" y="5229225"/>
            <a:ext cx="1008063" cy="4318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" name="Rectangle 24"/>
          <p:cNvSpPr>
            <a:spLocks noGrp="1" noChangeArrowheads="1"/>
          </p:cNvSpPr>
          <p:nvPr>
            <p:ph type="title"/>
          </p:nvPr>
        </p:nvSpPr>
        <p:spPr>
          <a:solidFill>
            <a:srgbClr val="000066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algn="ctr" eaLnBrk="1" hangingPunct="1">
              <a:defRPr/>
            </a:pPr>
            <a:r>
              <a:rPr lang="zh-TW" altLang="en-US" b="1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台灣不適合在山區再蓋水庫</a:t>
            </a:r>
            <a:r>
              <a:rPr lang="en-US" altLang="zh-TW" b="1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!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1431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1000"/>
                                        <p:tgtEl>
                                          <p:spTgt spid="1431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6" dur="1000"/>
                                        <p:tgtEl>
                                          <p:spTgt spid="1431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0" dur="1000"/>
                                        <p:tgtEl>
                                          <p:spTgt spid="1431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1431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6" dur="500"/>
                                        <p:tgtEl>
                                          <p:spTgt spid="1431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431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1000"/>
                                        <p:tgtEl>
                                          <p:spTgt spid="1431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431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1000"/>
                                        <p:tgtEl>
                                          <p:spTgt spid="1431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5" dur="1000"/>
                                        <p:tgtEl>
                                          <p:spTgt spid="1431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8" dur="1000"/>
                                        <p:tgtEl>
                                          <p:spTgt spid="1431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1000"/>
                                        <p:tgtEl>
                                          <p:spTgt spid="1431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4" dur="1000"/>
                                        <p:tgtEl>
                                          <p:spTgt spid="1431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7" dur="1000"/>
                                        <p:tgtEl>
                                          <p:spTgt spid="1431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0" dur="500"/>
                                        <p:tgtEl>
                                          <p:spTgt spid="1431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1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1431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1556" grpId="0" animBg="1"/>
      <p:bldP spid="1431557" grpId="0" animBg="1"/>
      <p:bldP spid="1431558" grpId="0" animBg="1"/>
      <p:bldP spid="1431559" grpId="0" animBg="1"/>
      <p:bldP spid="1431562" grpId="0" animBg="1"/>
      <p:bldP spid="1431564" grpId="0" animBg="1"/>
      <p:bldP spid="1431565" grpId="0" animBg="1"/>
      <p:bldP spid="1431566" grpId="0" animBg="1"/>
      <p:bldP spid="1431567" grpId="0" animBg="1"/>
      <p:bldP spid="1431568" grpId="0" animBg="1"/>
      <p:bldP spid="1431569" grpId="0" animBg="1"/>
      <p:bldP spid="1431570" grpId="0" animBg="1"/>
      <p:bldP spid="1431571" grpId="0" animBg="1"/>
      <p:bldP spid="1431572" grpId="0" animBg="1"/>
      <p:bldP spid="1431573" grpId="0" animBg="1"/>
      <p:bldP spid="1431574" grpId="0" animBg="1"/>
      <p:bldP spid="143157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1768475"/>
            <a:ext cx="8134672" cy="1736725"/>
          </a:xfrm>
        </p:spPr>
        <p:txBody>
          <a:bodyPr/>
          <a:lstStyle/>
          <a:p>
            <a:r>
              <a:rPr lang="zh-TW" altLang="en-US" b="1" dirty="0" smtClean="0"/>
              <a:t>台灣水庫淤積到底多嚴重</a:t>
            </a:r>
            <a:r>
              <a:rPr lang="en-US" altLang="zh-TW" b="1" dirty="0" smtClean="0"/>
              <a:t>!</a:t>
            </a:r>
            <a:endParaRPr lang="zh-TW" altLang="en-US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00034" y="5500702"/>
            <a:ext cx="8229600" cy="1143000"/>
          </a:xfrm>
        </p:spPr>
        <p:txBody>
          <a:bodyPr>
            <a:normAutofit/>
          </a:bodyPr>
          <a:lstStyle/>
          <a:p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仁愛鄉霧社水庫嚴重淤積，滿佈泥砂，「碧湖」美景不再。（記者佟振國攝）</a:t>
            </a:r>
          </a:p>
        </p:txBody>
      </p:sp>
      <p:pic>
        <p:nvPicPr>
          <p:cNvPr id="4" name="內容版面配置區 3" descr="600_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714356"/>
            <a:ext cx="6293928" cy="4720446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16457" t="11009" r="16592" b="11285"/>
          <a:stretch>
            <a:fillRect/>
          </a:stretch>
        </p:blipFill>
        <p:spPr bwMode="auto">
          <a:xfrm>
            <a:off x="428596" y="214289"/>
            <a:ext cx="7786742" cy="6502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曾文水庫容量"/>
          <p:cNvPicPr>
            <a:picLocks noChangeAspect="1" noChangeArrowheads="1"/>
          </p:cNvPicPr>
          <p:nvPr/>
        </p:nvPicPr>
        <p:blipFill>
          <a:blip r:embed="rId2" cstate="print">
            <a:lum bright="-12000" contrast="12000"/>
          </a:blip>
          <a:srcRect/>
          <a:stretch>
            <a:fillRect/>
          </a:stretch>
        </p:blipFill>
        <p:spPr bwMode="auto">
          <a:xfrm>
            <a:off x="611188" y="549275"/>
            <a:ext cx="7993062" cy="383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83811" name="AutoShape 3"/>
          <p:cNvSpPr>
            <a:spLocks noChangeArrowheads="1"/>
          </p:cNvSpPr>
          <p:nvPr/>
        </p:nvSpPr>
        <p:spPr bwMode="auto">
          <a:xfrm>
            <a:off x="0" y="5229225"/>
            <a:ext cx="8964613" cy="1296988"/>
          </a:xfrm>
          <a:prstGeom prst="star32">
            <a:avLst>
              <a:gd name="adj" fmla="val 42491"/>
            </a:avLst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200" b="1">
                <a:latin typeface="標楷體" pitchFamily="65" charset="-120"/>
                <a:ea typeface="標楷體" pitchFamily="65" charset="-120"/>
              </a:rPr>
              <a:t>然而一次</a:t>
            </a:r>
            <a:r>
              <a:rPr lang="en-US" altLang="zh-TW" sz="3200" b="1">
                <a:latin typeface="標楷體" pitchFamily="65" charset="-120"/>
                <a:ea typeface="標楷體" pitchFamily="65" charset="-120"/>
              </a:rPr>
              <a:t>88</a:t>
            </a:r>
            <a:r>
              <a:rPr lang="zh-TW" altLang="en-US" sz="3200" b="1">
                <a:latin typeface="標楷體" pitchFamily="65" charset="-120"/>
                <a:ea typeface="標楷體" pitchFamily="65" charset="-120"/>
              </a:rPr>
              <a:t>風災就淤積了</a:t>
            </a:r>
            <a:r>
              <a:rPr lang="en-US" altLang="zh-TW" sz="3200" b="1">
                <a:latin typeface="標楷體" pitchFamily="65" charset="-120"/>
                <a:ea typeface="標楷體" pitchFamily="65" charset="-120"/>
              </a:rPr>
              <a:t>9</a:t>
            </a:r>
            <a:r>
              <a:rPr lang="zh-TW" altLang="en-US" sz="3200" b="1">
                <a:latin typeface="標楷體" pitchFamily="65" charset="-120"/>
                <a:ea typeface="標楷體" pitchFamily="65" charset="-120"/>
              </a:rPr>
              <a:t>千萬立方</a:t>
            </a:r>
            <a:r>
              <a:rPr lang="zh-TW" altLang="en-US" sz="3200" b="1">
                <a:latin typeface="Arial" pitchFamily="34" charset="0"/>
              </a:rPr>
              <a:t>！</a:t>
            </a:r>
          </a:p>
        </p:txBody>
      </p:sp>
      <p:sp>
        <p:nvSpPr>
          <p:cNvPr id="1783812" name="Rectangle 4"/>
          <p:cNvSpPr>
            <a:spLocks noChangeArrowheads="1"/>
          </p:cNvSpPr>
          <p:nvPr/>
        </p:nvSpPr>
        <p:spPr bwMode="auto">
          <a:xfrm>
            <a:off x="539750" y="4508500"/>
            <a:ext cx="8208963" cy="431800"/>
          </a:xfrm>
          <a:prstGeom prst="rect">
            <a:avLst/>
          </a:prstGeom>
          <a:solidFill>
            <a:srgbClr val="80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0" lang="en-US" altLang="zh-TW" sz="2400" b="1">
                <a:latin typeface="Arial" pitchFamily="34" charset="0"/>
              </a:rPr>
              <a:t>2006</a:t>
            </a:r>
            <a:r>
              <a:rPr kumimoji="0" lang="zh-TW" altLang="en-US" sz="2400" b="1">
                <a:latin typeface="Arial" pitchFamily="34" charset="0"/>
              </a:rPr>
              <a:t>年容量更只剩  五</a:t>
            </a:r>
            <a:r>
              <a:rPr lang="zh-TW" altLang="en-US" sz="2400" b="1">
                <a:latin typeface="Arial" pitchFamily="34" charset="0"/>
              </a:rPr>
              <a:t>億八千立方公尺</a:t>
            </a:r>
            <a:r>
              <a:rPr lang="en-US" altLang="zh-TW" sz="2400" b="1">
                <a:latin typeface="Arial" pitchFamily="34" charset="0"/>
              </a:rPr>
              <a:t>(</a:t>
            </a:r>
            <a:r>
              <a:rPr lang="zh-TW" altLang="en-US" sz="2400" b="1">
                <a:latin typeface="Arial" pitchFamily="34" charset="0"/>
              </a:rPr>
              <a:t>僅四年淤積</a:t>
            </a:r>
            <a:r>
              <a:rPr lang="en-US" altLang="zh-TW" sz="2400" b="1">
                <a:latin typeface="Arial" pitchFamily="34" charset="0"/>
              </a:rPr>
              <a:t>1</a:t>
            </a:r>
            <a:r>
              <a:rPr lang="zh-TW" altLang="en-US" sz="2400" b="1">
                <a:latin typeface="Arial" pitchFamily="34" charset="0"/>
              </a:rPr>
              <a:t>億立方</a:t>
            </a:r>
            <a:r>
              <a:rPr lang="en-US" altLang="zh-TW" sz="2400" b="1">
                <a:latin typeface="Arial" pitchFamily="34" charset="0"/>
              </a:rPr>
              <a:t>)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83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838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838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83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3811" grpId="0" animBg="1"/>
      <p:bldP spid="17838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200707 巴陵壩未潰壩時的情形(水患治理聯盟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17475"/>
            <a:ext cx="7848600" cy="674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21347" name="Picture 3" descr="200710 巴陵壩(正面)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4450"/>
            <a:ext cx="7561262" cy="615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250825" y="6237288"/>
            <a:ext cx="8208963" cy="466725"/>
          </a:xfrm>
          <a:prstGeom prst="rect">
            <a:avLst/>
          </a:prstGeom>
          <a:solidFill>
            <a:srgbClr val="660033">
              <a:alpha val="79999"/>
            </a:srgbClr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eaLnBrk="0" hangingPunct="0"/>
            <a:r>
              <a:rPr kumimoji="0" lang="zh-TW" altLang="en-US" sz="2400" b="1"/>
              <a:t>巴陵壩潰壩     </a:t>
            </a:r>
            <a:r>
              <a:rPr kumimoji="0" lang="zh-TW" altLang="en-US" sz="2000" b="1">
                <a:latin typeface="Times New Roman" pitchFamily="18" charset="0"/>
                <a:ea typeface="標楷體" pitchFamily="65" charset="-120"/>
              </a:rPr>
              <a:t>壩高</a:t>
            </a:r>
            <a:r>
              <a:rPr kumimoji="0" lang="en-US" altLang="zh-TW" sz="2000" b="1">
                <a:latin typeface="Times New Roman" pitchFamily="18" charset="0"/>
                <a:ea typeface="標楷體" pitchFamily="65" charset="-120"/>
              </a:rPr>
              <a:t>38</a:t>
            </a:r>
            <a:r>
              <a:rPr kumimoji="0" lang="zh-TW" altLang="en-US" sz="2000" b="1">
                <a:latin typeface="Times New Roman" pitchFamily="18" charset="0"/>
                <a:ea typeface="標楷體" pitchFamily="65" charset="-120"/>
              </a:rPr>
              <a:t>公尺，壩長</a:t>
            </a:r>
            <a:r>
              <a:rPr kumimoji="0" lang="en-US" altLang="zh-TW" sz="2000" b="1">
                <a:latin typeface="Times New Roman" pitchFamily="18" charset="0"/>
                <a:ea typeface="標楷體" pitchFamily="65" charset="-120"/>
              </a:rPr>
              <a:t>80</a:t>
            </a:r>
            <a:r>
              <a:rPr kumimoji="0" lang="zh-TW" altLang="en-US" sz="2000" b="1">
                <a:latin typeface="Times New Roman" pitchFamily="18" charset="0"/>
                <a:ea typeface="標楷體" pitchFamily="65" charset="-120"/>
              </a:rPr>
              <a:t>公尺設計容量：</a:t>
            </a:r>
            <a:r>
              <a:rPr kumimoji="0" lang="en-US" altLang="zh-TW" sz="2000" b="1">
                <a:latin typeface="Times New Roman" pitchFamily="18" charset="0"/>
                <a:ea typeface="標楷體" pitchFamily="65" charset="-120"/>
              </a:rPr>
              <a:t>1,047</a:t>
            </a:r>
            <a:r>
              <a:rPr kumimoji="0" lang="zh-TW" altLang="en-US" sz="2000" b="1">
                <a:latin typeface="Times New Roman" pitchFamily="18" charset="0"/>
                <a:ea typeface="標楷體" pitchFamily="65" charset="-120"/>
              </a:rPr>
              <a:t>萬立方公尺</a:t>
            </a:r>
          </a:p>
        </p:txBody>
      </p:sp>
      <p:pic>
        <p:nvPicPr>
          <p:cNvPr id="1721350" name="Picture 6" descr="c51945b1dad35421fd13e57ab47d3028_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0"/>
            <a:ext cx="5119687" cy="475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三十二角星形 6"/>
          <p:cNvSpPr/>
          <p:nvPr/>
        </p:nvSpPr>
        <p:spPr>
          <a:xfrm>
            <a:off x="2195513" y="3789363"/>
            <a:ext cx="6624637" cy="2087562"/>
          </a:xfrm>
          <a:prstGeom prst="star32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/>
              <a:t>本來預計的年限</a:t>
            </a:r>
            <a:endParaRPr lang="en-US" altLang="zh-TW" sz="3200" b="1" dirty="0"/>
          </a:p>
          <a:p>
            <a:pPr algn="ctr">
              <a:defRPr/>
            </a:pPr>
            <a:r>
              <a:rPr lang="zh-TW" altLang="en-US" sz="3200" b="1" dirty="0"/>
              <a:t>根本無法達到一半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1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21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1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21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13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464F5B6-C1B2-4AEC-9D38-75D3522E2779}" type="slidenum">
              <a:rPr lang="en-US" altLang="zh-TW" smtClean="0"/>
              <a:pPr/>
              <a:t>21</a:t>
            </a:fld>
            <a:endParaRPr lang="en-US" altLang="zh-TW" smtClean="0"/>
          </a:p>
        </p:txBody>
      </p:sp>
      <p:sp>
        <p:nvSpPr>
          <p:cNvPr id="986114" name="Rectangle 8"/>
          <p:cNvSpPr>
            <a:spLocks noChangeArrowheads="1"/>
          </p:cNvSpPr>
          <p:nvPr/>
        </p:nvSpPr>
        <p:spPr bwMode="auto">
          <a:xfrm>
            <a:off x="1276350" y="2822575"/>
            <a:ext cx="6528288" cy="79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4000" tIns="10800" rIns="18000" bIns="10800"/>
          <a:lstStyle/>
          <a:p>
            <a:pPr algn="ctr">
              <a:lnSpc>
                <a:spcPct val="130000"/>
              </a:lnSpc>
              <a:defRPr/>
            </a:pPr>
            <a:r>
              <a:rPr lang="zh-TW" altLang="en-US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</a:rPr>
              <a:t>曾</a:t>
            </a:r>
            <a:r>
              <a:rPr lang="zh-TW" altLang="en-US" sz="5400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</a:rPr>
              <a:t>南烏特別條例</a:t>
            </a:r>
            <a:endParaRPr lang="en-US" altLang="zh-TW" sz="5400" b="1" dirty="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標楷體" pitchFamily="65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48C6E8-39BE-4479-B586-41AD6D108349}" type="slidenum">
              <a:rPr lang="zh-TW" altLang="en-US" smtClean="0"/>
              <a:pPr>
                <a:defRPr/>
              </a:pPr>
              <a:t>22</a:t>
            </a:fld>
            <a:endParaRPr lang="zh-TW" altLang="en-US"/>
          </a:p>
        </p:txBody>
      </p:sp>
      <p:grpSp>
        <p:nvGrpSpPr>
          <p:cNvPr id="3" name="群組 5"/>
          <p:cNvGrpSpPr>
            <a:grpSpLocks/>
          </p:cNvGrpSpPr>
          <p:nvPr/>
        </p:nvGrpSpPr>
        <p:grpSpPr bwMode="auto">
          <a:xfrm>
            <a:off x="179388" y="549275"/>
            <a:ext cx="2219325" cy="369888"/>
            <a:chOff x="0" y="683568"/>
            <a:chExt cx="2218946" cy="369810"/>
          </a:xfrm>
        </p:grpSpPr>
        <p:sp>
          <p:nvSpPr>
            <p:cNvPr id="4" name="甜甜圈 3"/>
            <p:cNvSpPr/>
            <p:nvPr/>
          </p:nvSpPr>
          <p:spPr>
            <a:xfrm>
              <a:off x="0" y="754991"/>
              <a:ext cx="144437" cy="144432"/>
            </a:xfrm>
            <a:prstGeom prst="donut">
              <a:avLst/>
            </a:prstGeom>
            <a:solidFill>
              <a:srgbClr val="D3A42D"/>
            </a:solidFill>
            <a:ln>
              <a:solidFill>
                <a:srgbClr val="FFFF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zh-TW" altLang="en-US">
                <a:solidFill>
                  <a:schemeClr val="tx1"/>
                </a:solidFill>
              </a:endParaRPr>
            </a:p>
          </p:txBody>
        </p:sp>
        <p:sp>
          <p:nvSpPr>
            <p:cNvPr id="8210" name="矩形 7"/>
            <p:cNvSpPr>
              <a:spLocks noChangeArrowheads="1"/>
            </p:cNvSpPr>
            <p:nvPr/>
          </p:nvSpPr>
          <p:spPr bwMode="auto">
            <a:xfrm>
              <a:off x="188640" y="683568"/>
              <a:ext cx="2030306" cy="3698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kumimoji="0" lang="zh-TW" altLang="en-US" b="1" dirty="0">
                  <a:solidFill>
                    <a:srgbClr val="FFFF00"/>
                  </a:solidFill>
                </a:rPr>
                <a:t>既有水庫庫容維持</a:t>
              </a:r>
            </a:p>
          </p:txBody>
        </p:sp>
      </p:grpSp>
      <p:sp>
        <p:nvSpPr>
          <p:cNvPr id="7" name="矩形 4"/>
          <p:cNvSpPr>
            <a:spLocks noChangeArrowheads="1"/>
          </p:cNvSpPr>
          <p:nvPr/>
        </p:nvSpPr>
        <p:spPr bwMode="auto">
          <a:xfrm>
            <a:off x="4427538" y="209550"/>
            <a:ext cx="2935287" cy="338138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285750" indent="-285750" defTabSz="923925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kumimoji="0" lang="zh-TW" altLang="en-US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微軟正黑體" pitchFamily="34" charset="-120"/>
              </a:rPr>
              <a:t>石門水庫整體防淤策略構想</a:t>
            </a:r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 cstate="print"/>
          <a:srcRect t="15735" b="8392"/>
          <a:stretch>
            <a:fillRect/>
          </a:stretch>
        </p:blipFill>
        <p:spPr bwMode="auto">
          <a:xfrm>
            <a:off x="3575050" y="542925"/>
            <a:ext cx="496252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矩形 5"/>
          <p:cNvSpPr>
            <a:spLocks noChangeArrowheads="1"/>
          </p:cNvSpPr>
          <p:nvPr/>
        </p:nvSpPr>
        <p:spPr bwMode="auto">
          <a:xfrm>
            <a:off x="4427538" y="3141663"/>
            <a:ext cx="2935287" cy="338137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285750" indent="-285750" defTabSz="923925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kumimoji="0" lang="zh-TW" altLang="en-US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微軟正黑體" pitchFamily="34" charset="-120"/>
              </a:rPr>
              <a:t>曾文水庫整體防淤策略構想</a:t>
            </a:r>
          </a:p>
        </p:txBody>
      </p:sp>
      <p:pic>
        <p:nvPicPr>
          <p:cNvPr id="8199" name="Picture 4" descr="圖片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51263" y="3482975"/>
            <a:ext cx="4733925" cy="328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文字方塊 10"/>
          <p:cNvSpPr txBox="1"/>
          <p:nvPr/>
        </p:nvSpPr>
        <p:spPr>
          <a:xfrm>
            <a:off x="323850" y="1552575"/>
            <a:ext cx="2808288" cy="3963988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/>
          <a:lstStyle/>
          <a:p>
            <a:pPr algn="ctr">
              <a:defRPr/>
            </a:pPr>
            <a:r>
              <a:rPr lang="zh-TW" altLang="en-US" b="1" dirty="0"/>
              <a:t>水庫整體防淤策略原則</a:t>
            </a:r>
          </a:p>
        </p:txBody>
      </p:sp>
      <p:grpSp>
        <p:nvGrpSpPr>
          <p:cNvPr id="5" name="群組 135"/>
          <p:cNvGrpSpPr>
            <a:grpSpLocks/>
          </p:cNvGrpSpPr>
          <p:nvPr/>
        </p:nvGrpSpPr>
        <p:grpSpPr bwMode="auto">
          <a:xfrm>
            <a:off x="628650" y="2097088"/>
            <a:ext cx="2287588" cy="3203575"/>
            <a:chOff x="4121733" y="2492896"/>
            <a:chExt cx="1897180" cy="2798691"/>
          </a:xfrm>
        </p:grpSpPr>
        <p:sp>
          <p:nvSpPr>
            <p:cNvPr id="13" name="AutoShape 5"/>
            <p:cNvSpPr>
              <a:spLocks noChangeArrowheads="1"/>
            </p:cNvSpPr>
            <p:nvPr/>
          </p:nvSpPr>
          <p:spPr bwMode="gray">
            <a:xfrm>
              <a:off x="4121733" y="2492896"/>
              <a:ext cx="1897180" cy="500657"/>
            </a:xfrm>
            <a:prstGeom prst="roundRect">
              <a:avLst>
                <a:gd name="adj" fmla="val 50000"/>
              </a:avLst>
            </a:prstGeom>
            <a:ln>
              <a:solidFill>
                <a:schemeClr val="accent1"/>
              </a:solidFill>
              <a:headEnd/>
              <a:tailEnd/>
            </a:ln>
            <a:ex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eaLnBrk="0" hangingPunct="0">
                <a:spcAft>
                  <a:spcPts val="0"/>
                </a:spcAft>
                <a:defRPr/>
              </a:pPr>
              <a:r>
                <a:rPr lang="zh-TW" altLang="en-US" sz="2000" b="1" dirty="0">
                  <a:solidFill>
                    <a:schemeClr val="tx1"/>
                  </a:solidFill>
                  <a:latin typeface="新細明體"/>
                  <a:ea typeface="華康隸書體W7"/>
                  <a:cs typeface="Times New Roman"/>
                </a:rPr>
                <a:t>減少泥砂入庫</a:t>
              </a:r>
              <a:endParaRPr lang="zh-TW" sz="2000" dirty="0">
                <a:solidFill>
                  <a:schemeClr val="tx1"/>
                </a:solidFill>
                <a:latin typeface="新細明體"/>
                <a:cs typeface="新細明體"/>
              </a:endParaRPr>
            </a:p>
          </p:txBody>
        </p:sp>
        <p:sp>
          <p:nvSpPr>
            <p:cNvPr id="14" name="AutoShape 6"/>
            <p:cNvSpPr>
              <a:spLocks noChangeArrowheads="1"/>
            </p:cNvSpPr>
            <p:nvPr/>
          </p:nvSpPr>
          <p:spPr bwMode="gray">
            <a:xfrm>
              <a:off x="4121733" y="3071218"/>
              <a:ext cx="1897180" cy="497885"/>
            </a:xfrm>
            <a:prstGeom prst="roundRect">
              <a:avLst>
                <a:gd name="adj" fmla="val 50000"/>
              </a:avLst>
            </a:prstGeom>
            <a:ln>
              <a:solidFill>
                <a:schemeClr val="accent1"/>
              </a:solidFill>
              <a:headEnd/>
              <a:tailEnd/>
            </a:ln>
            <a:ex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eaLnBrk="0" hangingPunct="0">
                <a:spcAft>
                  <a:spcPts val="0"/>
                </a:spcAft>
                <a:defRPr/>
              </a:pPr>
              <a:r>
                <a:rPr lang="zh-TW" altLang="en-US" sz="2000" b="1" dirty="0">
                  <a:solidFill>
                    <a:srgbClr val="FFFF00"/>
                  </a:solidFill>
                  <a:latin typeface="新細明體"/>
                  <a:ea typeface="華康隸書體W7"/>
                  <a:cs typeface="Times New Roman"/>
                </a:rPr>
                <a:t>泥砂防淤操作</a:t>
              </a:r>
              <a:endParaRPr lang="zh-TW" sz="2000" dirty="0">
                <a:solidFill>
                  <a:srgbClr val="FFFF00"/>
                </a:solidFill>
                <a:latin typeface="新細明體"/>
                <a:cs typeface="新細明體"/>
              </a:endParaRPr>
            </a:p>
          </p:txBody>
        </p:sp>
        <p:sp>
          <p:nvSpPr>
            <p:cNvPr id="15" name="AutoShape 7"/>
            <p:cNvSpPr>
              <a:spLocks noChangeArrowheads="1"/>
            </p:cNvSpPr>
            <p:nvPr/>
          </p:nvSpPr>
          <p:spPr bwMode="gray">
            <a:xfrm>
              <a:off x="4121733" y="3630124"/>
              <a:ext cx="1897180" cy="497884"/>
            </a:xfrm>
            <a:prstGeom prst="roundRect">
              <a:avLst>
                <a:gd name="adj" fmla="val 50000"/>
              </a:avLst>
            </a:prstGeom>
            <a:ln>
              <a:solidFill>
                <a:schemeClr val="accent1"/>
              </a:solidFill>
              <a:headEnd/>
              <a:tailEnd/>
            </a:ln>
            <a:extLst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eaLnBrk="0" hangingPunct="0">
                <a:spcAft>
                  <a:spcPts val="0"/>
                </a:spcAft>
                <a:defRPr/>
              </a:pPr>
              <a:r>
                <a:rPr lang="zh-TW" altLang="en-US" sz="2000" b="1" dirty="0">
                  <a:solidFill>
                    <a:schemeClr val="tx1"/>
                  </a:solidFill>
                  <a:latin typeface="新細明體"/>
                  <a:ea typeface="華康隸書體W7"/>
                  <a:cs typeface="Times New Roman"/>
                </a:rPr>
                <a:t>水庫清淤</a:t>
              </a:r>
              <a:endParaRPr lang="zh-TW" sz="2000" dirty="0">
                <a:solidFill>
                  <a:schemeClr val="tx1"/>
                </a:solidFill>
                <a:latin typeface="新細明體"/>
                <a:cs typeface="新細明體"/>
              </a:endParaRPr>
            </a:p>
          </p:txBody>
        </p:sp>
        <p:sp>
          <p:nvSpPr>
            <p:cNvPr id="16" name="AutoShape 8"/>
            <p:cNvSpPr>
              <a:spLocks noChangeArrowheads="1"/>
            </p:cNvSpPr>
            <p:nvPr/>
          </p:nvSpPr>
          <p:spPr bwMode="gray">
            <a:xfrm>
              <a:off x="4121733" y="4219541"/>
              <a:ext cx="1897180" cy="500658"/>
            </a:xfrm>
            <a:prstGeom prst="roundRect">
              <a:avLst>
                <a:gd name="adj" fmla="val 50000"/>
              </a:avLst>
            </a:prstGeom>
            <a:ln>
              <a:solidFill>
                <a:schemeClr val="accent1"/>
              </a:solidFill>
              <a:headEnd/>
              <a:tailEnd/>
            </a:ln>
            <a:extLst/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eaLnBrk="0" hangingPunct="0">
                <a:spcAft>
                  <a:spcPts val="0"/>
                </a:spcAft>
                <a:defRPr/>
              </a:pPr>
              <a:r>
                <a:rPr lang="zh-TW" altLang="en-US" sz="2000" b="1" dirty="0">
                  <a:solidFill>
                    <a:srgbClr val="000000"/>
                  </a:solidFill>
                  <a:latin typeface="新細明體"/>
                  <a:ea typeface="華康隸書體W7"/>
                  <a:cs typeface="Times New Roman"/>
                </a:rPr>
                <a:t>提供大型攔砂空間</a:t>
              </a:r>
              <a:endParaRPr lang="zh-TW" sz="2000" dirty="0">
                <a:solidFill>
                  <a:srgbClr val="000000"/>
                </a:solidFill>
                <a:latin typeface="新細明體"/>
                <a:cs typeface="新細明體"/>
              </a:endParaRPr>
            </a:p>
          </p:txBody>
        </p:sp>
        <p:sp>
          <p:nvSpPr>
            <p:cNvPr id="17" name="AutoShape 9"/>
            <p:cNvSpPr>
              <a:spLocks noChangeArrowheads="1"/>
            </p:cNvSpPr>
            <p:nvPr/>
          </p:nvSpPr>
          <p:spPr bwMode="gray">
            <a:xfrm>
              <a:off x="4121733" y="4790929"/>
              <a:ext cx="1897180" cy="500658"/>
            </a:xfrm>
            <a:prstGeom prst="roundRect">
              <a:avLst>
                <a:gd name="adj" fmla="val 50000"/>
              </a:avLst>
            </a:prstGeom>
            <a:ln>
              <a:solidFill>
                <a:schemeClr val="accent1"/>
              </a:solidFill>
              <a:headEnd/>
              <a:tailEnd/>
            </a:ln>
            <a:extLst/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eaLnBrk="0" hangingPunct="0">
                <a:spcAft>
                  <a:spcPts val="0"/>
                </a:spcAft>
                <a:defRPr/>
              </a:pPr>
              <a:r>
                <a:rPr lang="zh-TW" altLang="en-US" sz="2000" b="1" dirty="0">
                  <a:solidFill>
                    <a:srgbClr val="FFFF00"/>
                  </a:solidFill>
                  <a:latin typeface="新細明體"/>
                  <a:ea typeface="華康隸書體W7"/>
                  <a:cs typeface="Times New Roman"/>
                </a:rPr>
                <a:t>規劃泥砂堆置區</a:t>
              </a:r>
              <a:endParaRPr lang="zh-TW" sz="2000" dirty="0">
                <a:solidFill>
                  <a:srgbClr val="FFFF00"/>
                </a:solidFill>
                <a:latin typeface="新細明體"/>
                <a:cs typeface="新細明體"/>
              </a:endParaRPr>
            </a:p>
          </p:txBody>
        </p:sp>
      </p:grpSp>
      <p:sp>
        <p:nvSpPr>
          <p:cNvPr id="18" name="向右箭號 17"/>
          <p:cNvSpPr/>
          <p:nvPr/>
        </p:nvSpPr>
        <p:spPr>
          <a:xfrm>
            <a:off x="3122613" y="3154363"/>
            <a:ext cx="315912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9" name="矩形 18"/>
          <p:cNvSpPr/>
          <p:nvPr/>
        </p:nvSpPr>
        <p:spPr>
          <a:xfrm>
            <a:off x="179512" y="5733256"/>
            <a:ext cx="3456384" cy="98072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400" b="1" dirty="0" smtClean="0">
                <a:solidFill>
                  <a:srgbClr val="FFFF00"/>
                </a:solidFill>
              </a:rPr>
              <a:t>清淤、抽砂，排砂、繞庫排砂</a:t>
            </a:r>
            <a:endParaRPr lang="zh-TW" altLang="en-US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006E7A-D3A8-4CD5-9CEA-07AE96A591DF}" type="slidenum">
              <a:rPr lang="zh-TW" altLang="en-US" smtClean="0"/>
              <a:pPr>
                <a:defRPr/>
              </a:pPr>
              <a:t>23</a:t>
            </a:fld>
            <a:endParaRPr lang="zh-TW" altLang="en-US"/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/>
          <a:srcRect t="15735" b="8392"/>
          <a:stretch>
            <a:fillRect/>
          </a:stretch>
        </p:blipFill>
        <p:spPr bwMode="auto">
          <a:xfrm>
            <a:off x="0" y="755650"/>
            <a:ext cx="9086850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4825D36-A4F4-445F-B07C-E6671D908DE1}" type="slidenum">
              <a:rPr lang="zh-TW" altLang="en-US" smtClean="0"/>
              <a:pPr>
                <a:defRPr/>
              </a:pPr>
              <a:t>24</a:t>
            </a:fld>
            <a:endParaRPr lang="zh-TW" altLang="en-US"/>
          </a:p>
        </p:txBody>
      </p:sp>
      <p:pic>
        <p:nvPicPr>
          <p:cNvPr id="10243" name="Picture 4" descr="圖片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" y="260350"/>
            <a:ext cx="9070975" cy="628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13"/>
          <p:cNvSpPr/>
          <p:nvPr/>
        </p:nvSpPr>
        <p:spPr>
          <a:xfrm>
            <a:off x="0" y="1556792"/>
            <a:ext cx="9144000" cy="482453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123" name="Rectangle 13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696BD0C-38CB-48B6-81BA-313D8E3AB296}" type="slidenum">
              <a:rPr lang="en-US" altLang="zh-TW" smtClean="0"/>
              <a:pPr/>
              <a:t>25</a:t>
            </a:fld>
            <a:endParaRPr lang="en-US" altLang="zh-TW" smtClean="0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1500554" y="2492896"/>
          <a:ext cx="5124158" cy="2880792"/>
        </p:xfrm>
        <a:graphic>
          <a:graphicData uri="http://schemas.openxmlformats.org/presentationml/2006/ole">
            <p:oleObj spid="_x0000_s210946" name="Shockwave Flash Object" r:id="rId4" imgW="4791151" imgH="2485949" progId="ShockwaveFlash.ShockwaveFlash.11">
              <p:embed/>
            </p:oleObj>
          </a:graphicData>
        </a:graphic>
      </p:graphicFrame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4021016" y="5362575"/>
            <a:ext cx="2595197" cy="757238"/>
          </a:xfrm>
          <a:prstGeom prst="rect">
            <a:avLst/>
          </a:prstGeom>
          <a:solidFill>
            <a:srgbClr val="CCFFFF"/>
          </a:solidFill>
          <a:ln w="38100" algn="ctr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449263" indent="-187325">
              <a:spcBef>
                <a:spcPct val="50000"/>
              </a:spcBef>
              <a:buClr>
                <a:srgbClr val="FF0000"/>
              </a:buClr>
              <a:buFont typeface="Wingdings" pitchFamily="2" charset="2"/>
              <a:buNone/>
            </a:pPr>
            <a:r>
              <a:rPr lang="zh-TW" altLang="en-US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交通部</a:t>
            </a:r>
            <a:r>
              <a:rPr lang="en-US" altLang="zh-TW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:6.6</a:t>
            </a:r>
            <a:r>
              <a:rPr kumimoji="0" lang="zh-TW" altLang="en-US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億元</a:t>
            </a:r>
          </a:p>
          <a:p>
            <a:pPr marL="449263" indent="-187325">
              <a:lnSpc>
                <a:spcPct val="50000"/>
              </a:lnSpc>
              <a:spcBef>
                <a:spcPct val="30000"/>
              </a:spcBef>
              <a:buClr>
                <a:srgbClr val="FF0000"/>
              </a:buClr>
              <a:buFont typeface="Wingdings" pitchFamily="2" charset="2"/>
              <a:buNone/>
            </a:pPr>
            <a:r>
              <a:rPr kumimoji="0" lang="zh-TW" altLang="en-US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內政部</a:t>
            </a:r>
            <a:r>
              <a:rPr kumimoji="0" lang="en-US" altLang="zh-TW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:1.7</a:t>
            </a:r>
            <a:r>
              <a:rPr kumimoji="0" lang="zh-TW" altLang="en-US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億元</a:t>
            </a: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75485" y="1939926"/>
            <a:ext cx="2791558" cy="461963"/>
          </a:xfrm>
          <a:prstGeom prst="rect">
            <a:avLst/>
          </a:prstGeom>
          <a:solidFill>
            <a:srgbClr val="FFCC99"/>
          </a:solidFill>
          <a:ln w="38100" algn="ctr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449263" indent="-187325">
              <a:spcBef>
                <a:spcPct val="50000"/>
              </a:spcBef>
              <a:buClr>
                <a:srgbClr val="FF0000"/>
              </a:buClr>
              <a:buFont typeface="Wingdings" pitchFamily="2" charset="2"/>
              <a:buNone/>
            </a:pPr>
            <a:r>
              <a:rPr lang="zh-TW" altLang="en-US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農委會</a:t>
            </a:r>
            <a:r>
              <a:rPr lang="en-US" altLang="zh-TW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:99.6</a:t>
            </a:r>
            <a:r>
              <a:rPr kumimoji="0" lang="zh-TW" altLang="en-US" sz="2400" b="1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億元</a:t>
            </a:r>
            <a:endParaRPr lang="en-US" altLang="zh-TW" sz="2400" b="1">
              <a:solidFill>
                <a:srgbClr val="000099"/>
              </a:solidFill>
              <a:latin typeface="Tahoma" pitchFamily="34" charset="0"/>
              <a:ea typeface="標楷體" pitchFamily="65" charset="-120"/>
              <a:cs typeface="Tahoma" pitchFamily="34" charset="0"/>
            </a:endParaRP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6300192" y="3212976"/>
            <a:ext cx="2623038" cy="830997"/>
          </a:xfrm>
          <a:prstGeom prst="rect">
            <a:avLst/>
          </a:prstGeom>
          <a:solidFill>
            <a:srgbClr val="FF99CC"/>
          </a:solidFill>
          <a:ln w="38100" algn="ctr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449263" indent="-187325">
              <a:spcBef>
                <a:spcPct val="50000"/>
              </a:spcBef>
              <a:buClr>
                <a:srgbClr val="FF0000"/>
              </a:buClr>
              <a:buFont typeface="Wingdings" pitchFamily="2" charset="2"/>
              <a:buNone/>
            </a:pPr>
            <a:r>
              <a:rPr lang="zh-TW" altLang="en-US" sz="2400" b="1" dirty="0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水公司</a:t>
            </a:r>
            <a:r>
              <a:rPr lang="en-US" altLang="zh-TW" sz="2400" b="1" dirty="0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:84.7</a:t>
            </a:r>
            <a:r>
              <a:rPr kumimoji="0" lang="zh-TW" altLang="en-US" sz="2400" b="1" dirty="0">
                <a:solidFill>
                  <a:srgbClr val="000099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億元</a:t>
            </a:r>
            <a:endParaRPr lang="en-US" altLang="zh-TW" sz="2400" b="1" dirty="0">
              <a:solidFill>
                <a:srgbClr val="000099"/>
              </a:solidFill>
              <a:latin typeface="Tahoma" pitchFamily="34" charset="0"/>
              <a:ea typeface="標楷體" pitchFamily="65" charset="-120"/>
              <a:cs typeface="Tahoma" pitchFamily="34" charset="0"/>
            </a:endParaRPr>
          </a:p>
        </p:txBody>
      </p:sp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666750" y="1757363"/>
            <a:ext cx="3185169" cy="461665"/>
          </a:xfrm>
          <a:prstGeom prst="rect">
            <a:avLst/>
          </a:prstGeom>
          <a:solidFill>
            <a:srgbClr val="FFFF00"/>
          </a:solidFill>
          <a:ln w="38100" algn="ctr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49263" indent="-187325">
              <a:spcBef>
                <a:spcPct val="50000"/>
              </a:spcBef>
              <a:buClr>
                <a:srgbClr val="FF0000"/>
              </a:buClr>
              <a:buFont typeface="Wingdings" pitchFamily="2" charset="2"/>
              <a:buNone/>
            </a:pPr>
            <a:r>
              <a:rPr kumimoji="0" lang="zh-TW" altLang="en-US" sz="2400" b="1" dirty="0">
                <a:solidFill>
                  <a:srgbClr val="000000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水利署</a:t>
            </a:r>
            <a:r>
              <a:rPr kumimoji="0" lang="en-US" altLang="zh-TW" sz="2400" b="1" dirty="0">
                <a:solidFill>
                  <a:srgbClr val="000000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:347.4</a:t>
            </a:r>
            <a:r>
              <a:rPr kumimoji="0" lang="zh-TW" altLang="en-US" sz="2400" b="1" dirty="0">
                <a:solidFill>
                  <a:srgbClr val="000000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億元</a:t>
            </a:r>
            <a:endParaRPr kumimoji="0" lang="en-US" altLang="zh-TW" sz="2400" b="1" dirty="0">
              <a:solidFill>
                <a:srgbClr val="000000"/>
              </a:solidFill>
              <a:latin typeface="Tahoma" pitchFamily="34" charset="0"/>
              <a:ea typeface="標楷體" pitchFamily="65" charset="-120"/>
              <a:cs typeface="Tahoma" pitchFamily="34" charset="0"/>
            </a:endParaRPr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 rot="-1942941">
            <a:off x="1934308" y="2722564"/>
            <a:ext cx="199292" cy="447675"/>
          </a:xfrm>
          <a:prstGeom prst="upArrow">
            <a:avLst>
              <a:gd name="adj1" fmla="val 50000"/>
              <a:gd name="adj2" fmla="val 74964"/>
            </a:avLst>
          </a:prstGeom>
          <a:gradFill rotWithShape="1">
            <a:gsLst>
              <a:gs pos="0">
                <a:srgbClr val="FF0000"/>
              </a:gs>
              <a:gs pos="100000">
                <a:srgbClr val="FF5A5A"/>
              </a:gs>
            </a:gsLst>
            <a:lin ang="5400000" scaled="1"/>
          </a:gradFill>
          <a:ln w="19050" algn="ctr">
            <a:solidFill>
              <a:srgbClr val="00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zh-TW" altLang="en-US">
              <a:latin typeface="Tahoma" pitchFamily="34" charset="0"/>
              <a:cs typeface="Tahoma" pitchFamily="34" charset="0"/>
            </a:endParaRPr>
          </a:p>
        </p:txBody>
      </p:sp>
      <p:sp>
        <p:nvSpPr>
          <p:cNvPr id="26632" name="AutoShape 8"/>
          <p:cNvSpPr>
            <a:spLocks noChangeArrowheads="1"/>
          </p:cNvSpPr>
          <p:nvPr/>
        </p:nvSpPr>
        <p:spPr bwMode="auto">
          <a:xfrm rot="10800000">
            <a:off x="4982308" y="4676775"/>
            <a:ext cx="231531" cy="433388"/>
          </a:xfrm>
          <a:prstGeom prst="upArrow">
            <a:avLst>
              <a:gd name="adj1" fmla="val 50000"/>
              <a:gd name="adj2" fmla="val 52659"/>
            </a:avLst>
          </a:prstGeom>
          <a:gradFill rotWithShape="1">
            <a:gsLst>
              <a:gs pos="0">
                <a:srgbClr val="FF0000"/>
              </a:gs>
              <a:gs pos="100000">
                <a:srgbClr val="FF5A5A"/>
              </a:gs>
            </a:gsLst>
            <a:lin ang="5400000" scaled="1"/>
          </a:gradFill>
          <a:ln w="19050" algn="ctr">
            <a:solidFill>
              <a:srgbClr val="000000"/>
            </a:solidFill>
            <a:miter lim="800000"/>
            <a:headEnd/>
            <a:tailEnd/>
          </a:ln>
        </p:spPr>
        <p:txBody>
          <a:bodyPr rot="10800000" anchor="ctr">
            <a:spAutoFit/>
          </a:bodyPr>
          <a:lstStyle/>
          <a:p>
            <a:endParaRPr lang="zh-TW" altLang="en-US">
              <a:latin typeface="Tahoma" pitchFamily="34" charset="0"/>
              <a:cs typeface="Tahoma" pitchFamily="34" charset="0"/>
            </a:endParaRPr>
          </a:p>
        </p:txBody>
      </p:sp>
      <p:sp>
        <p:nvSpPr>
          <p:cNvPr id="26633" name="AutoShape 9"/>
          <p:cNvSpPr>
            <a:spLocks noChangeArrowheads="1"/>
          </p:cNvSpPr>
          <p:nvPr/>
        </p:nvSpPr>
        <p:spPr bwMode="auto">
          <a:xfrm rot="3201557">
            <a:off x="5643929" y="2397492"/>
            <a:ext cx="190500" cy="408842"/>
          </a:xfrm>
          <a:prstGeom prst="upArrow">
            <a:avLst>
              <a:gd name="adj1" fmla="val 50000"/>
              <a:gd name="adj2" fmla="val 82032"/>
            </a:avLst>
          </a:prstGeom>
          <a:gradFill rotWithShape="1">
            <a:gsLst>
              <a:gs pos="0">
                <a:srgbClr val="FF0000"/>
              </a:gs>
              <a:gs pos="100000">
                <a:srgbClr val="FF5A5A"/>
              </a:gs>
            </a:gsLst>
            <a:lin ang="5400000" scaled="1"/>
          </a:gradFill>
          <a:ln w="19050" algn="ctr">
            <a:solidFill>
              <a:srgbClr val="000000"/>
            </a:solidFill>
            <a:miter lim="800000"/>
            <a:headEnd/>
            <a:tailEnd/>
          </a:ln>
        </p:spPr>
        <p:txBody>
          <a:bodyPr rot="10800000" vert="eaVert" anchor="ctr">
            <a:spAutoFit/>
          </a:bodyPr>
          <a:lstStyle/>
          <a:p>
            <a:endParaRPr lang="zh-TW" altLang="en-US">
              <a:latin typeface="Tahoma" pitchFamily="34" charset="0"/>
              <a:cs typeface="Tahoma" pitchFamily="34" charset="0"/>
            </a:endParaRPr>
          </a:p>
        </p:txBody>
      </p:sp>
      <p:sp>
        <p:nvSpPr>
          <p:cNvPr id="26634" name="AutoShape 10"/>
          <p:cNvSpPr>
            <a:spLocks noChangeArrowheads="1"/>
          </p:cNvSpPr>
          <p:nvPr/>
        </p:nvSpPr>
        <p:spPr bwMode="auto">
          <a:xfrm rot="4890549">
            <a:off x="5912766" y="3557406"/>
            <a:ext cx="192087" cy="414703"/>
          </a:xfrm>
          <a:prstGeom prst="upArrow">
            <a:avLst>
              <a:gd name="adj1" fmla="val 50000"/>
              <a:gd name="adj2" fmla="val 83928"/>
            </a:avLst>
          </a:prstGeom>
          <a:gradFill rotWithShape="1">
            <a:gsLst>
              <a:gs pos="0">
                <a:srgbClr val="FF0000"/>
              </a:gs>
              <a:gs pos="100000">
                <a:srgbClr val="FF5A5A"/>
              </a:gs>
            </a:gsLst>
            <a:lin ang="5400000" scaled="1"/>
          </a:gradFill>
          <a:ln w="19050" algn="ctr">
            <a:solidFill>
              <a:srgbClr val="000000"/>
            </a:solidFill>
            <a:miter lim="800000"/>
            <a:headEnd/>
            <a:tailEnd/>
          </a:ln>
        </p:spPr>
        <p:txBody>
          <a:bodyPr rot="10800000" vert="eaVert" anchor="ctr">
            <a:spAutoFit/>
          </a:bodyPr>
          <a:lstStyle/>
          <a:p>
            <a:endParaRPr lang="zh-TW" altLang="en-US">
              <a:latin typeface="Tahoma" pitchFamily="34" charset="0"/>
              <a:cs typeface="Tahoma" pitchFamily="34" charset="0"/>
            </a:endParaRPr>
          </a:p>
        </p:txBody>
      </p:sp>
      <p:sp>
        <p:nvSpPr>
          <p:cNvPr id="5132" name="投影片編號版面配置區 3"/>
          <p:cNvSpPr txBox="1">
            <a:spLocks noGrp="1"/>
          </p:cNvSpPr>
          <p:nvPr/>
        </p:nvSpPr>
        <p:spPr bwMode="auto">
          <a:xfrm>
            <a:off x="8414239" y="6265863"/>
            <a:ext cx="464527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25200" tIns="10800" rIns="25200" bIns="10800" anchor="b"/>
          <a:lstStyle/>
          <a:p>
            <a:pPr algn="ctr" defTabSz="957263"/>
            <a:fld id="{CDF8D715-E64F-45A8-B50D-44FE865B82A7}" type="slidenum">
              <a:rPr kumimoji="0" lang="en-US" altLang="zh-TW" sz="1000">
                <a:latin typeface="Tahoma" pitchFamily="34" charset="0"/>
                <a:cs typeface="Tahoma" pitchFamily="34" charset="0"/>
              </a:rPr>
              <a:pPr algn="ctr" defTabSz="957263"/>
              <a:t>25</a:t>
            </a:fld>
            <a:endParaRPr kumimoji="0" lang="en-US" altLang="zh-TW" sz="1000">
              <a:latin typeface="Tahoma" pitchFamily="34" charset="0"/>
              <a:cs typeface="Tahoma" pitchFamily="34" charset="0"/>
            </a:endParaRPr>
          </a:p>
        </p:txBody>
      </p:sp>
      <p:sp>
        <p:nvSpPr>
          <p:cNvPr id="5133" name="Text Box 40"/>
          <p:cNvSpPr txBox="1">
            <a:spLocks noChangeArrowheads="1"/>
          </p:cNvSpPr>
          <p:nvPr/>
        </p:nvSpPr>
        <p:spPr bwMode="auto">
          <a:xfrm>
            <a:off x="465993" y="701675"/>
            <a:ext cx="4682071" cy="565797"/>
          </a:xfrm>
          <a:prstGeom prst="rect">
            <a:avLst/>
          </a:prstGeom>
          <a:solidFill>
            <a:srgbClr val="CCFFFF"/>
          </a:solidFill>
          <a:ln w="22225">
            <a:noFill/>
            <a:miter lim="800000"/>
            <a:headEnd/>
            <a:tailEnd/>
          </a:ln>
        </p:spPr>
        <p:txBody>
          <a:bodyPr wrap="square" lIns="90000" tIns="46800" rIns="90000" bIns="46800">
            <a:spAutoFit/>
          </a:bodyPr>
          <a:lstStyle/>
          <a:p>
            <a:pPr marL="355600" indent="-355600" defTabSz="957263">
              <a:lnSpc>
                <a:spcPct val="120000"/>
              </a:lnSpc>
              <a:buFontTx/>
              <a:buBlip>
                <a:blip r:embed="rId5"/>
              </a:buBlip>
            </a:pPr>
            <a:r>
              <a:rPr lang="zh-TW" altLang="en-US" sz="2800" b="1">
                <a:solidFill>
                  <a:schemeClr val="bg1"/>
                </a:solidFill>
                <a:latin typeface="Tahoma" pitchFamily="34" charset="0"/>
                <a:ea typeface="標楷體" pitchFamily="65" charset="-120"/>
                <a:cs typeface="Tahoma" pitchFamily="34" charset="0"/>
              </a:rPr>
              <a:t>各單位經費執行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animBg="1"/>
      <p:bldP spid="26628" grpId="0" animBg="1"/>
      <p:bldP spid="26629" grpId="0" animBg="1"/>
      <p:bldP spid="26630" grpId="0" animBg="1"/>
      <p:bldP spid="26631" grpId="0" animBg="1"/>
      <p:bldP spid="26632" grpId="0" animBg="1"/>
      <p:bldP spid="26633" grpId="0" animBg="1"/>
      <p:bldP spid="2663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13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1CA5E50-1A62-4708-B14D-C92EA009C97E}" type="slidenum">
              <a:rPr lang="en-US" altLang="zh-TW" smtClean="0"/>
              <a:pPr/>
              <a:t>26</a:t>
            </a:fld>
            <a:endParaRPr lang="en-US" altLang="zh-TW" smtClean="0"/>
          </a:p>
        </p:txBody>
      </p:sp>
      <p:grpSp>
        <p:nvGrpSpPr>
          <p:cNvPr id="2" name="Group 22"/>
          <p:cNvGrpSpPr>
            <a:grpSpLocks/>
          </p:cNvGrpSpPr>
          <p:nvPr/>
        </p:nvGrpSpPr>
        <p:grpSpPr bwMode="auto">
          <a:xfrm>
            <a:off x="6528288" y="2078038"/>
            <a:ext cx="2615433" cy="2159000"/>
            <a:chOff x="4066" y="890"/>
            <a:chExt cx="1787" cy="1360"/>
          </a:xfrm>
        </p:grpSpPr>
        <p:pic>
          <p:nvPicPr>
            <p:cNvPr id="6155" name="Picture 4" descr="P1010058"/>
            <p:cNvPicPr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066" y="890"/>
              <a:ext cx="1632" cy="1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156" name="矩形 44"/>
            <p:cNvSpPr>
              <a:spLocks noChangeArrowheads="1"/>
            </p:cNvSpPr>
            <p:nvPr/>
          </p:nvSpPr>
          <p:spPr bwMode="auto">
            <a:xfrm>
              <a:off x="4073" y="2069"/>
              <a:ext cx="1780" cy="174"/>
            </a:xfrm>
            <a:prstGeom prst="rect">
              <a:avLst/>
            </a:prstGeom>
            <a:solidFill>
              <a:srgbClr val="FFFF99"/>
            </a:solidFill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536575" indent="-536575" defTabSz="246063">
                <a:spcBef>
                  <a:spcPct val="10000"/>
                </a:spcBef>
                <a:buClr>
                  <a:srgbClr val="FF0000"/>
                </a:buClr>
                <a:buFont typeface="Wingdings" pitchFamily="2" charset="2"/>
                <a:buNone/>
              </a:pPr>
              <a:r>
                <a:rPr lang="zh-TW" altLang="en-US" sz="1200" b="1" dirty="0">
                  <a:solidFill>
                    <a:srgbClr val="663300"/>
                  </a:solidFill>
                  <a:latin typeface="華康魏碑體" pitchFamily="65" charset="-120"/>
                  <a:ea typeface="華康魏碑體" pitchFamily="65" charset="-120"/>
                </a:rPr>
                <a:t>曾文水庫莫拉克後形成渾水水庫</a:t>
              </a:r>
            </a:p>
          </p:txBody>
        </p:sp>
      </p:grpSp>
      <p:sp>
        <p:nvSpPr>
          <p:cNvPr id="6149" name="Rectangle 16"/>
          <p:cNvSpPr>
            <a:spLocks noChangeArrowheads="1"/>
          </p:cNvSpPr>
          <p:nvPr/>
        </p:nvSpPr>
        <p:spPr bwMode="auto">
          <a:xfrm>
            <a:off x="0" y="2147243"/>
            <a:ext cx="184731" cy="461665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kumimoji="0" lang="zh-TW" altLang="en-US" sz="2400" b="1">
              <a:latin typeface="Times New Roman" pitchFamily="18" charset="0"/>
              <a:ea typeface="華康魏碑體" pitchFamily="65" charset="-120"/>
            </a:endParaRPr>
          </a:p>
        </p:txBody>
      </p:sp>
      <p:sp>
        <p:nvSpPr>
          <p:cNvPr id="6150" name="Rectangle 17"/>
          <p:cNvSpPr>
            <a:spLocks noChangeArrowheads="1"/>
          </p:cNvSpPr>
          <p:nvPr/>
        </p:nvSpPr>
        <p:spPr bwMode="auto">
          <a:xfrm>
            <a:off x="0" y="2193409"/>
            <a:ext cx="184731" cy="369332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zh-TW" altLang="en-US"/>
          </a:p>
        </p:txBody>
      </p:sp>
      <p:sp>
        <p:nvSpPr>
          <p:cNvPr id="6151" name="Rectangle 18"/>
          <p:cNvSpPr>
            <a:spLocks noChangeArrowheads="1"/>
          </p:cNvSpPr>
          <p:nvPr/>
        </p:nvSpPr>
        <p:spPr bwMode="auto">
          <a:xfrm>
            <a:off x="332643" y="4036497"/>
            <a:ext cx="184731" cy="369332"/>
          </a:xfrm>
          <a:prstGeom prst="rect">
            <a:avLst/>
          </a:prstGeom>
          <a:solidFill>
            <a:schemeClr val="bg1"/>
          </a:solidFill>
          <a:ln w="19050" algn="ctr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zh-TW" altLang="en-US"/>
          </a:p>
        </p:txBody>
      </p:sp>
      <p:sp>
        <p:nvSpPr>
          <p:cNvPr id="6152" name="Text Box 40"/>
          <p:cNvSpPr txBox="1">
            <a:spLocks noChangeArrowheads="1"/>
          </p:cNvSpPr>
          <p:nvPr/>
        </p:nvSpPr>
        <p:spPr bwMode="auto">
          <a:xfrm>
            <a:off x="328246" y="1331914"/>
            <a:ext cx="3563815" cy="980911"/>
          </a:xfrm>
          <a:prstGeom prst="rect">
            <a:avLst/>
          </a:prstGeom>
          <a:solidFill>
            <a:srgbClr val="CCFFFF"/>
          </a:solidFill>
          <a:ln w="22225">
            <a:noFill/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marL="355600" indent="-355600" defTabSz="957263">
              <a:lnSpc>
                <a:spcPct val="120000"/>
              </a:lnSpc>
              <a:buFontTx/>
              <a:buBlip>
                <a:blip r:embed="rId6"/>
              </a:buBlip>
            </a:pPr>
            <a:r>
              <a:rPr kumimoji="0" lang="zh-TW" altLang="en-US" sz="2400" b="1">
                <a:solidFill>
                  <a:srgbClr val="000000"/>
                </a:solidFill>
                <a:ea typeface="標楷體" pitchFamily="65" charset="-120"/>
              </a:rPr>
              <a:t>水庫缺乏專用排砂設施</a:t>
            </a:r>
          </a:p>
        </p:txBody>
      </p:sp>
      <p:sp>
        <p:nvSpPr>
          <p:cNvPr id="9" name="投影片編號版面配置區 3"/>
          <p:cNvSpPr txBox="1">
            <a:spLocks noGrp="1"/>
          </p:cNvSpPr>
          <p:nvPr/>
        </p:nvSpPr>
        <p:spPr bwMode="auto">
          <a:xfrm>
            <a:off x="8414239" y="6265863"/>
            <a:ext cx="464527" cy="32861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lIns="25200" tIns="10800" rIns="25200" bIns="10800" anchor="b"/>
          <a:lstStyle/>
          <a:p>
            <a:pPr algn="ctr" defTabSz="957263">
              <a:defRPr/>
            </a:pPr>
            <a:fld id="{CBB1F708-EC64-4755-A670-D3D33A25EB09}" type="slidenum">
              <a:rPr kumimoji="0" lang="en-US" altLang="zh-TW" sz="1000">
                <a:latin typeface="+mn-lt"/>
              </a:rPr>
              <a:pPr algn="ctr" defTabSz="957263">
                <a:defRPr/>
              </a:pPr>
              <a:t>26</a:t>
            </a:fld>
            <a:endParaRPr kumimoji="0" lang="en-US" altLang="zh-TW" sz="1000">
              <a:latin typeface="+mn-lt"/>
            </a:endParaRPr>
          </a:p>
        </p:txBody>
      </p:sp>
      <p:sp>
        <p:nvSpPr>
          <p:cNvPr id="665659" name="Text Box 59"/>
          <p:cNvSpPr txBox="1">
            <a:spLocks noChangeArrowheads="1"/>
          </p:cNvSpPr>
          <p:nvPr/>
        </p:nvSpPr>
        <p:spPr bwMode="auto">
          <a:xfrm>
            <a:off x="376604" y="506414"/>
            <a:ext cx="3351334" cy="5857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  <a:effectLst/>
        </p:spPr>
        <p:txBody>
          <a:bodyPr lIns="0" rIns="0" anchor="ctr">
            <a:spAutoFit/>
          </a:bodyPr>
          <a:lstStyle>
            <a:lvl1pPr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50000"/>
              </a:spcBef>
              <a:defRPr/>
            </a:pPr>
            <a:r>
              <a:rPr lang="zh-TW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  <a:cs typeface="華康流隸體" pitchFamily="49" charset="-120"/>
              </a:rPr>
              <a:t>既存問題</a:t>
            </a:r>
            <a:r>
              <a:rPr lang="en-US" altLang="zh-TW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  <a:cs typeface="華康流隸體" pitchFamily="49" charset="-120"/>
              </a:rPr>
              <a:t>(</a:t>
            </a:r>
            <a:r>
              <a:rPr lang="zh-TW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  <a:cs typeface="華康流隸體" pitchFamily="49" charset="-120"/>
              </a:rPr>
              <a:t>內憂</a:t>
            </a:r>
            <a:r>
              <a:rPr lang="en-US" altLang="zh-TW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  <a:cs typeface="華康流隸體" pitchFamily="49" charset="-120"/>
              </a:rPr>
              <a:t>)</a:t>
            </a:r>
          </a:p>
        </p:txBody>
      </p:sp>
    </p:spTree>
    <p:controls>
      <p:control spid="211970" name="ShockwaveFlash1" r:id="rId2" imgW="6421498" imgH="4427604"/>
    </p:controls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13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D5CD78A-97F1-4E77-BEDC-2DCD4411BF39}" type="slidenum">
              <a:rPr lang="en-US" altLang="zh-TW" smtClean="0"/>
              <a:pPr/>
              <a:t>27</a:t>
            </a:fld>
            <a:endParaRPr lang="en-US" altLang="zh-TW" smtClean="0"/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147244"/>
            <a:ext cx="184731" cy="461665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kumimoji="0" lang="zh-TW" altLang="zh-TW" sz="2400" b="1">
              <a:latin typeface="Times New Roman" pitchFamily="18" charset="0"/>
              <a:ea typeface="華康魏碑體" pitchFamily="65" charset="-120"/>
            </a:endParaRPr>
          </a:p>
        </p:txBody>
      </p:sp>
      <p:sp>
        <p:nvSpPr>
          <p:cNvPr id="7173" name="Rectangle 7"/>
          <p:cNvSpPr>
            <a:spLocks noChangeArrowheads="1"/>
          </p:cNvSpPr>
          <p:nvPr/>
        </p:nvSpPr>
        <p:spPr bwMode="auto">
          <a:xfrm>
            <a:off x="334107" y="4036497"/>
            <a:ext cx="184731" cy="369332"/>
          </a:xfrm>
          <a:prstGeom prst="rect">
            <a:avLst/>
          </a:prstGeom>
          <a:solidFill>
            <a:schemeClr val="bg1"/>
          </a:solidFill>
          <a:ln w="19050" algn="ctr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zh-TW" altLang="zh-TW"/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6563457" y="2101850"/>
            <a:ext cx="2580425" cy="2160588"/>
            <a:chOff x="4073" y="2432"/>
            <a:chExt cx="1762" cy="1361"/>
          </a:xfrm>
        </p:grpSpPr>
        <p:pic>
          <p:nvPicPr>
            <p:cNvPr id="7179" name="Picture 9" descr="P1000994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073" y="2432"/>
              <a:ext cx="1632" cy="13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180" name="矩形 44"/>
            <p:cNvSpPr>
              <a:spLocks noChangeArrowheads="1"/>
            </p:cNvSpPr>
            <p:nvPr/>
          </p:nvSpPr>
          <p:spPr bwMode="auto">
            <a:xfrm>
              <a:off x="4092" y="3612"/>
              <a:ext cx="1743" cy="174"/>
            </a:xfrm>
            <a:prstGeom prst="rect">
              <a:avLst/>
            </a:prstGeom>
            <a:solidFill>
              <a:srgbClr val="FFFF99"/>
            </a:solidFill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536575" indent="-536575" defTabSz="246063">
                <a:spcBef>
                  <a:spcPct val="10000"/>
                </a:spcBef>
                <a:buClr>
                  <a:srgbClr val="FF0000"/>
                </a:buClr>
                <a:buFont typeface="Wingdings" pitchFamily="2" charset="2"/>
                <a:buNone/>
              </a:pPr>
              <a:r>
                <a:rPr lang="zh-TW" altLang="en-US" sz="1200" b="1">
                  <a:solidFill>
                    <a:srgbClr val="663300"/>
                  </a:solidFill>
                  <a:latin typeface="華康魏碑體" pitchFamily="65" charset="-120"/>
                  <a:ea typeface="華康魏碑體" pitchFamily="65" charset="-120"/>
                </a:rPr>
                <a:t>曾文水庫溢洪道洩放高濁度原水</a:t>
              </a:r>
            </a:p>
          </p:txBody>
        </p:sp>
      </p:grpSp>
      <p:sp>
        <p:nvSpPr>
          <p:cNvPr id="7175" name="Text Box 40"/>
          <p:cNvSpPr txBox="1">
            <a:spLocks noChangeArrowheads="1"/>
          </p:cNvSpPr>
          <p:nvPr/>
        </p:nvSpPr>
        <p:spPr bwMode="auto">
          <a:xfrm>
            <a:off x="439616" y="1106488"/>
            <a:ext cx="4347797" cy="510397"/>
          </a:xfrm>
          <a:prstGeom prst="rect">
            <a:avLst/>
          </a:prstGeom>
          <a:solidFill>
            <a:srgbClr val="CCFFFF"/>
          </a:solidFill>
          <a:ln w="22225">
            <a:noFill/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marL="355600" indent="-355600" defTabSz="957263">
              <a:lnSpc>
                <a:spcPct val="120000"/>
              </a:lnSpc>
              <a:buFontTx/>
              <a:buBlip>
                <a:blip r:embed="rId6"/>
              </a:buBlip>
            </a:pPr>
            <a:r>
              <a:rPr kumimoji="0" lang="zh-TW" altLang="en-US" sz="2400" b="1" dirty="0">
                <a:solidFill>
                  <a:srgbClr val="000000"/>
                </a:solidFill>
                <a:ea typeface="標楷體" pitchFamily="65" charset="-120"/>
              </a:rPr>
              <a:t>水庫缺乏專用排砂設施</a:t>
            </a:r>
          </a:p>
        </p:txBody>
      </p:sp>
      <p:sp>
        <p:nvSpPr>
          <p:cNvPr id="9" name="投影片編號版面配置區 3"/>
          <p:cNvSpPr txBox="1">
            <a:spLocks noGrp="1"/>
          </p:cNvSpPr>
          <p:nvPr/>
        </p:nvSpPr>
        <p:spPr bwMode="auto">
          <a:xfrm>
            <a:off x="8414239" y="6265863"/>
            <a:ext cx="464527" cy="32861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lIns="25200" tIns="10800" rIns="25200" bIns="10800" anchor="b"/>
          <a:lstStyle/>
          <a:p>
            <a:pPr algn="ctr" defTabSz="957263">
              <a:defRPr/>
            </a:pPr>
            <a:fld id="{38AAEE4F-73DD-40E8-9D94-5662287A8799}" type="slidenum">
              <a:rPr kumimoji="0" lang="en-US" altLang="zh-TW" sz="1000">
                <a:latin typeface="+mn-lt"/>
              </a:rPr>
              <a:pPr algn="ctr" defTabSz="957263">
                <a:defRPr/>
              </a:pPr>
              <a:t>27</a:t>
            </a:fld>
            <a:endParaRPr kumimoji="0" lang="en-US" altLang="zh-TW" sz="1000">
              <a:latin typeface="+mn-lt"/>
            </a:endParaRPr>
          </a:p>
        </p:txBody>
      </p:sp>
      <p:sp>
        <p:nvSpPr>
          <p:cNvPr id="665659" name="Text Box 59"/>
          <p:cNvSpPr txBox="1">
            <a:spLocks noChangeArrowheads="1"/>
          </p:cNvSpPr>
          <p:nvPr/>
        </p:nvSpPr>
        <p:spPr bwMode="auto">
          <a:xfrm>
            <a:off x="391259" y="296864"/>
            <a:ext cx="3348403" cy="585787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  <a:effectLst/>
        </p:spPr>
        <p:txBody>
          <a:bodyPr lIns="0" rIns="0" anchor="ctr">
            <a:spAutoFit/>
          </a:bodyPr>
          <a:lstStyle>
            <a:lvl1pPr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algn="ctr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50000"/>
              </a:spcBef>
              <a:defRPr/>
            </a:pPr>
            <a:r>
              <a:rPr lang="zh-TW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  <a:cs typeface="華康流隸體" pitchFamily="49" charset="-120"/>
              </a:rPr>
              <a:t>既存問題</a:t>
            </a:r>
            <a:r>
              <a:rPr lang="en-US" altLang="zh-TW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  <a:cs typeface="華康流隸體" pitchFamily="49" charset="-120"/>
              </a:rPr>
              <a:t>(</a:t>
            </a:r>
            <a:r>
              <a:rPr lang="zh-TW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  <a:cs typeface="華康流隸體" pitchFamily="49" charset="-120"/>
              </a:rPr>
              <a:t>內憂</a:t>
            </a:r>
            <a:r>
              <a:rPr lang="en-US" altLang="zh-TW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標楷體" pitchFamily="65" charset="-120"/>
                <a:cs typeface="華康流隸體" pitchFamily="49" charset="-120"/>
              </a:rPr>
              <a:t>)</a:t>
            </a:r>
          </a:p>
        </p:txBody>
      </p:sp>
      <p:sp>
        <p:nvSpPr>
          <p:cNvPr id="7178" name="Text Box 40"/>
          <p:cNvSpPr txBox="1">
            <a:spLocks noChangeArrowheads="1"/>
          </p:cNvSpPr>
          <p:nvPr/>
        </p:nvSpPr>
        <p:spPr bwMode="auto">
          <a:xfrm>
            <a:off x="323528" y="1916832"/>
            <a:ext cx="1031631" cy="980911"/>
          </a:xfrm>
          <a:prstGeom prst="rect">
            <a:avLst/>
          </a:prstGeom>
          <a:solidFill>
            <a:srgbClr val="008000"/>
          </a:solidFill>
          <a:ln w="22225">
            <a:noFill/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marL="355600" indent="-355600" defTabSz="957263">
              <a:lnSpc>
                <a:spcPct val="120000"/>
              </a:lnSpc>
            </a:pPr>
            <a:r>
              <a:rPr kumimoji="0" lang="zh-TW" altLang="en-US" sz="2400" b="1"/>
              <a:t>改善後</a:t>
            </a:r>
          </a:p>
        </p:txBody>
      </p:sp>
    </p:spTree>
    <p:controls>
      <p:control spid="212994" name="ShockwaveFlash1" r:id="rId2" imgW="6618151" imgH="4121033"/>
    </p:controls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13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458C444-8557-4735-A154-DC5738507D73}" type="slidenum">
              <a:rPr lang="en-US" altLang="zh-TW" smtClean="0"/>
              <a:pPr/>
              <a:t>28</a:t>
            </a:fld>
            <a:endParaRPr lang="en-US" altLang="zh-TW" smtClean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44516" y="3702051"/>
            <a:ext cx="6698274" cy="2092325"/>
            <a:chOff x="1054" y="2332"/>
            <a:chExt cx="4570" cy="1318"/>
          </a:xfrm>
        </p:grpSpPr>
        <p:sp>
          <p:nvSpPr>
            <p:cNvPr id="169021" name="AutoShape 3"/>
            <p:cNvSpPr>
              <a:spLocks noChangeArrowheads="1"/>
            </p:cNvSpPr>
            <p:nvPr/>
          </p:nvSpPr>
          <p:spPr bwMode="auto">
            <a:xfrm rot="4309416">
              <a:off x="5366" y="3068"/>
              <a:ext cx="144" cy="373"/>
            </a:xfrm>
            <a:prstGeom prst="upArrow">
              <a:avLst>
                <a:gd name="adj1" fmla="val 50000"/>
                <a:gd name="adj2" fmla="val 64757"/>
              </a:avLst>
            </a:prstGeom>
            <a:solidFill>
              <a:srgbClr val="FFCC00"/>
            </a:solidFill>
            <a:ln w="12700" cap="rnd" algn="ctr">
              <a:noFill/>
              <a:miter lim="800000"/>
              <a:headEnd/>
              <a:tailEnd/>
            </a:ln>
            <a:effectLst>
              <a:prstShdw prst="shdw17" dist="17961" dir="2700000">
                <a:srgbClr val="997A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169022" name="Freeform 4"/>
            <p:cNvSpPr>
              <a:spLocks/>
            </p:cNvSpPr>
            <p:nvPr/>
          </p:nvSpPr>
          <p:spPr bwMode="auto">
            <a:xfrm>
              <a:off x="1054" y="2332"/>
              <a:ext cx="4463" cy="1318"/>
            </a:xfrm>
            <a:custGeom>
              <a:avLst/>
              <a:gdLst>
                <a:gd name="T0" fmla="*/ 0 w 4463"/>
                <a:gd name="T1" fmla="*/ 0 h 1318"/>
                <a:gd name="T2" fmla="*/ 390 w 4463"/>
                <a:gd name="T3" fmla="*/ 486 h 1318"/>
                <a:gd name="T4" fmla="*/ 763 w 4463"/>
                <a:gd name="T5" fmla="*/ 849 h 1318"/>
                <a:gd name="T6" fmla="*/ 1073 w 4463"/>
                <a:gd name="T7" fmla="*/ 1035 h 1318"/>
                <a:gd name="T8" fmla="*/ 1480 w 4463"/>
                <a:gd name="T9" fmla="*/ 1204 h 1318"/>
                <a:gd name="T10" fmla="*/ 2318 w 4463"/>
                <a:gd name="T11" fmla="*/ 1309 h 1318"/>
                <a:gd name="T12" fmla="*/ 2975 w 4463"/>
                <a:gd name="T13" fmla="*/ 1256 h 1318"/>
                <a:gd name="T14" fmla="*/ 3696 w 4463"/>
                <a:gd name="T15" fmla="*/ 1142 h 1318"/>
                <a:gd name="T16" fmla="*/ 4343 w 4463"/>
                <a:gd name="T17" fmla="*/ 938 h 1318"/>
                <a:gd name="T18" fmla="*/ 4414 w 4463"/>
                <a:gd name="T19" fmla="*/ 902 h 131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463"/>
                <a:gd name="T31" fmla="*/ 0 h 1318"/>
                <a:gd name="T32" fmla="*/ 4463 w 4463"/>
                <a:gd name="T33" fmla="*/ 1318 h 131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463" h="1318">
                  <a:moveTo>
                    <a:pt x="0" y="0"/>
                  </a:moveTo>
                  <a:cubicBezTo>
                    <a:pt x="65" y="81"/>
                    <a:pt x="263" y="345"/>
                    <a:pt x="390" y="486"/>
                  </a:cubicBezTo>
                  <a:cubicBezTo>
                    <a:pt x="517" y="627"/>
                    <a:pt x="649" y="758"/>
                    <a:pt x="763" y="849"/>
                  </a:cubicBezTo>
                  <a:cubicBezTo>
                    <a:pt x="877" y="940"/>
                    <a:pt x="954" y="976"/>
                    <a:pt x="1073" y="1035"/>
                  </a:cubicBezTo>
                  <a:cubicBezTo>
                    <a:pt x="1192" y="1094"/>
                    <a:pt x="1273" y="1158"/>
                    <a:pt x="1480" y="1204"/>
                  </a:cubicBezTo>
                  <a:cubicBezTo>
                    <a:pt x="1687" y="1250"/>
                    <a:pt x="2069" y="1300"/>
                    <a:pt x="2318" y="1309"/>
                  </a:cubicBezTo>
                  <a:cubicBezTo>
                    <a:pt x="2567" y="1318"/>
                    <a:pt x="2745" y="1284"/>
                    <a:pt x="2975" y="1256"/>
                  </a:cubicBezTo>
                  <a:cubicBezTo>
                    <a:pt x="3205" y="1228"/>
                    <a:pt x="3468" y="1195"/>
                    <a:pt x="3696" y="1142"/>
                  </a:cubicBezTo>
                  <a:cubicBezTo>
                    <a:pt x="3924" y="1089"/>
                    <a:pt x="4223" y="978"/>
                    <a:pt x="4343" y="938"/>
                  </a:cubicBezTo>
                  <a:cubicBezTo>
                    <a:pt x="4463" y="898"/>
                    <a:pt x="4399" y="909"/>
                    <a:pt x="4414" y="902"/>
                  </a:cubicBezTo>
                </a:path>
              </a:pathLst>
            </a:custGeom>
            <a:noFill/>
            <a:ln w="127000">
              <a:solidFill>
                <a:srgbClr val="FFCC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168964" name="AutoShape 5"/>
          <p:cNvSpPr>
            <a:spLocks noChangeArrowheads="1"/>
          </p:cNvSpPr>
          <p:nvPr/>
        </p:nvSpPr>
        <p:spPr bwMode="auto">
          <a:xfrm rot="10800000">
            <a:off x="2032489" y="3841751"/>
            <a:ext cx="4652596" cy="1152525"/>
          </a:xfrm>
          <a:prstGeom prst="rtTriangle">
            <a:avLst/>
          </a:prstGeom>
          <a:solidFill>
            <a:srgbClr val="CCFFFF"/>
          </a:solidFill>
          <a:ln w="12700" cap="rnd" algn="ctr">
            <a:noFill/>
            <a:miter lim="800000"/>
            <a:headEnd/>
            <a:tailEnd/>
          </a:ln>
          <a:effectLst>
            <a:prstShdw prst="shdw17" dist="17961" dir="2700000">
              <a:srgbClr val="7A9999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001478" name="Line 6"/>
          <p:cNvSpPr>
            <a:spLocks noChangeShapeType="1"/>
          </p:cNvSpPr>
          <p:nvPr/>
        </p:nvSpPr>
        <p:spPr bwMode="auto">
          <a:xfrm>
            <a:off x="372208" y="3430588"/>
            <a:ext cx="6296758" cy="1535112"/>
          </a:xfrm>
          <a:prstGeom prst="line">
            <a:avLst/>
          </a:prstGeom>
          <a:noFill/>
          <a:ln w="12700" cap="rnd">
            <a:solidFill>
              <a:schemeClr val="tx1"/>
            </a:solidFill>
            <a:round/>
            <a:headEnd/>
            <a:tailEnd/>
          </a:ln>
          <a:effectLst>
            <a:prstShdw prst="shdw17" dist="17961" dir="2700000">
              <a:schemeClr val="tx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>
              <a:defRPr/>
            </a:pPr>
            <a:endParaRPr lang="zh-TW" altLang="en-US"/>
          </a:p>
        </p:txBody>
      </p:sp>
      <p:sp>
        <p:nvSpPr>
          <p:cNvPr id="168966" name="Freeform 7"/>
          <p:cNvSpPr>
            <a:spLocks/>
          </p:cNvSpPr>
          <p:nvPr/>
        </p:nvSpPr>
        <p:spPr bwMode="auto">
          <a:xfrm>
            <a:off x="493835" y="1408114"/>
            <a:ext cx="2262554" cy="1963737"/>
          </a:xfrm>
          <a:custGeom>
            <a:avLst/>
            <a:gdLst>
              <a:gd name="T0" fmla="*/ 334 w 1544"/>
              <a:gd name="T1" fmla="*/ 1227 h 1237"/>
              <a:gd name="T2" fmla="*/ 88 w 1544"/>
              <a:gd name="T3" fmla="*/ 699 h 1237"/>
              <a:gd name="T4" fmla="*/ 35 w 1544"/>
              <a:gd name="T5" fmla="*/ 235 h 1237"/>
              <a:gd name="T6" fmla="*/ 168 w 1544"/>
              <a:gd name="T7" fmla="*/ 105 h 1237"/>
              <a:gd name="T8" fmla="*/ 319 w 1544"/>
              <a:gd name="T9" fmla="*/ 61 h 1237"/>
              <a:gd name="T10" fmla="*/ 606 w 1544"/>
              <a:gd name="T11" fmla="*/ 26 h 1237"/>
              <a:gd name="T12" fmla="*/ 923 w 1544"/>
              <a:gd name="T13" fmla="*/ 3 h 1237"/>
              <a:gd name="T14" fmla="*/ 1131 w 1544"/>
              <a:gd name="T15" fmla="*/ 64 h 1237"/>
              <a:gd name="T16" fmla="*/ 1236 w 1544"/>
              <a:gd name="T17" fmla="*/ 104 h 1237"/>
              <a:gd name="T18" fmla="*/ 1510 w 1544"/>
              <a:gd name="T19" fmla="*/ 405 h 1237"/>
              <a:gd name="T20" fmla="*/ 1542 w 1544"/>
              <a:gd name="T21" fmla="*/ 710 h 1237"/>
              <a:gd name="T22" fmla="*/ 1490 w 1544"/>
              <a:gd name="T23" fmla="*/ 818 h 1237"/>
              <a:gd name="T24" fmla="*/ 1473 w 1544"/>
              <a:gd name="T25" fmla="*/ 850 h 1237"/>
              <a:gd name="T26" fmla="*/ 1341 w 1544"/>
              <a:gd name="T27" fmla="*/ 937 h 1237"/>
              <a:gd name="T28" fmla="*/ 1279 w 1544"/>
              <a:gd name="T29" fmla="*/ 965 h 1237"/>
              <a:gd name="T30" fmla="*/ 1043 w 1544"/>
              <a:gd name="T31" fmla="*/ 1018 h 1237"/>
              <a:gd name="T32" fmla="*/ 769 w 1544"/>
              <a:gd name="T33" fmla="*/ 1100 h 1237"/>
              <a:gd name="T34" fmla="*/ 634 w 1544"/>
              <a:gd name="T35" fmla="*/ 1164 h 1237"/>
              <a:gd name="T36" fmla="*/ 526 w 1544"/>
              <a:gd name="T37" fmla="*/ 1185 h 1237"/>
              <a:gd name="T38" fmla="*/ 344 w 1544"/>
              <a:gd name="T39" fmla="*/ 1215 h 1237"/>
              <a:gd name="T40" fmla="*/ 301 w 1544"/>
              <a:gd name="T41" fmla="*/ 1230 h 1237"/>
              <a:gd name="T42" fmla="*/ 334 w 1544"/>
              <a:gd name="T43" fmla="*/ 1227 h 1237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w 1544"/>
              <a:gd name="T67" fmla="*/ 0 h 1237"/>
              <a:gd name="T68" fmla="*/ 1544 w 1544"/>
              <a:gd name="T69" fmla="*/ 1237 h 1237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T66" t="T67" r="T68" b="T69"/>
            <a:pathLst>
              <a:path w="1544" h="1237">
                <a:moveTo>
                  <a:pt x="334" y="1227"/>
                </a:moveTo>
                <a:cubicBezTo>
                  <a:pt x="285" y="1015"/>
                  <a:pt x="125" y="919"/>
                  <a:pt x="88" y="699"/>
                </a:cubicBezTo>
                <a:cubicBezTo>
                  <a:pt x="58" y="570"/>
                  <a:pt x="27" y="374"/>
                  <a:pt x="35" y="235"/>
                </a:cubicBezTo>
                <a:cubicBezTo>
                  <a:pt x="0" y="166"/>
                  <a:pt x="154" y="115"/>
                  <a:pt x="168" y="105"/>
                </a:cubicBezTo>
                <a:cubicBezTo>
                  <a:pt x="198" y="84"/>
                  <a:pt x="290" y="84"/>
                  <a:pt x="319" y="61"/>
                </a:cubicBezTo>
                <a:cubicBezTo>
                  <a:pt x="421" y="16"/>
                  <a:pt x="498" y="54"/>
                  <a:pt x="606" y="26"/>
                </a:cubicBezTo>
                <a:cubicBezTo>
                  <a:pt x="713" y="18"/>
                  <a:pt x="817" y="9"/>
                  <a:pt x="923" y="3"/>
                </a:cubicBezTo>
                <a:cubicBezTo>
                  <a:pt x="996" y="0"/>
                  <a:pt x="1066" y="40"/>
                  <a:pt x="1131" y="64"/>
                </a:cubicBezTo>
                <a:cubicBezTo>
                  <a:pt x="1173" y="79"/>
                  <a:pt x="1197" y="63"/>
                  <a:pt x="1236" y="104"/>
                </a:cubicBezTo>
                <a:cubicBezTo>
                  <a:pt x="1329" y="205"/>
                  <a:pt x="1464" y="274"/>
                  <a:pt x="1510" y="405"/>
                </a:cubicBezTo>
                <a:cubicBezTo>
                  <a:pt x="1520" y="508"/>
                  <a:pt x="1538" y="609"/>
                  <a:pt x="1542" y="710"/>
                </a:cubicBezTo>
                <a:cubicBezTo>
                  <a:pt x="1544" y="728"/>
                  <a:pt x="1490" y="818"/>
                  <a:pt x="1490" y="818"/>
                </a:cubicBezTo>
                <a:cubicBezTo>
                  <a:pt x="1484" y="829"/>
                  <a:pt x="1473" y="850"/>
                  <a:pt x="1473" y="850"/>
                </a:cubicBezTo>
                <a:cubicBezTo>
                  <a:pt x="1429" y="879"/>
                  <a:pt x="1387" y="911"/>
                  <a:pt x="1341" y="937"/>
                </a:cubicBezTo>
                <a:cubicBezTo>
                  <a:pt x="1322" y="948"/>
                  <a:pt x="1279" y="965"/>
                  <a:pt x="1279" y="965"/>
                </a:cubicBezTo>
                <a:cubicBezTo>
                  <a:pt x="1201" y="983"/>
                  <a:pt x="1119" y="992"/>
                  <a:pt x="1043" y="1018"/>
                </a:cubicBezTo>
                <a:cubicBezTo>
                  <a:pt x="952" y="1036"/>
                  <a:pt x="841" y="1040"/>
                  <a:pt x="769" y="1100"/>
                </a:cubicBezTo>
                <a:cubicBezTo>
                  <a:pt x="720" y="1118"/>
                  <a:pt x="676" y="1137"/>
                  <a:pt x="634" y="1164"/>
                </a:cubicBezTo>
                <a:cubicBezTo>
                  <a:pt x="598" y="1172"/>
                  <a:pt x="562" y="1179"/>
                  <a:pt x="526" y="1185"/>
                </a:cubicBezTo>
                <a:cubicBezTo>
                  <a:pt x="465" y="1197"/>
                  <a:pt x="405" y="1203"/>
                  <a:pt x="344" y="1215"/>
                </a:cubicBezTo>
                <a:cubicBezTo>
                  <a:pt x="329" y="1217"/>
                  <a:pt x="310" y="1218"/>
                  <a:pt x="301" y="1230"/>
                </a:cubicBezTo>
                <a:cubicBezTo>
                  <a:pt x="295" y="1237"/>
                  <a:pt x="322" y="1228"/>
                  <a:pt x="334" y="1227"/>
                </a:cubicBezTo>
                <a:close/>
              </a:path>
            </a:pathLst>
          </a:custGeom>
          <a:gradFill rotWithShape="1">
            <a:gsLst>
              <a:gs pos="0">
                <a:srgbClr val="339966"/>
              </a:gs>
              <a:gs pos="100000">
                <a:srgbClr val="66FF99"/>
              </a:gs>
            </a:gsLst>
            <a:lin ang="5400000" scaled="1"/>
          </a:gradFill>
          <a:ln w="12700" cap="rnd" cmpd="sng">
            <a:noFill/>
            <a:prstDash val="solid"/>
            <a:round/>
            <a:headEnd type="none" w="med" len="med"/>
            <a:tailEnd type="none" w="med" len="med"/>
          </a:ln>
          <a:effectLst>
            <a:prstShdw prst="shdw17" dist="17961" dir="2700000">
              <a:srgbClr val="1F5C3D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001480" name="Line 8"/>
          <p:cNvSpPr>
            <a:spLocks noChangeShapeType="1"/>
          </p:cNvSpPr>
          <p:nvPr/>
        </p:nvSpPr>
        <p:spPr bwMode="auto">
          <a:xfrm>
            <a:off x="6630866" y="4938713"/>
            <a:ext cx="1921119" cy="42862"/>
          </a:xfrm>
          <a:prstGeom prst="line">
            <a:avLst/>
          </a:prstGeom>
          <a:noFill/>
          <a:ln w="12700" cap="rnd">
            <a:solidFill>
              <a:schemeClr val="tx1"/>
            </a:solidFill>
            <a:round/>
            <a:headEnd/>
            <a:tailEnd/>
          </a:ln>
          <a:effectLst>
            <a:prstShdw prst="shdw17" dist="17961" dir="2700000">
              <a:schemeClr val="tx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>
              <a:defRPr/>
            </a:pPr>
            <a:endParaRPr lang="zh-TW" altLang="en-US"/>
          </a:p>
        </p:txBody>
      </p:sp>
      <p:sp>
        <p:nvSpPr>
          <p:cNvPr id="168968" name="Line 9"/>
          <p:cNvSpPr>
            <a:spLocks noChangeShapeType="1"/>
          </p:cNvSpPr>
          <p:nvPr/>
        </p:nvSpPr>
        <p:spPr bwMode="auto">
          <a:xfrm flipH="1">
            <a:off x="1928446" y="3798888"/>
            <a:ext cx="4816720" cy="12700"/>
          </a:xfrm>
          <a:prstGeom prst="line">
            <a:avLst/>
          </a:prstGeom>
          <a:noFill/>
          <a:ln w="12700" cap="rnd">
            <a:solidFill>
              <a:srgbClr val="CCFFFF"/>
            </a:solidFill>
            <a:round/>
            <a:headEnd/>
            <a:tailEnd/>
          </a:ln>
          <a:effectLst>
            <a:prstShdw prst="shdw17" dist="17961" dir="2700000">
              <a:srgbClr val="7A9999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69" name="Line 10"/>
          <p:cNvSpPr>
            <a:spLocks noChangeShapeType="1"/>
          </p:cNvSpPr>
          <p:nvPr/>
        </p:nvSpPr>
        <p:spPr bwMode="auto">
          <a:xfrm flipH="1" flipV="1">
            <a:off x="4615962" y="4473576"/>
            <a:ext cx="2066192" cy="28575"/>
          </a:xfrm>
          <a:prstGeom prst="line">
            <a:avLst/>
          </a:prstGeom>
          <a:noFill/>
          <a:ln w="12700" cap="rnd">
            <a:solidFill>
              <a:srgbClr val="993300"/>
            </a:solidFill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70" name="AutoShape 11"/>
          <p:cNvSpPr>
            <a:spLocks noChangeArrowheads="1"/>
          </p:cNvSpPr>
          <p:nvPr/>
        </p:nvSpPr>
        <p:spPr bwMode="auto">
          <a:xfrm rot="10800000">
            <a:off x="4722935" y="4518025"/>
            <a:ext cx="1946031" cy="450850"/>
          </a:xfrm>
          <a:prstGeom prst="rtTriangle">
            <a:avLst/>
          </a:prstGeom>
          <a:gradFill rotWithShape="1">
            <a:gsLst>
              <a:gs pos="0">
                <a:srgbClr val="D57F4F"/>
              </a:gs>
              <a:gs pos="100000">
                <a:srgbClr val="66FFFF"/>
              </a:gs>
            </a:gsLst>
            <a:lin ang="5400000" scaled="1"/>
          </a:gradFill>
          <a:ln w="12700" cap="rnd" algn="ctr">
            <a:noFill/>
            <a:miter lim="800000"/>
            <a:headEnd/>
            <a:tailEnd/>
          </a:ln>
          <a:effectLst>
            <a:prstShdw prst="shdw17" dist="17961" dir="2700000">
              <a:srgbClr val="804C2F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71" name="AutoShape 12"/>
          <p:cNvSpPr>
            <a:spLocks noChangeArrowheads="1"/>
          </p:cNvSpPr>
          <p:nvPr/>
        </p:nvSpPr>
        <p:spPr bwMode="auto">
          <a:xfrm rot="10800000">
            <a:off x="6616212" y="3179763"/>
            <a:ext cx="571500" cy="1773237"/>
          </a:xfrm>
          <a:custGeom>
            <a:avLst/>
            <a:gdLst>
              <a:gd name="T0" fmla="*/ 560795 w 21600"/>
              <a:gd name="T1" fmla="*/ 886619 h 21600"/>
              <a:gd name="T2" fmla="*/ 309563 w 21600"/>
              <a:gd name="T3" fmla="*/ 1773237 h 21600"/>
              <a:gd name="T4" fmla="*/ 58330 w 21600"/>
              <a:gd name="T5" fmla="*/ 886619 h 21600"/>
              <a:gd name="T6" fmla="*/ 309563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835 w 21600"/>
              <a:gd name="T13" fmla="*/ 3835 h 21600"/>
              <a:gd name="T14" fmla="*/ 17765 w 21600"/>
              <a:gd name="T15" fmla="*/ 1776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069" y="21600"/>
                </a:lnTo>
                <a:lnTo>
                  <a:pt x="1753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12700" cap="rnd" algn="ctr">
            <a:noFill/>
            <a:miter lim="800000"/>
            <a:headEnd/>
            <a:tailEnd/>
          </a:ln>
          <a:effectLst>
            <a:prstShdw prst="shdw17" dist="17961" dir="2700000">
              <a:srgbClr val="4D00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5172808" y="4489451"/>
            <a:ext cx="1333500" cy="358775"/>
            <a:chOff x="3530" y="2828"/>
            <a:chExt cx="910" cy="226"/>
          </a:xfrm>
        </p:grpSpPr>
        <p:sp>
          <p:nvSpPr>
            <p:cNvPr id="169013" name="Oval 14"/>
            <p:cNvSpPr>
              <a:spLocks noChangeArrowheads="1"/>
            </p:cNvSpPr>
            <p:nvPr/>
          </p:nvSpPr>
          <p:spPr bwMode="auto">
            <a:xfrm>
              <a:off x="3957" y="2828"/>
              <a:ext cx="56" cy="88"/>
            </a:xfrm>
            <a:prstGeom prst="ellipse">
              <a:avLst/>
            </a:prstGeom>
            <a:solidFill>
              <a:srgbClr val="993300"/>
            </a:solidFill>
            <a:ln w="12700" cap="rnd" algn="ctr">
              <a:noFill/>
              <a:round/>
              <a:headEnd/>
              <a:tailEnd/>
            </a:ln>
            <a:effectLst>
              <a:prstShdw prst="shdw17" dist="17961" dir="2700000">
                <a:srgbClr val="5C1F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169014" name="Oval 15"/>
            <p:cNvSpPr>
              <a:spLocks noChangeArrowheads="1"/>
            </p:cNvSpPr>
            <p:nvPr/>
          </p:nvSpPr>
          <p:spPr bwMode="auto">
            <a:xfrm>
              <a:off x="4070" y="2932"/>
              <a:ext cx="91" cy="97"/>
            </a:xfrm>
            <a:prstGeom prst="ellipse">
              <a:avLst/>
            </a:prstGeom>
            <a:solidFill>
              <a:srgbClr val="993300"/>
            </a:solidFill>
            <a:ln w="12700" cap="rnd" algn="ctr">
              <a:noFill/>
              <a:round/>
              <a:headEnd/>
              <a:tailEnd/>
            </a:ln>
            <a:effectLst>
              <a:prstShdw prst="shdw17" dist="17961" dir="2700000">
                <a:srgbClr val="5C1F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169015" name="Oval 16"/>
            <p:cNvSpPr>
              <a:spLocks noChangeArrowheads="1"/>
            </p:cNvSpPr>
            <p:nvPr/>
          </p:nvSpPr>
          <p:spPr bwMode="auto">
            <a:xfrm>
              <a:off x="3660" y="2832"/>
              <a:ext cx="74" cy="62"/>
            </a:xfrm>
            <a:prstGeom prst="ellipse">
              <a:avLst/>
            </a:prstGeom>
            <a:solidFill>
              <a:srgbClr val="993300"/>
            </a:solidFill>
            <a:ln w="12700" cap="rnd" algn="ctr">
              <a:noFill/>
              <a:round/>
              <a:headEnd/>
              <a:tailEnd/>
            </a:ln>
            <a:effectLst>
              <a:prstShdw prst="shdw17" dist="17961" dir="2700000">
                <a:srgbClr val="5C1F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169016" name="Oval 17"/>
            <p:cNvSpPr>
              <a:spLocks noChangeArrowheads="1"/>
            </p:cNvSpPr>
            <p:nvPr/>
          </p:nvSpPr>
          <p:spPr bwMode="auto">
            <a:xfrm>
              <a:off x="4393" y="2857"/>
              <a:ext cx="47" cy="71"/>
            </a:xfrm>
            <a:prstGeom prst="ellipse">
              <a:avLst/>
            </a:prstGeom>
            <a:solidFill>
              <a:srgbClr val="993300"/>
            </a:solidFill>
            <a:ln w="12700" cap="rnd" algn="ctr">
              <a:noFill/>
              <a:round/>
              <a:headEnd/>
              <a:tailEnd/>
            </a:ln>
            <a:effectLst>
              <a:prstShdw prst="shdw17" dist="17961" dir="2700000">
                <a:srgbClr val="5C1F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169017" name="Oval 18"/>
            <p:cNvSpPr>
              <a:spLocks noChangeArrowheads="1"/>
            </p:cNvSpPr>
            <p:nvPr/>
          </p:nvSpPr>
          <p:spPr bwMode="auto">
            <a:xfrm>
              <a:off x="3815" y="2880"/>
              <a:ext cx="38" cy="27"/>
            </a:xfrm>
            <a:prstGeom prst="ellipse">
              <a:avLst/>
            </a:prstGeom>
            <a:solidFill>
              <a:srgbClr val="993300"/>
            </a:solidFill>
            <a:ln w="12700" cap="rnd" algn="ctr">
              <a:noFill/>
              <a:round/>
              <a:headEnd/>
              <a:tailEnd/>
            </a:ln>
            <a:effectLst>
              <a:prstShdw prst="shdw17" dist="17961" dir="2700000">
                <a:srgbClr val="5C1F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169018" name="Oval 19"/>
            <p:cNvSpPr>
              <a:spLocks noChangeArrowheads="1"/>
            </p:cNvSpPr>
            <p:nvPr/>
          </p:nvSpPr>
          <p:spPr bwMode="auto">
            <a:xfrm>
              <a:off x="3530" y="2861"/>
              <a:ext cx="47" cy="44"/>
            </a:xfrm>
            <a:prstGeom prst="ellipse">
              <a:avLst/>
            </a:prstGeom>
            <a:solidFill>
              <a:srgbClr val="993300"/>
            </a:solidFill>
            <a:ln w="12700" cap="rnd" algn="ctr">
              <a:noFill/>
              <a:round/>
              <a:headEnd/>
              <a:tailEnd/>
            </a:ln>
            <a:effectLst>
              <a:prstShdw prst="shdw17" dist="17961" dir="2700000">
                <a:srgbClr val="5C1F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169019" name="Oval 20"/>
            <p:cNvSpPr>
              <a:spLocks noChangeArrowheads="1"/>
            </p:cNvSpPr>
            <p:nvPr/>
          </p:nvSpPr>
          <p:spPr bwMode="auto">
            <a:xfrm>
              <a:off x="4290" y="2957"/>
              <a:ext cx="91" cy="97"/>
            </a:xfrm>
            <a:prstGeom prst="ellipse">
              <a:avLst/>
            </a:prstGeom>
            <a:solidFill>
              <a:srgbClr val="993300"/>
            </a:solidFill>
            <a:ln w="12700" cap="rnd" algn="ctr">
              <a:noFill/>
              <a:round/>
              <a:headEnd/>
              <a:tailEnd/>
            </a:ln>
            <a:effectLst>
              <a:prstShdw prst="shdw17" dist="17961" dir="2700000">
                <a:srgbClr val="5C1F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169020" name="Oval 21"/>
            <p:cNvSpPr>
              <a:spLocks noChangeArrowheads="1"/>
            </p:cNvSpPr>
            <p:nvPr/>
          </p:nvSpPr>
          <p:spPr bwMode="auto">
            <a:xfrm>
              <a:off x="4146" y="2865"/>
              <a:ext cx="72" cy="80"/>
            </a:xfrm>
            <a:prstGeom prst="ellipse">
              <a:avLst/>
            </a:prstGeom>
            <a:solidFill>
              <a:srgbClr val="993300"/>
            </a:solidFill>
            <a:ln w="12700" cap="rnd" algn="ctr">
              <a:noFill/>
              <a:round/>
              <a:headEnd/>
              <a:tailEnd/>
            </a:ln>
            <a:effectLst>
              <a:prstShdw prst="shdw17" dist="17961" dir="2700000">
                <a:srgbClr val="5C1F00"/>
              </a:prstShdw>
            </a:effectLst>
          </p:spPr>
          <p:txBody>
            <a:bodyPr wrap="none" anchor="ctr"/>
            <a:lstStyle/>
            <a:p>
              <a:endParaRPr lang="zh-TW" altLang="en-US"/>
            </a:p>
          </p:txBody>
        </p:sp>
      </p:grpSp>
      <p:sp>
        <p:nvSpPr>
          <p:cNvPr id="168973" name="AutoShape 22"/>
          <p:cNvSpPr>
            <a:spLocks noChangeArrowheads="1"/>
          </p:cNvSpPr>
          <p:nvPr/>
        </p:nvSpPr>
        <p:spPr bwMode="auto">
          <a:xfrm rot="-4583625">
            <a:off x="2468807" y="3102953"/>
            <a:ext cx="676275" cy="1299797"/>
          </a:xfrm>
          <a:prstGeom prst="downArrow">
            <a:avLst>
              <a:gd name="adj1" fmla="val 50000"/>
              <a:gd name="adj2" fmla="val 52054"/>
            </a:avLst>
          </a:prstGeom>
          <a:gradFill rotWithShape="1">
            <a:gsLst>
              <a:gs pos="0">
                <a:srgbClr val="660033"/>
              </a:gs>
              <a:gs pos="100000">
                <a:srgbClr val="C17963"/>
              </a:gs>
            </a:gsLst>
            <a:lin ang="5400000" scaled="1"/>
          </a:gradFill>
          <a:ln w="12700" cap="rnd" algn="ctr">
            <a:noFill/>
            <a:miter lim="800000"/>
            <a:headEnd/>
            <a:tailEnd/>
          </a:ln>
          <a:effectLst>
            <a:prstShdw prst="shdw17" dist="17961" dir="2700000">
              <a:srgbClr val="3D001F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74" name="AutoShape 23"/>
          <p:cNvSpPr>
            <a:spLocks noChangeArrowheads="1"/>
          </p:cNvSpPr>
          <p:nvPr/>
        </p:nvSpPr>
        <p:spPr bwMode="auto">
          <a:xfrm rot="298590">
            <a:off x="665285" y="3597275"/>
            <a:ext cx="364881" cy="922338"/>
          </a:xfrm>
          <a:prstGeom prst="downArrow">
            <a:avLst>
              <a:gd name="adj1" fmla="val 50000"/>
              <a:gd name="adj2" fmla="val 58333"/>
            </a:avLst>
          </a:prstGeom>
          <a:gradFill rotWithShape="1">
            <a:gsLst>
              <a:gs pos="0">
                <a:srgbClr val="FF0000"/>
              </a:gs>
              <a:gs pos="100000">
                <a:srgbClr val="FFFF99"/>
              </a:gs>
            </a:gsLst>
            <a:lin ang="5400000" scaled="1"/>
          </a:gradFill>
          <a:ln w="12700" cap="rnd" algn="ctr">
            <a:noFill/>
            <a:miter lim="800000"/>
            <a:headEnd/>
            <a:tailEnd/>
          </a:ln>
          <a:effectLst>
            <a:prstShdw prst="shdw17" dist="17961" dir="2700000">
              <a:srgbClr val="9900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pic>
        <p:nvPicPr>
          <p:cNvPr id="168975" name="Picture 24" descr="照片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6666" y="3273426"/>
            <a:ext cx="1711569" cy="13239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68976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3939" y="249238"/>
            <a:ext cx="1587012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8977" name="Picture 2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8166" y="231775"/>
            <a:ext cx="1545980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Group 27"/>
          <p:cNvGrpSpPr>
            <a:grpSpLocks/>
          </p:cNvGrpSpPr>
          <p:nvPr/>
        </p:nvGrpSpPr>
        <p:grpSpPr bwMode="auto">
          <a:xfrm>
            <a:off x="6547339" y="4464051"/>
            <a:ext cx="861646" cy="307975"/>
            <a:chOff x="2185" y="3813"/>
            <a:chExt cx="588" cy="194"/>
          </a:xfrm>
        </p:grpSpPr>
        <p:sp>
          <p:nvSpPr>
            <p:cNvPr id="1001500" name="AutoShape 28"/>
            <p:cNvSpPr>
              <a:spLocks noChangeArrowheads="1"/>
            </p:cNvSpPr>
            <p:nvPr/>
          </p:nvSpPr>
          <p:spPr bwMode="auto">
            <a:xfrm rot="12156079">
              <a:off x="2185" y="3883"/>
              <a:ext cx="588" cy="47"/>
            </a:xfrm>
            <a:prstGeom prst="parallelogram">
              <a:avLst>
                <a:gd name="adj" fmla="val 312766"/>
              </a:avLst>
            </a:prstGeom>
            <a:solidFill>
              <a:schemeClr val="accent1"/>
            </a:solidFill>
            <a:ln w="12700" cap="rnd" algn="ctr">
              <a:noFill/>
              <a:miter lim="800000"/>
              <a:headEnd/>
              <a:tailEnd/>
            </a:ln>
            <a:effectLst>
              <a:prstShdw prst="shdw17" dist="17961" dir="27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zh-TW" altLang="en-US"/>
            </a:p>
          </p:txBody>
        </p:sp>
        <p:sp>
          <p:nvSpPr>
            <p:cNvPr id="1001501" name="Line 29"/>
            <p:cNvSpPr>
              <a:spLocks noChangeShapeType="1"/>
            </p:cNvSpPr>
            <p:nvPr/>
          </p:nvSpPr>
          <p:spPr bwMode="auto">
            <a:xfrm flipH="1" flipV="1">
              <a:off x="2232" y="3831"/>
              <a:ext cx="418" cy="176"/>
            </a:xfrm>
            <a:prstGeom prst="line">
              <a:avLst/>
            </a:pr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>
              <a:prstShdw prst="shdw17" dist="17961" dir="2700000">
                <a:schemeClr val="tx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zh-TW" altLang="en-US"/>
            </a:p>
          </p:txBody>
        </p:sp>
        <p:sp>
          <p:nvSpPr>
            <p:cNvPr id="1001502" name="Line 30"/>
            <p:cNvSpPr>
              <a:spLocks noChangeShapeType="1"/>
            </p:cNvSpPr>
            <p:nvPr/>
          </p:nvSpPr>
          <p:spPr bwMode="auto">
            <a:xfrm flipH="1" flipV="1">
              <a:off x="2334" y="3813"/>
              <a:ext cx="363" cy="163"/>
            </a:xfrm>
            <a:prstGeom prst="line">
              <a:avLst/>
            </a:pr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>
              <a:prstShdw prst="shdw17" dist="17961" dir="2700000">
                <a:schemeClr val="tx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zh-TW" altLang="en-US"/>
            </a:p>
          </p:txBody>
        </p:sp>
      </p:grpSp>
      <p:sp>
        <p:nvSpPr>
          <p:cNvPr id="168979" name="AutoShape 31"/>
          <p:cNvSpPr>
            <a:spLocks noChangeArrowheads="1"/>
          </p:cNvSpPr>
          <p:nvPr/>
        </p:nvSpPr>
        <p:spPr bwMode="auto">
          <a:xfrm>
            <a:off x="7233139" y="4640263"/>
            <a:ext cx="953966" cy="203200"/>
          </a:xfrm>
          <a:prstGeom prst="rightArrow">
            <a:avLst>
              <a:gd name="adj1" fmla="val 50000"/>
              <a:gd name="adj2" fmla="val 127148"/>
            </a:avLst>
          </a:prstGeom>
          <a:gradFill rotWithShape="1">
            <a:gsLst>
              <a:gs pos="0">
                <a:srgbClr val="FF0000"/>
              </a:gs>
              <a:gs pos="100000">
                <a:srgbClr val="FFFF99"/>
              </a:gs>
            </a:gsLst>
            <a:lin ang="5400000" scaled="1"/>
          </a:gradFill>
          <a:ln w="12700" cap="rnd" algn="ctr">
            <a:noFill/>
            <a:miter lim="800000"/>
            <a:headEnd/>
            <a:tailEnd/>
          </a:ln>
          <a:effectLst>
            <a:prstShdw prst="shdw17" dist="17961" dir="2700000">
              <a:srgbClr val="9900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pic>
        <p:nvPicPr>
          <p:cNvPr id="168980" name="Picture 32" descr="石門水庫上游施工"/>
          <p:cNvPicPr>
            <a:picLocks noChangeAspect="1" noChangeArrowheads="1"/>
          </p:cNvPicPr>
          <p:nvPr/>
        </p:nvPicPr>
        <p:blipFill>
          <a:blip r:embed="rId5" cstate="print">
            <a:lum contrast="40000"/>
          </a:blip>
          <a:srcRect r="-2" b="15"/>
          <a:stretch>
            <a:fillRect/>
          </a:stretch>
        </p:blipFill>
        <p:spPr bwMode="auto">
          <a:xfrm>
            <a:off x="191966" y="4589463"/>
            <a:ext cx="1657350" cy="16494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68981" name="Rectangle 33"/>
          <p:cNvSpPr>
            <a:spLocks noChangeArrowheads="1"/>
          </p:cNvSpPr>
          <p:nvPr/>
        </p:nvSpPr>
        <p:spPr bwMode="auto">
          <a:xfrm>
            <a:off x="3203848" y="3689351"/>
            <a:ext cx="3644412" cy="44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/>
          <a:lstStyle/>
          <a:p>
            <a:pPr marL="269875" indent="-269875" algn="just" defTabSz="957263" eaLnBrk="0" hangingPunct="0">
              <a:lnSpc>
                <a:spcPct val="130000"/>
              </a:lnSpc>
              <a:spcBef>
                <a:spcPct val="20000"/>
              </a:spcBef>
              <a:buClr>
                <a:srgbClr val="FF0000"/>
              </a:buClr>
              <a:buSzPct val="70000"/>
              <a:buFont typeface="Wingdings" pitchFamily="2" charset="2"/>
              <a:buNone/>
            </a:pPr>
            <a:r>
              <a:rPr kumimoji="0" lang="zh-TW" altLang="en-US" sz="20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水庫設計入庫泥砂量</a:t>
            </a:r>
            <a:r>
              <a:rPr kumimoji="0" lang="en-US" altLang="zh-TW" sz="28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560</a:t>
            </a:r>
            <a:r>
              <a:rPr kumimoji="0" lang="zh-TW" altLang="en-US" sz="20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萬</a:t>
            </a:r>
            <a:r>
              <a:rPr lang="en-US" altLang="zh-TW" sz="2000" b="1" dirty="0" err="1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m</a:t>
            </a:r>
            <a:r>
              <a:rPr lang="en-US" altLang="zh-TW" sz="2000" b="1" baseline="30000" dirty="0" err="1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3</a:t>
            </a:r>
            <a:endParaRPr lang="en-US" altLang="zh-TW" sz="2000" b="1" dirty="0">
              <a:solidFill>
                <a:srgbClr val="000000"/>
              </a:solidFill>
              <a:latin typeface="Tahoma" pitchFamily="34" charset="0"/>
              <a:ea typeface="標楷體" pitchFamily="65" charset="-120"/>
            </a:endParaRPr>
          </a:p>
        </p:txBody>
      </p:sp>
      <p:sp>
        <p:nvSpPr>
          <p:cNvPr id="5" name="向右箭號 4"/>
          <p:cNvSpPr/>
          <p:nvPr/>
        </p:nvSpPr>
        <p:spPr bwMode="auto">
          <a:xfrm>
            <a:off x="1486226" y="285862"/>
            <a:ext cx="1035816" cy="406833"/>
          </a:xfrm>
          <a:prstGeom prst="rightArrow">
            <a:avLst>
              <a:gd name="adj1" fmla="val 61458"/>
              <a:gd name="adj2" fmla="val 50000"/>
            </a:avLst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0800000" scaled="1"/>
            <a:tileRect/>
          </a:gradFill>
          <a:ln w="12700" cap="rnd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anchor="ctr"/>
          <a:lstStyle/>
          <a:p>
            <a:pPr algn="ctr">
              <a:defRPr/>
            </a:pPr>
            <a:r>
              <a:rPr kumimoji="0" lang="zh-TW" altLang="en-US" sz="1600" b="1">
                <a:latin typeface="標楷體" pitchFamily="65" charset="-120"/>
                <a:ea typeface="標楷體" pitchFamily="65" charset="-120"/>
              </a:rPr>
              <a:t>整治後</a:t>
            </a:r>
          </a:p>
        </p:txBody>
      </p:sp>
      <p:sp>
        <p:nvSpPr>
          <p:cNvPr id="168985" name="Rectangle 37"/>
          <p:cNvSpPr>
            <a:spLocks noChangeArrowheads="1"/>
          </p:cNvSpPr>
          <p:nvPr/>
        </p:nvSpPr>
        <p:spPr bwMode="auto">
          <a:xfrm>
            <a:off x="652097" y="1700808"/>
            <a:ext cx="1932842" cy="103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just" defTabSz="957263" eaLnBrk="0" hangingPunct="0">
              <a:lnSpc>
                <a:spcPct val="130000"/>
              </a:lnSpc>
              <a:spcBef>
                <a:spcPct val="20000"/>
              </a:spcBef>
              <a:buClr>
                <a:srgbClr val="FF0000"/>
              </a:buClr>
              <a:buSzPct val="70000"/>
              <a:buFont typeface="Wingdings" pitchFamily="2" charset="2"/>
              <a:buNone/>
            </a:pPr>
            <a:r>
              <a:rPr lang="zh-TW" altLang="en-US" sz="20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集水區保育治理工作陸續推動，可減少土砂入庫。</a:t>
            </a:r>
            <a:endParaRPr lang="en-US" altLang="zh-TW" sz="2000" b="1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168986" name="AutoShape 38"/>
          <p:cNvSpPr>
            <a:spLocks noChangeArrowheads="1"/>
          </p:cNvSpPr>
          <p:nvPr/>
        </p:nvSpPr>
        <p:spPr bwMode="auto">
          <a:xfrm rot="-2361105">
            <a:off x="1682261" y="1300163"/>
            <a:ext cx="716574" cy="347662"/>
          </a:xfrm>
          <a:prstGeom prst="rightArrow">
            <a:avLst>
              <a:gd name="adj1" fmla="val 50000"/>
              <a:gd name="adj2" fmla="val 55822"/>
            </a:avLst>
          </a:prstGeom>
          <a:gradFill rotWithShape="1">
            <a:gsLst>
              <a:gs pos="0">
                <a:srgbClr val="FF0000"/>
              </a:gs>
              <a:gs pos="100000">
                <a:srgbClr val="FFFF99"/>
              </a:gs>
            </a:gsLst>
            <a:lin ang="5400000" scaled="1"/>
          </a:gradFill>
          <a:ln w="12700" cap="rnd" algn="ctr">
            <a:noFill/>
            <a:miter lim="800000"/>
            <a:headEnd/>
            <a:tailEnd/>
          </a:ln>
          <a:effectLst>
            <a:prstShdw prst="shdw17" dist="17961" dir="2700000">
              <a:srgbClr val="9900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87" name="Rectangle 39"/>
          <p:cNvSpPr>
            <a:spLocks noChangeArrowheads="1"/>
          </p:cNvSpPr>
          <p:nvPr/>
        </p:nvSpPr>
        <p:spPr bwMode="auto">
          <a:xfrm>
            <a:off x="3773366" y="1052513"/>
            <a:ext cx="5370634" cy="1974850"/>
          </a:xfrm>
          <a:prstGeom prst="rect">
            <a:avLst/>
          </a:prstGeom>
          <a:gradFill rotWithShape="1">
            <a:gsLst>
              <a:gs pos="0">
                <a:srgbClr val="FFFF99">
                  <a:alpha val="35001"/>
                </a:srgbClr>
              </a:gs>
              <a:gs pos="100000">
                <a:schemeClr val="bg1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lIns="95782" tIns="47891" rIns="95782" bIns="47891"/>
          <a:lstStyle/>
          <a:p>
            <a:pPr algn="just" defTabSz="957263" eaLnBrk="0" hangingPunct="0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None/>
            </a:pPr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短中期</a:t>
            </a:r>
            <a:r>
              <a:rPr kumimoji="0" lang="zh-TW" altLang="en-US" sz="2400" b="1" dirty="0">
                <a:latin typeface="標楷體" pitchFamily="65" charset="-120"/>
                <a:ea typeface="標楷體" pitchFamily="65" charset="-120"/>
              </a:rPr>
              <a:t>水力及機械清淤</a:t>
            </a:r>
            <a:r>
              <a:rPr kumimoji="0" lang="zh-TW" altLang="en-US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可達</a:t>
            </a:r>
            <a:r>
              <a:rPr kumimoji="0" lang="en-US" altLang="zh-TW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232</a:t>
            </a:r>
            <a:r>
              <a:rPr kumimoji="0" lang="zh-TW" altLang="en-US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萬</a:t>
            </a:r>
            <a:r>
              <a:rPr lang="en-US" altLang="zh-TW" sz="2400" b="1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m</a:t>
            </a:r>
            <a:r>
              <a:rPr lang="en-US" altLang="zh-TW" sz="2400" b="1" baseline="30000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3</a:t>
            </a:r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en-US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約入庫泥砂量</a:t>
            </a:r>
            <a:r>
              <a:rPr lang="en-US" altLang="zh-TW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41.4%</a:t>
            </a:r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，未來將視集水區保育治理成果，滾動檢討防淤成效，以多元方案</a:t>
            </a:r>
            <a:r>
              <a:rPr lang="en-US" altLang="zh-TW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如繞庫排砂</a:t>
            </a:r>
            <a:r>
              <a:rPr lang="en-US" altLang="zh-TW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2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 </a:t>
            </a:r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推動長期永續利用方案</a:t>
            </a:r>
            <a:r>
              <a:rPr lang="zh-TW" altLang="en-US" sz="2400" b="1" dirty="0">
                <a:latin typeface="Tahoma" pitchFamily="34" charset="0"/>
                <a:ea typeface="標楷體" pitchFamily="65" charset="-120"/>
              </a:rPr>
              <a:t>。</a:t>
            </a:r>
            <a:endParaRPr lang="en-US" altLang="zh-TW" sz="2400" b="1" dirty="0">
              <a:latin typeface="Tahoma" pitchFamily="34" charset="0"/>
              <a:ea typeface="標楷體" pitchFamily="65" charset="-120"/>
            </a:endParaRPr>
          </a:p>
        </p:txBody>
      </p:sp>
      <p:pic>
        <p:nvPicPr>
          <p:cNvPr id="168988" name="Picture 40"/>
          <p:cNvPicPr>
            <a:picLocks noChangeAspect="1" noChangeArrowheads="1"/>
          </p:cNvPicPr>
          <p:nvPr/>
        </p:nvPicPr>
        <p:blipFill>
          <a:blip r:embed="rId6" cstate="print"/>
          <a:srcRect l="5823" t="1019" r="1353"/>
          <a:stretch>
            <a:fillRect/>
          </a:stretch>
        </p:blipFill>
        <p:spPr bwMode="auto">
          <a:xfrm>
            <a:off x="5316415" y="5048251"/>
            <a:ext cx="1635369" cy="1001713"/>
          </a:xfrm>
          <a:prstGeom prst="rect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</p:spPr>
      </p:pic>
      <p:sp>
        <p:nvSpPr>
          <p:cNvPr id="168989" name="AutoShape 41"/>
          <p:cNvSpPr>
            <a:spLocks noChangeArrowheads="1"/>
          </p:cNvSpPr>
          <p:nvPr/>
        </p:nvSpPr>
        <p:spPr bwMode="auto">
          <a:xfrm rot="5400000">
            <a:off x="5551977" y="4865688"/>
            <a:ext cx="542925" cy="266700"/>
          </a:xfrm>
          <a:prstGeom prst="rightArrow">
            <a:avLst>
              <a:gd name="adj1" fmla="val 50000"/>
              <a:gd name="adj2" fmla="val 46978"/>
            </a:avLst>
          </a:prstGeom>
          <a:gradFill rotWithShape="1">
            <a:gsLst>
              <a:gs pos="0">
                <a:srgbClr val="FF0000"/>
              </a:gs>
              <a:gs pos="100000">
                <a:srgbClr val="FFFF99"/>
              </a:gs>
            </a:gsLst>
            <a:lin ang="5400000" scaled="1"/>
          </a:gradFill>
          <a:ln w="12700" cap="rnd" algn="ctr">
            <a:noFill/>
            <a:miter lim="800000"/>
            <a:headEnd/>
            <a:tailEnd/>
          </a:ln>
          <a:effectLst>
            <a:prstShdw prst="shdw17" dist="17961" dir="2700000">
              <a:srgbClr val="9900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0" name="Rectangle 42"/>
          <p:cNvSpPr>
            <a:spLocks noChangeArrowheads="1"/>
          </p:cNvSpPr>
          <p:nvPr/>
        </p:nvSpPr>
        <p:spPr bwMode="auto">
          <a:xfrm>
            <a:off x="0" y="4491906"/>
            <a:ext cx="2582008" cy="44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/>
          <a:lstStyle/>
          <a:p>
            <a:pPr marL="269875" indent="-269875" algn="just" defTabSz="957263" eaLnBrk="0" hangingPunct="0">
              <a:lnSpc>
                <a:spcPct val="130000"/>
              </a:lnSpc>
              <a:spcBef>
                <a:spcPct val="20000"/>
              </a:spcBef>
              <a:buClr>
                <a:srgbClr val="FF0000"/>
              </a:buClr>
              <a:buSzPct val="70000"/>
              <a:buFont typeface="Wingdings" pitchFamily="2" charset="2"/>
              <a:buNone/>
            </a:pPr>
            <a:r>
              <a:rPr kumimoji="0" lang="zh-TW" altLang="en-US" sz="20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機械陸挖</a:t>
            </a:r>
            <a:r>
              <a:rPr kumimoji="0" lang="en-US" altLang="zh-TW" sz="28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48</a:t>
            </a:r>
            <a:r>
              <a:rPr kumimoji="0" lang="zh-TW" altLang="en-US" sz="20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萬</a:t>
            </a:r>
            <a:r>
              <a:rPr lang="en-US" altLang="zh-TW" sz="2000" b="1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m</a:t>
            </a:r>
            <a:r>
              <a:rPr lang="en-US" altLang="zh-TW" sz="2000" b="1" baseline="30000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3</a:t>
            </a:r>
            <a:endParaRPr lang="en-US" altLang="zh-TW" sz="2000" b="1" dirty="0">
              <a:solidFill>
                <a:srgbClr val="FFFF00"/>
              </a:solidFill>
              <a:latin typeface="Tahoma" pitchFamily="34" charset="0"/>
              <a:ea typeface="標楷體" pitchFamily="65" charset="-120"/>
            </a:endParaRPr>
          </a:p>
        </p:txBody>
      </p:sp>
      <p:sp>
        <p:nvSpPr>
          <p:cNvPr id="168991" name="Oval 43"/>
          <p:cNvSpPr>
            <a:spLocks noChangeArrowheads="1"/>
          </p:cNvSpPr>
          <p:nvPr/>
        </p:nvSpPr>
        <p:spPr bwMode="auto">
          <a:xfrm>
            <a:off x="1132743" y="3346450"/>
            <a:ext cx="82062" cy="139700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2" name="Oval 44"/>
          <p:cNvSpPr>
            <a:spLocks noChangeArrowheads="1"/>
          </p:cNvSpPr>
          <p:nvPr/>
        </p:nvSpPr>
        <p:spPr bwMode="auto">
          <a:xfrm>
            <a:off x="1296866" y="3511550"/>
            <a:ext cx="133350" cy="153988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3" name="Oval 45"/>
          <p:cNvSpPr>
            <a:spLocks noChangeArrowheads="1"/>
          </p:cNvSpPr>
          <p:nvPr/>
        </p:nvSpPr>
        <p:spPr bwMode="auto">
          <a:xfrm>
            <a:off x="698989" y="3352801"/>
            <a:ext cx="106973" cy="98425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4" name="Oval 46"/>
          <p:cNvSpPr>
            <a:spLocks noChangeArrowheads="1"/>
          </p:cNvSpPr>
          <p:nvPr/>
        </p:nvSpPr>
        <p:spPr bwMode="auto">
          <a:xfrm>
            <a:off x="1784839" y="3490913"/>
            <a:ext cx="67408" cy="112712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5" name="Oval 47"/>
          <p:cNvSpPr>
            <a:spLocks noChangeArrowheads="1"/>
          </p:cNvSpPr>
          <p:nvPr/>
        </p:nvSpPr>
        <p:spPr bwMode="auto">
          <a:xfrm>
            <a:off x="924658" y="3429001"/>
            <a:ext cx="55685" cy="42863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6" name="Oval 48"/>
          <p:cNvSpPr>
            <a:spLocks noChangeArrowheads="1"/>
          </p:cNvSpPr>
          <p:nvPr/>
        </p:nvSpPr>
        <p:spPr bwMode="auto">
          <a:xfrm>
            <a:off x="508489" y="3398838"/>
            <a:ext cx="67408" cy="69850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7" name="Oval 49"/>
          <p:cNvSpPr>
            <a:spLocks noChangeArrowheads="1"/>
          </p:cNvSpPr>
          <p:nvPr/>
        </p:nvSpPr>
        <p:spPr bwMode="auto">
          <a:xfrm>
            <a:off x="1620716" y="3551238"/>
            <a:ext cx="133350" cy="153987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8" name="Oval 50"/>
          <p:cNvSpPr>
            <a:spLocks noChangeArrowheads="1"/>
          </p:cNvSpPr>
          <p:nvPr/>
        </p:nvSpPr>
        <p:spPr bwMode="auto">
          <a:xfrm>
            <a:off x="1409700" y="3405188"/>
            <a:ext cx="105508" cy="127000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8999" name="Oval 51"/>
          <p:cNvSpPr>
            <a:spLocks noChangeArrowheads="1"/>
          </p:cNvSpPr>
          <p:nvPr/>
        </p:nvSpPr>
        <p:spPr bwMode="auto">
          <a:xfrm>
            <a:off x="586154" y="3221038"/>
            <a:ext cx="67408" cy="112712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9000" name="Oval 52"/>
          <p:cNvSpPr>
            <a:spLocks noChangeArrowheads="1"/>
          </p:cNvSpPr>
          <p:nvPr/>
        </p:nvSpPr>
        <p:spPr bwMode="auto">
          <a:xfrm>
            <a:off x="1868366" y="3695701"/>
            <a:ext cx="70338" cy="112713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9001" name="Oval 53"/>
          <p:cNvSpPr>
            <a:spLocks noChangeArrowheads="1"/>
          </p:cNvSpPr>
          <p:nvPr/>
        </p:nvSpPr>
        <p:spPr bwMode="auto">
          <a:xfrm>
            <a:off x="801566" y="3395663"/>
            <a:ext cx="68873" cy="112712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9002" name="Oval 54"/>
          <p:cNvSpPr>
            <a:spLocks noChangeArrowheads="1"/>
          </p:cNvSpPr>
          <p:nvPr/>
        </p:nvSpPr>
        <p:spPr bwMode="auto">
          <a:xfrm>
            <a:off x="1096108" y="3505201"/>
            <a:ext cx="67408" cy="112713"/>
          </a:xfrm>
          <a:prstGeom prst="ellipse">
            <a:avLst/>
          </a:prstGeom>
          <a:solidFill>
            <a:srgbClr val="993300"/>
          </a:solidFill>
          <a:ln w="12700" cap="rnd" algn="ctr">
            <a:noFill/>
            <a:round/>
            <a:headEnd/>
            <a:tailEnd/>
          </a:ln>
          <a:effectLst>
            <a:prstShdw prst="shdw17" dist="17961" dir="2700000">
              <a:srgbClr val="5C1F00"/>
            </a:prstShdw>
          </a:effectLst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9003" name="Rectangle 55"/>
          <p:cNvSpPr>
            <a:spLocks noChangeArrowheads="1"/>
          </p:cNvSpPr>
          <p:nvPr/>
        </p:nvSpPr>
        <p:spPr bwMode="auto">
          <a:xfrm>
            <a:off x="7020272" y="4515421"/>
            <a:ext cx="2229544" cy="56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/>
          <a:lstStyle/>
          <a:p>
            <a:pPr marL="269875" indent="-269875" algn="just" defTabSz="957263" eaLnBrk="0" hangingPunct="0">
              <a:lnSpc>
                <a:spcPct val="130000"/>
              </a:lnSpc>
              <a:spcBef>
                <a:spcPct val="20000"/>
              </a:spcBef>
              <a:buClr>
                <a:srgbClr val="FF0000"/>
              </a:buClr>
              <a:buSzPct val="70000"/>
              <a:buFont typeface="Wingdings" pitchFamily="2" charset="2"/>
              <a:buNone/>
            </a:pPr>
            <a:r>
              <a:rPr kumimoji="0" lang="zh-TW" altLang="en-US" sz="20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水力排砂</a:t>
            </a:r>
            <a:r>
              <a:rPr kumimoji="0" lang="en-US" altLang="zh-TW" sz="28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146</a:t>
            </a:r>
            <a:r>
              <a:rPr kumimoji="0" lang="zh-TW" altLang="en-US" sz="20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萬</a:t>
            </a:r>
            <a:r>
              <a:rPr lang="en-US" altLang="zh-TW" sz="2000" b="1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m</a:t>
            </a:r>
            <a:r>
              <a:rPr lang="en-US" altLang="zh-TW" sz="2000" b="1" baseline="30000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3</a:t>
            </a:r>
            <a:endParaRPr lang="en-US" altLang="zh-TW" sz="2000" b="1" dirty="0">
              <a:solidFill>
                <a:srgbClr val="FFFF00"/>
              </a:solidFill>
              <a:latin typeface="Tahoma" pitchFamily="34" charset="0"/>
              <a:ea typeface="標楷體" pitchFamily="65" charset="-120"/>
            </a:endParaRPr>
          </a:p>
        </p:txBody>
      </p:sp>
      <p:sp>
        <p:nvSpPr>
          <p:cNvPr id="169004" name="Rectangle 56"/>
          <p:cNvSpPr>
            <a:spLocks noChangeArrowheads="1"/>
          </p:cNvSpPr>
          <p:nvPr/>
        </p:nvSpPr>
        <p:spPr bwMode="auto">
          <a:xfrm>
            <a:off x="5256336" y="5886451"/>
            <a:ext cx="2217126" cy="44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/>
          <a:lstStyle/>
          <a:p>
            <a:pPr marL="269875" indent="-269875" algn="just" defTabSz="957263" eaLnBrk="0" hangingPunct="0">
              <a:lnSpc>
                <a:spcPct val="130000"/>
              </a:lnSpc>
              <a:spcBef>
                <a:spcPct val="20000"/>
              </a:spcBef>
              <a:buClr>
                <a:srgbClr val="FF0000"/>
              </a:buClr>
              <a:buSzPct val="70000"/>
              <a:buFont typeface="Wingdings" pitchFamily="2" charset="2"/>
              <a:buNone/>
            </a:pPr>
            <a:r>
              <a:rPr kumimoji="0" lang="zh-TW" altLang="en-US" sz="20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機械抽泥</a:t>
            </a:r>
            <a:r>
              <a:rPr kumimoji="0" lang="en-US" altLang="zh-TW" sz="28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38</a:t>
            </a:r>
            <a:r>
              <a:rPr kumimoji="0" lang="zh-TW" altLang="en-US" sz="20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萬</a:t>
            </a:r>
            <a:r>
              <a:rPr lang="en-US" altLang="zh-TW" sz="2000" b="1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m</a:t>
            </a:r>
            <a:r>
              <a:rPr lang="en-US" altLang="zh-TW" sz="2000" b="1" baseline="30000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3</a:t>
            </a:r>
            <a:endParaRPr lang="en-US" altLang="zh-TW" sz="2000" b="1" dirty="0">
              <a:solidFill>
                <a:srgbClr val="FFFF00"/>
              </a:solidFill>
              <a:latin typeface="Tahoma" pitchFamily="34" charset="0"/>
              <a:ea typeface="標楷體" pitchFamily="65" charset="-120"/>
            </a:endParaRPr>
          </a:p>
        </p:txBody>
      </p:sp>
      <p:sp>
        <p:nvSpPr>
          <p:cNvPr id="169005" name="Rectangle 57"/>
          <p:cNvSpPr>
            <a:spLocks noChangeArrowheads="1"/>
          </p:cNvSpPr>
          <p:nvPr/>
        </p:nvSpPr>
        <p:spPr bwMode="auto">
          <a:xfrm>
            <a:off x="2272812" y="4994276"/>
            <a:ext cx="3135923" cy="44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/>
          <a:lstStyle/>
          <a:p>
            <a:pPr algn="just" defTabSz="957263" eaLnBrk="0" hangingPunct="0">
              <a:lnSpc>
                <a:spcPct val="130000"/>
              </a:lnSpc>
              <a:spcBef>
                <a:spcPct val="20000"/>
              </a:spcBef>
              <a:buClr>
                <a:srgbClr val="FF0000"/>
              </a:buClr>
              <a:buSzPct val="70000"/>
              <a:buFont typeface="Wingdings" pitchFamily="2" charset="2"/>
              <a:buNone/>
            </a:pPr>
            <a:r>
              <a:rPr kumimoji="0" lang="zh-TW" altLang="en-US" sz="28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繞庫排砂</a:t>
            </a:r>
            <a:r>
              <a:rPr kumimoji="0" lang="en-US" altLang="zh-TW" sz="28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180</a:t>
            </a:r>
            <a:r>
              <a:rPr kumimoji="0" lang="zh-TW" altLang="en-US" sz="28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萬</a:t>
            </a:r>
            <a:r>
              <a:rPr lang="en-US" altLang="zh-TW" sz="2800" b="1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m</a:t>
            </a:r>
            <a:r>
              <a:rPr lang="en-US" altLang="zh-TW" sz="2800" b="1" baseline="30000" dirty="0" err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3</a:t>
            </a:r>
            <a:endParaRPr lang="en-US" altLang="zh-TW" sz="2800" b="1" dirty="0">
              <a:solidFill>
                <a:srgbClr val="FFFF00"/>
              </a:solidFill>
              <a:latin typeface="Tahoma" pitchFamily="34" charset="0"/>
              <a:ea typeface="標楷體" pitchFamily="65" charset="-120"/>
            </a:endParaRPr>
          </a:p>
        </p:txBody>
      </p:sp>
      <p:sp>
        <p:nvSpPr>
          <p:cNvPr id="9" name="投影片編號版面配置區 3"/>
          <p:cNvSpPr txBox="1">
            <a:spLocks noGrp="1"/>
          </p:cNvSpPr>
          <p:nvPr/>
        </p:nvSpPr>
        <p:spPr bwMode="auto">
          <a:xfrm>
            <a:off x="8414239" y="6265863"/>
            <a:ext cx="464527" cy="32861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lIns="25200" tIns="10800" rIns="25200" bIns="10800" anchor="b"/>
          <a:lstStyle/>
          <a:p>
            <a:pPr algn="ctr" defTabSz="957263">
              <a:defRPr/>
            </a:pPr>
            <a:fld id="{7C4D3E93-C10D-4011-80B0-AFAD79603884}" type="slidenum">
              <a:rPr kumimoji="0" lang="en-US" altLang="zh-TW" sz="1000">
                <a:latin typeface="+mn-lt"/>
              </a:rPr>
              <a:pPr algn="ctr" defTabSz="957263">
                <a:defRPr/>
              </a:pPr>
              <a:t>28</a:t>
            </a:fld>
            <a:endParaRPr kumimoji="0" lang="en-US" altLang="zh-TW" sz="1000">
              <a:latin typeface="+mn-lt"/>
            </a:endParaRPr>
          </a:p>
        </p:txBody>
      </p:sp>
      <p:grpSp>
        <p:nvGrpSpPr>
          <p:cNvPr id="6" name="Group 59"/>
          <p:cNvGrpSpPr>
            <a:grpSpLocks/>
          </p:cNvGrpSpPr>
          <p:nvPr/>
        </p:nvGrpSpPr>
        <p:grpSpPr bwMode="auto">
          <a:xfrm>
            <a:off x="5297366" y="114301"/>
            <a:ext cx="2690446" cy="847725"/>
            <a:chOff x="176" y="649"/>
            <a:chExt cx="2372" cy="472"/>
          </a:xfrm>
        </p:grpSpPr>
        <p:pic>
          <p:nvPicPr>
            <p:cNvPr id="169008" name="圆角矩形 43"/>
            <p:cNvPicPr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76" y="649"/>
              <a:ext cx="2372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9009" name="Text Box 29"/>
            <p:cNvSpPr txBox="1">
              <a:spLocks noChangeArrowheads="1"/>
            </p:cNvSpPr>
            <p:nvPr/>
          </p:nvSpPr>
          <p:spPr bwMode="auto">
            <a:xfrm>
              <a:off x="244" y="721"/>
              <a:ext cx="2148" cy="293"/>
            </a:xfrm>
            <a:prstGeom prst="rect">
              <a:avLst/>
            </a:prstGeom>
            <a:noFill/>
            <a:ln w="22225">
              <a:noFill/>
              <a:miter lim="800000"/>
              <a:headEnd/>
              <a:tailEnd/>
            </a:ln>
          </p:spPr>
          <p:txBody>
            <a:bodyPr lIns="90000" tIns="46800" rIns="90000" bIns="46800">
              <a:spAutoFit/>
            </a:bodyPr>
            <a:lstStyle/>
            <a:p>
              <a:pPr algn="ctr"/>
              <a:r>
                <a:rPr kumimoji="0" lang="zh-TW" altLang="en-US" sz="2800" b="1">
                  <a:solidFill>
                    <a:srgbClr val="FFFF00"/>
                  </a:solidFill>
                  <a:latin typeface="標楷體" pitchFamily="65" charset="-120"/>
                  <a:ea typeface="標楷體" pitchFamily="65" charset="-120"/>
                </a:rPr>
                <a:t>長期防淤規劃</a:t>
              </a:r>
              <a:endParaRPr lang="zh-TW" altLang="en-US" sz="2800" b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zh-TW" altLang="en-US" sz="6600" dirty="0" smtClean="0"/>
              <a:t>要拿曾文比黃河</a:t>
            </a:r>
            <a:r>
              <a:rPr lang="en-US" altLang="zh-TW" sz="6600" dirty="0" smtClean="0"/>
              <a:t>?</a:t>
            </a:r>
            <a:endParaRPr lang="zh-TW" altLang="en-US" sz="66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8546" name="Picture 2"/>
          <p:cNvPicPr>
            <a:picLocks noChangeAspect="1" noChangeArrowheads="1"/>
          </p:cNvPicPr>
          <p:nvPr/>
        </p:nvPicPr>
        <p:blipFill>
          <a:blip r:embed="rId2" cstate="print"/>
          <a:srcRect t="16040" r="6002" b="14563"/>
          <a:stretch>
            <a:fillRect/>
          </a:stretch>
        </p:blipFill>
        <p:spPr bwMode="auto">
          <a:xfrm>
            <a:off x="0" y="1628800"/>
            <a:ext cx="9194343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標題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三門峽</a:t>
            </a:r>
            <a:r>
              <a:rPr lang="en-US" altLang="zh-TW" dirty="0" smtClean="0"/>
              <a:t>&amp;</a:t>
            </a:r>
            <a:r>
              <a:rPr lang="zh-TW" altLang="en-US" dirty="0" smtClean="0"/>
              <a:t>小浪底調水排沙</a:t>
            </a:r>
            <a:endParaRPr lang="zh-TW" altLang="en-US" dirty="0"/>
          </a:p>
        </p:txBody>
      </p:sp>
      <p:sp>
        <p:nvSpPr>
          <p:cNvPr id="4" name="標題 2"/>
          <p:cNvSpPr txBox="1">
            <a:spLocks/>
          </p:cNvSpPr>
          <p:nvPr/>
        </p:nvSpPr>
        <p:spPr bwMode="auto">
          <a:xfrm>
            <a:off x="395536" y="5589240"/>
            <a:ext cx="8352928" cy="998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zh-TW" altLang="en-US" sz="4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距離超過</a:t>
            </a:r>
            <a:r>
              <a:rPr lang="en-US" altLang="zh-TW" sz="4400" b="1" kern="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100</a:t>
            </a:r>
            <a:r>
              <a:rPr lang="zh-TW" altLang="en-US" sz="4400" b="1" kern="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公里，落差</a:t>
            </a:r>
            <a:r>
              <a:rPr lang="en-US" altLang="zh-TW" sz="4400" b="1" kern="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110</a:t>
            </a:r>
            <a:r>
              <a:rPr lang="zh-TW" altLang="en-US" sz="4400" b="1" kern="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公尺</a:t>
            </a:r>
            <a:endParaRPr kumimoji="1" lang="zh-TW" altLang="en-US" sz="4400" b="1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23528" y="4437112"/>
            <a:ext cx="792088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 err="1" smtClean="0">
                <a:solidFill>
                  <a:srgbClr val="FFFF00"/>
                </a:solidFill>
              </a:rPr>
              <a:t>320m</a:t>
            </a:r>
            <a:endParaRPr lang="zh-TW" altLang="en-US" b="1" dirty="0">
              <a:solidFill>
                <a:srgbClr val="FFFF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7452320" y="2780928"/>
            <a:ext cx="792088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 err="1" smtClean="0">
                <a:solidFill>
                  <a:srgbClr val="FFFF00"/>
                </a:solidFill>
              </a:rPr>
              <a:t>210m</a:t>
            </a:r>
            <a:endParaRPr lang="zh-TW" altLang="en-US" b="1" dirty="0">
              <a:solidFill>
                <a:srgbClr val="FFFF00"/>
              </a:solidFill>
            </a:endParaRPr>
          </a:p>
        </p:txBody>
      </p:sp>
      <p:sp>
        <p:nvSpPr>
          <p:cNvPr id="7" name="手繪多邊形 6"/>
          <p:cNvSpPr/>
          <p:nvPr/>
        </p:nvSpPr>
        <p:spPr>
          <a:xfrm>
            <a:off x="469900" y="2158626"/>
            <a:ext cx="7391400" cy="2174226"/>
          </a:xfrm>
          <a:custGeom>
            <a:avLst/>
            <a:gdLst>
              <a:gd name="connsiteX0" fmla="*/ 0 w 7391400"/>
              <a:gd name="connsiteY0" fmla="*/ 2083174 h 2174226"/>
              <a:gd name="connsiteX1" fmla="*/ 76200 w 7391400"/>
              <a:gd name="connsiteY1" fmla="*/ 2108574 h 2174226"/>
              <a:gd name="connsiteX2" fmla="*/ 152400 w 7391400"/>
              <a:gd name="connsiteY2" fmla="*/ 2146674 h 2174226"/>
              <a:gd name="connsiteX3" fmla="*/ 279400 w 7391400"/>
              <a:gd name="connsiteY3" fmla="*/ 2133974 h 2174226"/>
              <a:gd name="connsiteX4" fmla="*/ 355600 w 7391400"/>
              <a:gd name="connsiteY4" fmla="*/ 2083174 h 2174226"/>
              <a:gd name="connsiteX5" fmla="*/ 457200 w 7391400"/>
              <a:gd name="connsiteY5" fmla="*/ 2006974 h 2174226"/>
              <a:gd name="connsiteX6" fmla="*/ 495300 w 7391400"/>
              <a:gd name="connsiteY6" fmla="*/ 1994274 h 2174226"/>
              <a:gd name="connsiteX7" fmla="*/ 558800 w 7391400"/>
              <a:gd name="connsiteY7" fmla="*/ 2006974 h 2174226"/>
              <a:gd name="connsiteX8" fmla="*/ 584200 w 7391400"/>
              <a:gd name="connsiteY8" fmla="*/ 2045074 h 2174226"/>
              <a:gd name="connsiteX9" fmla="*/ 635000 w 7391400"/>
              <a:gd name="connsiteY9" fmla="*/ 2057774 h 2174226"/>
              <a:gd name="connsiteX10" fmla="*/ 673100 w 7391400"/>
              <a:gd name="connsiteY10" fmla="*/ 2083174 h 2174226"/>
              <a:gd name="connsiteX11" fmla="*/ 927100 w 7391400"/>
              <a:gd name="connsiteY11" fmla="*/ 2070474 h 2174226"/>
              <a:gd name="connsiteX12" fmla="*/ 1028700 w 7391400"/>
              <a:gd name="connsiteY12" fmla="*/ 1956174 h 2174226"/>
              <a:gd name="connsiteX13" fmla="*/ 1104900 w 7391400"/>
              <a:gd name="connsiteY13" fmla="*/ 1918074 h 2174226"/>
              <a:gd name="connsiteX14" fmla="*/ 1181100 w 7391400"/>
              <a:gd name="connsiteY14" fmla="*/ 1854574 h 2174226"/>
              <a:gd name="connsiteX15" fmla="*/ 1219200 w 7391400"/>
              <a:gd name="connsiteY15" fmla="*/ 1841874 h 2174226"/>
              <a:gd name="connsiteX16" fmla="*/ 1422400 w 7391400"/>
              <a:gd name="connsiteY16" fmla="*/ 1854574 h 2174226"/>
              <a:gd name="connsiteX17" fmla="*/ 1460500 w 7391400"/>
              <a:gd name="connsiteY17" fmla="*/ 1892674 h 2174226"/>
              <a:gd name="connsiteX18" fmla="*/ 1549400 w 7391400"/>
              <a:gd name="connsiteY18" fmla="*/ 1879974 h 2174226"/>
              <a:gd name="connsiteX19" fmla="*/ 1587500 w 7391400"/>
              <a:gd name="connsiteY19" fmla="*/ 1854574 h 2174226"/>
              <a:gd name="connsiteX20" fmla="*/ 1625600 w 7391400"/>
              <a:gd name="connsiteY20" fmla="*/ 1791074 h 2174226"/>
              <a:gd name="connsiteX21" fmla="*/ 1651000 w 7391400"/>
              <a:gd name="connsiteY21" fmla="*/ 1752974 h 2174226"/>
              <a:gd name="connsiteX22" fmla="*/ 1689100 w 7391400"/>
              <a:gd name="connsiteY22" fmla="*/ 1676774 h 2174226"/>
              <a:gd name="connsiteX23" fmla="*/ 1727200 w 7391400"/>
              <a:gd name="connsiteY23" fmla="*/ 1587874 h 2174226"/>
              <a:gd name="connsiteX24" fmla="*/ 1765300 w 7391400"/>
              <a:gd name="connsiteY24" fmla="*/ 1575174 h 2174226"/>
              <a:gd name="connsiteX25" fmla="*/ 1816100 w 7391400"/>
              <a:gd name="connsiteY25" fmla="*/ 1549774 h 2174226"/>
              <a:gd name="connsiteX26" fmla="*/ 1892300 w 7391400"/>
              <a:gd name="connsiteY26" fmla="*/ 1511674 h 2174226"/>
              <a:gd name="connsiteX27" fmla="*/ 1917700 w 7391400"/>
              <a:gd name="connsiteY27" fmla="*/ 1422774 h 2174226"/>
              <a:gd name="connsiteX28" fmla="*/ 1930400 w 7391400"/>
              <a:gd name="connsiteY28" fmla="*/ 1384674 h 2174226"/>
              <a:gd name="connsiteX29" fmla="*/ 1968500 w 7391400"/>
              <a:gd name="connsiteY29" fmla="*/ 1346574 h 2174226"/>
              <a:gd name="connsiteX30" fmla="*/ 1993900 w 7391400"/>
              <a:gd name="connsiteY30" fmla="*/ 1270374 h 2174226"/>
              <a:gd name="connsiteX31" fmla="*/ 2006600 w 7391400"/>
              <a:gd name="connsiteY31" fmla="*/ 1219574 h 2174226"/>
              <a:gd name="connsiteX32" fmla="*/ 2159000 w 7391400"/>
              <a:gd name="connsiteY32" fmla="*/ 1143374 h 2174226"/>
              <a:gd name="connsiteX33" fmla="*/ 2197100 w 7391400"/>
              <a:gd name="connsiteY33" fmla="*/ 1130674 h 2174226"/>
              <a:gd name="connsiteX34" fmla="*/ 2235200 w 7391400"/>
              <a:gd name="connsiteY34" fmla="*/ 1117974 h 2174226"/>
              <a:gd name="connsiteX35" fmla="*/ 2324100 w 7391400"/>
              <a:gd name="connsiteY35" fmla="*/ 1079874 h 2174226"/>
              <a:gd name="connsiteX36" fmla="*/ 2374900 w 7391400"/>
              <a:gd name="connsiteY36" fmla="*/ 724274 h 2174226"/>
              <a:gd name="connsiteX37" fmla="*/ 2451100 w 7391400"/>
              <a:gd name="connsiteY37" fmla="*/ 686174 h 2174226"/>
              <a:gd name="connsiteX38" fmla="*/ 2501900 w 7391400"/>
              <a:gd name="connsiteY38" fmla="*/ 673474 h 2174226"/>
              <a:gd name="connsiteX39" fmla="*/ 2628900 w 7391400"/>
              <a:gd name="connsiteY39" fmla="*/ 635374 h 2174226"/>
              <a:gd name="connsiteX40" fmla="*/ 2819400 w 7391400"/>
              <a:gd name="connsiteY40" fmla="*/ 622674 h 2174226"/>
              <a:gd name="connsiteX41" fmla="*/ 2882900 w 7391400"/>
              <a:gd name="connsiteY41" fmla="*/ 559174 h 2174226"/>
              <a:gd name="connsiteX42" fmla="*/ 2997200 w 7391400"/>
              <a:gd name="connsiteY42" fmla="*/ 495674 h 2174226"/>
              <a:gd name="connsiteX43" fmla="*/ 3111500 w 7391400"/>
              <a:gd name="connsiteY43" fmla="*/ 482974 h 2174226"/>
              <a:gd name="connsiteX44" fmla="*/ 3187700 w 7391400"/>
              <a:gd name="connsiteY44" fmla="*/ 457574 h 2174226"/>
              <a:gd name="connsiteX45" fmla="*/ 3225800 w 7391400"/>
              <a:gd name="connsiteY45" fmla="*/ 444874 h 2174226"/>
              <a:gd name="connsiteX46" fmla="*/ 3251200 w 7391400"/>
              <a:gd name="connsiteY46" fmla="*/ 406774 h 2174226"/>
              <a:gd name="connsiteX47" fmla="*/ 3289300 w 7391400"/>
              <a:gd name="connsiteY47" fmla="*/ 368674 h 2174226"/>
              <a:gd name="connsiteX48" fmla="*/ 3302000 w 7391400"/>
              <a:gd name="connsiteY48" fmla="*/ 228974 h 2174226"/>
              <a:gd name="connsiteX49" fmla="*/ 3340100 w 7391400"/>
              <a:gd name="connsiteY49" fmla="*/ 190874 h 2174226"/>
              <a:gd name="connsiteX50" fmla="*/ 3378200 w 7391400"/>
              <a:gd name="connsiteY50" fmla="*/ 178174 h 2174226"/>
              <a:gd name="connsiteX51" fmla="*/ 3505200 w 7391400"/>
              <a:gd name="connsiteY51" fmla="*/ 165474 h 2174226"/>
              <a:gd name="connsiteX52" fmla="*/ 3721100 w 7391400"/>
              <a:gd name="connsiteY52" fmla="*/ 101974 h 2174226"/>
              <a:gd name="connsiteX53" fmla="*/ 3759200 w 7391400"/>
              <a:gd name="connsiteY53" fmla="*/ 76574 h 2174226"/>
              <a:gd name="connsiteX54" fmla="*/ 3810000 w 7391400"/>
              <a:gd name="connsiteY54" fmla="*/ 63874 h 2174226"/>
              <a:gd name="connsiteX55" fmla="*/ 3962400 w 7391400"/>
              <a:gd name="connsiteY55" fmla="*/ 38474 h 2174226"/>
              <a:gd name="connsiteX56" fmla="*/ 4267200 w 7391400"/>
              <a:gd name="connsiteY56" fmla="*/ 38474 h 2174226"/>
              <a:gd name="connsiteX57" fmla="*/ 4305300 w 7391400"/>
              <a:gd name="connsiteY57" fmla="*/ 63874 h 2174226"/>
              <a:gd name="connsiteX58" fmla="*/ 4419600 w 7391400"/>
              <a:gd name="connsiteY58" fmla="*/ 152774 h 2174226"/>
              <a:gd name="connsiteX59" fmla="*/ 4699000 w 7391400"/>
              <a:gd name="connsiteY59" fmla="*/ 165474 h 2174226"/>
              <a:gd name="connsiteX60" fmla="*/ 4711700 w 7391400"/>
              <a:gd name="connsiteY60" fmla="*/ 203574 h 2174226"/>
              <a:gd name="connsiteX61" fmla="*/ 4749800 w 7391400"/>
              <a:gd name="connsiteY61" fmla="*/ 241674 h 2174226"/>
              <a:gd name="connsiteX62" fmla="*/ 4775200 w 7391400"/>
              <a:gd name="connsiteY62" fmla="*/ 279774 h 2174226"/>
              <a:gd name="connsiteX63" fmla="*/ 4813300 w 7391400"/>
              <a:gd name="connsiteY63" fmla="*/ 381374 h 2174226"/>
              <a:gd name="connsiteX64" fmla="*/ 4826000 w 7391400"/>
              <a:gd name="connsiteY64" fmla="*/ 419474 h 2174226"/>
              <a:gd name="connsiteX65" fmla="*/ 4864100 w 7391400"/>
              <a:gd name="connsiteY65" fmla="*/ 432174 h 2174226"/>
              <a:gd name="connsiteX66" fmla="*/ 4914900 w 7391400"/>
              <a:gd name="connsiteY66" fmla="*/ 457574 h 2174226"/>
              <a:gd name="connsiteX67" fmla="*/ 5143500 w 7391400"/>
              <a:gd name="connsiteY67" fmla="*/ 444874 h 2174226"/>
              <a:gd name="connsiteX68" fmla="*/ 5168900 w 7391400"/>
              <a:gd name="connsiteY68" fmla="*/ 394074 h 2174226"/>
              <a:gd name="connsiteX69" fmla="*/ 5245100 w 7391400"/>
              <a:gd name="connsiteY69" fmla="*/ 368674 h 2174226"/>
              <a:gd name="connsiteX70" fmla="*/ 5321300 w 7391400"/>
              <a:gd name="connsiteY70" fmla="*/ 381374 h 2174226"/>
              <a:gd name="connsiteX71" fmla="*/ 5359400 w 7391400"/>
              <a:gd name="connsiteY71" fmla="*/ 419474 h 2174226"/>
              <a:gd name="connsiteX72" fmla="*/ 5549900 w 7391400"/>
              <a:gd name="connsiteY72" fmla="*/ 444874 h 2174226"/>
              <a:gd name="connsiteX73" fmla="*/ 5600700 w 7391400"/>
              <a:gd name="connsiteY73" fmla="*/ 508374 h 2174226"/>
              <a:gd name="connsiteX74" fmla="*/ 5638800 w 7391400"/>
              <a:gd name="connsiteY74" fmla="*/ 533774 h 2174226"/>
              <a:gd name="connsiteX75" fmla="*/ 5702300 w 7391400"/>
              <a:gd name="connsiteY75" fmla="*/ 622674 h 2174226"/>
              <a:gd name="connsiteX76" fmla="*/ 5791200 w 7391400"/>
              <a:gd name="connsiteY76" fmla="*/ 660774 h 2174226"/>
              <a:gd name="connsiteX77" fmla="*/ 5829300 w 7391400"/>
              <a:gd name="connsiteY77" fmla="*/ 736974 h 2174226"/>
              <a:gd name="connsiteX78" fmla="*/ 5854700 w 7391400"/>
              <a:gd name="connsiteY78" fmla="*/ 775074 h 2174226"/>
              <a:gd name="connsiteX79" fmla="*/ 5918200 w 7391400"/>
              <a:gd name="connsiteY79" fmla="*/ 876674 h 2174226"/>
              <a:gd name="connsiteX80" fmla="*/ 6007100 w 7391400"/>
              <a:gd name="connsiteY80" fmla="*/ 889374 h 2174226"/>
              <a:gd name="connsiteX81" fmla="*/ 6032500 w 7391400"/>
              <a:gd name="connsiteY81" fmla="*/ 927474 h 2174226"/>
              <a:gd name="connsiteX82" fmla="*/ 6121400 w 7391400"/>
              <a:gd name="connsiteY82" fmla="*/ 965574 h 2174226"/>
              <a:gd name="connsiteX83" fmla="*/ 6159500 w 7391400"/>
              <a:gd name="connsiteY83" fmla="*/ 1003674 h 2174226"/>
              <a:gd name="connsiteX84" fmla="*/ 6210300 w 7391400"/>
              <a:gd name="connsiteY84" fmla="*/ 1117974 h 2174226"/>
              <a:gd name="connsiteX85" fmla="*/ 6286500 w 7391400"/>
              <a:gd name="connsiteY85" fmla="*/ 1168774 h 2174226"/>
              <a:gd name="connsiteX86" fmla="*/ 6324600 w 7391400"/>
              <a:gd name="connsiteY86" fmla="*/ 1194174 h 2174226"/>
              <a:gd name="connsiteX87" fmla="*/ 6426200 w 7391400"/>
              <a:gd name="connsiteY87" fmla="*/ 1092574 h 2174226"/>
              <a:gd name="connsiteX88" fmla="*/ 6540500 w 7391400"/>
              <a:gd name="connsiteY88" fmla="*/ 1003674 h 2174226"/>
              <a:gd name="connsiteX89" fmla="*/ 6578600 w 7391400"/>
              <a:gd name="connsiteY89" fmla="*/ 990974 h 2174226"/>
              <a:gd name="connsiteX90" fmla="*/ 6654800 w 7391400"/>
              <a:gd name="connsiteY90" fmla="*/ 1003674 h 2174226"/>
              <a:gd name="connsiteX91" fmla="*/ 6692900 w 7391400"/>
              <a:gd name="connsiteY91" fmla="*/ 1092574 h 2174226"/>
              <a:gd name="connsiteX92" fmla="*/ 6743700 w 7391400"/>
              <a:gd name="connsiteY92" fmla="*/ 1117974 h 2174226"/>
              <a:gd name="connsiteX93" fmla="*/ 6756400 w 7391400"/>
              <a:gd name="connsiteY93" fmla="*/ 1156074 h 2174226"/>
              <a:gd name="connsiteX94" fmla="*/ 6794500 w 7391400"/>
              <a:gd name="connsiteY94" fmla="*/ 1181474 h 2174226"/>
              <a:gd name="connsiteX95" fmla="*/ 7035800 w 7391400"/>
              <a:gd name="connsiteY95" fmla="*/ 1194174 h 2174226"/>
              <a:gd name="connsiteX96" fmla="*/ 7073900 w 7391400"/>
              <a:gd name="connsiteY96" fmla="*/ 1206874 h 2174226"/>
              <a:gd name="connsiteX97" fmla="*/ 7289800 w 7391400"/>
              <a:gd name="connsiteY97" fmla="*/ 1181474 h 2174226"/>
              <a:gd name="connsiteX98" fmla="*/ 7327900 w 7391400"/>
              <a:gd name="connsiteY98" fmla="*/ 1194174 h 2174226"/>
              <a:gd name="connsiteX99" fmla="*/ 7353300 w 7391400"/>
              <a:gd name="connsiteY99" fmla="*/ 1270374 h 2174226"/>
              <a:gd name="connsiteX100" fmla="*/ 7391400 w 7391400"/>
              <a:gd name="connsiteY100" fmla="*/ 1283074 h 21742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7391400" h="2174226">
                <a:moveTo>
                  <a:pt x="0" y="2083174"/>
                </a:moveTo>
                <a:cubicBezTo>
                  <a:pt x="25400" y="2091641"/>
                  <a:pt x="51734" y="2097700"/>
                  <a:pt x="76200" y="2108574"/>
                </a:cubicBezTo>
                <a:cubicBezTo>
                  <a:pt x="223916" y="2174226"/>
                  <a:pt x="13449" y="2100357"/>
                  <a:pt x="152400" y="2146674"/>
                </a:cubicBezTo>
                <a:cubicBezTo>
                  <a:pt x="194733" y="2142441"/>
                  <a:pt x="238792" y="2146664"/>
                  <a:pt x="279400" y="2133974"/>
                </a:cubicBezTo>
                <a:cubicBezTo>
                  <a:pt x="308537" y="2124869"/>
                  <a:pt x="355600" y="2083174"/>
                  <a:pt x="355600" y="2083174"/>
                </a:cubicBezTo>
                <a:cubicBezTo>
                  <a:pt x="392974" y="2008427"/>
                  <a:pt x="363039" y="2038361"/>
                  <a:pt x="457200" y="2006974"/>
                </a:cubicBezTo>
                <a:lnTo>
                  <a:pt x="495300" y="1994274"/>
                </a:lnTo>
                <a:cubicBezTo>
                  <a:pt x="516467" y="1998507"/>
                  <a:pt x="540058" y="1996264"/>
                  <a:pt x="558800" y="2006974"/>
                </a:cubicBezTo>
                <a:cubicBezTo>
                  <a:pt x="572052" y="2014547"/>
                  <a:pt x="571500" y="2036607"/>
                  <a:pt x="584200" y="2045074"/>
                </a:cubicBezTo>
                <a:cubicBezTo>
                  <a:pt x="598723" y="2054756"/>
                  <a:pt x="618067" y="2053541"/>
                  <a:pt x="635000" y="2057774"/>
                </a:cubicBezTo>
                <a:cubicBezTo>
                  <a:pt x="647700" y="2066241"/>
                  <a:pt x="657851" y="2082511"/>
                  <a:pt x="673100" y="2083174"/>
                </a:cubicBezTo>
                <a:lnTo>
                  <a:pt x="927100" y="2070474"/>
                </a:lnTo>
                <a:cubicBezTo>
                  <a:pt x="1000084" y="2050825"/>
                  <a:pt x="989327" y="1995547"/>
                  <a:pt x="1028700" y="1956174"/>
                </a:cubicBezTo>
                <a:cubicBezTo>
                  <a:pt x="1053319" y="1931555"/>
                  <a:pt x="1073912" y="1928403"/>
                  <a:pt x="1104900" y="1918074"/>
                </a:cubicBezTo>
                <a:cubicBezTo>
                  <a:pt x="1132987" y="1889987"/>
                  <a:pt x="1145737" y="1872255"/>
                  <a:pt x="1181100" y="1854574"/>
                </a:cubicBezTo>
                <a:cubicBezTo>
                  <a:pt x="1193074" y="1848587"/>
                  <a:pt x="1206500" y="1846107"/>
                  <a:pt x="1219200" y="1841874"/>
                </a:cubicBezTo>
                <a:cubicBezTo>
                  <a:pt x="1286933" y="1846107"/>
                  <a:pt x="1355990" y="1840593"/>
                  <a:pt x="1422400" y="1854574"/>
                </a:cubicBezTo>
                <a:cubicBezTo>
                  <a:pt x="1439975" y="1858274"/>
                  <a:pt x="1442888" y="1889152"/>
                  <a:pt x="1460500" y="1892674"/>
                </a:cubicBezTo>
                <a:cubicBezTo>
                  <a:pt x="1489853" y="1898545"/>
                  <a:pt x="1519767" y="1884207"/>
                  <a:pt x="1549400" y="1879974"/>
                </a:cubicBezTo>
                <a:cubicBezTo>
                  <a:pt x="1562100" y="1871507"/>
                  <a:pt x="1577567" y="1866163"/>
                  <a:pt x="1587500" y="1854574"/>
                </a:cubicBezTo>
                <a:cubicBezTo>
                  <a:pt x="1603564" y="1835832"/>
                  <a:pt x="1612517" y="1812006"/>
                  <a:pt x="1625600" y="1791074"/>
                </a:cubicBezTo>
                <a:cubicBezTo>
                  <a:pt x="1633690" y="1778131"/>
                  <a:pt x="1644174" y="1766626"/>
                  <a:pt x="1651000" y="1752974"/>
                </a:cubicBezTo>
                <a:cubicBezTo>
                  <a:pt x="1703580" y="1647814"/>
                  <a:pt x="1616307" y="1785963"/>
                  <a:pt x="1689100" y="1676774"/>
                </a:cubicBezTo>
                <a:cubicBezTo>
                  <a:pt x="1696726" y="1646269"/>
                  <a:pt x="1699792" y="1609800"/>
                  <a:pt x="1727200" y="1587874"/>
                </a:cubicBezTo>
                <a:cubicBezTo>
                  <a:pt x="1737653" y="1579511"/>
                  <a:pt x="1752995" y="1580447"/>
                  <a:pt x="1765300" y="1575174"/>
                </a:cubicBezTo>
                <a:cubicBezTo>
                  <a:pt x="1782701" y="1567716"/>
                  <a:pt x="1798699" y="1557232"/>
                  <a:pt x="1816100" y="1549774"/>
                </a:cubicBezTo>
                <a:cubicBezTo>
                  <a:pt x="1889712" y="1518226"/>
                  <a:pt x="1819081" y="1560487"/>
                  <a:pt x="1892300" y="1511674"/>
                </a:cubicBezTo>
                <a:cubicBezTo>
                  <a:pt x="1922750" y="1420323"/>
                  <a:pt x="1885806" y="1534402"/>
                  <a:pt x="1917700" y="1422774"/>
                </a:cubicBezTo>
                <a:cubicBezTo>
                  <a:pt x="1921378" y="1409902"/>
                  <a:pt x="1922974" y="1395813"/>
                  <a:pt x="1930400" y="1384674"/>
                </a:cubicBezTo>
                <a:cubicBezTo>
                  <a:pt x="1940363" y="1369730"/>
                  <a:pt x="1955800" y="1359274"/>
                  <a:pt x="1968500" y="1346574"/>
                </a:cubicBezTo>
                <a:cubicBezTo>
                  <a:pt x="1976967" y="1321174"/>
                  <a:pt x="1987406" y="1296349"/>
                  <a:pt x="1993900" y="1270374"/>
                </a:cubicBezTo>
                <a:cubicBezTo>
                  <a:pt x="1998133" y="1253441"/>
                  <a:pt x="1995106" y="1232710"/>
                  <a:pt x="2006600" y="1219574"/>
                </a:cubicBezTo>
                <a:cubicBezTo>
                  <a:pt x="2047149" y="1173232"/>
                  <a:pt x="2104646" y="1161492"/>
                  <a:pt x="2159000" y="1143374"/>
                </a:cubicBezTo>
                <a:lnTo>
                  <a:pt x="2197100" y="1130674"/>
                </a:lnTo>
                <a:cubicBezTo>
                  <a:pt x="2209800" y="1126441"/>
                  <a:pt x="2224061" y="1125400"/>
                  <a:pt x="2235200" y="1117974"/>
                </a:cubicBezTo>
                <a:cubicBezTo>
                  <a:pt x="2287823" y="1082892"/>
                  <a:pt x="2258492" y="1096276"/>
                  <a:pt x="2324100" y="1079874"/>
                </a:cubicBezTo>
                <a:cubicBezTo>
                  <a:pt x="2415360" y="942985"/>
                  <a:pt x="2299826" y="1129674"/>
                  <a:pt x="2374900" y="724274"/>
                </a:cubicBezTo>
                <a:cubicBezTo>
                  <a:pt x="2378009" y="707483"/>
                  <a:pt x="2438978" y="689638"/>
                  <a:pt x="2451100" y="686174"/>
                </a:cubicBezTo>
                <a:cubicBezTo>
                  <a:pt x="2467883" y="681379"/>
                  <a:pt x="2485182" y="678490"/>
                  <a:pt x="2501900" y="673474"/>
                </a:cubicBezTo>
                <a:cubicBezTo>
                  <a:pt x="2523007" y="667142"/>
                  <a:pt x="2598837" y="638539"/>
                  <a:pt x="2628900" y="635374"/>
                </a:cubicBezTo>
                <a:cubicBezTo>
                  <a:pt x="2692191" y="628712"/>
                  <a:pt x="2755900" y="626907"/>
                  <a:pt x="2819400" y="622674"/>
                </a:cubicBezTo>
                <a:cubicBezTo>
                  <a:pt x="2971800" y="521074"/>
                  <a:pt x="2747433" y="677707"/>
                  <a:pt x="2882900" y="559174"/>
                </a:cubicBezTo>
                <a:cubicBezTo>
                  <a:pt x="2908569" y="536713"/>
                  <a:pt x="2957183" y="502343"/>
                  <a:pt x="2997200" y="495674"/>
                </a:cubicBezTo>
                <a:cubicBezTo>
                  <a:pt x="3035013" y="489372"/>
                  <a:pt x="3073400" y="487207"/>
                  <a:pt x="3111500" y="482974"/>
                </a:cubicBezTo>
                <a:lnTo>
                  <a:pt x="3187700" y="457574"/>
                </a:lnTo>
                <a:lnTo>
                  <a:pt x="3225800" y="444874"/>
                </a:lnTo>
                <a:cubicBezTo>
                  <a:pt x="3234267" y="432174"/>
                  <a:pt x="3241429" y="418500"/>
                  <a:pt x="3251200" y="406774"/>
                </a:cubicBezTo>
                <a:cubicBezTo>
                  <a:pt x="3262698" y="392976"/>
                  <a:pt x="3284366" y="385943"/>
                  <a:pt x="3289300" y="368674"/>
                </a:cubicBezTo>
                <a:cubicBezTo>
                  <a:pt x="3302146" y="323714"/>
                  <a:pt x="3289154" y="273934"/>
                  <a:pt x="3302000" y="228974"/>
                </a:cubicBezTo>
                <a:cubicBezTo>
                  <a:pt x="3306934" y="211705"/>
                  <a:pt x="3325156" y="200837"/>
                  <a:pt x="3340100" y="190874"/>
                </a:cubicBezTo>
                <a:cubicBezTo>
                  <a:pt x="3351239" y="183448"/>
                  <a:pt x="3364969" y="180210"/>
                  <a:pt x="3378200" y="178174"/>
                </a:cubicBezTo>
                <a:cubicBezTo>
                  <a:pt x="3420250" y="171705"/>
                  <a:pt x="3462867" y="169707"/>
                  <a:pt x="3505200" y="165474"/>
                </a:cubicBezTo>
                <a:cubicBezTo>
                  <a:pt x="3620306" y="88737"/>
                  <a:pt x="3550998" y="117438"/>
                  <a:pt x="3721100" y="101974"/>
                </a:cubicBezTo>
                <a:cubicBezTo>
                  <a:pt x="3733800" y="93507"/>
                  <a:pt x="3745171" y="82587"/>
                  <a:pt x="3759200" y="76574"/>
                </a:cubicBezTo>
                <a:cubicBezTo>
                  <a:pt x="3775243" y="69698"/>
                  <a:pt x="3792961" y="67660"/>
                  <a:pt x="3810000" y="63874"/>
                </a:cubicBezTo>
                <a:cubicBezTo>
                  <a:pt x="3876854" y="49018"/>
                  <a:pt x="3888185" y="49076"/>
                  <a:pt x="3962400" y="38474"/>
                </a:cubicBezTo>
                <a:cubicBezTo>
                  <a:pt x="4077821" y="0"/>
                  <a:pt x="4034413" y="9376"/>
                  <a:pt x="4267200" y="38474"/>
                </a:cubicBezTo>
                <a:cubicBezTo>
                  <a:pt x="4282346" y="40367"/>
                  <a:pt x="4293892" y="53733"/>
                  <a:pt x="4305300" y="63874"/>
                </a:cubicBezTo>
                <a:cubicBezTo>
                  <a:pt x="4342077" y="96565"/>
                  <a:pt x="4365642" y="148457"/>
                  <a:pt x="4419600" y="152774"/>
                </a:cubicBezTo>
                <a:cubicBezTo>
                  <a:pt x="4512533" y="160209"/>
                  <a:pt x="4605867" y="161241"/>
                  <a:pt x="4699000" y="165474"/>
                </a:cubicBezTo>
                <a:cubicBezTo>
                  <a:pt x="4703233" y="178174"/>
                  <a:pt x="4704274" y="192435"/>
                  <a:pt x="4711700" y="203574"/>
                </a:cubicBezTo>
                <a:cubicBezTo>
                  <a:pt x="4721663" y="218518"/>
                  <a:pt x="4738302" y="227876"/>
                  <a:pt x="4749800" y="241674"/>
                </a:cubicBezTo>
                <a:cubicBezTo>
                  <a:pt x="4759571" y="253400"/>
                  <a:pt x="4766733" y="267074"/>
                  <a:pt x="4775200" y="279774"/>
                </a:cubicBezTo>
                <a:cubicBezTo>
                  <a:pt x="4799702" y="402286"/>
                  <a:pt x="4769697" y="294169"/>
                  <a:pt x="4813300" y="381374"/>
                </a:cubicBezTo>
                <a:cubicBezTo>
                  <a:pt x="4819287" y="393348"/>
                  <a:pt x="4816534" y="410008"/>
                  <a:pt x="4826000" y="419474"/>
                </a:cubicBezTo>
                <a:cubicBezTo>
                  <a:pt x="4835466" y="428940"/>
                  <a:pt x="4851795" y="426901"/>
                  <a:pt x="4864100" y="432174"/>
                </a:cubicBezTo>
                <a:cubicBezTo>
                  <a:pt x="4881501" y="439632"/>
                  <a:pt x="4897967" y="449107"/>
                  <a:pt x="4914900" y="457574"/>
                </a:cubicBezTo>
                <a:cubicBezTo>
                  <a:pt x="4991100" y="453341"/>
                  <a:pt x="5069461" y="463384"/>
                  <a:pt x="5143500" y="444874"/>
                </a:cubicBezTo>
                <a:cubicBezTo>
                  <a:pt x="5161867" y="440282"/>
                  <a:pt x="5153754" y="405433"/>
                  <a:pt x="5168900" y="394074"/>
                </a:cubicBezTo>
                <a:cubicBezTo>
                  <a:pt x="5190319" y="378010"/>
                  <a:pt x="5245100" y="368674"/>
                  <a:pt x="5245100" y="368674"/>
                </a:cubicBezTo>
                <a:cubicBezTo>
                  <a:pt x="5270500" y="372907"/>
                  <a:pt x="5297769" y="370916"/>
                  <a:pt x="5321300" y="381374"/>
                </a:cubicBezTo>
                <a:cubicBezTo>
                  <a:pt x="5337713" y="388668"/>
                  <a:pt x="5342724" y="412804"/>
                  <a:pt x="5359400" y="419474"/>
                </a:cubicBezTo>
                <a:cubicBezTo>
                  <a:pt x="5367367" y="422661"/>
                  <a:pt x="5549398" y="444811"/>
                  <a:pt x="5549900" y="444874"/>
                </a:cubicBezTo>
                <a:cubicBezTo>
                  <a:pt x="5630767" y="471830"/>
                  <a:pt x="5550581" y="433196"/>
                  <a:pt x="5600700" y="508374"/>
                </a:cubicBezTo>
                <a:cubicBezTo>
                  <a:pt x="5609167" y="521074"/>
                  <a:pt x="5626100" y="525307"/>
                  <a:pt x="5638800" y="533774"/>
                </a:cubicBezTo>
                <a:cubicBezTo>
                  <a:pt x="5650698" y="551621"/>
                  <a:pt x="5690048" y="612172"/>
                  <a:pt x="5702300" y="622674"/>
                </a:cubicBezTo>
                <a:cubicBezTo>
                  <a:pt x="5722273" y="639794"/>
                  <a:pt x="5765404" y="652175"/>
                  <a:pt x="5791200" y="660774"/>
                </a:cubicBezTo>
                <a:cubicBezTo>
                  <a:pt x="5863993" y="769963"/>
                  <a:pt x="5776720" y="631814"/>
                  <a:pt x="5829300" y="736974"/>
                </a:cubicBezTo>
                <a:cubicBezTo>
                  <a:pt x="5836126" y="750626"/>
                  <a:pt x="5848501" y="761126"/>
                  <a:pt x="5854700" y="775074"/>
                </a:cubicBezTo>
                <a:cubicBezTo>
                  <a:pt x="5876638" y="824434"/>
                  <a:pt x="5862548" y="859978"/>
                  <a:pt x="5918200" y="876674"/>
                </a:cubicBezTo>
                <a:cubicBezTo>
                  <a:pt x="5946872" y="885276"/>
                  <a:pt x="5977467" y="885141"/>
                  <a:pt x="6007100" y="889374"/>
                </a:cubicBezTo>
                <a:cubicBezTo>
                  <a:pt x="6015567" y="902074"/>
                  <a:pt x="6020774" y="917703"/>
                  <a:pt x="6032500" y="927474"/>
                </a:cubicBezTo>
                <a:cubicBezTo>
                  <a:pt x="6053425" y="944911"/>
                  <a:pt x="6094931" y="956751"/>
                  <a:pt x="6121400" y="965574"/>
                </a:cubicBezTo>
                <a:cubicBezTo>
                  <a:pt x="6134100" y="978274"/>
                  <a:pt x="6150778" y="987974"/>
                  <a:pt x="6159500" y="1003674"/>
                </a:cubicBezTo>
                <a:cubicBezTo>
                  <a:pt x="6181233" y="1042794"/>
                  <a:pt x="6174891" y="1086991"/>
                  <a:pt x="6210300" y="1117974"/>
                </a:cubicBezTo>
                <a:cubicBezTo>
                  <a:pt x="6233274" y="1138076"/>
                  <a:pt x="6261100" y="1151841"/>
                  <a:pt x="6286500" y="1168774"/>
                </a:cubicBezTo>
                <a:lnTo>
                  <a:pt x="6324600" y="1194174"/>
                </a:lnTo>
                <a:cubicBezTo>
                  <a:pt x="6440722" y="1136113"/>
                  <a:pt x="6303597" y="1215177"/>
                  <a:pt x="6426200" y="1092574"/>
                </a:cubicBezTo>
                <a:cubicBezTo>
                  <a:pt x="6459074" y="1059700"/>
                  <a:pt x="6494928" y="1018865"/>
                  <a:pt x="6540500" y="1003674"/>
                </a:cubicBezTo>
                <a:lnTo>
                  <a:pt x="6578600" y="990974"/>
                </a:lnTo>
                <a:cubicBezTo>
                  <a:pt x="6604000" y="995207"/>
                  <a:pt x="6631768" y="992158"/>
                  <a:pt x="6654800" y="1003674"/>
                </a:cubicBezTo>
                <a:cubicBezTo>
                  <a:pt x="6697137" y="1024843"/>
                  <a:pt x="6668201" y="1062936"/>
                  <a:pt x="6692900" y="1092574"/>
                </a:cubicBezTo>
                <a:cubicBezTo>
                  <a:pt x="6705020" y="1107118"/>
                  <a:pt x="6726767" y="1109507"/>
                  <a:pt x="6743700" y="1117974"/>
                </a:cubicBezTo>
                <a:cubicBezTo>
                  <a:pt x="6747933" y="1130674"/>
                  <a:pt x="6748037" y="1145621"/>
                  <a:pt x="6756400" y="1156074"/>
                </a:cubicBezTo>
                <a:cubicBezTo>
                  <a:pt x="6765935" y="1167993"/>
                  <a:pt x="6779376" y="1179412"/>
                  <a:pt x="6794500" y="1181474"/>
                </a:cubicBezTo>
                <a:cubicBezTo>
                  <a:pt x="6874306" y="1192357"/>
                  <a:pt x="6955367" y="1189941"/>
                  <a:pt x="7035800" y="1194174"/>
                </a:cubicBezTo>
                <a:cubicBezTo>
                  <a:pt x="7048500" y="1198407"/>
                  <a:pt x="7060513" y="1206874"/>
                  <a:pt x="7073900" y="1206874"/>
                </a:cubicBezTo>
                <a:cubicBezTo>
                  <a:pt x="7200248" y="1206874"/>
                  <a:pt x="7203210" y="1203122"/>
                  <a:pt x="7289800" y="1181474"/>
                </a:cubicBezTo>
                <a:cubicBezTo>
                  <a:pt x="7302500" y="1185707"/>
                  <a:pt x="7320119" y="1183281"/>
                  <a:pt x="7327900" y="1194174"/>
                </a:cubicBezTo>
                <a:cubicBezTo>
                  <a:pt x="7343462" y="1215961"/>
                  <a:pt x="7327900" y="1261907"/>
                  <a:pt x="7353300" y="1270374"/>
                </a:cubicBezTo>
                <a:lnTo>
                  <a:pt x="7391400" y="1283074"/>
                </a:lnTo>
              </a:path>
            </a:pathLst>
          </a:custGeom>
          <a:ln w="57150">
            <a:solidFill>
              <a:srgbClr val="66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mtClean="0"/>
              <a:t>對地質的了解很重要，否則</a:t>
            </a:r>
            <a:r>
              <a:rPr lang="en-US" altLang="zh-TW" smtClean="0"/>
              <a:t>….</a:t>
            </a:r>
          </a:p>
        </p:txBody>
      </p:sp>
      <p:pic>
        <p:nvPicPr>
          <p:cNvPr id="92163" name="Picture 6" descr="420704_314577765256019_118560591524405_773218_1356503827_n"/>
          <p:cNvPicPr>
            <a:picLocks noChangeAspect="1" noChangeArrowheads="1"/>
          </p:cNvPicPr>
          <p:nvPr/>
        </p:nvPicPr>
        <p:blipFill>
          <a:blip r:embed="rId2" cstate="print"/>
          <a:srcRect t="26772" b="27066"/>
          <a:stretch>
            <a:fillRect/>
          </a:stretch>
        </p:blipFill>
        <p:spPr bwMode="auto">
          <a:xfrm>
            <a:off x="1258888" y="1844675"/>
            <a:ext cx="6337300" cy="468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 sz="quarter"/>
          </p:nvPr>
        </p:nvSpPr>
        <p:spPr>
          <a:xfrm>
            <a:off x="539552" y="1484784"/>
            <a:ext cx="8134672" cy="3528392"/>
          </a:xfrm>
          <a:solidFill>
            <a:srgbClr val="0000CC"/>
          </a:solidFill>
        </p:spPr>
        <p:txBody>
          <a:bodyPr/>
          <a:lstStyle/>
          <a:p>
            <a:r>
              <a:rPr lang="zh-TW" altLang="en-US" sz="6000" dirty="0" smtClean="0"/>
              <a:t>先看看</a:t>
            </a:r>
            <a:r>
              <a:rPr lang="en-US" altLang="zh-TW" sz="6000" dirty="0" smtClean="0"/>
              <a:t/>
            </a:r>
            <a:br>
              <a:rPr lang="en-US" altLang="zh-TW" sz="6000" dirty="0" smtClean="0"/>
            </a:br>
            <a:r>
              <a:rPr lang="zh-TW" altLang="en-US" sz="6000" dirty="0" smtClean="0"/>
              <a:t>高雄人喝水的困境</a:t>
            </a:r>
            <a:r>
              <a:rPr lang="en-US" altLang="zh-TW" sz="6000" dirty="0" smtClean="0"/>
              <a:t/>
            </a:r>
            <a:br>
              <a:rPr lang="en-US" altLang="zh-TW" sz="6000" dirty="0" smtClean="0"/>
            </a:br>
            <a:endParaRPr lang="zh-TW" altLang="en-US" sz="60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 l="1076" t="10941" r="49213" b="7161"/>
          <a:stretch>
            <a:fillRect/>
          </a:stretch>
        </p:blipFill>
        <p:spPr bwMode="auto">
          <a:xfrm>
            <a:off x="250825" y="0"/>
            <a:ext cx="66611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手繪多邊形 2"/>
          <p:cNvSpPr/>
          <p:nvPr/>
        </p:nvSpPr>
        <p:spPr>
          <a:xfrm>
            <a:off x="2413000" y="346075"/>
            <a:ext cx="2543175" cy="5741988"/>
          </a:xfrm>
          <a:custGeom>
            <a:avLst/>
            <a:gdLst>
              <a:gd name="connsiteX0" fmla="*/ 2542969 w 2542969"/>
              <a:gd name="connsiteY0" fmla="*/ 0 h 5742878"/>
              <a:gd name="connsiteX1" fmla="*/ 2520666 w 2542969"/>
              <a:gd name="connsiteY1" fmla="*/ 44605 h 5742878"/>
              <a:gd name="connsiteX2" fmla="*/ 2498364 w 2542969"/>
              <a:gd name="connsiteY2" fmla="*/ 78058 h 5742878"/>
              <a:gd name="connsiteX3" fmla="*/ 2464910 w 2542969"/>
              <a:gd name="connsiteY3" fmla="*/ 156117 h 5742878"/>
              <a:gd name="connsiteX4" fmla="*/ 2431457 w 2542969"/>
              <a:gd name="connsiteY4" fmla="*/ 178419 h 5742878"/>
              <a:gd name="connsiteX5" fmla="*/ 2364549 w 2542969"/>
              <a:gd name="connsiteY5" fmla="*/ 200722 h 5742878"/>
              <a:gd name="connsiteX6" fmla="*/ 2342247 w 2542969"/>
              <a:gd name="connsiteY6" fmla="*/ 234175 h 5742878"/>
              <a:gd name="connsiteX7" fmla="*/ 2331096 w 2542969"/>
              <a:gd name="connsiteY7" fmla="*/ 267629 h 5742878"/>
              <a:gd name="connsiteX8" fmla="*/ 2275339 w 2542969"/>
              <a:gd name="connsiteY8" fmla="*/ 323385 h 5742878"/>
              <a:gd name="connsiteX9" fmla="*/ 2253037 w 2542969"/>
              <a:gd name="connsiteY9" fmla="*/ 367990 h 5742878"/>
              <a:gd name="connsiteX10" fmla="*/ 2230735 w 2542969"/>
              <a:gd name="connsiteY10" fmla="*/ 401444 h 5742878"/>
              <a:gd name="connsiteX11" fmla="*/ 2219583 w 2542969"/>
              <a:gd name="connsiteY11" fmla="*/ 434897 h 5742878"/>
              <a:gd name="connsiteX12" fmla="*/ 2208432 w 2542969"/>
              <a:gd name="connsiteY12" fmla="*/ 624468 h 5742878"/>
              <a:gd name="connsiteX13" fmla="*/ 2186130 w 2542969"/>
              <a:gd name="connsiteY13" fmla="*/ 657922 h 5742878"/>
              <a:gd name="connsiteX14" fmla="*/ 2163827 w 2542969"/>
              <a:gd name="connsiteY14" fmla="*/ 724829 h 5742878"/>
              <a:gd name="connsiteX15" fmla="*/ 2152676 w 2542969"/>
              <a:gd name="connsiteY15" fmla="*/ 758283 h 5742878"/>
              <a:gd name="connsiteX16" fmla="*/ 2119222 w 2542969"/>
              <a:gd name="connsiteY16" fmla="*/ 769434 h 5742878"/>
              <a:gd name="connsiteX17" fmla="*/ 2108071 w 2542969"/>
              <a:gd name="connsiteY17" fmla="*/ 802888 h 5742878"/>
              <a:gd name="connsiteX18" fmla="*/ 2074618 w 2542969"/>
              <a:gd name="connsiteY18" fmla="*/ 914400 h 5742878"/>
              <a:gd name="connsiteX19" fmla="*/ 1996559 w 2542969"/>
              <a:gd name="connsiteY19" fmla="*/ 947853 h 5742878"/>
              <a:gd name="connsiteX20" fmla="*/ 1985408 w 2542969"/>
              <a:gd name="connsiteY20" fmla="*/ 981307 h 5742878"/>
              <a:gd name="connsiteX21" fmla="*/ 1929652 w 2542969"/>
              <a:gd name="connsiteY21" fmla="*/ 992458 h 5742878"/>
              <a:gd name="connsiteX22" fmla="*/ 1907349 w 2542969"/>
              <a:gd name="connsiteY22" fmla="*/ 1014761 h 5742878"/>
              <a:gd name="connsiteX23" fmla="*/ 1885047 w 2542969"/>
              <a:gd name="connsiteY23" fmla="*/ 1137424 h 5742878"/>
              <a:gd name="connsiteX24" fmla="*/ 1873896 w 2542969"/>
              <a:gd name="connsiteY24" fmla="*/ 1193180 h 5742878"/>
              <a:gd name="connsiteX25" fmla="*/ 1851593 w 2542969"/>
              <a:gd name="connsiteY25" fmla="*/ 1260088 h 5742878"/>
              <a:gd name="connsiteX26" fmla="*/ 1829291 w 2542969"/>
              <a:gd name="connsiteY26" fmla="*/ 1349297 h 5742878"/>
              <a:gd name="connsiteX27" fmla="*/ 1806988 w 2542969"/>
              <a:gd name="connsiteY27" fmla="*/ 1371600 h 5742878"/>
              <a:gd name="connsiteX28" fmla="*/ 1784686 w 2542969"/>
              <a:gd name="connsiteY28" fmla="*/ 1438507 h 5742878"/>
              <a:gd name="connsiteX29" fmla="*/ 1751232 w 2542969"/>
              <a:gd name="connsiteY29" fmla="*/ 1494263 h 5742878"/>
              <a:gd name="connsiteX30" fmla="*/ 1717778 w 2542969"/>
              <a:gd name="connsiteY30" fmla="*/ 1505414 h 5742878"/>
              <a:gd name="connsiteX31" fmla="*/ 1695476 w 2542969"/>
              <a:gd name="connsiteY31" fmla="*/ 1572322 h 5742878"/>
              <a:gd name="connsiteX32" fmla="*/ 1684325 w 2542969"/>
              <a:gd name="connsiteY32" fmla="*/ 1661532 h 5742878"/>
              <a:gd name="connsiteX33" fmla="*/ 1606266 w 2542969"/>
              <a:gd name="connsiteY33" fmla="*/ 1706136 h 5742878"/>
              <a:gd name="connsiteX34" fmla="*/ 1595115 w 2542969"/>
              <a:gd name="connsiteY34" fmla="*/ 1739590 h 5742878"/>
              <a:gd name="connsiteX35" fmla="*/ 1561661 w 2542969"/>
              <a:gd name="connsiteY35" fmla="*/ 1761892 h 5742878"/>
              <a:gd name="connsiteX36" fmla="*/ 1494754 w 2542969"/>
              <a:gd name="connsiteY36" fmla="*/ 1806497 h 5742878"/>
              <a:gd name="connsiteX37" fmla="*/ 1483603 w 2542969"/>
              <a:gd name="connsiteY37" fmla="*/ 1839951 h 5742878"/>
              <a:gd name="connsiteX38" fmla="*/ 1450149 w 2542969"/>
              <a:gd name="connsiteY38" fmla="*/ 1851102 h 5742878"/>
              <a:gd name="connsiteX39" fmla="*/ 1427847 w 2542969"/>
              <a:gd name="connsiteY39" fmla="*/ 1873405 h 5742878"/>
              <a:gd name="connsiteX40" fmla="*/ 1416696 w 2542969"/>
              <a:gd name="connsiteY40" fmla="*/ 1906858 h 5742878"/>
              <a:gd name="connsiteX41" fmla="*/ 1349788 w 2542969"/>
              <a:gd name="connsiteY41" fmla="*/ 1962614 h 5742878"/>
              <a:gd name="connsiteX42" fmla="*/ 1327486 w 2542969"/>
              <a:gd name="connsiteY42" fmla="*/ 1984917 h 5742878"/>
              <a:gd name="connsiteX43" fmla="*/ 1294032 w 2542969"/>
              <a:gd name="connsiteY43" fmla="*/ 2040673 h 5742878"/>
              <a:gd name="connsiteX44" fmla="*/ 1260578 w 2542969"/>
              <a:gd name="connsiteY44" fmla="*/ 2096429 h 5742878"/>
              <a:gd name="connsiteX45" fmla="*/ 1227125 w 2542969"/>
              <a:gd name="connsiteY45" fmla="*/ 2196790 h 5742878"/>
              <a:gd name="connsiteX46" fmla="*/ 1215974 w 2542969"/>
              <a:gd name="connsiteY46" fmla="*/ 2230244 h 5742878"/>
              <a:gd name="connsiteX47" fmla="*/ 1193671 w 2542969"/>
              <a:gd name="connsiteY47" fmla="*/ 2252546 h 5742878"/>
              <a:gd name="connsiteX48" fmla="*/ 1182520 w 2542969"/>
              <a:gd name="connsiteY48" fmla="*/ 2297151 h 5742878"/>
              <a:gd name="connsiteX49" fmla="*/ 1115613 w 2542969"/>
              <a:gd name="connsiteY49" fmla="*/ 2408663 h 5742878"/>
              <a:gd name="connsiteX50" fmla="*/ 1093310 w 2542969"/>
              <a:gd name="connsiteY50" fmla="*/ 2442117 h 5742878"/>
              <a:gd name="connsiteX51" fmla="*/ 1048705 w 2542969"/>
              <a:gd name="connsiteY51" fmla="*/ 2475571 h 5742878"/>
              <a:gd name="connsiteX52" fmla="*/ 1071008 w 2542969"/>
              <a:gd name="connsiteY52" fmla="*/ 2542478 h 5742878"/>
              <a:gd name="connsiteX53" fmla="*/ 1048705 w 2542969"/>
              <a:gd name="connsiteY53" fmla="*/ 2609385 h 5742878"/>
              <a:gd name="connsiteX54" fmla="*/ 1059857 w 2542969"/>
              <a:gd name="connsiteY54" fmla="*/ 2754351 h 5742878"/>
              <a:gd name="connsiteX55" fmla="*/ 1071008 w 2542969"/>
              <a:gd name="connsiteY55" fmla="*/ 2787805 h 5742878"/>
              <a:gd name="connsiteX56" fmla="*/ 1059857 w 2542969"/>
              <a:gd name="connsiteY56" fmla="*/ 2966224 h 5742878"/>
              <a:gd name="connsiteX57" fmla="*/ 1048705 w 2542969"/>
              <a:gd name="connsiteY57" fmla="*/ 3033132 h 5742878"/>
              <a:gd name="connsiteX58" fmla="*/ 1026403 w 2542969"/>
              <a:gd name="connsiteY58" fmla="*/ 3100039 h 5742878"/>
              <a:gd name="connsiteX59" fmla="*/ 1015252 w 2542969"/>
              <a:gd name="connsiteY59" fmla="*/ 3278458 h 5742878"/>
              <a:gd name="connsiteX60" fmla="*/ 981798 w 2542969"/>
              <a:gd name="connsiteY60" fmla="*/ 3289610 h 5742878"/>
              <a:gd name="connsiteX61" fmla="*/ 959496 w 2542969"/>
              <a:gd name="connsiteY61" fmla="*/ 3323063 h 5742878"/>
              <a:gd name="connsiteX62" fmla="*/ 881437 w 2542969"/>
              <a:gd name="connsiteY62" fmla="*/ 3367668 h 5742878"/>
              <a:gd name="connsiteX63" fmla="*/ 847983 w 2542969"/>
              <a:gd name="connsiteY63" fmla="*/ 3389971 h 5742878"/>
              <a:gd name="connsiteX64" fmla="*/ 814530 w 2542969"/>
              <a:gd name="connsiteY64" fmla="*/ 3401122 h 5742878"/>
              <a:gd name="connsiteX65" fmla="*/ 769925 w 2542969"/>
              <a:gd name="connsiteY65" fmla="*/ 3445727 h 5742878"/>
              <a:gd name="connsiteX66" fmla="*/ 725320 w 2542969"/>
              <a:gd name="connsiteY66" fmla="*/ 3523785 h 5742878"/>
              <a:gd name="connsiteX67" fmla="*/ 680715 w 2542969"/>
              <a:gd name="connsiteY67" fmla="*/ 3568390 h 5742878"/>
              <a:gd name="connsiteX68" fmla="*/ 658413 w 2542969"/>
              <a:gd name="connsiteY68" fmla="*/ 3601844 h 5742878"/>
              <a:gd name="connsiteX69" fmla="*/ 624959 w 2542969"/>
              <a:gd name="connsiteY69" fmla="*/ 3612995 h 5742878"/>
              <a:gd name="connsiteX70" fmla="*/ 546900 w 2542969"/>
              <a:gd name="connsiteY70" fmla="*/ 3646449 h 5742878"/>
              <a:gd name="connsiteX71" fmla="*/ 535749 w 2542969"/>
              <a:gd name="connsiteY71" fmla="*/ 3679902 h 5742878"/>
              <a:gd name="connsiteX72" fmla="*/ 457691 w 2542969"/>
              <a:gd name="connsiteY72" fmla="*/ 3746810 h 5742878"/>
              <a:gd name="connsiteX73" fmla="*/ 424237 w 2542969"/>
              <a:gd name="connsiteY73" fmla="*/ 3757961 h 5742878"/>
              <a:gd name="connsiteX74" fmla="*/ 312725 w 2542969"/>
              <a:gd name="connsiteY74" fmla="*/ 3769112 h 5742878"/>
              <a:gd name="connsiteX75" fmla="*/ 268120 w 2542969"/>
              <a:gd name="connsiteY75" fmla="*/ 3780263 h 5742878"/>
              <a:gd name="connsiteX76" fmla="*/ 223515 w 2542969"/>
              <a:gd name="connsiteY76" fmla="*/ 3824868 h 5742878"/>
              <a:gd name="connsiteX77" fmla="*/ 156608 w 2542969"/>
              <a:gd name="connsiteY77" fmla="*/ 3858322 h 5742878"/>
              <a:gd name="connsiteX78" fmla="*/ 145457 w 2542969"/>
              <a:gd name="connsiteY78" fmla="*/ 4036741 h 5742878"/>
              <a:gd name="connsiteX79" fmla="*/ 123154 w 2542969"/>
              <a:gd name="connsiteY79" fmla="*/ 4059044 h 5742878"/>
              <a:gd name="connsiteX80" fmla="*/ 100852 w 2542969"/>
              <a:gd name="connsiteY80" fmla="*/ 4248614 h 5742878"/>
              <a:gd name="connsiteX81" fmla="*/ 89700 w 2542969"/>
              <a:gd name="connsiteY81" fmla="*/ 4360127 h 5742878"/>
              <a:gd name="connsiteX82" fmla="*/ 67398 w 2542969"/>
              <a:gd name="connsiteY82" fmla="*/ 4638907 h 5742878"/>
              <a:gd name="connsiteX83" fmla="*/ 78549 w 2542969"/>
              <a:gd name="connsiteY83" fmla="*/ 4705814 h 5742878"/>
              <a:gd name="connsiteX84" fmla="*/ 67398 w 2542969"/>
              <a:gd name="connsiteY84" fmla="*/ 4772722 h 5742878"/>
              <a:gd name="connsiteX85" fmla="*/ 56247 w 2542969"/>
              <a:gd name="connsiteY85" fmla="*/ 4806175 h 5742878"/>
              <a:gd name="connsiteX86" fmla="*/ 78549 w 2542969"/>
              <a:gd name="connsiteY86" fmla="*/ 4906536 h 5742878"/>
              <a:gd name="connsiteX87" fmla="*/ 89700 w 2542969"/>
              <a:gd name="connsiteY87" fmla="*/ 4995746 h 5742878"/>
              <a:gd name="connsiteX88" fmla="*/ 56247 w 2542969"/>
              <a:gd name="connsiteY88" fmla="*/ 5084956 h 5742878"/>
              <a:gd name="connsiteX89" fmla="*/ 33944 w 2542969"/>
              <a:gd name="connsiteY89" fmla="*/ 5174166 h 5742878"/>
              <a:gd name="connsiteX90" fmla="*/ 33944 w 2542969"/>
              <a:gd name="connsiteY90" fmla="*/ 5252224 h 5742878"/>
              <a:gd name="connsiteX91" fmla="*/ 22793 w 2542969"/>
              <a:gd name="connsiteY91" fmla="*/ 5397190 h 5742878"/>
              <a:gd name="connsiteX92" fmla="*/ 33944 w 2542969"/>
              <a:gd name="connsiteY92" fmla="*/ 5452946 h 5742878"/>
              <a:gd name="connsiteX93" fmla="*/ 45096 w 2542969"/>
              <a:gd name="connsiteY93" fmla="*/ 5486400 h 5742878"/>
              <a:gd name="connsiteX94" fmla="*/ 33944 w 2542969"/>
              <a:gd name="connsiteY94" fmla="*/ 5519853 h 5742878"/>
              <a:gd name="connsiteX95" fmla="*/ 22793 w 2542969"/>
              <a:gd name="connsiteY95" fmla="*/ 5564458 h 5742878"/>
              <a:gd name="connsiteX96" fmla="*/ 491 w 2542969"/>
              <a:gd name="connsiteY96" fmla="*/ 5742878 h 5742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2542969" h="5742878">
                <a:moveTo>
                  <a:pt x="2542969" y="0"/>
                </a:moveTo>
                <a:cubicBezTo>
                  <a:pt x="2535535" y="14868"/>
                  <a:pt x="2528914" y="30172"/>
                  <a:pt x="2520666" y="44605"/>
                </a:cubicBezTo>
                <a:cubicBezTo>
                  <a:pt x="2514017" y="56241"/>
                  <a:pt x="2504357" y="66071"/>
                  <a:pt x="2498364" y="78058"/>
                </a:cubicBezTo>
                <a:cubicBezTo>
                  <a:pt x="2480932" y="112922"/>
                  <a:pt x="2493918" y="121308"/>
                  <a:pt x="2464910" y="156117"/>
                </a:cubicBezTo>
                <a:cubicBezTo>
                  <a:pt x="2456330" y="166413"/>
                  <a:pt x="2443704" y="172976"/>
                  <a:pt x="2431457" y="178419"/>
                </a:cubicBezTo>
                <a:cubicBezTo>
                  <a:pt x="2409974" y="187967"/>
                  <a:pt x="2364549" y="200722"/>
                  <a:pt x="2364549" y="200722"/>
                </a:cubicBezTo>
                <a:cubicBezTo>
                  <a:pt x="2357115" y="211873"/>
                  <a:pt x="2348240" y="222188"/>
                  <a:pt x="2342247" y="234175"/>
                </a:cubicBezTo>
                <a:cubicBezTo>
                  <a:pt x="2336990" y="244689"/>
                  <a:pt x="2338149" y="258225"/>
                  <a:pt x="2331096" y="267629"/>
                </a:cubicBezTo>
                <a:cubicBezTo>
                  <a:pt x="2315326" y="288656"/>
                  <a:pt x="2275339" y="323385"/>
                  <a:pt x="2275339" y="323385"/>
                </a:cubicBezTo>
                <a:cubicBezTo>
                  <a:pt x="2267905" y="338253"/>
                  <a:pt x="2261284" y="353557"/>
                  <a:pt x="2253037" y="367990"/>
                </a:cubicBezTo>
                <a:cubicBezTo>
                  <a:pt x="2246388" y="379626"/>
                  <a:pt x="2236729" y="389457"/>
                  <a:pt x="2230735" y="401444"/>
                </a:cubicBezTo>
                <a:cubicBezTo>
                  <a:pt x="2225478" y="411957"/>
                  <a:pt x="2223300" y="423746"/>
                  <a:pt x="2219583" y="434897"/>
                </a:cubicBezTo>
                <a:cubicBezTo>
                  <a:pt x="2215866" y="498087"/>
                  <a:pt x="2217822" y="561869"/>
                  <a:pt x="2208432" y="624468"/>
                </a:cubicBezTo>
                <a:cubicBezTo>
                  <a:pt x="2206444" y="637722"/>
                  <a:pt x="2191573" y="645675"/>
                  <a:pt x="2186130" y="657922"/>
                </a:cubicBezTo>
                <a:cubicBezTo>
                  <a:pt x="2176582" y="679405"/>
                  <a:pt x="2171261" y="702527"/>
                  <a:pt x="2163827" y="724829"/>
                </a:cubicBezTo>
                <a:cubicBezTo>
                  <a:pt x="2160110" y="735980"/>
                  <a:pt x="2163827" y="754566"/>
                  <a:pt x="2152676" y="758283"/>
                </a:cubicBezTo>
                <a:lnTo>
                  <a:pt x="2119222" y="769434"/>
                </a:lnTo>
                <a:cubicBezTo>
                  <a:pt x="2115505" y="780585"/>
                  <a:pt x="2110376" y="791362"/>
                  <a:pt x="2108071" y="802888"/>
                </a:cubicBezTo>
                <a:cubicBezTo>
                  <a:pt x="2100336" y="841565"/>
                  <a:pt x="2108791" y="885922"/>
                  <a:pt x="2074618" y="914400"/>
                </a:cubicBezTo>
                <a:cubicBezTo>
                  <a:pt x="2056246" y="929710"/>
                  <a:pt x="2019799" y="940106"/>
                  <a:pt x="1996559" y="947853"/>
                </a:cubicBezTo>
                <a:cubicBezTo>
                  <a:pt x="1992842" y="959004"/>
                  <a:pt x="1995188" y="974787"/>
                  <a:pt x="1985408" y="981307"/>
                </a:cubicBezTo>
                <a:cubicBezTo>
                  <a:pt x="1969638" y="991820"/>
                  <a:pt x="1947073" y="984992"/>
                  <a:pt x="1929652" y="992458"/>
                </a:cubicBezTo>
                <a:cubicBezTo>
                  <a:pt x="1919988" y="996600"/>
                  <a:pt x="1914783" y="1007327"/>
                  <a:pt x="1907349" y="1014761"/>
                </a:cubicBezTo>
                <a:cubicBezTo>
                  <a:pt x="1881592" y="1220822"/>
                  <a:pt x="1910832" y="1034284"/>
                  <a:pt x="1885047" y="1137424"/>
                </a:cubicBezTo>
                <a:cubicBezTo>
                  <a:pt x="1880450" y="1155811"/>
                  <a:pt x="1878883" y="1174894"/>
                  <a:pt x="1873896" y="1193180"/>
                </a:cubicBezTo>
                <a:cubicBezTo>
                  <a:pt x="1867710" y="1215861"/>
                  <a:pt x="1856203" y="1237035"/>
                  <a:pt x="1851593" y="1260088"/>
                </a:cubicBezTo>
                <a:cubicBezTo>
                  <a:pt x="1849195" y="1272079"/>
                  <a:pt x="1839578" y="1332152"/>
                  <a:pt x="1829291" y="1349297"/>
                </a:cubicBezTo>
                <a:cubicBezTo>
                  <a:pt x="1823882" y="1358312"/>
                  <a:pt x="1814422" y="1364166"/>
                  <a:pt x="1806988" y="1371600"/>
                </a:cubicBezTo>
                <a:lnTo>
                  <a:pt x="1784686" y="1438507"/>
                </a:lnTo>
                <a:cubicBezTo>
                  <a:pt x="1775914" y="1464822"/>
                  <a:pt x="1776745" y="1478956"/>
                  <a:pt x="1751232" y="1494263"/>
                </a:cubicBezTo>
                <a:cubicBezTo>
                  <a:pt x="1741153" y="1500310"/>
                  <a:pt x="1728929" y="1501697"/>
                  <a:pt x="1717778" y="1505414"/>
                </a:cubicBezTo>
                <a:cubicBezTo>
                  <a:pt x="1710344" y="1527717"/>
                  <a:pt x="1698392" y="1548995"/>
                  <a:pt x="1695476" y="1572322"/>
                </a:cubicBezTo>
                <a:cubicBezTo>
                  <a:pt x="1691759" y="1602059"/>
                  <a:pt x="1695455" y="1633707"/>
                  <a:pt x="1684325" y="1661532"/>
                </a:cubicBezTo>
                <a:cubicBezTo>
                  <a:pt x="1680385" y="1671383"/>
                  <a:pt x="1609095" y="1704721"/>
                  <a:pt x="1606266" y="1706136"/>
                </a:cubicBezTo>
                <a:cubicBezTo>
                  <a:pt x="1602549" y="1717287"/>
                  <a:pt x="1602458" y="1730411"/>
                  <a:pt x="1595115" y="1739590"/>
                </a:cubicBezTo>
                <a:cubicBezTo>
                  <a:pt x="1586743" y="1750055"/>
                  <a:pt x="1572126" y="1753520"/>
                  <a:pt x="1561661" y="1761892"/>
                </a:cubicBezTo>
                <a:cubicBezTo>
                  <a:pt x="1504897" y="1807303"/>
                  <a:pt x="1584666" y="1761542"/>
                  <a:pt x="1494754" y="1806497"/>
                </a:cubicBezTo>
                <a:cubicBezTo>
                  <a:pt x="1491037" y="1817648"/>
                  <a:pt x="1491915" y="1831639"/>
                  <a:pt x="1483603" y="1839951"/>
                </a:cubicBezTo>
                <a:cubicBezTo>
                  <a:pt x="1475291" y="1848263"/>
                  <a:pt x="1460228" y="1845054"/>
                  <a:pt x="1450149" y="1851102"/>
                </a:cubicBezTo>
                <a:cubicBezTo>
                  <a:pt x="1441134" y="1856511"/>
                  <a:pt x="1435281" y="1865971"/>
                  <a:pt x="1427847" y="1873405"/>
                </a:cubicBezTo>
                <a:cubicBezTo>
                  <a:pt x="1424130" y="1884556"/>
                  <a:pt x="1422744" y="1896779"/>
                  <a:pt x="1416696" y="1906858"/>
                </a:cubicBezTo>
                <a:cubicBezTo>
                  <a:pt x="1406607" y="1923673"/>
                  <a:pt x="1357982" y="1955785"/>
                  <a:pt x="1349788" y="1962614"/>
                </a:cubicBezTo>
                <a:cubicBezTo>
                  <a:pt x="1341711" y="1969345"/>
                  <a:pt x="1334920" y="1977483"/>
                  <a:pt x="1327486" y="1984917"/>
                </a:cubicBezTo>
                <a:cubicBezTo>
                  <a:pt x="1295897" y="2079687"/>
                  <a:pt x="1339954" y="1964138"/>
                  <a:pt x="1294032" y="2040673"/>
                </a:cubicBezTo>
                <a:cubicBezTo>
                  <a:pt x="1250604" y="2113052"/>
                  <a:pt x="1317089" y="2039921"/>
                  <a:pt x="1260578" y="2096429"/>
                </a:cubicBezTo>
                <a:lnTo>
                  <a:pt x="1227125" y="2196790"/>
                </a:lnTo>
                <a:cubicBezTo>
                  <a:pt x="1223408" y="2207941"/>
                  <a:pt x="1224286" y="2221932"/>
                  <a:pt x="1215974" y="2230244"/>
                </a:cubicBezTo>
                <a:lnTo>
                  <a:pt x="1193671" y="2252546"/>
                </a:lnTo>
                <a:cubicBezTo>
                  <a:pt x="1189954" y="2267414"/>
                  <a:pt x="1187901" y="2282801"/>
                  <a:pt x="1182520" y="2297151"/>
                </a:cubicBezTo>
                <a:cubicBezTo>
                  <a:pt x="1167824" y="2336341"/>
                  <a:pt x="1137846" y="2375313"/>
                  <a:pt x="1115613" y="2408663"/>
                </a:cubicBezTo>
                <a:cubicBezTo>
                  <a:pt x="1108179" y="2419814"/>
                  <a:pt x="1104032" y="2434076"/>
                  <a:pt x="1093310" y="2442117"/>
                </a:cubicBezTo>
                <a:lnTo>
                  <a:pt x="1048705" y="2475571"/>
                </a:lnTo>
                <a:cubicBezTo>
                  <a:pt x="1056139" y="2497873"/>
                  <a:pt x="1078442" y="2520176"/>
                  <a:pt x="1071008" y="2542478"/>
                </a:cubicBezTo>
                <a:lnTo>
                  <a:pt x="1048705" y="2609385"/>
                </a:lnTo>
                <a:cubicBezTo>
                  <a:pt x="1052422" y="2657707"/>
                  <a:pt x="1053846" y="2706260"/>
                  <a:pt x="1059857" y="2754351"/>
                </a:cubicBezTo>
                <a:cubicBezTo>
                  <a:pt x="1061315" y="2766015"/>
                  <a:pt x="1071008" y="2776050"/>
                  <a:pt x="1071008" y="2787805"/>
                </a:cubicBezTo>
                <a:cubicBezTo>
                  <a:pt x="1071008" y="2847394"/>
                  <a:pt x="1065252" y="2906880"/>
                  <a:pt x="1059857" y="2966224"/>
                </a:cubicBezTo>
                <a:cubicBezTo>
                  <a:pt x="1057810" y="2988741"/>
                  <a:pt x="1054189" y="3011197"/>
                  <a:pt x="1048705" y="3033132"/>
                </a:cubicBezTo>
                <a:cubicBezTo>
                  <a:pt x="1043003" y="3055939"/>
                  <a:pt x="1026403" y="3100039"/>
                  <a:pt x="1026403" y="3100039"/>
                </a:cubicBezTo>
                <a:cubicBezTo>
                  <a:pt x="1022686" y="3159512"/>
                  <a:pt x="1028900" y="3220453"/>
                  <a:pt x="1015252" y="3278458"/>
                </a:cubicBezTo>
                <a:cubicBezTo>
                  <a:pt x="1012560" y="3289900"/>
                  <a:pt x="990977" y="3282267"/>
                  <a:pt x="981798" y="3289610"/>
                </a:cubicBezTo>
                <a:cubicBezTo>
                  <a:pt x="971333" y="3297982"/>
                  <a:pt x="968973" y="3313586"/>
                  <a:pt x="959496" y="3323063"/>
                </a:cubicBezTo>
                <a:cubicBezTo>
                  <a:pt x="925740" y="3356819"/>
                  <a:pt x="919714" y="3354909"/>
                  <a:pt x="881437" y="3367668"/>
                </a:cubicBezTo>
                <a:cubicBezTo>
                  <a:pt x="870286" y="3375102"/>
                  <a:pt x="859970" y="3383977"/>
                  <a:pt x="847983" y="3389971"/>
                </a:cubicBezTo>
                <a:cubicBezTo>
                  <a:pt x="837470" y="3395228"/>
                  <a:pt x="822842" y="3392811"/>
                  <a:pt x="814530" y="3401122"/>
                </a:cubicBezTo>
                <a:cubicBezTo>
                  <a:pt x="755055" y="3460596"/>
                  <a:pt x="859135" y="3415988"/>
                  <a:pt x="769925" y="3445727"/>
                </a:cubicBezTo>
                <a:cubicBezTo>
                  <a:pt x="757270" y="3471037"/>
                  <a:pt x="744233" y="3501720"/>
                  <a:pt x="725320" y="3523785"/>
                </a:cubicBezTo>
                <a:cubicBezTo>
                  <a:pt x="711636" y="3539750"/>
                  <a:pt x="692378" y="3550894"/>
                  <a:pt x="680715" y="3568390"/>
                </a:cubicBezTo>
                <a:cubicBezTo>
                  <a:pt x="673281" y="3579541"/>
                  <a:pt x="668878" y="3593472"/>
                  <a:pt x="658413" y="3601844"/>
                </a:cubicBezTo>
                <a:cubicBezTo>
                  <a:pt x="649234" y="3609187"/>
                  <a:pt x="635763" y="3608365"/>
                  <a:pt x="624959" y="3612995"/>
                </a:cubicBezTo>
                <a:cubicBezTo>
                  <a:pt x="528488" y="3654339"/>
                  <a:pt x="625365" y="3620292"/>
                  <a:pt x="546900" y="3646449"/>
                </a:cubicBezTo>
                <a:cubicBezTo>
                  <a:pt x="543183" y="3657600"/>
                  <a:pt x="542581" y="3670337"/>
                  <a:pt x="535749" y="3679902"/>
                </a:cubicBezTo>
                <a:cubicBezTo>
                  <a:pt x="520509" y="3701238"/>
                  <a:pt x="483883" y="3733714"/>
                  <a:pt x="457691" y="3746810"/>
                </a:cubicBezTo>
                <a:cubicBezTo>
                  <a:pt x="447177" y="3752067"/>
                  <a:pt x="435855" y="3756174"/>
                  <a:pt x="424237" y="3757961"/>
                </a:cubicBezTo>
                <a:cubicBezTo>
                  <a:pt x="387315" y="3763641"/>
                  <a:pt x="349896" y="3765395"/>
                  <a:pt x="312725" y="3769112"/>
                </a:cubicBezTo>
                <a:cubicBezTo>
                  <a:pt x="297857" y="3772829"/>
                  <a:pt x="281116" y="3772140"/>
                  <a:pt x="268120" y="3780263"/>
                </a:cubicBezTo>
                <a:cubicBezTo>
                  <a:pt x="250289" y="3791407"/>
                  <a:pt x="241010" y="3813204"/>
                  <a:pt x="223515" y="3824868"/>
                </a:cubicBezTo>
                <a:cubicBezTo>
                  <a:pt x="180281" y="3853691"/>
                  <a:pt x="202776" y="3842933"/>
                  <a:pt x="156608" y="3858322"/>
                </a:cubicBezTo>
                <a:cubicBezTo>
                  <a:pt x="152891" y="3917795"/>
                  <a:pt x="155253" y="3977963"/>
                  <a:pt x="145457" y="4036741"/>
                </a:cubicBezTo>
                <a:cubicBezTo>
                  <a:pt x="143729" y="4047112"/>
                  <a:pt x="125092" y="4048710"/>
                  <a:pt x="123154" y="4059044"/>
                </a:cubicBezTo>
                <a:cubicBezTo>
                  <a:pt x="66635" y="4360478"/>
                  <a:pt x="138534" y="4135568"/>
                  <a:pt x="100852" y="4248614"/>
                </a:cubicBezTo>
                <a:cubicBezTo>
                  <a:pt x="97135" y="4285785"/>
                  <a:pt x="92362" y="4322866"/>
                  <a:pt x="89700" y="4360127"/>
                </a:cubicBezTo>
                <a:cubicBezTo>
                  <a:pt x="69884" y="4637540"/>
                  <a:pt x="90852" y="4474725"/>
                  <a:pt x="67398" y="4638907"/>
                </a:cubicBezTo>
                <a:cubicBezTo>
                  <a:pt x="71115" y="4661209"/>
                  <a:pt x="81046" y="4683342"/>
                  <a:pt x="78549" y="4705814"/>
                </a:cubicBezTo>
                <a:cubicBezTo>
                  <a:pt x="67741" y="4803091"/>
                  <a:pt x="36210" y="4679155"/>
                  <a:pt x="67398" y="4772722"/>
                </a:cubicBezTo>
                <a:cubicBezTo>
                  <a:pt x="63681" y="4783873"/>
                  <a:pt x="56247" y="4794421"/>
                  <a:pt x="56247" y="4806175"/>
                </a:cubicBezTo>
                <a:cubicBezTo>
                  <a:pt x="56247" y="4845427"/>
                  <a:pt x="67049" y="4872037"/>
                  <a:pt x="78549" y="4906536"/>
                </a:cubicBezTo>
                <a:cubicBezTo>
                  <a:pt x="82266" y="4936273"/>
                  <a:pt x="89700" y="4965778"/>
                  <a:pt x="89700" y="4995746"/>
                </a:cubicBezTo>
                <a:cubicBezTo>
                  <a:pt x="89700" y="5060289"/>
                  <a:pt x="79319" y="5038811"/>
                  <a:pt x="56247" y="5084956"/>
                </a:cubicBezTo>
                <a:cubicBezTo>
                  <a:pt x="44818" y="5107814"/>
                  <a:pt x="38185" y="5152962"/>
                  <a:pt x="33944" y="5174166"/>
                </a:cubicBezTo>
                <a:cubicBezTo>
                  <a:pt x="54146" y="5234765"/>
                  <a:pt x="42467" y="5179778"/>
                  <a:pt x="33944" y="5252224"/>
                </a:cubicBezTo>
                <a:cubicBezTo>
                  <a:pt x="28281" y="5300357"/>
                  <a:pt x="26510" y="5348868"/>
                  <a:pt x="22793" y="5397190"/>
                </a:cubicBezTo>
                <a:cubicBezTo>
                  <a:pt x="26510" y="5415775"/>
                  <a:pt x="29347" y="5434559"/>
                  <a:pt x="33944" y="5452946"/>
                </a:cubicBezTo>
                <a:cubicBezTo>
                  <a:pt x="36795" y="5464350"/>
                  <a:pt x="45096" y="5474645"/>
                  <a:pt x="45096" y="5486400"/>
                </a:cubicBezTo>
                <a:cubicBezTo>
                  <a:pt x="45096" y="5498154"/>
                  <a:pt x="37173" y="5508551"/>
                  <a:pt x="33944" y="5519853"/>
                </a:cubicBezTo>
                <a:cubicBezTo>
                  <a:pt x="29734" y="5534589"/>
                  <a:pt x="25183" y="5549320"/>
                  <a:pt x="22793" y="5564458"/>
                </a:cubicBezTo>
                <a:cubicBezTo>
                  <a:pt x="0" y="5708819"/>
                  <a:pt x="491" y="5677235"/>
                  <a:pt x="491" y="5742878"/>
                </a:cubicBezTo>
              </a:path>
            </a:pathLst>
          </a:custGeom>
          <a:ln w="5715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" name="矩形 3"/>
          <p:cNvSpPr/>
          <p:nvPr/>
        </p:nvSpPr>
        <p:spPr>
          <a:xfrm>
            <a:off x="3779838" y="2349500"/>
            <a:ext cx="1008062" cy="287338"/>
          </a:xfrm>
          <a:prstGeom prst="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1600" b="1" dirty="0">
                <a:solidFill>
                  <a:srgbClr val="000000"/>
                </a:solidFill>
              </a:rPr>
              <a:t>荖濃溪</a:t>
            </a:r>
          </a:p>
        </p:txBody>
      </p:sp>
      <p:sp>
        <p:nvSpPr>
          <p:cNvPr id="5" name="手繪多邊形 4"/>
          <p:cNvSpPr/>
          <p:nvPr/>
        </p:nvSpPr>
        <p:spPr>
          <a:xfrm>
            <a:off x="2389188" y="1360488"/>
            <a:ext cx="1295400" cy="4727575"/>
          </a:xfrm>
          <a:custGeom>
            <a:avLst/>
            <a:gdLst>
              <a:gd name="connsiteX0" fmla="*/ 1295184 w 1295470"/>
              <a:gd name="connsiteY0" fmla="*/ 0 h 4728117"/>
              <a:gd name="connsiteX1" fmla="*/ 1250579 w 1295470"/>
              <a:gd name="connsiteY1" fmla="*/ 167268 h 4728117"/>
              <a:gd name="connsiteX2" fmla="*/ 1228276 w 1295470"/>
              <a:gd name="connsiteY2" fmla="*/ 189571 h 4728117"/>
              <a:gd name="connsiteX3" fmla="*/ 1183672 w 1295470"/>
              <a:gd name="connsiteY3" fmla="*/ 256478 h 4728117"/>
              <a:gd name="connsiteX4" fmla="*/ 1150218 w 1295470"/>
              <a:gd name="connsiteY4" fmla="*/ 267629 h 4728117"/>
              <a:gd name="connsiteX5" fmla="*/ 1083311 w 1295470"/>
              <a:gd name="connsiteY5" fmla="*/ 301083 h 4728117"/>
              <a:gd name="connsiteX6" fmla="*/ 1038706 w 1295470"/>
              <a:gd name="connsiteY6" fmla="*/ 345688 h 4728117"/>
              <a:gd name="connsiteX7" fmla="*/ 1027554 w 1295470"/>
              <a:gd name="connsiteY7" fmla="*/ 423746 h 4728117"/>
              <a:gd name="connsiteX8" fmla="*/ 1005252 w 1295470"/>
              <a:gd name="connsiteY8" fmla="*/ 501805 h 4728117"/>
              <a:gd name="connsiteX9" fmla="*/ 994101 w 1295470"/>
              <a:gd name="connsiteY9" fmla="*/ 546410 h 4728117"/>
              <a:gd name="connsiteX10" fmla="*/ 971798 w 1295470"/>
              <a:gd name="connsiteY10" fmla="*/ 613317 h 4728117"/>
              <a:gd name="connsiteX11" fmla="*/ 982950 w 1295470"/>
              <a:gd name="connsiteY11" fmla="*/ 669073 h 4728117"/>
              <a:gd name="connsiteX12" fmla="*/ 938345 w 1295470"/>
              <a:gd name="connsiteY12" fmla="*/ 735980 h 4728117"/>
              <a:gd name="connsiteX13" fmla="*/ 882589 w 1295470"/>
              <a:gd name="connsiteY13" fmla="*/ 780585 h 4728117"/>
              <a:gd name="connsiteX14" fmla="*/ 837984 w 1295470"/>
              <a:gd name="connsiteY14" fmla="*/ 981307 h 4728117"/>
              <a:gd name="connsiteX15" fmla="*/ 826832 w 1295470"/>
              <a:gd name="connsiteY15" fmla="*/ 1014761 h 4728117"/>
              <a:gd name="connsiteX16" fmla="*/ 793379 w 1295470"/>
              <a:gd name="connsiteY16" fmla="*/ 1059366 h 4728117"/>
              <a:gd name="connsiteX17" fmla="*/ 771076 w 1295470"/>
              <a:gd name="connsiteY17" fmla="*/ 1092819 h 4728117"/>
              <a:gd name="connsiteX18" fmla="*/ 748774 w 1295470"/>
              <a:gd name="connsiteY18" fmla="*/ 1193180 h 4728117"/>
              <a:gd name="connsiteX19" fmla="*/ 726472 w 1295470"/>
              <a:gd name="connsiteY19" fmla="*/ 1260088 h 4728117"/>
              <a:gd name="connsiteX20" fmla="*/ 693018 w 1295470"/>
              <a:gd name="connsiteY20" fmla="*/ 1282390 h 4728117"/>
              <a:gd name="connsiteX21" fmla="*/ 626111 w 1295470"/>
              <a:gd name="connsiteY21" fmla="*/ 1304692 h 4728117"/>
              <a:gd name="connsiteX22" fmla="*/ 603808 w 1295470"/>
              <a:gd name="connsiteY22" fmla="*/ 1326995 h 4728117"/>
              <a:gd name="connsiteX23" fmla="*/ 581506 w 1295470"/>
              <a:gd name="connsiteY23" fmla="*/ 1393902 h 4728117"/>
              <a:gd name="connsiteX24" fmla="*/ 614959 w 1295470"/>
              <a:gd name="connsiteY24" fmla="*/ 1460810 h 4728117"/>
              <a:gd name="connsiteX25" fmla="*/ 637262 w 1295470"/>
              <a:gd name="connsiteY25" fmla="*/ 1483112 h 4728117"/>
              <a:gd name="connsiteX26" fmla="*/ 670715 w 1295470"/>
              <a:gd name="connsiteY26" fmla="*/ 1494263 h 4728117"/>
              <a:gd name="connsiteX27" fmla="*/ 659564 w 1295470"/>
              <a:gd name="connsiteY27" fmla="*/ 1605775 h 4728117"/>
              <a:gd name="connsiteX28" fmla="*/ 592657 w 1295470"/>
              <a:gd name="connsiteY28" fmla="*/ 1650380 h 4728117"/>
              <a:gd name="connsiteX29" fmla="*/ 548052 w 1295470"/>
              <a:gd name="connsiteY29" fmla="*/ 1706136 h 4728117"/>
              <a:gd name="connsiteX30" fmla="*/ 536901 w 1295470"/>
              <a:gd name="connsiteY30" fmla="*/ 1739590 h 4728117"/>
              <a:gd name="connsiteX31" fmla="*/ 514598 w 1295470"/>
              <a:gd name="connsiteY31" fmla="*/ 1773044 h 4728117"/>
              <a:gd name="connsiteX32" fmla="*/ 492296 w 1295470"/>
              <a:gd name="connsiteY32" fmla="*/ 1839951 h 4728117"/>
              <a:gd name="connsiteX33" fmla="*/ 481145 w 1295470"/>
              <a:gd name="connsiteY33" fmla="*/ 1873405 h 4728117"/>
              <a:gd name="connsiteX34" fmla="*/ 447691 w 1295470"/>
              <a:gd name="connsiteY34" fmla="*/ 1984917 h 4728117"/>
              <a:gd name="connsiteX35" fmla="*/ 414237 w 1295470"/>
              <a:gd name="connsiteY35" fmla="*/ 2007219 h 4728117"/>
              <a:gd name="connsiteX36" fmla="*/ 369632 w 1295470"/>
              <a:gd name="connsiteY36" fmla="*/ 2051824 h 4728117"/>
              <a:gd name="connsiteX37" fmla="*/ 302725 w 1295470"/>
              <a:gd name="connsiteY37" fmla="*/ 2074127 h 4728117"/>
              <a:gd name="connsiteX38" fmla="*/ 269272 w 1295470"/>
              <a:gd name="connsiteY38" fmla="*/ 2129883 h 4728117"/>
              <a:gd name="connsiteX39" fmla="*/ 235818 w 1295470"/>
              <a:gd name="connsiteY39" fmla="*/ 2185639 h 4728117"/>
              <a:gd name="connsiteX40" fmla="*/ 246969 w 1295470"/>
              <a:gd name="connsiteY40" fmla="*/ 2319453 h 4728117"/>
              <a:gd name="connsiteX41" fmla="*/ 258120 w 1295470"/>
              <a:gd name="connsiteY41" fmla="*/ 2364058 h 4728117"/>
              <a:gd name="connsiteX42" fmla="*/ 280423 w 1295470"/>
              <a:gd name="connsiteY42" fmla="*/ 2386361 h 4728117"/>
              <a:gd name="connsiteX43" fmla="*/ 302725 w 1295470"/>
              <a:gd name="connsiteY43" fmla="*/ 2419814 h 4728117"/>
              <a:gd name="connsiteX44" fmla="*/ 336179 w 1295470"/>
              <a:gd name="connsiteY44" fmla="*/ 2430966 h 4728117"/>
              <a:gd name="connsiteX45" fmla="*/ 291574 w 1295470"/>
              <a:gd name="connsiteY45" fmla="*/ 2520175 h 4728117"/>
              <a:gd name="connsiteX46" fmla="*/ 224667 w 1295470"/>
              <a:gd name="connsiteY46" fmla="*/ 2542478 h 4728117"/>
              <a:gd name="connsiteX47" fmla="*/ 202364 w 1295470"/>
              <a:gd name="connsiteY47" fmla="*/ 2709746 h 4728117"/>
              <a:gd name="connsiteX48" fmla="*/ 180062 w 1295470"/>
              <a:gd name="connsiteY48" fmla="*/ 2754351 h 4728117"/>
              <a:gd name="connsiteX49" fmla="*/ 202364 w 1295470"/>
              <a:gd name="connsiteY49" fmla="*/ 2810107 h 4728117"/>
              <a:gd name="connsiteX50" fmla="*/ 213515 w 1295470"/>
              <a:gd name="connsiteY50" fmla="*/ 2843561 h 4728117"/>
              <a:gd name="connsiteX51" fmla="*/ 202364 w 1295470"/>
              <a:gd name="connsiteY51" fmla="*/ 2977375 h 4728117"/>
              <a:gd name="connsiteX52" fmla="*/ 180062 w 1295470"/>
              <a:gd name="connsiteY52" fmla="*/ 2999678 h 4728117"/>
              <a:gd name="connsiteX53" fmla="*/ 157759 w 1295470"/>
              <a:gd name="connsiteY53" fmla="*/ 3033131 h 4728117"/>
              <a:gd name="connsiteX54" fmla="*/ 168911 w 1295470"/>
              <a:gd name="connsiteY54" fmla="*/ 3144644 h 4728117"/>
              <a:gd name="connsiteX55" fmla="*/ 146608 w 1295470"/>
              <a:gd name="connsiteY55" fmla="*/ 3211551 h 4728117"/>
              <a:gd name="connsiteX56" fmla="*/ 135457 w 1295470"/>
              <a:gd name="connsiteY56" fmla="*/ 3245005 h 4728117"/>
              <a:gd name="connsiteX57" fmla="*/ 113154 w 1295470"/>
              <a:gd name="connsiteY57" fmla="*/ 3356517 h 4728117"/>
              <a:gd name="connsiteX58" fmla="*/ 102003 w 1295470"/>
              <a:gd name="connsiteY58" fmla="*/ 3523785 h 4728117"/>
              <a:gd name="connsiteX59" fmla="*/ 79701 w 1295470"/>
              <a:gd name="connsiteY59" fmla="*/ 3590692 h 4728117"/>
              <a:gd name="connsiteX60" fmla="*/ 68550 w 1295470"/>
              <a:gd name="connsiteY60" fmla="*/ 3635297 h 4728117"/>
              <a:gd name="connsiteX61" fmla="*/ 57398 w 1295470"/>
              <a:gd name="connsiteY61" fmla="*/ 3746810 h 4728117"/>
              <a:gd name="connsiteX62" fmla="*/ 35096 w 1295470"/>
              <a:gd name="connsiteY62" fmla="*/ 3902927 h 4728117"/>
              <a:gd name="connsiteX63" fmla="*/ 23945 w 1295470"/>
              <a:gd name="connsiteY63" fmla="*/ 4003288 h 4728117"/>
              <a:gd name="connsiteX64" fmla="*/ 46247 w 1295470"/>
              <a:gd name="connsiteY64" fmla="*/ 4248614 h 4728117"/>
              <a:gd name="connsiteX65" fmla="*/ 23945 w 1295470"/>
              <a:gd name="connsiteY65" fmla="*/ 4538546 h 4728117"/>
              <a:gd name="connsiteX66" fmla="*/ 12793 w 1295470"/>
              <a:gd name="connsiteY66" fmla="*/ 4583151 h 4728117"/>
              <a:gd name="connsiteX67" fmla="*/ 1642 w 1295470"/>
              <a:gd name="connsiteY67" fmla="*/ 4728117 h 4728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1295470" h="4728117">
                <a:moveTo>
                  <a:pt x="1295184" y="0"/>
                </a:moveTo>
                <a:cubicBezTo>
                  <a:pt x="1279094" y="96539"/>
                  <a:pt x="1295470" y="111154"/>
                  <a:pt x="1250579" y="167268"/>
                </a:cubicBezTo>
                <a:cubicBezTo>
                  <a:pt x="1244011" y="175478"/>
                  <a:pt x="1234108" y="180823"/>
                  <a:pt x="1228276" y="189571"/>
                </a:cubicBezTo>
                <a:cubicBezTo>
                  <a:pt x="1210204" y="216679"/>
                  <a:pt x="1212079" y="239434"/>
                  <a:pt x="1183672" y="256478"/>
                </a:cubicBezTo>
                <a:cubicBezTo>
                  <a:pt x="1173593" y="262526"/>
                  <a:pt x="1161369" y="263912"/>
                  <a:pt x="1150218" y="267629"/>
                </a:cubicBezTo>
                <a:cubicBezTo>
                  <a:pt x="1079477" y="338367"/>
                  <a:pt x="1192926" y="232572"/>
                  <a:pt x="1083311" y="301083"/>
                </a:cubicBezTo>
                <a:cubicBezTo>
                  <a:pt x="1065480" y="312227"/>
                  <a:pt x="1038706" y="345688"/>
                  <a:pt x="1038706" y="345688"/>
                </a:cubicBezTo>
                <a:cubicBezTo>
                  <a:pt x="1034989" y="371707"/>
                  <a:pt x="1032256" y="397886"/>
                  <a:pt x="1027554" y="423746"/>
                </a:cubicBezTo>
                <a:cubicBezTo>
                  <a:pt x="1018838" y="471683"/>
                  <a:pt x="1017195" y="460002"/>
                  <a:pt x="1005252" y="501805"/>
                </a:cubicBezTo>
                <a:cubicBezTo>
                  <a:pt x="1001042" y="516541"/>
                  <a:pt x="998505" y="531730"/>
                  <a:pt x="994101" y="546410"/>
                </a:cubicBezTo>
                <a:cubicBezTo>
                  <a:pt x="987346" y="568927"/>
                  <a:pt x="971798" y="613317"/>
                  <a:pt x="971798" y="613317"/>
                </a:cubicBezTo>
                <a:cubicBezTo>
                  <a:pt x="975515" y="631902"/>
                  <a:pt x="982950" y="650120"/>
                  <a:pt x="982950" y="669073"/>
                </a:cubicBezTo>
                <a:cubicBezTo>
                  <a:pt x="982950" y="722203"/>
                  <a:pt x="971956" y="709091"/>
                  <a:pt x="938345" y="735980"/>
                </a:cubicBezTo>
                <a:cubicBezTo>
                  <a:pt x="858898" y="799538"/>
                  <a:pt x="985551" y="711944"/>
                  <a:pt x="882589" y="780585"/>
                </a:cubicBezTo>
                <a:cubicBezTo>
                  <a:pt x="873754" y="824756"/>
                  <a:pt x="853728" y="934078"/>
                  <a:pt x="837984" y="981307"/>
                </a:cubicBezTo>
                <a:cubicBezTo>
                  <a:pt x="834267" y="992458"/>
                  <a:pt x="832664" y="1004555"/>
                  <a:pt x="826832" y="1014761"/>
                </a:cubicBezTo>
                <a:cubicBezTo>
                  <a:pt x="817611" y="1030898"/>
                  <a:pt x="804182" y="1044243"/>
                  <a:pt x="793379" y="1059366"/>
                </a:cubicBezTo>
                <a:cubicBezTo>
                  <a:pt x="785589" y="1070272"/>
                  <a:pt x="778510" y="1081668"/>
                  <a:pt x="771076" y="1092819"/>
                </a:cubicBezTo>
                <a:cubicBezTo>
                  <a:pt x="739172" y="1188535"/>
                  <a:pt x="788024" y="1036176"/>
                  <a:pt x="748774" y="1193180"/>
                </a:cubicBezTo>
                <a:cubicBezTo>
                  <a:pt x="743072" y="1215987"/>
                  <a:pt x="746033" y="1247048"/>
                  <a:pt x="726472" y="1260088"/>
                </a:cubicBezTo>
                <a:cubicBezTo>
                  <a:pt x="715321" y="1267522"/>
                  <a:pt x="705265" y="1276947"/>
                  <a:pt x="693018" y="1282390"/>
                </a:cubicBezTo>
                <a:cubicBezTo>
                  <a:pt x="671535" y="1291938"/>
                  <a:pt x="626111" y="1304692"/>
                  <a:pt x="626111" y="1304692"/>
                </a:cubicBezTo>
                <a:cubicBezTo>
                  <a:pt x="618677" y="1312126"/>
                  <a:pt x="608510" y="1317591"/>
                  <a:pt x="603808" y="1326995"/>
                </a:cubicBezTo>
                <a:cubicBezTo>
                  <a:pt x="593295" y="1348022"/>
                  <a:pt x="581506" y="1393902"/>
                  <a:pt x="581506" y="1393902"/>
                </a:cubicBezTo>
                <a:cubicBezTo>
                  <a:pt x="593283" y="1429235"/>
                  <a:pt x="590255" y="1429930"/>
                  <a:pt x="614959" y="1460810"/>
                </a:cubicBezTo>
                <a:cubicBezTo>
                  <a:pt x="621527" y="1469020"/>
                  <a:pt x="628247" y="1477703"/>
                  <a:pt x="637262" y="1483112"/>
                </a:cubicBezTo>
                <a:cubicBezTo>
                  <a:pt x="647341" y="1489159"/>
                  <a:pt x="659564" y="1490546"/>
                  <a:pt x="670715" y="1494263"/>
                </a:cubicBezTo>
                <a:cubicBezTo>
                  <a:pt x="666998" y="1531434"/>
                  <a:pt x="676270" y="1572363"/>
                  <a:pt x="659564" y="1605775"/>
                </a:cubicBezTo>
                <a:cubicBezTo>
                  <a:pt x="647577" y="1629749"/>
                  <a:pt x="611610" y="1631427"/>
                  <a:pt x="592657" y="1650380"/>
                </a:cubicBezTo>
                <a:cubicBezTo>
                  <a:pt x="560877" y="1682160"/>
                  <a:pt x="576186" y="1663935"/>
                  <a:pt x="548052" y="1706136"/>
                </a:cubicBezTo>
                <a:cubicBezTo>
                  <a:pt x="544335" y="1717287"/>
                  <a:pt x="542158" y="1729076"/>
                  <a:pt x="536901" y="1739590"/>
                </a:cubicBezTo>
                <a:cubicBezTo>
                  <a:pt x="530907" y="1751577"/>
                  <a:pt x="520041" y="1760797"/>
                  <a:pt x="514598" y="1773044"/>
                </a:cubicBezTo>
                <a:cubicBezTo>
                  <a:pt x="505050" y="1794527"/>
                  <a:pt x="499730" y="1817649"/>
                  <a:pt x="492296" y="1839951"/>
                </a:cubicBezTo>
                <a:lnTo>
                  <a:pt x="481145" y="1873405"/>
                </a:lnTo>
                <a:cubicBezTo>
                  <a:pt x="472133" y="1945492"/>
                  <a:pt x="489974" y="1951090"/>
                  <a:pt x="447691" y="1984917"/>
                </a:cubicBezTo>
                <a:cubicBezTo>
                  <a:pt x="437226" y="1993289"/>
                  <a:pt x="424413" y="1998497"/>
                  <a:pt x="414237" y="2007219"/>
                </a:cubicBezTo>
                <a:cubicBezTo>
                  <a:pt x="398272" y="2020903"/>
                  <a:pt x="389580" y="2045175"/>
                  <a:pt x="369632" y="2051824"/>
                </a:cubicBezTo>
                <a:lnTo>
                  <a:pt x="302725" y="2074127"/>
                </a:lnTo>
                <a:cubicBezTo>
                  <a:pt x="271138" y="2168887"/>
                  <a:pt x="315190" y="2053354"/>
                  <a:pt x="269272" y="2129883"/>
                </a:cubicBezTo>
                <a:cubicBezTo>
                  <a:pt x="225844" y="2202262"/>
                  <a:pt x="292326" y="2129128"/>
                  <a:pt x="235818" y="2185639"/>
                </a:cubicBezTo>
                <a:cubicBezTo>
                  <a:pt x="239535" y="2230244"/>
                  <a:pt x="241417" y="2275039"/>
                  <a:pt x="246969" y="2319453"/>
                </a:cubicBezTo>
                <a:cubicBezTo>
                  <a:pt x="248870" y="2334661"/>
                  <a:pt x="251266" y="2350350"/>
                  <a:pt x="258120" y="2364058"/>
                </a:cubicBezTo>
                <a:cubicBezTo>
                  <a:pt x="262822" y="2373462"/>
                  <a:pt x="273855" y="2378151"/>
                  <a:pt x="280423" y="2386361"/>
                </a:cubicBezTo>
                <a:cubicBezTo>
                  <a:pt x="288795" y="2396826"/>
                  <a:pt x="292260" y="2411442"/>
                  <a:pt x="302725" y="2419814"/>
                </a:cubicBezTo>
                <a:cubicBezTo>
                  <a:pt x="311904" y="2427157"/>
                  <a:pt x="325028" y="2427249"/>
                  <a:pt x="336179" y="2430966"/>
                </a:cubicBezTo>
                <a:cubicBezTo>
                  <a:pt x="326351" y="2489932"/>
                  <a:pt x="341750" y="2497874"/>
                  <a:pt x="291574" y="2520175"/>
                </a:cubicBezTo>
                <a:cubicBezTo>
                  <a:pt x="270091" y="2529723"/>
                  <a:pt x="224667" y="2542478"/>
                  <a:pt x="224667" y="2542478"/>
                </a:cubicBezTo>
                <a:cubicBezTo>
                  <a:pt x="219185" y="2608257"/>
                  <a:pt x="225923" y="2654773"/>
                  <a:pt x="202364" y="2709746"/>
                </a:cubicBezTo>
                <a:cubicBezTo>
                  <a:pt x="195816" y="2725025"/>
                  <a:pt x="187496" y="2739483"/>
                  <a:pt x="180062" y="2754351"/>
                </a:cubicBezTo>
                <a:cubicBezTo>
                  <a:pt x="187496" y="2772936"/>
                  <a:pt x="195336" y="2791364"/>
                  <a:pt x="202364" y="2810107"/>
                </a:cubicBezTo>
                <a:cubicBezTo>
                  <a:pt x="206491" y="2821113"/>
                  <a:pt x="213515" y="2831806"/>
                  <a:pt x="213515" y="2843561"/>
                </a:cubicBezTo>
                <a:cubicBezTo>
                  <a:pt x="213515" y="2888320"/>
                  <a:pt x="211742" y="2933609"/>
                  <a:pt x="202364" y="2977375"/>
                </a:cubicBezTo>
                <a:cubicBezTo>
                  <a:pt x="200161" y="2987655"/>
                  <a:pt x="186630" y="2991468"/>
                  <a:pt x="180062" y="2999678"/>
                </a:cubicBezTo>
                <a:cubicBezTo>
                  <a:pt x="171690" y="3010143"/>
                  <a:pt x="165193" y="3021980"/>
                  <a:pt x="157759" y="3033131"/>
                </a:cubicBezTo>
                <a:cubicBezTo>
                  <a:pt x="198682" y="3074054"/>
                  <a:pt x="188693" y="3052329"/>
                  <a:pt x="168911" y="3144644"/>
                </a:cubicBezTo>
                <a:cubicBezTo>
                  <a:pt x="163985" y="3167631"/>
                  <a:pt x="154042" y="3189249"/>
                  <a:pt x="146608" y="3211551"/>
                </a:cubicBezTo>
                <a:cubicBezTo>
                  <a:pt x="142891" y="3222702"/>
                  <a:pt x="137389" y="3233410"/>
                  <a:pt x="135457" y="3245005"/>
                </a:cubicBezTo>
                <a:cubicBezTo>
                  <a:pt x="121786" y="3327029"/>
                  <a:pt x="129790" y="3289977"/>
                  <a:pt x="113154" y="3356517"/>
                </a:cubicBezTo>
                <a:cubicBezTo>
                  <a:pt x="109437" y="3412273"/>
                  <a:pt x="109905" y="3468467"/>
                  <a:pt x="102003" y="3523785"/>
                </a:cubicBezTo>
                <a:cubicBezTo>
                  <a:pt x="98678" y="3547057"/>
                  <a:pt x="86456" y="3568175"/>
                  <a:pt x="79701" y="3590692"/>
                </a:cubicBezTo>
                <a:cubicBezTo>
                  <a:pt x="75297" y="3605372"/>
                  <a:pt x="72267" y="3620429"/>
                  <a:pt x="68550" y="3635297"/>
                </a:cubicBezTo>
                <a:cubicBezTo>
                  <a:pt x="64833" y="3672468"/>
                  <a:pt x="60940" y="3709622"/>
                  <a:pt x="57398" y="3746810"/>
                </a:cubicBezTo>
                <a:cubicBezTo>
                  <a:pt x="44368" y="3883625"/>
                  <a:pt x="59463" y="3829823"/>
                  <a:pt x="35096" y="3902927"/>
                </a:cubicBezTo>
                <a:cubicBezTo>
                  <a:pt x="31379" y="3936381"/>
                  <a:pt x="23945" y="3969628"/>
                  <a:pt x="23945" y="4003288"/>
                </a:cubicBezTo>
                <a:cubicBezTo>
                  <a:pt x="23945" y="4128904"/>
                  <a:pt x="30066" y="4151526"/>
                  <a:pt x="46247" y="4248614"/>
                </a:cubicBezTo>
                <a:cubicBezTo>
                  <a:pt x="40688" y="4348682"/>
                  <a:pt x="40163" y="4441238"/>
                  <a:pt x="23945" y="4538546"/>
                </a:cubicBezTo>
                <a:cubicBezTo>
                  <a:pt x="21425" y="4553663"/>
                  <a:pt x="16510" y="4568283"/>
                  <a:pt x="12793" y="4583151"/>
                </a:cubicBezTo>
                <a:cubicBezTo>
                  <a:pt x="0" y="4698289"/>
                  <a:pt x="1642" y="4649852"/>
                  <a:pt x="1642" y="4728117"/>
                </a:cubicBezTo>
              </a:path>
            </a:pathLst>
          </a:custGeom>
          <a:ln w="5715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2268538" y="1844675"/>
            <a:ext cx="1008062" cy="288925"/>
          </a:xfrm>
          <a:prstGeom prst="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1400" b="1" dirty="0">
                <a:solidFill>
                  <a:srgbClr val="000000"/>
                </a:solidFill>
              </a:rPr>
              <a:t>楠梓仙溪</a:t>
            </a:r>
          </a:p>
        </p:txBody>
      </p:sp>
      <p:sp>
        <p:nvSpPr>
          <p:cNvPr id="7" name="手繪多邊形 6"/>
          <p:cNvSpPr/>
          <p:nvPr/>
        </p:nvSpPr>
        <p:spPr>
          <a:xfrm>
            <a:off x="2401888" y="4148138"/>
            <a:ext cx="1960562" cy="1984375"/>
          </a:xfrm>
          <a:custGeom>
            <a:avLst/>
            <a:gdLst>
              <a:gd name="connsiteX0" fmla="*/ 1895708 w 1959923"/>
              <a:gd name="connsiteY0" fmla="*/ 22859 h 1985474"/>
              <a:gd name="connsiteX1" fmla="*/ 1918010 w 1959923"/>
              <a:gd name="connsiteY1" fmla="*/ 167825 h 1985474"/>
              <a:gd name="connsiteX2" fmla="*/ 1895708 w 1959923"/>
              <a:gd name="connsiteY2" fmla="*/ 234732 h 1985474"/>
              <a:gd name="connsiteX3" fmla="*/ 1884557 w 1959923"/>
              <a:gd name="connsiteY3" fmla="*/ 268186 h 1985474"/>
              <a:gd name="connsiteX4" fmla="*/ 1839952 w 1959923"/>
              <a:gd name="connsiteY4" fmla="*/ 413152 h 1985474"/>
              <a:gd name="connsiteX5" fmla="*/ 1795347 w 1959923"/>
              <a:gd name="connsiteY5" fmla="*/ 435454 h 1985474"/>
              <a:gd name="connsiteX6" fmla="*/ 1661532 w 1959923"/>
              <a:gd name="connsiteY6" fmla="*/ 546966 h 1985474"/>
              <a:gd name="connsiteX7" fmla="*/ 1605776 w 1959923"/>
              <a:gd name="connsiteY7" fmla="*/ 558118 h 1985474"/>
              <a:gd name="connsiteX8" fmla="*/ 1416205 w 1959923"/>
              <a:gd name="connsiteY8" fmla="*/ 546966 h 1985474"/>
              <a:gd name="connsiteX9" fmla="*/ 1393903 w 1959923"/>
              <a:gd name="connsiteY9" fmla="*/ 491210 h 1985474"/>
              <a:gd name="connsiteX10" fmla="*/ 1193181 w 1959923"/>
              <a:gd name="connsiteY10" fmla="*/ 480059 h 1985474"/>
              <a:gd name="connsiteX11" fmla="*/ 1159727 w 1959923"/>
              <a:gd name="connsiteY11" fmla="*/ 468908 h 1985474"/>
              <a:gd name="connsiteX12" fmla="*/ 1081669 w 1959923"/>
              <a:gd name="connsiteY12" fmla="*/ 402001 h 1985474"/>
              <a:gd name="connsiteX13" fmla="*/ 970157 w 1959923"/>
              <a:gd name="connsiteY13" fmla="*/ 368547 h 1985474"/>
              <a:gd name="connsiteX14" fmla="*/ 947854 w 1959923"/>
              <a:gd name="connsiteY14" fmla="*/ 346244 h 1985474"/>
              <a:gd name="connsiteX15" fmla="*/ 903249 w 1959923"/>
              <a:gd name="connsiteY15" fmla="*/ 279337 h 1985474"/>
              <a:gd name="connsiteX16" fmla="*/ 836342 w 1959923"/>
              <a:gd name="connsiteY16" fmla="*/ 123220 h 1985474"/>
              <a:gd name="connsiteX17" fmla="*/ 747132 w 1959923"/>
              <a:gd name="connsiteY17" fmla="*/ 100918 h 1985474"/>
              <a:gd name="connsiteX18" fmla="*/ 624469 w 1959923"/>
              <a:gd name="connsiteY18" fmla="*/ 78615 h 1985474"/>
              <a:gd name="connsiteX19" fmla="*/ 557561 w 1959923"/>
              <a:gd name="connsiteY19" fmla="*/ 56313 h 1985474"/>
              <a:gd name="connsiteX20" fmla="*/ 535259 w 1959923"/>
              <a:gd name="connsiteY20" fmla="*/ 34010 h 1985474"/>
              <a:gd name="connsiteX21" fmla="*/ 490654 w 1959923"/>
              <a:gd name="connsiteY21" fmla="*/ 22859 h 1985474"/>
              <a:gd name="connsiteX22" fmla="*/ 401444 w 1959923"/>
              <a:gd name="connsiteY22" fmla="*/ 557 h 1985474"/>
              <a:gd name="connsiteX23" fmla="*/ 278781 w 1959923"/>
              <a:gd name="connsiteY23" fmla="*/ 11708 h 1985474"/>
              <a:gd name="connsiteX24" fmla="*/ 245327 w 1959923"/>
              <a:gd name="connsiteY24" fmla="*/ 22859 h 1985474"/>
              <a:gd name="connsiteX25" fmla="*/ 200722 w 1959923"/>
              <a:gd name="connsiteY25" fmla="*/ 67464 h 1985474"/>
              <a:gd name="connsiteX26" fmla="*/ 178420 w 1959923"/>
              <a:gd name="connsiteY26" fmla="*/ 268186 h 1985474"/>
              <a:gd name="connsiteX27" fmla="*/ 156118 w 1959923"/>
              <a:gd name="connsiteY27" fmla="*/ 335093 h 1985474"/>
              <a:gd name="connsiteX28" fmla="*/ 133815 w 1959923"/>
              <a:gd name="connsiteY28" fmla="*/ 402001 h 1985474"/>
              <a:gd name="connsiteX29" fmla="*/ 122664 w 1959923"/>
              <a:gd name="connsiteY29" fmla="*/ 435454 h 1985474"/>
              <a:gd name="connsiteX30" fmla="*/ 111513 w 1959923"/>
              <a:gd name="connsiteY30" fmla="*/ 524664 h 1985474"/>
              <a:gd name="connsiteX31" fmla="*/ 100361 w 1959923"/>
              <a:gd name="connsiteY31" fmla="*/ 569269 h 1985474"/>
              <a:gd name="connsiteX32" fmla="*/ 78059 w 1959923"/>
              <a:gd name="connsiteY32" fmla="*/ 714235 h 1985474"/>
              <a:gd name="connsiteX33" fmla="*/ 66908 w 1959923"/>
              <a:gd name="connsiteY33" fmla="*/ 1048771 h 1985474"/>
              <a:gd name="connsiteX34" fmla="*/ 44605 w 1959923"/>
              <a:gd name="connsiteY34" fmla="*/ 1071074 h 1985474"/>
              <a:gd name="connsiteX35" fmla="*/ 33454 w 1959923"/>
              <a:gd name="connsiteY35" fmla="*/ 1104527 h 1985474"/>
              <a:gd name="connsiteX36" fmla="*/ 44605 w 1959923"/>
              <a:gd name="connsiteY36" fmla="*/ 1160283 h 1985474"/>
              <a:gd name="connsiteX37" fmla="*/ 55757 w 1959923"/>
              <a:gd name="connsiteY37" fmla="*/ 1193737 h 1985474"/>
              <a:gd name="connsiteX38" fmla="*/ 44605 w 1959923"/>
              <a:gd name="connsiteY38" fmla="*/ 1238342 h 1985474"/>
              <a:gd name="connsiteX39" fmla="*/ 44605 w 1959923"/>
              <a:gd name="connsiteY39" fmla="*/ 1316401 h 1985474"/>
              <a:gd name="connsiteX40" fmla="*/ 22303 w 1959923"/>
              <a:gd name="connsiteY40" fmla="*/ 1539425 h 1985474"/>
              <a:gd name="connsiteX41" fmla="*/ 11152 w 1959923"/>
              <a:gd name="connsiteY41" fmla="*/ 1572879 h 1985474"/>
              <a:gd name="connsiteX42" fmla="*/ 11152 w 1959923"/>
              <a:gd name="connsiteY42" fmla="*/ 1907415 h 1985474"/>
              <a:gd name="connsiteX43" fmla="*/ 0 w 1959923"/>
              <a:gd name="connsiteY43" fmla="*/ 1985474 h 1985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959923" h="1985474">
                <a:moveTo>
                  <a:pt x="1895708" y="22859"/>
                </a:moveTo>
                <a:cubicBezTo>
                  <a:pt x="1959923" y="65671"/>
                  <a:pt x="1940786" y="38757"/>
                  <a:pt x="1918010" y="167825"/>
                </a:cubicBezTo>
                <a:cubicBezTo>
                  <a:pt x="1913925" y="190976"/>
                  <a:pt x="1903142" y="212430"/>
                  <a:pt x="1895708" y="234732"/>
                </a:cubicBezTo>
                <a:lnTo>
                  <a:pt x="1884557" y="268186"/>
                </a:lnTo>
                <a:cubicBezTo>
                  <a:pt x="1877035" y="335877"/>
                  <a:pt x="1890463" y="369857"/>
                  <a:pt x="1839952" y="413152"/>
                </a:cubicBezTo>
                <a:cubicBezTo>
                  <a:pt x="1827331" y="423970"/>
                  <a:pt x="1810215" y="428020"/>
                  <a:pt x="1795347" y="435454"/>
                </a:cubicBezTo>
                <a:cubicBezTo>
                  <a:pt x="1749672" y="572477"/>
                  <a:pt x="1798445" y="527406"/>
                  <a:pt x="1661532" y="546966"/>
                </a:cubicBezTo>
                <a:cubicBezTo>
                  <a:pt x="1642769" y="549646"/>
                  <a:pt x="1624361" y="554401"/>
                  <a:pt x="1605776" y="558118"/>
                </a:cubicBezTo>
                <a:lnTo>
                  <a:pt x="1416205" y="546966"/>
                </a:lnTo>
                <a:cubicBezTo>
                  <a:pt x="1397117" y="540938"/>
                  <a:pt x="1413076" y="496962"/>
                  <a:pt x="1393903" y="491210"/>
                </a:cubicBezTo>
                <a:cubicBezTo>
                  <a:pt x="1329719" y="471955"/>
                  <a:pt x="1260088" y="483776"/>
                  <a:pt x="1193181" y="480059"/>
                </a:cubicBezTo>
                <a:cubicBezTo>
                  <a:pt x="1182030" y="476342"/>
                  <a:pt x="1169292" y="475740"/>
                  <a:pt x="1159727" y="468908"/>
                </a:cubicBezTo>
                <a:cubicBezTo>
                  <a:pt x="1114211" y="436397"/>
                  <a:pt x="1127158" y="422218"/>
                  <a:pt x="1081669" y="402001"/>
                </a:cubicBezTo>
                <a:cubicBezTo>
                  <a:pt x="1046761" y="386486"/>
                  <a:pt x="1007229" y="377815"/>
                  <a:pt x="970157" y="368547"/>
                </a:cubicBezTo>
                <a:cubicBezTo>
                  <a:pt x="962723" y="361113"/>
                  <a:pt x="954162" y="354655"/>
                  <a:pt x="947854" y="346244"/>
                </a:cubicBezTo>
                <a:cubicBezTo>
                  <a:pt x="931771" y="324801"/>
                  <a:pt x="903249" y="279337"/>
                  <a:pt x="903249" y="279337"/>
                </a:cubicBezTo>
                <a:cubicBezTo>
                  <a:pt x="897149" y="248839"/>
                  <a:pt x="896476" y="138253"/>
                  <a:pt x="836342" y="123220"/>
                </a:cubicBezTo>
                <a:cubicBezTo>
                  <a:pt x="806605" y="115786"/>
                  <a:pt x="777289" y="106401"/>
                  <a:pt x="747132" y="100918"/>
                </a:cubicBezTo>
                <a:cubicBezTo>
                  <a:pt x="706244" y="93484"/>
                  <a:pt x="664922" y="88133"/>
                  <a:pt x="624469" y="78615"/>
                </a:cubicBezTo>
                <a:cubicBezTo>
                  <a:pt x="601585" y="73231"/>
                  <a:pt x="557561" y="56313"/>
                  <a:pt x="557561" y="56313"/>
                </a:cubicBezTo>
                <a:cubicBezTo>
                  <a:pt x="550127" y="48879"/>
                  <a:pt x="544663" y="38712"/>
                  <a:pt x="535259" y="34010"/>
                </a:cubicBezTo>
                <a:cubicBezTo>
                  <a:pt x="521551" y="27156"/>
                  <a:pt x="505390" y="27069"/>
                  <a:pt x="490654" y="22859"/>
                </a:cubicBezTo>
                <a:cubicBezTo>
                  <a:pt x="410645" y="0"/>
                  <a:pt x="514801" y="23228"/>
                  <a:pt x="401444" y="557"/>
                </a:cubicBezTo>
                <a:cubicBezTo>
                  <a:pt x="360556" y="4274"/>
                  <a:pt x="319425" y="5902"/>
                  <a:pt x="278781" y="11708"/>
                </a:cubicBezTo>
                <a:cubicBezTo>
                  <a:pt x="267145" y="13370"/>
                  <a:pt x="254892" y="16027"/>
                  <a:pt x="245327" y="22859"/>
                </a:cubicBezTo>
                <a:cubicBezTo>
                  <a:pt x="228217" y="35081"/>
                  <a:pt x="200722" y="67464"/>
                  <a:pt x="200722" y="67464"/>
                </a:cubicBezTo>
                <a:cubicBezTo>
                  <a:pt x="166880" y="168992"/>
                  <a:pt x="214219" y="17589"/>
                  <a:pt x="178420" y="268186"/>
                </a:cubicBezTo>
                <a:cubicBezTo>
                  <a:pt x="175095" y="291458"/>
                  <a:pt x="163552" y="312791"/>
                  <a:pt x="156118" y="335093"/>
                </a:cubicBezTo>
                <a:lnTo>
                  <a:pt x="133815" y="402001"/>
                </a:lnTo>
                <a:lnTo>
                  <a:pt x="122664" y="435454"/>
                </a:lnTo>
                <a:cubicBezTo>
                  <a:pt x="118947" y="465191"/>
                  <a:pt x="116440" y="495104"/>
                  <a:pt x="111513" y="524664"/>
                </a:cubicBezTo>
                <a:cubicBezTo>
                  <a:pt x="108993" y="539781"/>
                  <a:pt x="102528" y="554097"/>
                  <a:pt x="100361" y="569269"/>
                </a:cubicBezTo>
                <a:cubicBezTo>
                  <a:pt x="78798" y="720205"/>
                  <a:pt x="103931" y="636617"/>
                  <a:pt x="78059" y="714235"/>
                </a:cubicBezTo>
                <a:cubicBezTo>
                  <a:pt x="74342" y="825747"/>
                  <a:pt x="77322" y="937684"/>
                  <a:pt x="66908" y="1048771"/>
                </a:cubicBezTo>
                <a:cubicBezTo>
                  <a:pt x="65927" y="1059239"/>
                  <a:pt x="50014" y="1062059"/>
                  <a:pt x="44605" y="1071074"/>
                </a:cubicBezTo>
                <a:cubicBezTo>
                  <a:pt x="38557" y="1081153"/>
                  <a:pt x="37171" y="1093376"/>
                  <a:pt x="33454" y="1104527"/>
                </a:cubicBezTo>
                <a:cubicBezTo>
                  <a:pt x="37171" y="1123112"/>
                  <a:pt x="40008" y="1141896"/>
                  <a:pt x="44605" y="1160283"/>
                </a:cubicBezTo>
                <a:cubicBezTo>
                  <a:pt x="47456" y="1171687"/>
                  <a:pt x="55757" y="1181982"/>
                  <a:pt x="55757" y="1193737"/>
                </a:cubicBezTo>
                <a:cubicBezTo>
                  <a:pt x="55757" y="1209063"/>
                  <a:pt x="48322" y="1223474"/>
                  <a:pt x="44605" y="1238342"/>
                </a:cubicBezTo>
                <a:cubicBezTo>
                  <a:pt x="64184" y="1297075"/>
                  <a:pt x="53940" y="1246389"/>
                  <a:pt x="44605" y="1316401"/>
                </a:cubicBezTo>
                <a:cubicBezTo>
                  <a:pt x="35538" y="1384398"/>
                  <a:pt x="33781" y="1470558"/>
                  <a:pt x="22303" y="1539425"/>
                </a:cubicBezTo>
                <a:cubicBezTo>
                  <a:pt x="20371" y="1551020"/>
                  <a:pt x="14869" y="1561728"/>
                  <a:pt x="11152" y="1572879"/>
                </a:cubicBezTo>
                <a:cubicBezTo>
                  <a:pt x="39501" y="1714629"/>
                  <a:pt x="28165" y="1635218"/>
                  <a:pt x="11152" y="1907415"/>
                </a:cubicBezTo>
                <a:cubicBezTo>
                  <a:pt x="9512" y="1933648"/>
                  <a:pt x="0" y="1985474"/>
                  <a:pt x="0" y="1985474"/>
                </a:cubicBezTo>
              </a:path>
            </a:pathLst>
          </a:custGeom>
          <a:ln w="5715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3708400" y="4797425"/>
            <a:ext cx="1008063" cy="287338"/>
          </a:xfrm>
          <a:prstGeom prst="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1600" b="1" dirty="0">
                <a:solidFill>
                  <a:srgbClr val="000000"/>
                </a:solidFill>
              </a:rPr>
              <a:t>隘寮溪</a:t>
            </a:r>
          </a:p>
        </p:txBody>
      </p:sp>
      <p:sp>
        <p:nvSpPr>
          <p:cNvPr id="9" name="手繪多邊形 8"/>
          <p:cNvSpPr/>
          <p:nvPr/>
        </p:nvSpPr>
        <p:spPr>
          <a:xfrm>
            <a:off x="2389188" y="1352550"/>
            <a:ext cx="1295400" cy="4727575"/>
          </a:xfrm>
          <a:custGeom>
            <a:avLst/>
            <a:gdLst>
              <a:gd name="connsiteX0" fmla="*/ 1295184 w 1295470"/>
              <a:gd name="connsiteY0" fmla="*/ 0 h 4728117"/>
              <a:gd name="connsiteX1" fmla="*/ 1250579 w 1295470"/>
              <a:gd name="connsiteY1" fmla="*/ 167268 h 4728117"/>
              <a:gd name="connsiteX2" fmla="*/ 1228276 w 1295470"/>
              <a:gd name="connsiteY2" fmla="*/ 189571 h 4728117"/>
              <a:gd name="connsiteX3" fmla="*/ 1183672 w 1295470"/>
              <a:gd name="connsiteY3" fmla="*/ 256478 h 4728117"/>
              <a:gd name="connsiteX4" fmla="*/ 1150218 w 1295470"/>
              <a:gd name="connsiteY4" fmla="*/ 267629 h 4728117"/>
              <a:gd name="connsiteX5" fmla="*/ 1083311 w 1295470"/>
              <a:gd name="connsiteY5" fmla="*/ 301083 h 4728117"/>
              <a:gd name="connsiteX6" fmla="*/ 1038706 w 1295470"/>
              <a:gd name="connsiteY6" fmla="*/ 345688 h 4728117"/>
              <a:gd name="connsiteX7" fmla="*/ 1027554 w 1295470"/>
              <a:gd name="connsiteY7" fmla="*/ 423746 h 4728117"/>
              <a:gd name="connsiteX8" fmla="*/ 1005252 w 1295470"/>
              <a:gd name="connsiteY8" fmla="*/ 501805 h 4728117"/>
              <a:gd name="connsiteX9" fmla="*/ 994101 w 1295470"/>
              <a:gd name="connsiteY9" fmla="*/ 546410 h 4728117"/>
              <a:gd name="connsiteX10" fmla="*/ 971798 w 1295470"/>
              <a:gd name="connsiteY10" fmla="*/ 613317 h 4728117"/>
              <a:gd name="connsiteX11" fmla="*/ 982950 w 1295470"/>
              <a:gd name="connsiteY11" fmla="*/ 669073 h 4728117"/>
              <a:gd name="connsiteX12" fmla="*/ 938345 w 1295470"/>
              <a:gd name="connsiteY12" fmla="*/ 735980 h 4728117"/>
              <a:gd name="connsiteX13" fmla="*/ 882589 w 1295470"/>
              <a:gd name="connsiteY13" fmla="*/ 780585 h 4728117"/>
              <a:gd name="connsiteX14" fmla="*/ 837984 w 1295470"/>
              <a:gd name="connsiteY14" fmla="*/ 981307 h 4728117"/>
              <a:gd name="connsiteX15" fmla="*/ 826832 w 1295470"/>
              <a:gd name="connsiteY15" fmla="*/ 1014761 h 4728117"/>
              <a:gd name="connsiteX16" fmla="*/ 793379 w 1295470"/>
              <a:gd name="connsiteY16" fmla="*/ 1059366 h 4728117"/>
              <a:gd name="connsiteX17" fmla="*/ 771076 w 1295470"/>
              <a:gd name="connsiteY17" fmla="*/ 1092819 h 4728117"/>
              <a:gd name="connsiteX18" fmla="*/ 748774 w 1295470"/>
              <a:gd name="connsiteY18" fmla="*/ 1193180 h 4728117"/>
              <a:gd name="connsiteX19" fmla="*/ 726472 w 1295470"/>
              <a:gd name="connsiteY19" fmla="*/ 1260088 h 4728117"/>
              <a:gd name="connsiteX20" fmla="*/ 693018 w 1295470"/>
              <a:gd name="connsiteY20" fmla="*/ 1282390 h 4728117"/>
              <a:gd name="connsiteX21" fmla="*/ 626111 w 1295470"/>
              <a:gd name="connsiteY21" fmla="*/ 1304692 h 4728117"/>
              <a:gd name="connsiteX22" fmla="*/ 603808 w 1295470"/>
              <a:gd name="connsiteY22" fmla="*/ 1326995 h 4728117"/>
              <a:gd name="connsiteX23" fmla="*/ 581506 w 1295470"/>
              <a:gd name="connsiteY23" fmla="*/ 1393902 h 4728117"/>
              <a:gd name="connsiteX24" fmla="*/ 614959 w 1295470"/>
              <a:gd name="connsiteY24" fmla="*/ 1460810 h 4728117"/>
              <a:gd name="connsiteX25" fmla="*/ 637262 w 1295470"/>
              <a:gd name="connsiteY25" fmla="*/ 1483112 h 4728117"/>
              <a:gd name="connsiteX26" fmla="*/ 670715 w 1295470"/>
              <a:gd name="connsiteY26" fmla="*/ 1494263 h 4728117"/>
              <a:gd name="connsiteX27" fmla="*/ 659564 w 1295470"/>
              <a:gd name="connsiteY27" fmla="*/ 1605775 h 4728117"/>
              <a:gd name="connsiteX28" fmla="*/ 592657 w 1295470"/>
              <a:gd name="connsiteY28" fmla="*/ 1650380 h 4728117"/>
              <a:gd name="connsiteX29" fmla="*/ 548052 w 1295470"/>
              <a:gd name="connsiteY29" fmla="*/ 1706136 h 4728117"/>
              <a:gd name="connsiteX30" fmla="*/ 536901 w 1295470"/>
              <a:gd name="connsiteY30" fmla="*/ 1739590 h 4728117"/>
              <a:gd name="connsiteX31" fmla="*/ 514598 w 1295470"/>
              <a:gd name="connsiteY31" fmla="*/ 1773044 h 4728117"/>
              <a:gd name="connsiteX32" fmla="*/ 492296 w 1295470"/>
              <a:gd name="connsiteY32" fmla="*/ 1839951 h 4728117"/>
              <a:gd name="connsiteX33" fmla="*/ 481145 w 1295470"/>
              <a:gd name="connsiteY33" fmla="*/ 1873405 h 4728117"/>
              <a:gd name="connsiteX34" fmla="*/ 447691 w 1295470"/>
              <a:gd name="connsiteY34" fmla="*/ 1984917 h 4728117"/>
              <a:gd name="connsiteX35" fmla="*/ 414237 w 1295470"/>
              <a:gd name="connsiteY35" fmla="*/ 2007219 h 4728117"/>
              <a:gd name="connsiteX36" fmla="*/ 369632 w 1295470"/>
              <a:gd name="connsiteY36" fmla="*/ 2051824 h 4728117"/>
              <a:gd name="connsiteX37" fmla="*/ 302725 w 1295470"/>
              <a:gd name="connsiteY37" fmla="*/ 2074127 h 4728117"/>
              <a:gd name="connsiteX38" fmla="*/ 269272 w 1295470"/>
              <a:gd name="connsiteY38" fmla="*/ 2129883 h 4728117"/>
              <a:gd name="connsiteX39" fmla="*/ 235818 w 1295470"/>
              <a:gd name="connsiteY39" fmla="*/ 2185639 h 4728117"/>
              <a:gd name="connsiteX40" fmla="*/ 246969 w 1295470"/>
              <a:gd name="connsiteY40" fmla="*/ 2319453 h 4728117"/>
              <a:gd name="connsiteX41" fmla="*/ 258120 w 1295470"/>
              <a:gd name="connsiteY41" fmla="*/ 2364058 h 4728117"/>
              <a:gd name="connsiteX42" fmla="*/ 280423 w 1295470"/>
              <a:gd name="connsiteY42" fmla="*/ 2386361 h 4728117"/>
              <a:gd name="connsiteX43" fmla="*/ 302725 w 1295470"/>
              <a:gd name="connsiteY43" fmla="*/ 2419814 h 4728117"/>
              <a:gd name="connsiteX44" fmla="*/ 336179 w 1295470"/>
              <a:gd name="connsiteY44" fmla="*/ 2430966 h 4728117"/>
              <a:gd name="connsiteX45" fmla="*/ 291574 w 1295470"/>
              <a:gd name="connsiteY45" fmla="*/ 2520175 h 4728117"/>
              <a:gd name="connsiteX46" fmla="*/ 224667 w 1295470"/>
              <a:gd name="connsiteY46" fmla="*/ 2542478 h 4728117"/>
              <a:gd name="connsiteX47" fmla="*/ 202364 w 1295470"/>
              <a:gd name="connsiteY47" fmla="*/ 2709746 h 4728117"/>
              <a:gd name="connsiteX48" fmla="*/ 180062 w 1295470"/>
              <a:gd name="connsiteY48" fmla="*/ 2754351 h 4728117"/>
              <a:gd name="connsiteX49" fmla="*/ 202364 w 1295470"/>
              <a:gd name="connsiteY49" fmla="*/ 2810107 h 4728117"/>
              <a:gd name="connsiteX50" fmla="*/ 213515 w 1295470"/>
              <a:gd name="connsiteY50" fmla="*/ 2843561 h 4728117"/>
              <a:gd name="connsiteX51" fmla="*/ 202364 w 1295470"/>
              <a:gd name="connsiteY51" fmla="*/ 2977375 h 4728117"/>
              <a:gd name="connsiteX52" fmla="*/ 180062 w 1295470"/>
              <a:gd name="connsiteY52" fmla="*/ 2999678 h 4728117"/>
              <a:gd name="connsiteX53" fmla="*/ 157759 w 1295470"/>
              <a:gd name="connsiteY53" fmla="*/ 3033131 h 4728117"/>
              <a:gd name="connsiteX54" fmla="*/ 168911 w 1295470"/>
              <a:gd name="connsiteY54" fmla="*/ 3144644 h 4728117"/>
              <a:gd name="connsiteX55" fmla="*/ 146608 w 1295470"/>
              <a:gd name="connsiteY55" fmla="*/ 3211551 h 4728117"/>
              <a:gd name="connsiteX56" fmla="*/ 135457 w 1295470"/>
              <a:gd name="connsiteY56" fmla="*/ 3245005 h 4728117"/>
              <a:gd name="connsiteX57" fmla="*/ 113154 w 1295470"/>
              <a:gd name="connsiteY57" fmla="*/ 3356517 h 4728117"/>
              <a:gd name="connsiteX58" fmla="*/ 102003 w 1295470"/>
              <a:gd name="connsiteY58" fmla="*/ 3523785 h 4728117"/>
              <a:gd name="connsiteX59" fmla="*/ 79701 w 1295470"/>
              <a:gd name="connsiteY59" fmla="*/ 3590692 h 4728117"/>
              <a:gd name="connsiteX60" fmla="*/ 68550 w 1295470"/>
              <a:gd name="connsiteY60" fmla="*/ 3635297 h 4728117"/>
              <a:gd name="connsiteX61" fmla="*/ 57398 w 1295470"/>
              <a:gd name="connsiteY61" fmla="*/ 3746810 h 4728117"/>
              <a:gd name="connsiteX62" fmla="*/ 35096 w 1295470"/>
              <a:gd name="connsiteY62" fmla="*/ 3902927 h 4728117"/>
              <a:gd name="connsiteX63" fmla="*/ 23945 w 1295470"/>
              <a:gd name="connsiteY63" fmla="*/ 4003288 h 4728117"/>
              <a:gd name="connsiteX64" fmla="*/ 46247 w 1295470"/>
              <a:gd name="connsiteY64" fmla="*/ 4248614 h 4728117"/>
              <a:gd name="connsiteX65" fmla="*/ 23945 w 1295470"/>
              <a:gd name="connsiteY65" fmla="*/ 4538546 h 4728117"/>
              <a:gd name="connsiteX66" fmla="*/ 12793 w 1295470"/>
              <a:gd name="connsiteY66" fmla="*/ 4583151 h 4728117"/>
              <a:gd name="connsiteX67" fmla="*/ 1642 w 1295470"/>
              <a:gd name="connsiteY67" fmla="*/ 4728117 h 4728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1295470" h="4728117">
                <a:moveTo>
                  <a:pt x="1295184" y="0"/>
                </a:moveTo>
                <a:cubicBezTo>
                  <a:pt x="1279094" y="96539"/>
                  <a:pt x="1295470" y="111154"/>
                  <a:pt x="1250579" y="167268"/>
                </a:cubicBezTo>
                <a:cubicBezTo>
                  <a:pt x="1244011" y="175478"/>
                  <a:pt x="1234108" y="180823"/>
                  <a:pt x="1228276" y="189571"/>
                </a:cubicBezTo>
                <a:cubicBezTo>
                  <a:pt x="1210204" y="216679"/>
                  <a:pt x="1212079" y="239434"/>
                  <a:pt x="1183672" y="256478"/>
                </a:cubicBezTo>
                <a:cubicBezTo>
                  <a:pt x="1173593" y="262526"/>
                  <a:pt x="1161369" y="263912"/>
                  <a:pt x="1150218" y="267629"/>
                </a:cubicBezTo>
                <a:cubicBezTo>
                  <a:pt x="1079477" y="338367"/>
                  <a:pt x="1192926" y="232572"/>
                  <a:pt x="1083311" y="301083"/>
                </a:cubicBezTo>
                <a:cubicBezTo>
                  <a:pt x="1065480" y="312227"/>
                  <a:pt x="1038706" y="345688"/>
                  <a:pt x="1038706" y="345688"/>
                </a:cubicBezTo>
                <a:cubicBezTo>
                  <a:pt x="1034989" y="371707"/>
                  <a:pt x="1032256" y="397886"/>
                  <a:pt x="1027554" y="423746"/>
                </a:cubicBezTo>
                <a:cubicBezTo>
                  <a:pt x="1018838" y="471683"/>
                  <a:pt x="1017195" y="460002"/>
                  <a:pt x="1005252" y="501805"/>
                </a:cubicBezTo>
                <a:cubicBezTo>
                  <a:pt x="1001042" y="516541"/>
                  <a:pt x="998505" y="531730"/>
                  <a:pt x="994101" y="546410"/>
                </a:cubicBezTo>
                <a:cubicBezTo>
                  <a:pt x="987346" y="568927"/>
                  <a:pt x="971798" y="613317"/>
                  <a:pt x="971798" y="613317"/>
                </a:cubicBezTo>
                <a:cubicBezTo>
                  <a:pt x="975515" y="631902"/>
                  <a:pt x="982950" y="650120"/>
                  <a:pt x="982950" y="669073"/>
                </a:cubicBezTo>
                <a:cubicBezTo>
                  <a:pt x="982950" y="722203"/>
                  <a:pt x="971956" y="709091"/>
                  <a:pt x="938345" y="735980"/>
                </a:cubicBezTo>
                <a:cubicBezTo>
                  <a:pt x="858898" y="799538"/>
                  <a:pt x="985551" y="711944"/>
                  <a:pt x="882589" y="780585"/>
                </a:cubicBezTo>
                <a:cubicBezTo>
                  <a:pt x="873754" y="824756"/>
                  <a:pt x="853728" y="934078"/>
                  <a:pt x="837984" y="981307"/>
                </a:cubicBezTo>
                <a:cubicBezTo>
                  <a:pt x="834267" y="992458"/>
                  <a:pt x="832664" y="1004555"/>
                  <a:pt x="826832" y="1014761"/>
                </a:cubicBezTo>
                <a:cubicBezTo>
                  <a:pt x="817611" y="1030898"/>
                  <a:pt x="804182" y="1044243"/>
                  <a:pt x="793379" y="1059366"/>
                </a:cubicBezTo>
                <a:cubicBezTo>
                  <a:pt x="785589" y="1070272"/>
                  <a:pt x="778510" y="1081668"/>
                  <a:pt x="771076" y="1092819"/>
                </a:cubicBezTo>
                <a:cubicBezTo>
                  <a:pt x="739172" y="1188535"/>
                  <a:pt x="788024" y="1036176"/>
                  <a:pt x="748774" y="1193180"/>
                </a:cubicBezTo>
                <a:cubicBezTo>
                  <a:pt x="743072" y="1215987"/>
                  <a:pt x="746033" y="1247048"/>
                  <a:pt x="726472" y="1260088"/>
                </a:cubicBezTo>
                <a:cubicBezTo>
                  <a:pt x="715321" y="1267522"/>
                  <a:pt x="705265" y="1276947"/>
                  <a:pt x="693018" y="1282390"/>
                </a:cubicBezTo>
                <a:cubicBezTo>
                  <a:pt x="671535" y="1291938"/>
                  <a:pt x="626111" y="1304692"/>
                  <a:pt x="626111" y="1304692"/>
                </a:cubicBezTo>
                <a:cubicBezTo>
                  <a:pt x="618677" y="1312126"/>
                  <a:pt x="608510" y="1317591"/>
                  <a:pt x="603808" y="1326995"/>
                </a:cubicBezTo>
                <a:cubicBezTo>
                  <a:pt x="593295" y="1348022"/>
                  <a:pt x="581506" y="1393902"/>
                  <a:pt x="581506" y="1393902"/>
                </a:cubicBezTo>
                <a:cubicBezTo>
                  <a:pt x="593283" y="1429235"/>
                  <a:pt x="590255" y="1429930"/>
                  <a:pt x="614959" y="1460810"/>
                </a:cubicBezTo>
                <a:cubicBezTo>
                  <a:pt x="621527" y="1469020"/>
                  <a:pt x="628247" y="1477703"/>
                  <a:pt x="637262" y="1483112"/>
                </a:cubicBezTo>
                <a:cubicBezTo>
                  <a:pt x="647341" y="1489159"/>
                  <a:pt x="659564" y="1490546"/>
                  <a:pt x="670715" y="1494263"/>
                </a:cubicBezTo>
                <a:cubicBezTo>
                  <a:pt x="666998" y="1531434"/>
                  <a:pt x="676270" y="1572363"/>
                  <a:pt x="659564" y="1605775"/>
                </a:cubicBezTo>
                <a:cubicBezTo>
                  <a:pt x="647577" y="1629749"/>
                  <a:pt x="611610" y="1631427"/>
                  <a:pt x="592657" y="1650380"/>
                </a:cubicBezTo>
                <a:cubicBezTo>
                  <a:pt x="560877" y="1682160"/>
                  <a:pt x="576186" y="1663935"/>
                  <a:pt x="548052" y="1706136"/>
                </a:cubicBezTo>
                <a:cubicBezTo>
                  <a:pt x="544335" y="1717287"/>
                  <a:pt x="542158" y="1729076"/>
                  <a:pt x="536901" y="1739590"/>
                </a:cubicBezTo>
                <a:cubicBezTo>
                  <a:pt x="530907" y="1751577"/>
                  <a:pt x="520041" y="1760797"/>
                  <a:pt x="514598" y="1773044"/>
                </a:cubicBezTo>
                <a:cubicBezTo>
                  <a:pt x="505050" y="1794527"/>
                  <a:pt x="499730" y="1817649"/>
                  <a:pt x="492296" y="1839951"/>
                </a:cubicBezTo>
                <a:lnTo>
                  <a:pt x="481145" y="1873405"/>
                </a:lnTo>
                <a:cubicBezTo>
                  <a:pt x="472133" y="1945492"/>
                  <a:pt x="489974" y="1951090"/>
                  <a:pt x="447691" y="1984917"/>
                </a:cubicBezTo>
                <a:cubicBezTo>
                  <a:pt x="437226" y="1993289"/>
                  <a:pt x="424413" y="1998497"/>
                  <a:pt x="414237" y="2007219"/>
                </a:cubicBezTo>
                <a:cubicBezTo>
                  <a:pt x="398272" y="2020903"/>
                  <a:pt x="389580" y="2045175"/>
                  <a:pt x="369632" y="2051824"/>
                </a:cubicBezTo>
                <a:lnTo>
                  <a:pt x="302725" y="2074127"/>
                </a:lnTo>
                <a:cubicBezTo>
                  <a:pt x="271138" y="2168887"/>
                  <a:pt x="315190" y="2053354"/>
                  <a:pt x="269272" y="2129883"/>
                </a:cubicBezTo>
                <a:cubicBezTo>
                  <a:pt x="225844" y="2202262"/>
                  <a:pt x="292326" y="2129128"/>
                  <a:pt x="235818" y="2185639"/>
                </a:cubicBezTo>
                <a:cubicBezTo>
                  <a:pt x="239535" y="2230244"/>
                  <a:pt x="241417" y="2275039"/>
                  <a:pt x="246969" y="2319453"/>
                </a:cubicBezTo>
                <a:cubicBezTo>
                  <a:pt x="248870" y="2334661"/>
                  <a:pt x="251266" y="2350350"/>
                  <a:pt x="258120" y="2364058"/>
                </a:cubicBezTo>
                <a:cubicBezTo>
                  <a:pt x="262822" y="2373462"/>
                  <a:pt x="273855" y="2378151"/>
                  <a:pt x="280423" y="2386361"/>
                </a:cubicBezTo>
                <a:cubicBezTo>
                  <a:pt x="288795" y="2396826"/>
                  <a:pt x="292260" y="2411442"/>
                  <a:pt x="302725" y="2419814"/>
                </a:cubicBezTo>
                <a:cubicBezTo>
                  <a:pt x="311904" y="2427157"/>
                  <a:pt x="325028" y="2427249"/>
                  <a:pt x="336179" y="2430966"/>
                </a:cubicBezTo>
                <a:cubicBezTo>
                  <a:pt x="326351" y="2489932"/>
                  <a:pt x="341750" y="2497874"/>
                  <a:pt x="291574" y="2520175"/>
                </a:cubicBezTo>
                <a:cubicBezTo>
                  <a:pt x="270091" y="2529723"/>
                  <a:pt x="224667" y="2542478"/>
                  <a:pt x="224667" y="2542478"/>
                </a:cubicBezTo>
                <a:cubicBezTo>
                  <a:pt x="219185" y="2608257"/>
                  <a:pt x="225923" y="2654773"/>
                  <a:pt x="202364" y="2709746"/>
                </a:cubicBezTo>
                <a:cubicBezTo>
                  <a:pt x="195816" y="2725025"/>
                  <a:pt x="187496" y="2739483"/>
                  <a:pt x="180062" y="2754351"/>
                </a:cubicBezTo>
                <a:cubicBezTo>
                  <a:pt x="187496" y="2772936"/>
                  <a:pt x="195336" y="2791364"/>
                  <a:pt x="202364" y="2810107"/>
                </a:cubicBezTo>
                <a:cubicBezTo>
                  <a:pt x="206491" y="2821113"/>
                  <a:pt x="213515" y="2831806"/>
                  <a:pt x="213515" y="2843561"/>
                </a:cubicBezTo>
                <a:cubicBezTo>
                  <a:pt x="213515" y="2888320"/>
                  <a:pt x="211742" y="2933609"/>
                  <a:pt x="202364" y="2977375"/>
                </a:cubicBezTo>
                <a:cubicBezTo>
                  <a:pt x="200161" y="2987655"/>
                  <a:pt x="186630" y="2991468"/>
                  <a:pt x="180062" y="2999678"/>
                </a:cubicBezTo>
                <a:cubicBezTo>
                  <a:pt x="171690" y="3010143"/>
                  <a:pt x="165193" y="3021980"/>
                  <a:pt x="157759" y="3033131"/>
                </a:cubicBezTo>
                <a:cubicBezTo>
                  <a:pt x="198682" y="3074054"/>
                  <a:pt x="188693" y="3052329"/>
                  <a:pt x="168911" y="3144644"/>
                </a:cubicBezTo>
                <a:cubicBezTo>
                  <a:pt x="163985" y="3167631"/>
                  <a:pt x="154042" y="3189249"/>
                  <a:pt x="146608" y="3211551"/>
                </a:cubicBezTo>
                <a:cubicBezTo>
                  <a:pt x="142891" y="3222702"/>
                  <a:pt x="137389" y="3233410"/>
                  <a:pt x="135457" y="3245005"/>
                </a:cubicBezTo>
                <a:cubicBezTo>
                  <a:pt x="121786" y="3327029"/>
                  <a:pt x="129790" y="3289977"/>
                  <a:pt x="113154" y="3356517"/>
                </a:cubicBezTo>
                <a:cubicBezTo>
                  <a:pt x="109437" y="3412273"/>
                  <a:pt x="109905" y="3468467"/>
                  <a:pt x="102003" y="3523785"/>
                </a:cubicBezTo>
                <a:cubicBezTo>
                  <a:pt x="98678" y="3547057"/>
                  <a:pt x="86456" y="3568175"/>
                  <a:pt x="79701" y="3590692"/>
                </a:cubicBezTo>
                <a:cubicBezTo>
                  <a:pt x="75297" y="3605372"/>
                  <a:pt x="72267" y="3620429"/>
                  <a:pt x="68550" y="3635297"/>
                </a:cubicBezTo>
                <a:cubicBezTo>
                  <a:pt x="64833" y="3672468"/>
                  <a:pt x="60940" y="3709622"/>
                  <a:pt x="57398" y="3746810"/>
                </a:cubicBezTo>
                <a:cubicBezTo>
                  <a:pt x="44368" y="3883625"/>
                  <a:pt x="59463" y="3829823"/>
                  <a:pt x="35096" y="3902927"/>
                </a:cubicBezTo>
                <a:cubicBezTo>
                  <a:pt x="31379" y="3936381"/>
                  <a:pt x="23945" y="3969628"/>
                  <a:pt x="23945" y="4003288"/>
                </a:cubicBezTo>
                <a:cubicBezTo>
                  <a:pt x="23945" y="4128904"/>
                  <a:pt x="30066" y="4151526"/>
                  <a:pt x="46247" y="4248614"/>
                </a:cubicBezTo>
                <a:cubicBezTo>
                  <a:pt x="40688" y="4348682"/>
                  <a:pt x="40163" y="4441238"/>
                  <a:pt x="23945" y="4538546"/>
                </a:cubicBezTo>
                <a:cubicBezTo>
                  <a:pt x="21425" y="4553663"/>
                  <a:pt x="16510" y="4568283"/>
                  <a:pt x="12793" y="4583151"/>
                </a:cubicBezTo>
                <a:cubicBezTo>
                  <a:pt x="0" y="4698289"/>
                  <a:pt x="1642" y="4649852"/>
                  <a:pt x="1642" y="4728117"/>
                </a:cubicBezTo>
              </a:path>
            </a:pathLst>
          </a:custGeom>
          <a:ln w="57150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10" name="手繪多邊形 9"/>
          <p:cNvSpPr/>
          <p:nvPr/>
        </p:nvSpPr>
        <p:spPr>
          <a:xfrm>
            <a:off x="2395538" y="371475"/>
            <a:ext cx="2543175" cy="5741988"/>
          </a:xfrm>
          <a:custGeom>
            <a:avLst/>
            <a:gdLst>
              <a:gd name="connsiteX0" fmla="*/ 2542969 w 2542969"/>
              <a:gd name="connsiteY0" fmla="*/ 0 h 5742878"/>
              <a:gd name="connsiteX1" fmla="*/ 2520666 w 2542969"/>
              <a:gd name="connsiteY1" fmla="*/ 44605 h 5742878"/>
              <a:gd name="connsiteX2" fmla="*/ 2498364 w 2542969"/>
              <a:gd name="connsiteY2" fmla="*/ 78058 h 5742878"/>
              <a:gd name="connsiteX3" fmla="*/ 2464910 w 2542969"/>
              <a:gd name="connsiteY3" fmla="*/ 156117 h 5742878"/>
              <a:gd name="connsiteX4" fmla="*/ 2431457 w 2542969"/>
              <a:gd name="connsiteY4" fmla="*/ 178419 h 5742878"/>
              <a:gd name="connsiteX5" fmla="*/ 2364549 w 2542969"/>
              <a:gd name="connsiteY5" fmla="*/ 200722 h 5742878"/>
              <a:gd name="connsiteX6" fmla="*/ 2342247 w 2542969"/>
              <a:gd name="connsiteY6" fmla="*/ 234175 h 5742878"/>
              <a:gd name="connsiteX7" fmla="*/ 2331096 w 2542969"/>
              <a:gd name="connsiteY7" fmla="*/ 267629 h 5742878"/>
              <a:gd name="connsiteX8" fmla="*/ 2275339 w 2542969"/>
              <a:gd name="connsiteY8" fmla="*/ 323385 h 5742878"/>
              <a:gd name="connsiteX9" fmla="*/ 2253037 w 2542969"/>
              <a:gd name="connsiteY9" fmla="*/ 367990 h 5742878"/>
              <a:gd name="connsiteX10" fmla="*/ 2230735 w 2542969"/>
              <a:gd name="connsiteY10" fmla="*/ 401444 h 5742878"/>
              <a:gd name="connsiteX11" fmla="*/ 2219583 w 2542969"/>
              <a:gd name="connsiteY11" fmla="*/ 434897 h 5742878"/>
              <a:gd name="connsiteX12" fmla="*/ 2208432 w 2542969"/>
              <a:gd name="connsiteY12" fmla="*/ 624468 h 5742878"/>
              <a:gd name="connsiteX13" fmla="*/ 2186130 w 2542969"/>
              <a:gd name="connsiteY13" fmla="*/ 657922 h 5742878"/>
              <a:gd name="connsiteX14" fmla="*/ 2163827 w 2542969"/>
              <a:gd name="connsiteY14" fmla="*/ 724829 h 5742878"/>
              <a:gd name="connsiteX15" fmla="*/ 2152676 w 2542969"/>
              <a:gd name="connsiteY15" fmla="*/ 758283 h 5742878"/>
              <a:gd name="connsiteX16" fmla="*/ 2119222 w 2542969"/>
              <a:gd name="connsiteY16" fmla="*/ 769434 h 5742878"/>
              <a:gd name="connsiteX17" fmla="*/ 2108071 w 2542969"/>
              <a:gd name="connsiteY17" fmla="*/ 802888 h 5742878"/>
              <a:gd name="connsiteX18" fmla="*/ 2074618 w 2542969"/>
              <a:gd name="connsiteY18" fmla="*/ 914400 h 5742878"/>
              <a:gd name="connsiteX19" fmla="*/ 1996559 w 2542969"/>
              <a:gd name="connsiteY19" fmla="*/ 947853 h 5742878"/>
              <a:gd name="connsiteX20" fmla="*/ 1985408 w 2542969"/>
              <a:gd name="connsiteY20" fmla="*/ 981307 h 5742878"/>
              <a:gd name="connsiteX21" fmla="*/ 1929652 w 2542969"/>
              <a:gd name="connsiteY21" fmla="*/ 992458 h 5742878"/>
              <a:gd name="connsiteX22" fmla="*/ 1907349 w 2542969"/>
              <a:gd name="connsiteY22" fmla="*/ 1014761 h 5742878"/>
              <a:gd name="connsiteX23" fmla="*/ 1885047 w 2542969"/>
              <a:gd name="connsiteY23" fmla="*/ 1137424 h 5742878"/>
              <a:gd name="connsiteX24" fmla="*/ 1873896 w 2542969"/>
              <a:gd name="connsiteY24" fmla="*/ 1193180 h 5742878"/>
              <a:gd name="connsiteX25" fmla="*/ 1851593 w 2542969"/>
              <a:gd name="connsiteY25" fmla="*/ 1260088 h 5742878"/>
              <a:gd name="connsiteX26" fmla="*/ 1829291 w 2542969"/>
              <a:gd name="connsiteY26" fmla="*/ 1349297 h 5742878"/>
              <a:gd name="connsiteX27" fmla="*/ 1806988 w 2542969"/>
              <a:gd name="connsiteY27" fmla="*/ 1371600 h 5742878"/>
              <a:gd name="connsiteX28" fmla="*/ 1784686 w 2542969"/>
              <a:gd name="connsiteY28" fmla="*/ 1438507 h 5742878"/>
              <a:gd name="connsiteX29" fmla="*/ 1751232 w 2542969"/>
              <a:gd name="connsiteY29" fmla="*/ 1494263 h 5742878"/>
              <a:gd name="connsiteX30" fmla="*/ 1717778 w 2542969"/>
              <a:gd name="connsiteY30" fmla="*/ 1505414 h 5742878"/>
              <a:gd name="connsiteX31" fmla="*/ 1695476 w 2542969"/>
              <a:gd name="connsiteY31" fmla="*/ 1572322 h 5742878"/>
              <a:gd name="connsiteX32" fmla="*/ 1684325 w 2542969"/>
              <a:gd name="connsiteY32" fmla="*/ 1661532 h 5742878"/>
              <a:gd name="connsiteX33" fmla="*/ 1606266 w 2542969"/>
              <a:gd name="connsiteY33" fmla="*/ 1706136 h 5742878"/>
              <a:gd name="connsiteX34" fmla="*/ 1595115 w 2542969"/>
              <a:gd name="connsiteY34" fmla="*/ 1739590 h 5742878"/>
              <a:gd name="connsiteX35" fmla="*/ 1561661 w 2542969"/>
              <a:gd name="connsiteY35" fmla="*/ 1761892 h 5742878"/>
              <a:gd name="connsiteX36" fmla="*/ 1494754 w 2542969"/>
              <a:gd name="connsiteY36" fmla="*/ 1806497 h 5742878"/>
              <a:gd name="connsiteX37" fmla="*/ 1483603 w 2542969"/>
              <a:gd name="connsiteY37" fmla="*/ 1839951 h 5742878"/>
              <a:gd name="connsiteX38" fmla="*/ 1450149 w 2542969"/>
              <a:gd name="connsiteY38" fmla="*/ 1851102 h 5742878"/>
              <a:gd name="connsiteX39" fmla="*/ 1427847 w 2542969"/>
              <a:gd name="connsiteY39" fmla="*/ 1873405 h 5742878"/>
              <a:gd name="connsiteX40" fmla="*/ 1416696 w 2542969"/>
              <a:gd name="connsiteY40" fmla="*/ 1906858 h 5742878"/>
              <a:gd name="connsiteX41" fmla="*/ 1349788 w 2542969"/>
              <a:gd name="connsiteY41" fmla="*/ 1962614 h 5742878"/>
              <a:gd name="connsiteX42" fmla="*/ 1327486 w 2542969"/>
              <a:gd name="connsiteY42" fmla="*/ 1984917 h 5742878"/>
              <a:gd name="connsiteX43" fmla="*/ 1294032 w 2542969"/>
              <a:gd name="connsiteY43" fmla="*/ 2040673 h 5742878"/>
              <a:gd name="connsiteX44" fmla="*/ 1260578 w 2542969"/>
              <a:gd name="connsiteY44" fmla="*/ 2096429 h 5742878"/>
              <a:gd name="connsiteX45" fmla="*/ 1227125 w 2542969"/>
              <a:gd name="connsiteY45" fmla="*/ 2196790 h 5742878"/>
              <a:gd name="connsiteX46" fmla="*/ 1215974 w 2542969"/>
              <a:gd name="connsiteY46" fmla="*/ 2230244 h 5742878"/>
              <a:gd name="connsiteX47" fmla="*/ 1193671 w 2542969"/>
              <a:gd name="connsiteY47" fmla="*/ 2252546 h 5742878"/>
              <a:gd name="connsiteX48" fmla="*/ 1182520 w 2542969"/>
              <a:gd name="connsiteY48" fmla="*/ 2297151 h 5742878"/>
              <a:gd name="connsiteX49" fmla="*/ 1115613 w 2542969"/>
              <a:gd name="connsiteY49" fmla="*/ 2408663 h 5742878"/>
              <a:gd name="connsiteX50" fmla="*/ 1093310 w 2542969"/>
              <a:gd name="connsiteY50" fmla="*/ 2442117 h 5742878"/>
              <a:gd name="connsiteX51" fmla="*/ 1048705 w 2542969"/>
              <a:gd name="connsiteY51" fmla="*/ 2475571 h 5742878"/>
              <a:gd name="connsiteX52" fmla="*/ 1071008 w 2542969"/>
              <a:gd name="connsiteY52" fmla="*/ 2542478 h 5742878"/>
              <a:gd name="connsiteX53" fmla="*/ 1048705 w 2542969"/>
              <a:gd name="connsiteY53" fmla="*/ 2609385 h 5742878"/>
              <a:gd name="connsiteX54" fmla="*/ 1059857 w 2542969"/>
              <a:gd name="connsiteY54" fmla="*/ 2754351 h 5742878"/>
              <a:gd name="connsiteX55" fmla="*/ 1071008 w 2542969"/>
              <a:gd name="connsiteY55" fmla="*/ 2787805 h 5742878"/>
              <a:gd name="connsiteX56" fmla="*/ 1059857 w 2542969"/>
              <a:gd name="connsiteY56" fmla="*/ 2966224 h 5742878"/>
              <a:gd name="connsiteX57" fmla="*/ 1048705 w 2542969"/>
              <a:gd name="connsiteY57" fmla="*/ 3033132 h 5742878"/>
              <a:gd name="connsiteX58" fmla="*/ 1026403 w 2542969"/>
              <a:gd name="connsiteY58" fmla="*/ 3100039 h 5742878"/>
              <a:gd name="connsiteX59" fmla="*/ 1015252 w 2542969"/>
              <a:gd name="connsiteY59" fmla="*/ 3278458 h 5742878"/>
              <a:gd name="connsiteX60" fmla="*/ 981798 w 2542969"/>
              <a:gd name="connsiteY60" fmla="*/ 3289610 h 5742878"/>
              <a:gd name="connsiteX61" fmla="*/ 959496 w 2542969"/>
              <a:gd name="connsiteY61" fmla="*/ 3323063 h 5742878"/>
              <a:gd name="connsiteX62" fmla="*/ 881437 w 2542969"/>
              <a:gd name="connsiteY62" fmla="*/ 3367668 h 5742878"/>
              <a:gd name="connsiteX63" fmla="*/ 847983 w 2542969"/>
              <a:gd name="connsiteY63" fmla="*/ 3389971 h 5742878"/>
              <a:gd name="connsiteX64" fmla="*/ 814530 w 2542969"/>
              <a:gd name="connsiteY64" fmla="*/ 3401122 h 5742878"/>
              <a:gd name="connsiteX65" fmla="*/ 769925 w 2542969"/>
              <a:gd name="connsiteY65" fmla="*/ 3445727 h 5742878"/>
              <a:gd name="connsiteX66" fmla="*/ 725320 w 2542969"/>
              <a:gd name="connsiteY66" fmla="*/ 3523785 h 5742878"/>
              <a:gd name="connsiteX67" fmla="*/ 680715 w 2542969"/>
              <a:gd name="connsiteY67" fmla="*/ 3568390 h 5742878"/>
              <a:gd name="connsiteX68" fmla="*/ 658413 w 2542969"/>
              <a:gd name="connsiteY68" fmla="*/ 3601844 h 5742878"/>
              <a:gd name="connsiteX69" fmla="*/ 624959 w 2542969"/>
              <a:gd name="connsiteY69" fmla="*/ 3612995 h 5742878"/>
              <a:gd name="connsiteX70" fmla="*/ 546900 w 2542969"/>
              <a:gd name="connsiteY70" fmla="*/ 3646449 h 5742878"/>
              <a:gd name="connsiteX71" fmla="*/ 535749 w 2542969"/>
              <a:gd name="connsiteY71" fmla="*/ 3679902 h 5742878"/>
              <a:gd name="connsiteX72" fmla="*/ 457691 w 2542969"/>
              <a:gd name="connsiteY72" fmla="*/ 3746810 h 5742878"/>
              <a:gd name="connsiteX73" fmla="*/ 424237 w 2542969"/>
              <a:gd name="connsiteY73" fmla="*/ 3757961 h 5742878"/>
              <a:gd name="connsiteX74" fmla="*/ 312725 w 2542969"/>
              <a:gd name="connsiteY74" fmla="*/ 3769112 h 5742878"/>
              <a:gd name="connsiteX75" fmla="*/ 268120 w 2542969"/>
              <a:gd name="connsiteY75" fmla="*/ 3780263 h 5742878"/>
              <a:gd name="connsiteX76" fmla="*/ 223515 w 2542969"/>
              <a:gd name="connsiteY76" fmla="*/ 3824868 h 5742878"/>
              <a:gd name="connsiteX77" fmla="*/ 156608 w 2542969"/>
              <a:gd name="connsiteY77" fmla="*/ 3858322 h 5742878"/>
              <a:gd name="connsiteX78" fmla="*/ 145457 w 2542969"/>
              <a:gd name="connsiteY78" fmla="*/ 4036741 h 5742878"/>
              <a:gd name="connsiteX79" fmla="*/ 123154 w 2542969"/>
              <a:gd name="connsiteY79" fmla="*/ 4059044 h 5742878"/>
              <a:gd name="connsiteX80" fmla="*/ 100852 w 2542969"/>
              <a:gd name="connsiteY80" fmla="*/ 4248614 h 5742878"/>
              <a:gd name="connsiteX81" fmla="*/ 89700 w 2542969"/>
              <a:gd name="connsiteY81" fmla="*/ 4360127 h 5742878"/>
              <a:gd name="connsiteX82" fmla="*/ 67398 w 2542969"/>
              <a:gd name="connsiteY82" fmla="*/ 4638907 h 5742878"/>
              <a:gd name="connsiteX83" fmla="*/ 78549 w 2542969"/>
              <a:gd name="connsiteY83" fmla="*/ 4705814 h 5742878"/>
              <a:gd name="connsiteX84" fmla="*/ 67398 w 2542969"/>
              <a:gd name="connsiteY84" fmla="*/ 4772722 h 5742878"/>
              <a:gd name="connsiteX85" fmla="*/ 56247 w 2542969"/>
              <a:gd name="connsiteY85" fmla="*/ 4806175 h 5742878"/>
              <a:gd name="connsiteX86" fmla="*/ 78549 w 2542969"/>
              <a:gd name="connsiteY86" fmla="*/ 4906536 h 5742878"/>
              <a:gd name="connsiteX87" fmla="*/ 89700 w 2542969"/>
              <a:gd name="connsiteY87" fmla="*/ 4995746 h 5742878"/>
              <a:gd name="connsiteX88" fmla="*/ 56247 w 2542969"/>
              <a:gd name="connsiteY88" fmla="*/ 5084956 h 5742878"/>
              <a:gd name="connsiteX89" fmla="*/ 33944 w 2542969"/>
              <a:gd name="connsiteY89" fmla="*/ 5174166 h 5742878"/>
              <a:gd name="connsiteX90" fmla="*/ 33944 w 2542969"/>
              <a:gd name="connsiteY90" fmla="*/ 5252224 h 5742878"/>
              <a:gd name="connsiteX91" fmla="*/ 22793 w 2542969"/>
              <a:gd name="connsiteY91" fmla="*/ 5397190 h 5742878"/>
              <a:gd name="connsiteX92" fmla="*/ 33944 w 2542969"/>
              <a:gd name="connsiteY92" fmla="*/ 5452946 h 5742878"/>
              <a:gd name="connsiteX93" fmla="*/ 45096 w 2542969"/>
              <a:gd name="connsiteY93" fmla="*/ 5486400 h 5742878"/>
              <a:gd name="connsiteX94" fmla="*/ 33944 w 2542969"/>
              <a:gd name="connsiteY94" fmla="*/ 5519853 h 5742878"/>
              <a:gd name="connsiteX95" fmla="*/ 22793 w 2542969"/>
              <a:gd name="connsiteY95" fmla="*/ 5564458 h 5742878"/>
              <a:gd name="connsiteX96" fmla="*/ 491 w 2542969"/>
              <a:gd name="connsiteY96" fmla="*/ 5742878 h 5742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2542969" h="5742878">
                <a:moveTo>
                  <a:pt x="2542969" y="0"/>
                </a:moveTo>
                <a:cubicBezTo>
                  <a:pt x="2535535" y="14868"/>
                  <a:pt x="2528914" y="30172"/>
                  <a:pt x="2520666" y="44605"/>
                </a:cubicBezTo>
                <a:cubicBezTo>
                  <a:pt x="2514017" y="56241"/>
                  <a:pt x="2504357" y="66071"/>
                  <a:pt x="2498364" y="78058"/>
                </a:cubicBezTo>
                <a:cubicBezTo>
                  <a:pt x="2480932" y="112922"/>
                  <a:pt x="2493918" y="121308"/>
                  <a:pt x="2464910" y="156117"/>
                </a:cubicBezTo>
                <a:cubicBezTo>
                  <a:pt x="2456330" y="166413"/>
                  <a:pt x="2443704" y="172976"/>
                  <a:pt x="2431457" y="178419"/>
                </a:cubicBezTo>
                <a:cubicBezTo>
                  <a:pt x="2409974" y="187967"/>
                  <a:pt x="2364549" y="200722"/>
                  <a:pt x="2364549" y="200722"/>
                </a:cubicBezTo>
                <a:cubicBezTo>
                  <a:pt x="2357115" y="211873"/>
                  <a:pt x="2348240" y="222188"/>
                  <a:pt x="2342247" y="234175"/>
                </a:cubicBezTo>
                <a:cubicBezTo>
                  <a:pt x="2336990" y="244689"/>
                  <a:pt x="2338149" y="258225"/>
                  <a:pt x="2331096" y="267629"/>
                </a:cubicBezTo>
                <a:cubicBezTo>
                  <a:pt x="2315326" y="288656"/>
                  <a:pt x="2275339" y="323385"/>
                  <a:pt x="2275339" y="323385"/>
                </a:cubicBezTo>
                <a:cubicBezTo>
                  <a:pt x="2267905" y="338253"/>
                  <a:pt x="2261284" y="353557"/>
                  <a:pt x="2253037" y="367990"/>
                </a:cubicBezTo>
                <a:cubicBezTo>
                  <a:pt x="2246388" y="379626"/>
                  <a:pt x="2236729" y="389457"/>
                  <a:pt x="2230735" y="401444"/>
                </a:cubicBezTo>
                <a:cubicBezTo>
                  <a:pt x="2225478" y="411957"/>
                  <a:pt x="2223300" y="423746"/>
                  <a:pt x="2219583" y="434897"/>
                </a:cubicBezTo>
                <a:cubicBezTo>
                  <a:pt x="2215866" y="498087"/>
                  <a:pt x="2217822" y="561869"/>
                  <a:pt x="2208432" y="624468"/>
                </a:cubicBezTo>
                <a:cubicBezTo>
                  <a:pt x="2206444" y="637722"/>
                  <a:pt x="2191573" y="645675"/>
                  <a:pt x="2186130" y="657922"/>
                </a:cubicBezTo>
                <a:cubicBezTo>
                  <a:pt x="2176582" y="679405"/>
                  <a:pt x="2171261" y="702527"/>
                  <a:pt x="2163827" y="724829"/>
                </a:cubicBezTo>
                <a:cubicBezTo>
                  <a:pt x="2160110" y="735980"/>
                  <a:pt x="2163827" y="754566"/>
                  <a:pt x="2152676" y="758283"/>
                </a:cubicBezTo>
                <a:lnTo>
                  <a:pt x="2119222" y="769434"/>
                </a:lnTo>
                <a:cubicBezTo>
                  <a:pt x="2115505" y="780585"/>
                  <a:pt x="2110376" y="791362"/>
                  <a:pt x="2108071" y="802888"/>
                </a:cubicBezTo>
                <a:cubicBezTo>
                  <a:pt x="2100336" y="841565"/>
                  <a:pt x="2108791" y="885922"/>
                  <a:pt x="2074618" y="914400"/>
                </a:cubicBezTo>
                <a:cubicBezTo>
                  <a:pt x="2056246" y="929710"/>
                  <a:pt x="2019799" y="940106"/>
                  <a:pt x="1996559" y="947853"/>
                </a:cubicBezTo>
                <a:cubicBezTo>
                  <a:pt x="1992842" y="959004"/>
                  <a:pt x="1995188" y="974787"/>
                  <a:pt x="1985408" y="981307"/>
                </a:cubicBezTo>
                <a:cubicBezTo>
                  <a:pt x="1969638" y="991820"/>
                  <a:pt x="1947073" y="984992"/>
                  <a:pt x="1929652" y="992458"/>
                </a:cubicBezTo>
                <a:cubicBezTo>
                  <a:pt x="1919988" y="996600"/>
                  <a:pt x="1914783" y="1007327"/>
                  <a:pt x="1907349" y="1014761"/>
                </a:cubicBezTo>
                <a:cubicBezTo>
                  <a:pt x="1881592" y="1220822"/>
                  <a:pt x="1910832" y="1034284"/>
                  <a:pt x="1885047" y="1137424"/>
                </a:cubicBezTo>
                <a:cubicBezTo>
                  <a:pt x="1880450" y="1155811"/>
                  <a:pt x="1878883" y="1174894"/>
                  <a:pt x="1873896" y="1193180"/>
                </a:cubicBezTo>
                <a:cubicBezTo>
                  <a:pt x="1867710" y="1215861"/>
                  <a:pt x="1856203" y="1237035"/>
                  <a:pt x="1851593" y="1260088"/>
                </a:cubicBezTo>
                <a:cubicBezTo>
                  <a:pt x="1849195" y="1272079"/>
                  <a:pt x="1839578" y="1332152"/>
                  <a:pt x="1829291" y="1349297"/>
                </a:cubicBezTo>
                <a:cubicBezTo>
                  <a:pt x="1823882" y="1358312"/>
                  <a:pt x="1814422" y="1364166"/>
                  <a:pt x="1806988" y="1371600"/>
                </a:cubicBezTo>
                <a:lnTo>
                  <a:pt x="1784686" y="1438507"/>
                </a:lnTo>
                <a:cubicBezTo>
                  <a:pt x="1775914" y="1464822"/>
                  <a:pt x="1776745" y="1478956"/>
                  <a:pt x="1751232" y="1494263"/>
                </a:cubicBezTo>
                <a:cubicBezTo>
                  <a:pt x="1741153" y="1500310"/>
                  <a:pt x="1728929" y="1501697"/>
                  <a:pt x="1717778" y="1505414"/>
                </a:cubicBezTo>
                <a:cubicBezTo>
                  <a:pt x="1710344" y="1527717"/>
                  <a:pt x="1698392" y="1548995"/>
                  <a:pt x="1695476" y="1572322"/>
                </a:cubicBezTo>
                <a:cubicBezTo>
                  <a:pt x="1691759" y="1602059"/>
                  <a:pt x="1695455" y="1633707"/>
                  <a:pt x="1684325" y="1661532"/>
                </a:cubicBezTo>
                <a:cubicBezTo>
                  <a:pt x="1680385" y="1671383"/>
                  <a:pt x="1609095" y="1704721"/>
                  <a:pt x="1606266" y="1706136"/>
                </a:cubicBezTo>
                <a:cubicBezTo>
                  <a:pt x="1602549" y="1717287"/>
                  <a:pt x="1602458" y="1730411"/>
                  <a:pt x="1595115" y="1739590"/>
                </a:cubicBezTo>
                <a:cubicBezTo>
                  <a:pt x="1586743" y="1750055"/>
                  <a:pt x="1572126" y="1753520"/>
                  <a:pt x="1561661" y="1761892"/>
                </a:cubicBezTo>
                <a:cubicBezTo>
                  <a:pt x="1504897" y="1807303"/>
                  <a:pt x="1584666" y="1761542"/>
                  <a:pt x="1494754" y="1806497"/>
                </a:cubicBezTo>
                <a:cubicBezTo>
                  <a:pt x="1491037" y="1817648"/>
                  <a:pt x="1491915" y="1831639"/>
                  <a:pt x="1483603" y="1839951"/>
                </a:cubicBezTo>
                <a:cubicBezTo>
                  <a:pt x="1475291" y="1848263"/>
                  <a:pt x="1460228" y="1845054"/>
                  <a:pt x="1450149" y="1851102"/>
                </a:cubicBezTo>
                <a:cubicBezTo>
                  <a:pt x="1441134" y="1856511"/>
                  <a:pt x="1435281" y="1865971"/>
                  <a:pt x="1427847" y="1873405"/>
                </a:cubicBezTo>
                <a:cubicBezTo>
                  <a:pt x="1424130" y="1884556"/>
                  <a:pt x="1422744" y="1896779"/>
                  <a:pt x="1416696" y="1906858"/>
                </a:cubicBezTo>
                <a:cubicBezTo>
                  <a:pt x="1406607" y="1923673"/>
                  <a:pt x="1357982" y="1955785"/>
                  <a:pt x="1349788" y="1962614"/>
                </a:cubicBezTo>
                <a:cubicBezTo>
                  <a:pt x="1341711" y="1969345"/>
                  <a:pt x="1334920" y="1977483"/>
                  <a:pt x="1327486" y="1984917"/>
                </a:cubicBezTo>
                <a:cubicBezTo>
                  <a:pt x="1295897" y="2079687"/>
                  <a:pt x="1339954" y="1964138"/>
                  <a:pt x="1294032" y="2040673"/>
                </a:cubicBezTo>
                <a:cubicBezTo>
                  <a:pt x="1250604" y="2113052"/>
                  <a:pt x="1317089" y="2039921"/>
                  <a:pt x="1260578" y="2096429"/>
                </a:cubicBezTo>
                <a:lnTo>
                  <a:pt x="1227125" y="2196790"/>
                </a:lnTo>
                <a:cubicBezTo>
                  <a:pt x="1223408" y="2207941"/>
                  <a:pt x="1224286" y="2221932"/>
                  <a:pt x="1215974" y="2230244"/>
                </a:cubicBezTo>
                <a:lnTo>
                  <a:pt x="1193671" y="2252546"/>
                </a:lnTo>
                <a:cubicBezTo>
                  <a:pt x="1189954" y="2267414"/>
                  <a:pt x="1187901" y="2282801"/>
                  <a:pt x="1182520" y="2297151"/>
                </a:cubicBezTo>
                <a:cubicBezTo>
                  <a:pt x="1167824" y="2336341"/>
                  <a:pt x="1137846" y="2375313"/>
                  <a:pt x="1115613" y="2408663"/>
                </a:cubicBezTo>
                <a:cubicBezTo>
                  <a:pt x="1108179" y="2419814"/>
                  <a:pt x="1104032" y="2434076"/>
                  <a:pt x="1093310" y="2442117"/>
                </a:cubicBezTo>
                <a:lnTo>
                  <a:pt x="1048705" y="2475571"/>
                </a:lnTo>
                <a:cubicBezTo>
                  <a:pt x="1056139" y="2497873"/>
                  <a:pt x="1078442" y="2520176"/>
                  <a:pt x="1071008" y="2542478"/>
                </a:cubicBezTo>
                <a:lnTo>
                  <a:pt x="1048705" y="2609385"/>
                </a:lnTo>
                <a:cubicBezTo>
                  <a:pt x="1052422" y="2657707"/>
                  <a:pt x="1053846" y="2706260"/>
                  <a:pt x="1059857" y="2754351"/>
                </a:cubicBezTo>
                <a:cubicBezTo>
                  <a:pt x="1061315" y="2766015"/>
                  <a:pt x="1071008" y="2776050"/>
                  <a:pt x="1071008" y="2787805"/>
                </a:cubicBezTo>
                <a:cubicBezTo>
                  <a:pt x="1071008" y="2847394"/>
                  <a:pt x="1065252" y="2906880"/>
                  <a:pt x="1059857" y="2966224"/>
                </a:cubicBezTo>
                <a:cubicBezTo>
                  <a:pt x="1057810" y="2988741"/>
                  <a:pt x="1054189" y="3011197"/>
                  <a:pt x="1048705" y="3033132"/>
                </a:cubicBezTo>
                <a:cubicBezTo>
                  <a:pt x="1043003" y="3055939"/>
                  <a:pt x="1026403" y="3100039"/>
                  <a:pt x="1026403" y="3100039"/>
                </a:cubicBezTo>
                <a:cubicBezTo>
                  <a:pt x="1022686" y="3159512"/>
                  <a:pt x="1028900" y="3220453"/>
                  <a:pt x="1015252" y="3278458"/>
                </a:cubicBezTo>
                <a:cubicBezTo>
                  <a:pt x="1012560" y="3289900"/>
                  <a:pt x="990977" y="3282267"/>
                  <a:pt x="981798" y="3289610"/>
                </a:cubicBezTo>
                <a:cubicBezTo>
                  <a:pt x="971333" y="3297982"/>
                  <a:pt x="968973" y="3313586"/>
                  <a:pt x="959496" y="3323063"/>
                </a:cubicBezTo>
                <a:cubicBezTo>
                  <a:pt x="925740" y="3356819"/>
                  <a:pt x="919714" y="3354909"/>
                  <a:pt x="881437" y="3367668"/>
                </a:cubicBezTo>
                <a:cubicBezTo>
                  <a:pt x="870286" y="3375102"/>
                  <a:pt x="859970" y="3383977"/>
                  <a:pt x="847983" y="3389971"/>
                </a:cubicBezTo>
                <a:cubicBezTo>
                  <a:pt x="837470" y="3395228"/>
                  <a:pt x="822842" y="3392811"/>
                  <a:pt x="814530" y="3401122"/>
                </a:cubicBezTo>
                <a:cubicBezTo>
                  <a:pt x="755055" y="3460596"/>
                  <a:pt x="859135" y="3415988"/>
                  <a:pt x="769925" y="3445727"/>
                </a:cubicBezTo>
                <a:cubicBezTo>
                  <a:pt x="757270" y="3471037"/>
                  <a:pt x="744233" y="3501720"/>
                  <a:pt x="725320" y="3523785"/>
                </a:cubicBezTo>
                <a:cubicBezTo>
                  <a:pt x="711636" y="3539750"/>
                  <a:pt x="692378" y="3550894"/>
                  <a:pt x="680715" y="3568390"/>
                </a:cubicBezTo>
                <a:cubicBezTo>
                  <a:pt x="673281" y="3579541"/>
                  <a:pt x="668878" y="3593472"/>
                  <a:pt x="658413" y="3601844"/>
                </a:cubicBezTo>
                <a:cubicBezTo>
                  <a:pt x="649234" y="3609187"/>
                  <a:pt x="635763" y="3608365"/>
                  <a:pt x="624959" y="3612995"/>
                </a:cubicBezTo>
                <a:cubicBezTo>
                  <a:pt x="528488" y="3654339"/>
                  <a:pt x="625365" y="3620292"/>
                  <a:pt x="546900" y="3646449"/>
                </a:cubicBezTo>
                <a:cubicBezTo>
                  <a:pt x="543183" y="3657600"/>
                  <a:pt x="542581" y="3670337"/>
                  <a:pt x="535749" y="3679902"/>
                </a:cubicBezTo>
                <a:cubicBezTo>
                  <a:pt x="520509" y="3701238"/>
                  <a:pt x="483883" y="3733714"/>
                  <a:pt x="457691" y="3746810"/>
                </a:cubicBezTo>
                <a:cubicBezTo>
                  <a:pt x="447177" y="3752067"/>
                  <a:pt x="435855" y="3756174"/>
                  <a:pt x="424237" y="3757961"/>
                </a:cubicBezTo>
                <a:cubicBezTo>
                  <a:pt x="387315" y="3763641"/>
                  <a:pt x="349896" y="3765395"/>
                  <a:pt x="312725" y="3769112"/>
                </a:cubicBezTo>
                <a:cubicBezTo>
                  <a:pt x="297857" y="3772829"/>
                  <a:pt x="281116" y="3772140"/>
                  <a:pt x="268120" y="3780263"/>
                </a:cubicBezTo>
                <a:cubicBezTo>
                  <a:pt x="250289" y="3791407"/>
                  <a:pt x="241010" y="3813204"/>
                  <a:pt x="223515" y="3824868"/>
                </a:cubicBezTo>
                <a:cubicBezTo>
                  <a:pt x="180281" y="3853691"/>
                  <a:pt x="202776" y="3842933"/>
                  <a:pt x="156608" y="3858322"/>
                </a:cubicBezTo>
                <a:cubicBezTo>
                  <a:pt x="152891" y="3917795"/>
                  <a:pt x="155253" y="3977963"/>
                  <a:pt x="145457" y="4036741"/>
                </a:cubicBezTo>
                <a:cubicBezTo>
                  <a:pt x="143729" y="4047112"/>
                  <a:pt x="125092" y="4048710"/>
                  <a:pt x="123154" y="4059044"/>
                </a:cubicBezTo>
                <a:cubicBezTo>
                  <a:pt x="66635" y="4360478"/>
                  <a:pt x="138534" y="4135568"/>
                  <a:pt x="100852" y="4248614"/>
                </a:cubicBezTo>
                <a:cubicBezTo>
                  <a:pt x="97135" y="4285785"/>
                  <a:pt x="92362" y="4322866"/>
                  <a:pt x="89700" y="4360127"/>
                </a:cubicBezTo>
                <a:cubicBezTo>
                  <a:pt x="69884" y="4637540"/>
                  <a:pt x="90852" y="4474725"/>
                  <a:pt x="67398" y="4638907"/>
                </a:cubicBezTo>
                <a:cubicBezTo>
                  <a:pt x="71115" y="4661209"/>
                  <a:pt x="81046" y="4683342"/>
                  <a:pt x="78549" y="4705814"/>
                </a:cubicBezTo>
                <a:cubicBezTo>
                  <a:pt x="67741" y="4803091"/>
                  <a:pt x="36210" y="4679155"/>
                  <a:pt x="67398" y="4772722"/>
                </a:cubicBezTo>
                <a:cubicBezTo>
                  <a:pt x="63681" y="4783873"/>
                  <a:pt x="56247" y="4794421"/>
                  <a:pt x="56247" y="4806175"/>
                </a:cubicBezTo>
                <a:cubicBezTo>
                  <a:pt x="56247" y="4845427"/>
                  <a:pt x="67049" y="4872037"/>
                  <a:pt x="78549" y="4906536"/>
                </a:cubicBezTo>
                <a:cubicBezTo>
                  <a:pt x="82266" y="4936273"/>
                  <a:pt x="89700" y="4965778"/>
                  <a:pt x="89700" y="4995746"/>
                </a:cubicBezTo>
                <a:cubicBezTo>
                  <a:pt x="89700" y="5060289"/>
                  <a:pt x="79319" y="5038811"/>
                  <a:pt x="56247" y="5084956"/>
                </a:cubicBezTo>
                <a:cubicBezTo>
                  <a:pt x="44818" y="5107814"/>
                  <a:pt x="38185" y="5152962"/>
                  <a:pt x="33944" y="5174166"/>
                </a:cubicBezTo>
                <a:cubicBezTo>
                  <a:pt x="54146" y="5234765"/>
                  <a:pt x="42467" y="5179778"/>
                  <a:pt x="33944" y="5252224"/>
                </a:cubicBezTo>
                <a:cubicBezTo>
                  <a:pt x="28281" y="5300357"/>
                  <a:pt x="26510" y="5348868"/>
                  <a:pt x="22793" y="5397190"/>
                </a:cubicBezTo>
                <a:cubicBezTo>
                  <a:pt x="26510" y="5415775"/>
                  <a:pt x="29347" y="5434559"/>
                  <a:pt x="33944" y="5452946"/>
                </a:cubicBezTo>
                <a:cubicBezTo>
                  <a:pt x="36795" y="5464350"/>
                  <a:pt x="45096" y="5474645"/>
                  <a:pt x="45096" y="5486400"/>
                </a:cubicBezTo>
                <a:cubicBezTo>
                  <a:pt x="45096" y="5498154"/>
                  <a:pt x="37173" y="5508551"/>
                  <a:pt x="33944" y="5519853"/>
                </a:cubicBezTo>
                <a:cubicBezTo>
                  <a:pt x="29734" y="5534589"/>
                  <a:pt x="25183" y="5549320"/>
                  <a:pt x="22793" y="5564458"/>
                </a:cubicBezTo>
                <a:cubicBezTo>
                  <a:pt x="0" y="5708819"/>
                  <a:pt x="491" y="5677235"/>
                  <a:pt x="491" y="5742878"/>
                </a:cubicBezTo>
              </a:path>
            </a:pathLst>
          </a:custGeom>
          <a:ln w="57150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1" name="手繪多邊形 10"/>
          <p:cNvSpPr/>
          <p:nvPr/>
        </p:nvSpPr>
        <p:spPr>
          <a:xfrm>
            <a:off x="2400300" y="4149725"/>
            <a:ext cx="1960563" cy="1984375"/>
          </a:xfrm>
          <a:custGeom>
            <a:avLst/>
            <a:gdLst>
              <a:gd name="connsiteX0" fmla="*/ 1895708 w 1959923"/>
              <a:gd name="connsiteY0" fmla="*/ 22859 h 1985474"/>
              <a:gd name="connsiteX1" fmla="*/ 1918010 w 1959923"/>
              <a:gd name="connsiteY1" fmla="*/ 167825 h 1985474"/>
              <a:gd name="connsiteX2" fmla="*/ 1895708 w 1959923"/>
              <a:gd name="connsiteY2" fmla="*/ 234732 h 1985474"/>
              <a:gd name="connsiteX3" fmla="*/ 1884557 w 1959923"/>
              <a:gd name="connsiteY3" fmla="*/ 268186 h 1985474"/>
              <a:gd name="connsiteX4" fmla="*/ 1839952 w 1959923"/>
              <a:gd name="connsiteY4" fmla="*/ 413152 h 1985474"/>
              <a:gd name="connsiteX5" fmla="*/ 1795347 w 1959923"/>
              <a:gd name="connsiteY5" fmla="*/ 435454 h 1985474"/>
              <a:gd name="connsiteX6" fmla="*/ 1661532 w 1959923"/>
              <a:gd name="connsiteY6" fmla="*/ 546966 h 1985474"/>
              <a:gd name="connsiteX7" fmla="*/ 1605776 w 1959923"/>
              <a:gd name="connsiteY7" fmla="*/ 558118 h 1985474"/>
              <a:gd name="connsiteX8" fmla="*/ 1416205 w 1959923"/>
              <a:gd name="connsiteY8" fmla="*/ 546966 h 1985474"/>
              <a:gd name="connsiteX9" fmla="*/ 1393903 w 1959923"/>
              <a:gd name="connsiteY9" fmla="*/ 491210 h 1985474"/>
              <a:gd name="connsiteX10" fmla="*/ 1193181 w 1959923"/>
              <a:gd name="connsiteY10" fmla="*/ 480059 h 1985474"/>
              <a:gd name="connsiteX11" fmla="*/ 1159727 w 1959923"/>
              <a:gd name="connsiteY11" fmla="*/ 468908 h 1985474"/>
              <a:gd name="connsiteX12" fmla="*/ 1081669 w 1959923"/>
              <a:gd name="connsiteY12" fmla="*/ 402001 h 1985474"/>
              <a:gd name="connsiteX13" fmla="*/ 970157 w 1959923"/>
              <a:gd name="connsiteY13" fmla="*/ 368547 h 1985474"/>
              <a:gd name="connsiteX14" fmla="*/ 947854 w 1959923"/>
              <a:gd name="connsiteY14" fmla="*/ 346244 h 1985474"/>
              <a:gd name="connsiteX15" fmla="*/ 903249 w 1959923"/>
              <a:gd name="connsiteY15" fmla="*/ 279337 h 1985474"/>
              <a:gd name="connsiteX16" fmla="*/ 836342 w 1959923"/>
              <a:gd name="connsiteY16" fmla="*/ 123220 h 1985474"/>
              <a:gd name="connsiteX17" fmla="*/ 747132 w 1959923"/>
              <a:gd name="connsiteY17" fmla="*/ 100918 h 1985474"/>
              <a:gd name="connsiteX18" fmla="*/ 624469 w 1959923"/>
              <a:gd name="connsiteY18" fmla="*/ 78615 h 1985474"/>
              <a:gd name="connsiteX19" fmla="*/ 557561 w 1959923"/>
              <a:gd name="connsiteY19" fmla="*/ 56313 h 1985474"/>
              <a:gd name="connsiteX20" fmla="*/ 535259 w 1959923"/>
              <a:gd name="connsiteY20" fmla="*/ 34010 h 1985474"/>
              <a:gd name="connsiteX21" fmla="*/ 490654 w 1959923"/>
              <a:gd name="connsiteY21" fmla="*/ 22859 h 1985474"/>
              <a:gd name="connsiteX22" fmla="*/ 401444 w 1959923"/>
              <a:gd name="connsiteY22" fmla="*/ 557 h 1985474"/>
              <a:gd name="connsiteX23" fmla="*/ 278781 w 1959923"/>
              <a:gd name="connsiteY23" fmla="*/ 11708 h 1985474"/>
              <a:gd name="connsiteX24" fmla="*/ 245327 w 1959923"/>
              <a:gd name="connsiteY24" fmla="*/ 22859 h 1985474"/>
              <a:gd name="connsiteX25" fmla="*/ 200722 w 1959923"/>
              <a:gd name="connsiteY25" fmla="*/ 67464 h 1985474"/>
              <a:gd name="connsiteX26" fmla="*/ 178420 w 1959923"/>
              <a:gd name="connsiteY26" fmla="*/ 268186 h 1985474"/>
              <a:gd name="connsiteX27" fmla="*/ 156118 w 1959923"/>
              <a:gd name="connsiteY27" fmla="*/ 335093 h 1985474"/>
              <a:gd name="connsiteX28" fmla="*/ 133815 w 1959923"/>
              <a:gd name="connsiteY28" fmla="*/ 402001 h 1985474"/>
              <a:gd name="connsiteX29" fmla="*/ 122664 w 1959923"/>
              <a:gd name="connsiteY29" fmla="*/ 435454 h 1985474"/>
              <a:gd name="connsiteX30" fmla="*/ 111513 w 1959923"/>
              <a:gd name="connsiteY30" fmla="*/ 524664 h 1985474"/>
              <a:gd name="connsiteX31" fmla="*/ 100361 w 1959923"/>
              <a:gd name="connsiteY31" fmla="*/ 569269 h 1985474"/>
              <a:gd name="connsiteX32" fmla="*/ 78059 w 1959923"/>
              <a:gd name="connsiteY32" fmla="*/ 714235 h 1985474"/>
              <a:gd name="connsiteX33" fmla="*/ 66908 w 1959923"/>
              <a:gd name="connsiteY33" fmla="*/ 1048771 h 1985474"/>
              <a:gd name="connsiteX34" fmla="*/ 44605 w 1959923"/>
              <a:gd name="connsiteY34" fmla="*/ 1071074 h 1985474"/>
              <a:gd name="connsiteX35" fmla="*/ 33454 w 1959923"/>
              <a:gd name="connsiteY35" fmla="*/ 1104527 h 1985474"/>
              <a:gd name="connsiteX36" fmla="*/ 44605 w 1959923"/>
              <a:gd name="connsiteY36" fmla="*/ 1160283 h 1985474"/>
              <a:gd name="connsiteX37" fmla="*/ 55757 w 1959923"/>
              <a:gd name="connsiteY37" fmla="*/ 1193737 h 1985474"/>
              <a:gd name="connsiteX38" fmla="*/ 44605 w 1959923"/>
              <a:gd name="connsiteY38" fmla="*/ 1238342 h 1985474"/>
              <a:gd name="connsiteX39" fmla="*/ 44605 w 1959923"/>
              <a:gd name="connsiteY39" fmla="*/ 1316401 h 1985474"/>
              <a:gd name="connsiteX40" fmla="*/ 22303 w 1959923"/>
              <a:gd name="connsiteY40" fmla="*/ 1539425 h 1985474"/>
              <a:gd name="connsiteX41" fmla="*/ 11152 w 1959923"/>
              <a:gd name="connsiteY41" fmla="*/ 1572879 h 1985474"/>
              <a:gd name="connsiteX42" fmla="*/ 11152 w 1959923"/>
              <a:gd name="connsiteY42" fmla="*/ 1907415 h 1985474"/>
              <a:gd name="connsiteX43" fmla="*/ 0 w 1959923"/>
              <a:gd name="connsiteY43" fmla="*/ 1985474 h 1985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959923" h="1985474">
                <a:moveTo>
                  <a:pt x="1895708" y="22859"/>
                </a:moveTo>
                <a:cubicBezTo>
                  <a:pt x="1959923" y="65671"/>
                  <a:pt x="1940786" y="38757"/>
                  <a:pt x="1918010" y="167825"/>
                </a:cubicBezTo>
                <a:cubicBezTo>
                  <a:pt x="1913925" y="190976"/>
                  <a:pt x="1903142" y="212430"/>
                  <a:pt x="1895708" y="234732"/>
                </a:cubicBezTo>
                <a:lnTo>
                  <a:pt x="1884557" y="268186"/>
                </a:lnTo>
                <a:cubicBezTo>
                  <a:pt x="1877035" y="335877"/>
                  <a:pt x="1890463" y="369857"/>
                  <a:pt x="1839952" y="413152"/>
                </a:cubicBezTo>
                <a:cubicBezTo>
                  <a:pt x="1827331" y="423970"/>
                  <a:pt x="1810215" y="428020"/>
                  <a:pt x="1795347" y="435454"/>
                </a:cubicBezTo>
                <a:cubicBezTo>
                  <a:pt x="1749672" y="572477"/>
                  <a:pt x="1798445" y="527406"/>
                  <a:pt x="1661532" y="546966"/>
                </a:cubicBezTo>
                <a:cubicBezTo>
                  <a:pt x="1642769" y="549646"/>
                  <a:pt x="1624361" y="554401"/>
                  <a:pt x="1605776" y="558118"/>
                </a:cubicBezTo>
                <a:lnTo>
                  <a:pt x="1416205" y="546966"/>
                </a:lnTo>
                <a:cubicBezTo>
                  <a:pt x="1397117" y="540938"/>
                  <a:pt x="1413076" y="496962"/>
                  <a:pt x="1393903" y="491210"/>
                </a:cubicBezTo>
                <a:cubicBezTo>
                  <a:pt x="1329719" y="471955"/>
                  <a:pt x="1260088" y="483776"/>
                  <a:pt x="1193181" y="480059"/>
                </a:cubicBezTo>
                <a:cubicBezTo>
                  <a:pt x="1182030" y="476342"/>
                  <a:pt x="1169292" y="475740"/>
                  <a:pt x="1159727" y="468908"/>
                </a:cubicBezTo>
                <a:cubicBezTo>
                  <a:pt x="1114211" y="436397"/>
                  <a:pt x="1127158" y="422218"/>
                  <a:pt x="1081669" y="402001"/>
                </a:cubicBezTo>
                <a:cubicBezTo>
                  <a:pt x="1046761" y="386486"/>
                  <a:pt x="1007229" y="377815"/>
                  <a:pt x="970157" y="368547"/>
                </a:cubicBezTo>
                <a:cubicBezTo>
                  <a:pt x="962723" y="361113"/>
                  <a:pt x="954162" y="354655"/>
                  <a:pt x="947854" y="346244"/>
                </a:cubicBezTo>
                <a:cubicBezTo>
                  <a:pt x="931771" y="324801"/>
                  <a:pt x="903249" y="279337"/>
                  <a:pt x="903249" y="279337"/>
                </a:cubicBezTo>
                <a:cubicBezTo>
                  <a:pt x="897149" y="248839"/>
                  <a:pt x="896476" y="138253"/>
                  <a:pt x="836342" y="123220"/>
                </a:cubicBezTo>
                <a:cubicBezTo>
                  <a:pt x="806605" y="115786"/>
                  <a:pt x="777289" y="106401"/>
                  <a:pt x="747132" y="100918"/>
                </a:cubicBezTo>
                <a:cubicBezTo>
                  <a:pt x="706244" y="93484"/>
                  <a:pt x="664922" y="88133"/>
                  <a:pt x="624469" y="78615"/>
                </a:cubicBezTo>
                <a:cubicBezTo>
                  <a:pt x="601585" y="73231"/>
                  <a:pt x="557561" y="56313"/>
                  <a:pt x="557561" y="56313"/>
                </a:cubicBezTo>
                <a:cubicBezTo>
                  <a:pt x="550127" y="48879"/>
                  <a:pt x="544663" y="38712"/>
                  <a:pt x="535259" y="34010"/>
                </a:cubicBezTo>
                <a:cubicBezTo>
                  <a:pt x="521551" y="27156"/>
                  <a:pt x="505390" y="27069"/>
                  <a:pt x="490654" y="22859"/>
                </a:cubicBezTo>
                <a:cubicBezTo>
                  <a:pt x="410645" y="0"/>
                  <a:pt x="514801" y="23228"/>
                  <a:pt x="401444" y="557"/>
                </a:cubicBezTo>
                <a:cubicBezTo>
                  <a:pt x="360556" y="4274"/>
                  <a:pt x="319425" y="5902"/>
                  <a:pt x="278781" y="11708"/>
                </a:cubicBezTo>
                <a:cubicBezTo>
                  <a:pt x="267145" y="13370"/>
                  <a:pt x="254892" y="16027"/>
                  <a:pt x="245327" y="22859"/>
                </a:cubicBezTo>
                <a:cubicBezTo>
                  <a:pt x="228217" y="35081"/>
                  <a:pt x="200722" y="67464"/>
                  <a:pt x="200722" y="67464"/>
                </a:cubicBezTo>
                <a:cubicBezTo>
                  <a:pt x="166880" y="168992"/>
                  <a:pt x="214219" y="17589"/>
                  <a:pt x="178420" y="268186"/>
                </a:cubicBezTo>
                <a:cubicBezTo>
                  <a:pt x="175095" y="291458"/>
                  <a:pt x="163552" y="312791"/>
                  <a:pt x="156118" y="335093"/>
                </a:cubicBezTo>
                <a:lnTo>
                  <a:pt x="133815" y="402001"/>
                </a:lnTo>
                <a:lnTo>
                  <a:pt x="122664" y="435454"/>
                </a:lnTo>
                <a:cubicBezTo>
                  <a:pt x="118947" y="465191"/>
                  <a:pt x="116440" y="495104"/>
                  <a:pt x="111513" y="524664"/>
                </a:cubicBezTo>
                <a:cubicBezTo>
                  <a:pt x="108993" y="539781"/>
                  <a:pt x="102528" y="554097"/>
                  <a:pt x="100361" y="569269"/>
                </a:cubicBezTo>
                <a:cubicBezTo>
                  <a:pt x="78798" y="720205"/>
                  <a:pt x="103931" y="636617"/>
                  <a:pt x="78059" y="714235"/>
                </a:cubicBezTo>
                <a:cubicBezTo>
                  <a:pt x="74342" y="825747"/>
                  <a:pt x="77322" y="937684"/>
                  <a:pt x="66908" y="1048771"/>
                </a:cubicBezTo>
                <a:cubicBezTo>
                  <a:pt x="65927" y="1059239"/>
                  <a:pt x="50014" y="1062059"/>
                  <a:pt x="44605" y="1071074"/>
                </a:cubicBezTo>
                <a:cubicBezTo>
                  <a:pt x="38557" y="1081153"/>
                  <a:pt x="37171" y="1093376"/>
                  <a:pt x="33454" y="1104527"/>
                </a:cubicBezTo>
                <a:cubicBezTo>
                  <a:pt x="37171" y="1123112"/>
                  <a:pt x="40008" y="1141896"/>
                  <a:pt x="44605" y="1160283"/>
                </a:cubicBezTo>
                <a:cubicBezTo>
                  <a:pt x="47456" y="1171687"/>
                  <a:pt x="55757" y="1181982"/>
                  <a:pt x="55757" y="1193737"/>
                </a:cubicBezTo>
                <a:cubicBezTo>
                  <a:pt x="55757" y="1209063"/>
                  <a:pt x="48322" y="1223474"/>
                  <a:pt x="44605" y="1238342"/>
                </a:cubicBezTo>
                <a:cubicBezTo>
                  <a:pt x="64184" y="1297075"/>
                  <a:pt x="53940" y="1246389"/>
                  <a:pt x="44605" y="1316401"/>
                </a:cubicBezTo>
                <a:cubicBezTo>
                  <a:pt x="35538" y="1384398"/>
                  <a:pt x="33781" y="1470558"/>
                  <a:pt x="22303" y="1539425"/>
                </a:cubicBezTo>
                <a:cubicBezTo>
                  <a:pt x="20371" y="1551020"/>
                  <a:pt x="14869" y="1561728"/>
                  <a:pt x="11152" y="1572879"/>
                </a:cubicBezTo>
                <a:cubicBezTo>
                  <a:pt x="39501" y="1714629"/>
                  <a:pt x="28165" y="1635218"/>
                  <a:pt x="11152" y="1907415"/>
                </a:cubicBezTo>
                <a:cubicBezTo>
                  <a:pt x="9512" y="1933648"/>
                  <a:pt x="0" y="1985474"/>
                  <a:pt x="0" y="1985474"/>
                </a:cubicBezTo>
              </a:path>
            </a:pathLst>
          </a:custGeom>
          <a:ln w="57150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>
              <a:solidFill>
                <a:srgbClr val="000000"/>
              </a:solidFill>
            </a:endParaRPr>
          </a:p>
        </p:txBody>
      </p:sp>
      <p:cxnSp>
        <p:nvCxnSpPr>
          <p:cNvPr id="13" name="直線接點 12"/>
          <p:cNvCxnSpPr/>
          <p:nvPr/>
        </p:nvCxnSpPr>
        <p:spPr>
          <a:xfrm>
            <a:off x="2339975" y="5229225"/>
            <a:ext cx="287338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矩形 15"/>
          <p:cNvSpPr/>
          <p:nvPr/>
        </p:nvSpPr>
        <p:spPr>
          <a:xfrm>
            <a:off x="1763713" y="6237288"/>
            <a:ext cx="1008062" cy="287337"/>
          </a:xfrm>
          <a:prstGeom prst="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1600" b="1" dirty="0">
                <a:solidFill>
                  <a:srgbClr val="000000"/>
                </a:solidFill>
              </a:rPr>
              <a:t>高屏溪</a:t>
            </a:r>
          </a:p>
        </p:txBody>
      </p:sp>
      <p:sp>
        <p:nvSpPr>
          <p:cNvPr id="18" name="圓角矩形圖說文字 17"/>
          <p:cNvSpPr/>
          <p:nvPr/>
        </p:nvSpPr>
        <p:spPr>
          <a:xfrm>
            <a:off x="395288" y="5373688"/>
            <a:ext cx="1223962" cy="576262"/>
          </a:xfrm>
          <a:prstGeom prst="wedgeRoundRectCallout">
            <a:avLst>
              <a:gd name="adj1" fmla="val 112651"/>
              <a:gd name="adj2" fmla="val -69520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000000"/>
                </a:solidFill>
              </a:rPr>
              <a:t>原取水堰</a:t>
            </a:r>
            <a:endParaRPr lang="en-US" altLang="zh-TW" b="1" dirty="0">
              <a:solidFill>
                <a:srgbClr val="000000"/>
              </a:solidFill>
            </a:endParaRPr>
          </a:p>
          <a:p>
            <a:pPr algn="ctr">
              <a:defRPr/>
            </a:pPr>
            <a:r>
              <a:rPr lang="en-US" altLang="zh-TW" sz="1600" b="1" dirty="0">
                <a:solidFill>
                  <a:srgbClr val="000000"/>
                </a:solidFill>
              </a:rPr>
              <a:t>(1999</a:t>
            </a:r>
            <a:r>
              <a:rPr lang="zh-TW" altLang="en-US" sz="1600" b="1" dirty="0">
                <a:solidFill>
                  <a:srgbClr val="000000"/>
                </a:solidFill>
              </a:rPr>
              <a:t>年前</a:t>
            </a:r>
            <a:r>
              <a:rPr lang="en-US" altLang="zh-TW" sz="1600" b="1" dirty="0">
                <a:solidFill>
                  <a:srgbClr val="000000"/>
                </a:solidFill>
              </a:rPr>
              <a:t>)</a:t>
            </a:r>
            <a:endParaRPr lang="zh-TW" altLang="en-US" sz="1600" b="1" dirty="0">
              <a:solidFill>
                <a:srgbClr val="000000"/>
              </a:solidFill>
            </a:endParaRPr>
          </a:p>
        </p:txBody>
      </p:sp>
      <p:sp>
        <p:nvSpPr>
          <p:cNvPr id="19" name="圓角矩形圖說文字 18"/>
          <p:cNvSpPr/>
          <p:nvPr/>
        </p:nvSpPr>
        <p:spPr>
          <a:xfrm>
            <a:off x="395288" y="4221163"/>
            <a:ext cx="1223962" cy="576262"/>
          </a:xfrm>
          <a:prstGeom prst="wedgeRoundRectCallout">
            <a:avLst>
              <a:gd name="adj1" fmla="val 118116"/>
              <a:gd name="adj2" fmla="val 10621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000000"/>
                </a:solidFill>
              </a:rPr>
              <a:t>新取水堰</a:t>
            </a:r>
            <a:endParaRPr lang="en-US" altLang="zh-TW" b="1" dirty="0">
              <a:solidFill>
                <a:srgbClr val="000000"/>
              </a:solidFill>
            </a:endParaRPr>
          </a:p>
          <a:p>
            <a:pPr algn="ctr">
              <a:defRPr/>
            </a:pPr>
            <a:r>
              <a:rPr lang="en-US" altLang="zh-TW" sz="1600" b="1" dirty="0">
                <a:solidFill>
                  <a:srgbClr val="000000"/>
                </a:solidFill>
              </a:rPr>
              <a:t>(1999</a:t>
            </a:r>
            <a:r>
              <a:rPr lang="zh-TW" altLang="en-US" sz="1600" b="1" dirty="0">
                <a:solidFill>
                  <a:srgbClr val="000000"/>
                </a:solidFill>
              </a:rPr>
              <a:t>年後</a:t>
            </a:r>
            <a:r>
              <a:rPr lang="en-US" altLang="zh-TW" sz="1600" b="1" dirty="0">
                <a:solidFill>
                  <a:srgbClr val="000000"/>
                </a:solidFill>
              </a:rPr>
              <a:t>)</a:t>
            </a:r>
            <a:endParaRPr lang="zh-TW" altLang="en-US" sz="1600" b="1" dirty="0">
              <a:solidFill>
                <a:srgbClr val="000000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121400" y="115888"/>
            <a:ext cx="2914650" cy="1584325"/>
          </a:xfrm>
          <a:prstGeom prst="rect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4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大高雄的</a:t>
            </a:r>
            <a:endParaRPr lang="en-US" altLang="zh-TW" sz="4400" b="1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algn="ctr">
              <a:defRPr/>
            </a:pPr>
            <a:r>
              <a:rPr lang="zh-TW" altLang="en-US" sz="44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取水邏輯</a:t>
            </a:r>
            <a:endParaRPr lang="en-US" altLang="zh-TW" sz="4400" b="1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21" name="三十二角星形 20"/>
          <p:cNvSpPr/>
          <p:nvPr/>
        </p:nvSpPr>
        <p:spPr>
          <a:xfrm>
            <a:off x="4427984" y="5489426"/>
            <a:ext cx="4427537" cy="1368574"/>
          </a:xfrm>
          <a:prstGeom prst="star32">
            <a:avLst>
              <a:gd name="adj" fmla="val 4154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3200" b="1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b="1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雞蛋大都放在同一籃子</a:t>
            </a:r>
            <a:r>
              <a:rPr lang="en-US" altLang="zh-TW" sz="3200" b="1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zh-TW" altLang="en-US" sz="3200" b="1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66945" name="Picture 1"/>
          <p:cNvPicPr>
            <a:picLocks noChangeAspect="1" noChangeArrowheads="1"/>
          </p:cNvPicPr>
          <p:nvPr/>
        </p:nvPicPr>
        <p:blipFill>
          <a:blip r:embed="rId3" cstate="print"/>
          <a:srcRect l="15324" t="3381" r="15517" b="861"/>
          <a:stretch>
            <a:fillRect/>
          </a:stretch>
        </p:blipFill>
        <p:spPr bwMode="auto">
          <a:xfrm>
            <a:off x="4932040" y="1844824"/>
            <a:ext cx="4176464" cy="3614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橢圓 21"/>
          <p:cNvSpPr/>
          <p:nvPr/>
        </p:nvSpPr>
        <p:spPr>
          <a:xfrm>
            <a:off x="6660232" y="2996952"/>
            <a:ext cx="1440160" cy="1080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3" presetClass="entr" presetSubtype="1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500"/>
                            </p:stCondLst>
                            <p:childTnLst>
                              <p:par>
                                <p:cTn id="42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 L 0.00798 -0.0944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-47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466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6" grpId="0" animBg="1"/>
      <p:bldP spid="18" grpId="0" animBg="1"/>
      <p:bldP spid="18" grpId="1" animBg="1"/>
      <p:bldP spid="19" grpId="0" animBg="1"/>
      <p:bldP spid="21" grpId="0" animBg="1"/>
      <p:bldP spid="2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l="5113" t="8421" r="57875" b="8421"/>
          <a:stretch>
            <a:fillRect/>
          </a:stretch>
        </p:blipFill>
        <p:spPr bwMode="auto">
          <a:xfrm>
            <a:off x="4224338" y="0"/>
            <a:ext cx="488473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直線接點 3"/>
          <p:cNvCxnSpPr/>
          <p:nvPr/>
        </p:nvCxnSpPr>
        <p:spPr>
          <a:xfrm flipV="1">
            <a:off x="5664200" y="5876925"/>
            <a:ext cx="576263" cy="2159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圓角矩形圖說文字 9"/>
          <p:cNvSpPr/>
          <p:nvPr/>
        </p:nvSpPr>
        <p:spPr>
          <a:xfrm>
            <a:off x="6516688" y="4797425"/>
            <a:ext cx="1223962" cy="576263"/>
          </a:xfrm>
          <a:prstGeom prst="wedgeRoundRectCallout">
            <a:avLst>
              <a:gd name="adj1" fmla="val -73182"/>
              <a:gd name="adj2" fmla="val 135670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000000"/>
                </a:solidFill>
              </a:rPr>
              <a:t>原取水堰</a:t>
            </a:r>
            <a:endParaRPr lang="en-US" altLang="zh-TW" b="1" dirty="0">
              <a:solidFill>
                <a:srgbClr val="000000"/>
              </a:solidFill>
            </a:endParaRPr>
          </a:p>
          <a:p>
            <a:pPr algn="ctr">
              <a:defRPr/>
            </a:pPr>
            <a:r>
              <a:rPr lang="en-US" altLang="zh-TW" sz="1600" b="1" dirty="0">
                <a:solidFill>
                  <a:srgbClr val="000000"/>
                </a:solidFill>
              </a:rPr>
              <a:t>(1999</a:t>
            </a:r>
            <a:r>
              <a:rPr lang="zh-TW" altLang="en-US" sz="1600" b="1" dirty="0">
                <a:solidFill>
                  <a:srgbClr val="000000"/>
                </a:solidFill>
              </a:rPr>
              <a:t>年前</a:t>
            </a:r>
            <a:r>
              <a:rPr lang="en-US" altLang="zh-TW" sz="1600" b="1" dirty="0">
                <a:solidFill>
                  <a:srgbClr val="000000"/>
                </a:solidFill>
              </a:rPr>
              <a:t>)</a:t>
            </a:r>
            <a:endParaRPr lang="zh-TW" altLang="en-US" sz="1600" b="1" dirty="0">
              <a:solidFill>
                <a:srgbClr val="000000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 rot="20575013">
            <a:off x="5467350" y="6305550"/>
            <a:ext cx="1008063" cy="215900"/>
          </a:xfrm>
          <a:prstGeom prst="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1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高屏大橋</a:t>
            </a:r>
          </a:p>
        </p:txBody>
      </p:sp>
      <p:cxnSp>
        <p:nvCxnSpPr>
          <p:cNvPr id="13" name="直線接點 12"/>
          <p:cNvCxnSpPr/>
          <p:nvPr/>
        </p:nvCxnSpPr>
        <p:spPr>
          <a:xfrm>
            <a:off x="6227763" y="1628775"/>
            <a:ext cx="360362" cy="28733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圓角矩形圖說文字 13"/>
          <p:cNvSpPr/>
          <p:nvPr/>
        </p:nvSpPr>
        <p:spPr>
          <a:xfrm>
            <a:off x="7235825" y="1268413"/>
            <a:ext cx="1296988" cy="576262"/>
          </a:xfrm>
          <a:prstGeom prst="wedgeRoundRectCallout">
            <a:avLst>
              <a:gd name="adj1" fmla="val -108861"/>
              <a:gd name="adj2" fmla="val 53208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000000"/>
                </a:solidFill>
              </a:rPr>
              <a:t>新取水堰</a:t>
            </a:r>
            <a:endParaRPr lang="en-US" altLang="zh-TW" b="1" dirty="0">
              <a:solidFill>
                <a:srgbClr val="000000"/>
              </a:solidFill>
            </a:endParaRPr>
          </a:p>
          <a:p>
            <a:pPr algn="ctr">
              <a:defRPr/>
            </a:pPr>
            <a:r>
              <a:rPr lang="en-US" altLang="zh-TW" sz="1600" b="1" dirty="0">
                <a:solidFill>
                  <a:srgbClr val="000000"/>
                </a:solidFill>
              </a:rPr>
              <a:t>(1999</a:t>
            </a:r>
            <a:r>
              <a:rPr lang="zh-TW" altLang="en-US" sz="1600" b="1" dirty="0">
                <a:solidFill>
                  <a:srgbClr val="000000"/>
                </a:solidFill>
              </a:rPr>
              <a:t>年後</a:t>
            </a:r>
            <a:r>
              <a:rPr lang="en-US" altLang="zh-TW" sz="1600" b="1" dirty="0">
                <a:solidFill>
                  <a:srgbClr val="000000"/>
                </a:solidFill>
              </a:rPr>
              <a:t>)</a:t>
            </a:r>
            <a:endParaRPr lang="zh-TW" altLang="en-US" sz="1600" b="1" dirty="0">
              <a:solidFill>
                <a:srgbClr val="000000"/>
              </a:solidFill>
            </a:endParaRPr>
          </a:p>
        </p:txBody>
      </p:sp>
      <p:sp>
        <p:nvSpPr>
          <p:cNvPr id="17" name="手繪多邊形 16"/>
          <p:cNvSpPr/>
          <p:nvPr/>
        </p:nvSpPr>
        <p:spPr>
          <a:xfrm>
            <a:off x="5530850" y="211138"/>
            <a:ext cx="2041525" cy="6591300"/>
          </a:xfrm>
          <a:custGeom>
            <a:avLst/>
            <a:gdLst>
              <a:gd name="connsiteX0" fmla="*/ 2040673 w 2040673"/>
              <a:gd name="connsiteY0" fmla="*/ 0 h 6590371"/>
              <a:gd name="connsiteX1" fmla="*/ 2029522 w 2040673"/>
              <a:gd name="connsiteY1" fmla="*/ 44605 h 6590371"/>
              <a:gd name="connsiteX2" fmla="*/ 2018371 w 2040673"/>
              <a:gd name="connsiteY2" fmla="*/ 78059 h 6590371"/>
              <a:gd name="connsiteX3" fmla="*/ 1973766 w 2040673"/>
              <a:gd name="connsiteY3" fmla="*/ 89210 h 6590371"/>
              <a:gd name="connsiteX4" fmla="*/ 1951463 w 2040673"/>
              <a:gd name="connsiteY4" fmla="*/ 167268 h 6590371"/>
              <a:gd name="connsiteX5" fmla="*/ 1940312 w 2040673"/>
              <a:gd name="connsiteY5" fmla="*/ 211873 h 6590371"/>
              <a:gd name="connsiteX6" fmla="*/ 1906858 w 2040673"/>
              <a:gd name="connsiteY6" fmla="*/ 234176 h 6590371"/>
              <a:gd name="connsiteX7" fmla="*/ 1884556 w 2040673"/>
              <a:gd name="connsiteY7" fmla="*/ 267629 h 6590371"/>
              <a:gd name="connsiteX8" fmla="*/ 1873405 w 2040673"/>
              <a:gd name="connsiteY8" fmla="*/ 301083 h 6590371"/>
              <a:gd name="connsiteX9" fmla="*/ 1839951 w 2040673"/>
              <a:gd name="connsiteY9" fmla="*/ 312234 h 6590371"/>
              <a:gd name="connsiteX10" fmla="*/ 1806497 w 2040673"/>
              <a:gd name="connsiteY10" fmla="*/ 367990 h 6590371"/>
              <a:gd name="connsiteX11" fmla="*/ 1739590 w 2040673"/>
              <a:gd name="connsiteY11" fmla="*/ 390293 h 6590371"/>
              <a:gd name="connsiteX12" fmla="*/ 1706136 w 2040673"/>
              <a:gd name="connsiteY12" fmla="*/ 423747 h 6590371"/>
              <a:gd name="connsiteX13" fmla="*/ 1639229 w 2040673"/>
              <a:gd name="connsiteY13" fmla="*/ 446049 h 6590371"/>
              <a:gd name="connsiteX14" fmla="*/ 1616927 w 2040673"/>
              <a:gd name="connsiteY14" fmla="*/ 490654 h 6590371"/>
              <a:gd name="connsiteX15" fmla="*/ 1594624 w 2040673"/>
              <a:gd name="connsiteY15" fmla="*/ 557561 h 6590371"/>
              <a:gd name="connsiteX16" fmla="*/ 1527717 w 2040673"/>
              <a:gd name="connsiteY16" fmla="*/ 624468 h 6590371"/>
              <a:gd name="connsiteX17" fmla="*/ 1460810 w 2040673"/>
              <a:gd name="connsiteY17" fmla="*/ 691376 h 6590371"/>
              <a:gd name="connsiteX18" fmla="*/ 1438507 w 2040673"/>
              <a:gd name="connsiteY18" fmla="*/ 713678 h 6590371"/>
              <a:gd name="connsiteX19" fmla="*/ 1405054 w 2040673"/>
              <a:gd name="connsiteY19" fmla="*/ 780586 h 6590371"/>
              <a:gd name="connsiteX20" fmla="*/ 1393902 w 2040673"/>
              <a:gd name="connsiteY20" fmla="*/ 814039 h 6590371"/>
              <a:gd name="connsiteX21" fmla="*/ 1315844 w 2040673"/>
              <a:gd name="connsiteY21" fmla="*/ 880947 h 6590371"/>
              <a:gd name="connsiteX22" fmla="*/ 1293541 w 2040673"/>
              <a:gd name="connsiteY22" fmla="*/ 903249 h 6590371"/>
              <a:gd name="connsiteX23" fmla="*/ 1248936 w 2040673"/>
              <a:gd name="connsiteY23" fmla="*/ 959005 h 6590371"/>
              <a:gd name="connsiteX24" fmla="*/ 1204332 w 2040673"/>
              <a:gd name="connsiteY24" fmla="*/ 1025912 h 6590371"/>
              <a:gd name="connsiteX25" fmla="*/ 1182029 w 2040673"/>
              <a:gd name="connsiteY25" fmla="*/ 1048215 h 6590371"/>
              <a:gd name="connsiteX26" fmla="*/ 1070517 w 2040673"/>
              <a:gd name="connsiteY26" fmla="*/ 1059366 h 6590371"/>
              <a:gd name="connsiteX27" fmla="*/ 1037063 w 2040673"/>
              <a:gd name="connsiteY27" fmla="*/ 1092820 h 6590371"/>
              <a:gd name="connsiteX28" fmla="*/ 992458 w 2040673"/>
              <a:gd name="connsiteY28" fmla="*/ 1148576 h 6590371"/>
              <a:gd name="connsiteX29" fmla="*/ 959005 w 2040673"/>
              <a:gd name="connsiteY29" fmla="*/ 1159727 h 6590371"/>
              <a:gd name="connsiteX30" fmla="*/ 903249 w 2040673"/>
              <a:gd name="connsiteY30" fmla="*/ 1215483 h 6590371"/>
              <a:gd name="connsiteX31" fmla="*/ 880946 w 2040673"/>
              <a:gd name="connsiteY31" fmla="*/ 1248937 h 6590371"/>
              <a:gd name="connsiteX32" fmla="*/ 847493 w 2040673"/>
              <a:gd name="connsiteY32" fmla="*/ 1271239 h 6590371"/>
              <a:gd name="connsiteX33" fmla="*/ 825190 w 2040673"/>
              <a:gd name="connsiteY33" fmla="*/ 1293542 h 6590371"/>
              <a:gd name="connsiteX34" fmla="*/ 791736 w 2040673"/>
              <a:gd name="connsiteY34" fmla="*/ 1315844 h 6590371"/>
              <a:gd name="connsiteX35" fmla="*/ 769434 w 2040673"/>
              <a:gd name="connsiteY35" fmla="*/ 1338147 h 6590371"/>
              <a:gd name="connsiteX36" fmla="*/ 735980 w 2040673"/>
              <a:gd name="connsiteY36" fmla="*/ 1360449 h 6590371"/>
              <a:gd name="connsiteX37" fmla="*/ 669073 w 2040673"/>
              <a:gd name="connsiteY37" fmla="*/ 1382751 h 6590371"/>
              <a:gd name="connsiteX38" fmla="*/ 635619 w 2040673"/>
              <a:gd name="connsiteY38" fmla="*/ 1416205 h 6590371"/>
              <a:gd name="connsiteX39" fmla="*/ 624468 w 2040673"/>
              <a:gd name="connsiteY39" fmla="*/ 1449659 h 6590371"/>
              <a:gd name="connsiteX40" fmla="*/ 602166 w 2040673"/>
              <a:gd name="connsiteY40" fmla="*/ 1483112 h 6590371"/>
              <a:gd name="connsiteX41" fmla="*/ 579863 w 2040673"/>
              <a:gd name="connsiteY41" fmla="*/ 1550020 h 6590371"/>
              <a:gd name="connsiteX42" fmla="*/ 568712 w 2040673"/>
              <a:gd name="connsiteY42" fmla="*/ 1583473 h 6590371"/>
              <a:gd name="connsiteX43" fmla="*/ 535258 w 2040673"/>
              <a:gd name="connsiteY43" fmla="*/ 1672683 h 6590371"/>
              <a:gd name="connsiteX44" fmla="*/ 524107 w 2040673"/>
              <a:gd name="connsiteY44" fmla="*/ 1706137 h 6590371"/>
              <a:gd name="connsiteX45" fmla="*/ 490654 w 2040673"/>
              <a:gd name="connsiteY45" fmla="*/ 1717288 h 6590371"/>
              <a:gd name="connsiteX46" fmla="*/ 479502 w 2040673"/>
              <a:gd name="connsiteY46" fmla="*/ 1761893 h 6590371"/>
              <a:gd name="connsiteX47" fmla="*/ 423746 w 2040673"/>
              <a:gd name="connsiteY47" fmla="*/ 1817649 h 6590371"/>
              <a:gd name="connsiteX48" fmla="*/ 390293 w 2040673"/>
              <a:gd name="connsiteY48" fmla="*/ 1884556 h 6590371"/>
              <a:gd name="connsiteX49" fmla="*/ 356839 w 2040673"/>
              <a:gd name="connsiteY49" fmla="*/ 1906859 h 6590371"/>
              <a:gd name="connsiteX50" fmla="*/ 334536 w 2040673"/>
              <a:gd name="connsiteY50" fmla="*/ 1940312 h 6590371"/>
              <a:gd name="connsiteX51" fmla="*/ 312234 w 2040673"/>
              <a:gd name="connsiteY51" fmla="*/ 1962615 h 6590371"/>
              <a:gd name="connsiteX52" fmla="*/ 301083 w 2040673"/>
              <a:gd name="connsiteY52" fmla="*/ 1996068 h 6590371"/>
              <a:gd name="connsiteX53" fmla="*/ 267629 w 2040673"/>
              <a:gd name="connsiteY53" fmla="*/ 2007220 h 6590371"/>
              <a:gd name="connsiteX54" fmla="*/ 245327 w 2040673"/>
              <a:gd name="connsiteY54" fmla="*/ 2040673 h 6590371"/>
              <a:gd name="connsiteX55" fmla="*/ 234175 w 2040673"/>
              <a:gd name="connsiteY55" fmla="*/ 2141034 h 6590371"/>
              <a:gd name="connsiteX56" fmla="*/ 223024 w 2040673"/>
              <a:gd name="connsiteY56" fmla="*/ 2196790 h 6590371"/>
              <a:gd name="connsiteX57" fmla="*/ 211873 w 2040673"/>
              <a:gd name="connsiteY57" fmla="*/ 2230244 h 6590371"/>
              <a:gd name="connsiteX58" fmla="*/ 189571 w 2040673"/>
              <a:gd name="connsiteY58" fmla="*/ 2252547 h 6590371"/>
              <a:gd name="connsiteX59" fmla="*/ 178419 w 2040673"/>
              <a:gd name="connsiteY59" fmla="*/ 2375210 h 6590371"/>
              <a:gd name="connsiteX60" fmla="*/ 156117 w 2040673"/>
              <a:gd name="connsiteY60" fmla="*/ 2453268 h 6590371"/>
              <a:gd name="connsiteX61" fmla="*/ 144966 w 2040673"/>
              <a:gd name="connsiteY61" fmla="*/ 2509025 h 6590371"/>
              <a:gd name="connsiteX62" fmla="*/ 111512 w 2040673"/>
              <a:gd name="connsiteY62" fmla="*/ 2520176 h 6590371"/>
              <a:gd name="connsiteX63" fmla="*/ 100361 w 2040673"/>
              <a:gd name="connsiteY63" fmla="*/ 2575932 h 6590371"/>
              <a:gd name="connsiteX64" fmla="*/ 89210 w 2040673"/>
              <a:gd name="connsiteY64" fmla="*/ 2609386 h 6590371"/>
              <a:gd name="connsiteX65" fmla="*/ 78058 w 2040673"/>
              <a:gd name="connsiteY65" fmla="*/ 2787805 h 6590371"/>
              <a:gd name="connsiteX66" fmla="*/ 66907 w 2040673"/>
              <a:gd name="connsiteY66" fmla="*/ 2888166 h 6590371"/>
              <a:gd name="connsiteX67" fmla="*/ 55756 w 2040673"/>
              <a:gd name="connsiteY67" fmla="*/ 3323064 h 6590371"/>
              <a:gd name="connsiteX68" fmla="*/ 33454 w 2040673"/>
              <a:gd name="connsiteY68" fmla="*/ 3367668 h 6590371"/>
              <a:gd name="connsiteX69" fmla="*/ 22302 w 2040673"/>
              <a:gd name="connsiteY69" fmla="*/ 3624147 h 6590371"/>
              <a:gd name="connsiteX70" fmla="*/ 0 w 2040673"/>
              <a:gd name="connsiteY70" fmla="*/ 3691054 h 6590371"/>
              <a:gd name="connsiteX71" fmla="*/ 11151 w 2040673"/>
              <a:gd name="connsiteY71" fmla="*/ 3847171 h 6590371"/>
              <a:gd name="connsiteX72" fmla="*/ 11151 w 2040673"/>
              <a:gd name="connsiteY72" fmla="*/ 3914078 h 6590371"/>
              <a:gd name="connsiteX73" fmla="*/ 22302 w 2040673"/>
              <a:gd name="connsiteY73" fmla="*/ 3958683 h 6590371"/>
              <a:gd name="connsiteX74" fmla="*/ 44605 w 2040673"/>
              <a:gd name="connsiteY74" fmla="*/ 4092498 h 6590371"/>
              <a:gd name="connsiteX75" fmla="*/ 66907 w 2040673"/>
              <a:gd name="connsiteY75" fmla="*/ 4159405 h 6590371"/>
              <a:gd name="connsiteX76" fmla="*/ 78058 w 2040673"/>
              <a:gd name="connsiteY76" fmla="*/ 4393581 h 6590371"/>
              <a:gd name="connsiteX77" fmla="*/ 111512 w 2040673"/>
              <a:gd name="connsiteY77" fmla="*/ 4427034 h 6590371"/>
              <a:gd name="connsiteX78" fmla="*/ 144966 w 2040673"/>
              <a:gd name="connsiteY78" fmla="*/ 4482790 h 6590371"/>
              <a:gd name="connsiteX79" fmla="*/ 156117 w 2040673"/>
              <a:gd name="connsiteY79" fmla="*/ 4516244 h 6590371"/>
              <a:gd name="connsiteX80" fmla="*/ 122663 w 2040673"/>
              <a:gd name="connsiteY80" fmla="*/ 4694664 h 6590371"/>
              <a:gd name="connsiteX81" fmla="*/ 156117 w 2040673"/>
              <a:gd name="connsiteY81" fmla="*/ 4973444 h 6590371"/>
              <a:gd name="connsiteX82" fmla="*/ 178419 w 2040673"/>
              <a:gd name="connsiteY82" fmla="*/ 5040351 h 6590371"/>
              <a:gd name="connsiteX83" fmla="*/ 167268 w 2040673"/>
              <a:gd name="connsiteY83" fmla="*/ 5218771 h 6590371"/>
              <a:gd name="connsiteX84" fmla="*/ 156117 w 2040673"/>
              <a:gd name="connsiteY84" fmla="*/ 5263376 h 6590371"/>
              <a:gd name="connsiteX85" fmla="*/ 178419 w 2040673"/>
              <a:gd name="connsiteY85" fmla="*/ 5386039 h 6590371"/>
              <a:gd name="connsiteX86" fmla="*/ 200722 w 2040673"/>
              <a:gd name="connsiteY86" fmla="*/ 5419493 h 6590371"/>
              <a:gd name="connsiteX87" fmla="*/ 211873 w 2040673"/>
              <a:gd name="connsiteY87" fmla="*/ 5464098 h 6590371"/>
              <a:gd name="connsiteX88" fmla="*/ 223024 w 2040673"/>
              <a:gd name="connsiteY88" fmla="*/ 5497551 h 6590371"/>
              <a:gd name="connsiteX89" fmla="*/ 234175 w 2040673"/>
              <a:gd name="connsiteY89" fmla="*/ 5720576 h 6590371"/>
              <a:gd name="connsiteX90" fmla="*/ 245327 w 2040673"/>
              <a:gd name="connsiteY90" fmla="*/ 5754029 h 6590371"/>
              <a:gd name="connsiteX91" fmla="*/ 267629 w 2040673"/>
              <a:gd name="connsiteY91" fmla="*/ 5787483 h 6590371"/>
              <a:gd name="connsiteX92" fmla="*/ 278780 w 2040673"/>
              <a:gd name="connsiteY92" fmla="*/ 5832088 h 6590371"/>
              <a:gd name="connsiteX93" fmla="*/ 289932 w 2040673"/>
              <a:gd name="connsiteY93" fmla="*/ 5865542 h 6590371"/>
              <a:gd name="connsiteX94" fmla="*/ 312234 w 2040673"/>
              <a:gd name="connsiteY94" fmla="*/ 5977054 h 6590371"/>
              <a:gd name="connsiteX95" fmla="*/ 334536 w 2040673"/>
              <a:gd name="connsiteY95" fmla="*/ 6010507 h 6590371"/>
              <a:gd name="connsiteX96" fmla="*/ 356839 w 2040673"/>
              <a:gd name="connsiteY96" fmla="*/ 6077415 h 6590371"/>
              <a:gd name="connsiteX97" fmla="*/ 367990 w 2040673"/>
              <a:gd name="connsiteY97" fmla="*/ 6110868 h 6590371"/>
              <a:gd name="connsiteX98" fmla="*/ 390293 w 2040673"/>
              <a:gd name="connsiteY98" fmla="*/ 6133171 h 6590371"/>
              <a:gd name="connsiteX99" fmla="*/ 423746 w 2040673"/>
              <a:gd name="connsiteY99" fmla="*/ 6211229 h 6590371"/>
              <a:gd name="connsiteX100" fmla="*/ 446049 w 2040673"/>
              <a:gd name="connsiteY100" fmla="*/ 6278137 h 6590371"/>
              <a:gd name="connsiteX101" fmla="*/ 457200 w 2040673"/>
              <a:gd name="connsiteY101" fmla="*/ 6311590 h 6590371"/>
              <a:gd name="connsiteX102" fmla="*/ 468351 w 2040673"/>
              <a:gd name="connsiteY102" fmla="*/ 6356195 h 6590371"/>
              <a:gd name="connsiteX103" fmla="*/ 490654 w 2040673"/>
              <a:gd name="connsiteY103" fmla="*/ 6400800 h 6590371"/>
              <a:gd name="connsiteX104" fmla="*/ 512956 w 2040673"/>
              <a:gd name="connsiteY104" fmla="*/ 6445405 h 6590371"/>
              <a:gd name="connsiteX105" fmla="*/ 524107 w 2040673"/>
              <a:gd name="connsiteY105" fmla="*/ 6490010 h 6590371"/>
              <a:gd name="connsiteX106" fmla="*/ 546410 w 2040673"/>
              <a:gd name="connsiteY106" fmla="*/ 6556917 h 6590371"/>
              <a:gd name="connsiteX107" fmla="*/ 557561 w 2040673"/>
              <a:gd name="connsiteY107" fmla="*/ 6590371 h 6590371"/>
              <a:gd name="connsiteX108" fmla="*/ 579863 w 2040673"/>
              <a:gd name="connsiteY108" fmla="*/ 6534615 h 6590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</a:cxnLst>
            <a:rect l="l" t="t" r="r" b="b"/>
            <a:pathLst>
              <a:path w="2040673" h="6590371">
                <a:moveTo>
                  <a:pt x="2040673" y="0"/>
                </a:moveTo>
                <a:cubicBezTo>
                  <a:pt x="2036956" y="14868"/>
                  <a:pt x="2033732" y="29869"/>
                  <a:pt x="2029522" y="44605"/>
                </a:cubicBezTo>
                <a:cubicBezTo>
                  <a:pt x="2026293" y="55907"/>
                  <a:pt x="2027550" y="70716"/>
                  <a:pt x="2018371" y="78059"/>
                </a:cubicBezTo>
                <a:cubicBezTo>
                  <a:pt x="2006403" y="87633"/>
                  <a:pt x="1988634" y="85493"/>
                  <a:pt x="1973766" y="89210"/>
                </a:cubicBezTo>
                <a:cubicBezTo>
                  <a:pt x="1966332" y="115229"/>
                  <a:pt x="1958583" y="141161"/>
                  <a:pt x="1951463" y="167268"/>
                </a:cubicBezTo>
                <a:cubicBezTo>
                  <a:pt x="1947430" y="182054"/>
                  <a:pt x="1948813" y="199121"/>
                  <a:pt x="1940312" y="211873"/>
                </a:cubicBezTo>
                <a:cubicBezTo>
                  <a:pt x="1932878" y="223024"/>
                  <a:pt x="1918009" y="226742"/>
                  <a:pt x="1906858" y="234176"/>
                </a:cubicBezTo>
                <a:cubicBezTo>
                  <a:pt x="1899424" y="245327"/>
                  <a:pt x="1890549" y="255642"/>
                  <a:pt x="1884556" y="267629"/>
                </a:cubicBezTo>
                <a:cubicBezTo>
                  <a:pt x="1879299" y="278143"/>
                  <a:pt x="1881717" y="292771"/>
                  <a:pt x="1873405" y="301083"/>
                </a:cubicBezTo>
                <a:cubicBezTo>
                  <a:pt x="1865093" y="309395"/>
                  <a:pt x="1851102" y="308517"/>
                  <a:pt x="1839951" y="312234"/>
                </a:cubicBezTo>
                <a:cubicBezTo>
                  <a:pt x="1832320" y="335127"/>
                  <a:pt x="1830990" y="355744"/>
                  <a:pt x="1806497" y="367990"/>
                </a:cubicBezTo>
                <a:cubicBezTo>
                  <a:pt x="1785470" y="378503"/>
                  <a:pt x="1739590" y="390293"/>
                  <a:pt x="1739590" y="390293"/>
                </a:cubicBezTo>
                <a:cubicBezTo>
                  <a:pt x="1728439" y="401444"/>
                  <a:pt x="1719922" y="416088"/>
                  <a:pt x="1706136" y="423747"/>
                </a:cubicBezTo>
                <a:cubicBezTo>
                  <a:pt x="1685586" y="435164"/>
                  <a:pt x="1639229" y="446049"/>
                  <a:pt x="1639229" y="446049"/>
                </a:cubicBezTo>
                <a:cubicBezTo>
                  <a:pt x="1631795" y="460917"/>
                  <a:pt x="1623101" y="475220"/>
                  <a:pt x="1616927" y="490654"/>
                </a:cubicBezTo>
                <a:cubicBezTo>
                  <a:pt x="1608196" y="512481"/>
                  <a:pt x="1611247" y="540938"/>
                  <a:pt x="1594624" y="557561"/>
                </a:cubicBezTo>
                <a:lnTo>
                  <a:pt x="1527717" y="624468"/>
                </a:lnTo>
                <a:lnTo>
                  <a:pt x="1460810" y="691376"/>
                </a:lnTo>
                <a:lnTo>
                  <a:pt x="1438507" y="713678"/>
                </a:lnTo>
                <a:cubicBezTo>
                  <a:pt x="1410482" y="797756"/>
                  <a:pt x="1448283" y="694129"/>
                  <a:pt x="1405054" y="780586"/>
                </a:cubicBezTo>
                <a:cubicBezTo>
                  <a:pt x="1399797" y="791099"/>
                  <a:pt x="1400734" y="804474"/>
                  <a:pt x="1393902" y="814039"/>
                </a:cubicBezTo>
                <a:cubicBezTo>
                  <a:pt x="1358113" y="864142"/>
                  <a:pt x="1355133" y="849516"/>
                  <a:pt x="1315844" y="880947"/>
                </a:cubicBezTo>
                <a:cubicBezTo>
                  <a:pt x="1307634" y="887515"/>
                  <a:pt x="1300975" y="895815"/>
                  <a:pt x="1293541" y="903249"/>
                </a:cubicBezTo>
                <a:cubicBezTo>
                  <a:pt x="1268429" y="978587"/>
                  <a:pt x="1303256" y="896925"/>
                  <a:pt x="1248936" y="959005"/>
                </a:cubicBezTo>
                <a:cubicBezTo>
                  <a:pt x="1231285" y="979177"/>
                  <a:pt x="1223285" y="1006959"/>
                  <a:pt x="1204332" y="1025912"/>
                </a:cubicBezTo>
                <a:cubicBezTo>
                  <a:pt x="1196898" y="1033346"/>
                  <a:pt x="1192229" y="1045665"/>
                  <a:pt x="1182029" y="1048215"/>
                </a:cubicBezTo>
                <a:cubicBezTo>
                  <a:pt x="1145788" y="1057275"/>
                  <a:pt x="1107688" y="1055649"/>
                  <a:pt x="1070517" y="1059366"/>
                </a:cubicBezTo>
                <a:cubicBezTo>
                  <a:pt x="1059366" y="1070517"/>
                  <a:pt x="1047159" y="1080705"/>
                  <a:pt x="1037063" y="1092820"/>
                </a:cubicBezTo>
                <a:cubicBezTo>
                  <a:pt x="1021868" y="1111054"/>
                  <a:pt x="1014087" y="1135598"/>
                  <a:pt x="992458" y="1148576"/>
                </a:cubicBezTo>
                <a:cubicBezTo>
                  <a:pt x="982379" y="1154624"/>
                  <a:pt x="970156" y="1156010"/>
                  <a:pt x="959005" y="1159727"/>
                </a:cubicBezTo>
                <a:cubicBezTo>
                  <a:pt x="904372" y="1268991"/>
                  <a:pt x="971616" y="1160789"/>
                  <a:pt x="903249" y="1215483"/>
                </a:cubicBezTo>
                <a:cubicBezTo>
                  <a:pt x="892784" y="1223855"/>
                  <a:pt x="890423" y="1239460"/>
                  <a:pt x="880946" y="1248937"/>
                </a:cubicBezTo>
                <a:cubicBezTo>
                  <a:pt x="871469" y="1258414"/>
                  <a:pt x="857958" y="1262867"/>
                  <a:pt x="847493" y="1271239"/>
                </a:cubicBezTo>
                <a:cubicBezTo>
                  <a:pt x="839283" y="1277807"/>
                  <a:pt x="833400" y="1286974"/>
                  <a:pt x="825190" y="1293542"/>
                </a:cubicBezTo>
                <a:cubicBezTo>
                  <a:pt x="814725" y="1301914"/>
                  <a:pt x="802201" y="1307472"/>
                  <a:pt x="791736" y="1315844"/>
                </a:cubicBezTo>
                <a:cubicBezTo>
                  <a:pt x="783526" y="1322412"/>
                  <a:pt x="777644" y="1331579"/>
                  <a:pt x="769434" y="1338147"/>
                </a:cubicBezTo>
                <a:cubicBezTo>
                  <a:pt x="758969" y="1346519"/>
                  <a:pt x="748227" y="1355006"/>
                  <a:pt x="735980" y="1360449"/>
                </a:cubicBezTo>
                <a:cubicBezTo>
                  <a:pt x="714497" y="1369997"/>
                  <a:pt x="669073" y="1382751"/>
                  <a:pt x="669073" y="1382751"/>
                </a:cubicBezTo>
                <a:cubicBezTo>
                  <a:pt x="657922" y="1393902"/>
                  <a:pt x="644367" y="1403083"/>
                  <a:pt x="635619" y="1416205"/>
                </a:cubicBezTo>
                <a:cubicBezTo>
                  <a:pt x="629099" y="1425985"/>
                  <a:pt x="629725" y="1439145"/>
                  <a:pt x="624468" y="1449659"/>
                </a:cubicBezTo>
                <a:cubicBezTo>
                  <a:pt x="618475" y="1461646"/>
                  <a:pt x="609600" y="1471961"/>
                  <a:pt x="602166" y="1483112"/>
                </a:cubicBezTo>
                <a:lnTo>
                  <a:pt x="579863" y="1550020"/>
                </a:lnTo>
                <a:cubicBezTo>
                  <a:pt x="576146" y="1561171"/>
                  <a:pt x="571017" y="1571947"/>
                  <a:pt x="568712" y="1583473"/>
                </a:cubicBezTo>
                <a:cubicBezTo>
                  <a:pt x="554933" y="1652371"/>
                  <a:pt x="568075" y="1623459"/>
                  <a:pt x="535258" y="1672683"/>
                </a:cubicBezTo>
                <a:cubicBezTo>
                  <a:pt x="531541" y="1683834"/>
                  <a:pt x="532419" y="1697825"/>
                  <a:pt x="524107" y="1706137"/>
                </a:cubicBezTo>
                <a:cubicBezTo>
                  <a:pt x="515796" y="1714449"/>
                  <a:pt x="497997" y="1708110"/>
                  <a:pt x="490654" y="1717288"/>
                </a:cubicBezTo>
                <a:cubicBezTo>
                  <a:pt x="481080" y="1729256"/>
                  <a:pt x="488003" y="1749141"/>
                  <a:pt x="479502" y="1761893"/>
                </a:cubicBezTo>
                <a:cubicBezTo>
                  <a:pt x="464922" y="1783762"/>
                  <a:pt x="423746" y="1817649"/>
                  <a:pt x="423746" y="1817649"/>
                </a:cubicBezTo>
                <a:cubicBezTo>
                  <a:pt x="414677" y="1844858"/>
                  <a:pt x="411910" y="1862939"/>
                  <a:pt x="390293" y="1884556"/>
                </a:cubicBezTo>
                <a:cubicBezTo>
                  <a:pt x="380816" y="1894033"/>
                  <a:pt x="367990" y="1899425"/>
                  <a:pt x="356839" y="1906859"/>
                </a:cubicBezTo>
                <a:cubicBezTo>
                  <a:pt x="349405" y="1918010"/>
                  <a:pt x="342908" y="1929847"/>
                  <a:pt x="334536" y="1940312"/>
                </a:cubicBezTo>
                <a:cubicBezTo>
                  <a:pt x="327968" y="1948522"/>
                  <a:pt x="317643" y="1953600"/>
                  <a:pt x="312234" y="1962615"/>
                </a:cubicBezTo>
                <a:cubicBezTo>
                  <a:pt x="306187" y="1972694"/>
                  <a:pt x="309394" y="1987757"/>
                  <a:pt x="301083" y="1996068"/>
                </a:cubicBezTo>
                <a:cubicBezTo>
                  <a:pt x="292771" y="2004380"/>
                  <a:pt x="278780" y="2003503"/>
                  <a:pt x="267629" y="2007220"/>
                </a:cubicBezTo>
                <a:cubicBezTo>
                  <a:pt x="260195" y="2018371"/>
                  <a:pt x="248577" y="2027671"/>
                  <a:pt x="245327" y="2040673"/>
                </a:cubicBezTo>
                <a:cubicBezTo>
                  <a:pt x="237163" y="2073328"/>
                  <a:pt x="238935" y="2107713"/>
                  <a:pt x="234175" y="2141034"/>
                </a:cubicBezTo>
                <a:cubicBezTo>
                  <a:pt x="231495" y="2159797"/>
                  <a:pt x="227621" y="2178402"/>
                  <a:pt x="223024" y="2196790"/>
                </a:cubicBezTo>
                <a:cubicBezTo>
                  <a:pt x="220173" y="2208194"/>
                  <a:pt x="217920" y="2220165"/>
                  <a:pt x="211873" y="2230244"/>
                </a:cubicBezTo>
                <a:cubicBezTo>
                  <a:pt x="206464" y="2239259"/>
                  <a:pt x="197005" y="2245113"/>
                  <a:pt x="189571" y="2252547"/>
                </a:cubicBezTo>
                <a:cubicBezTo>
                  <a:pt x="185854" y="2293435"/>
                  <a:pt x="183845" y="2334514"/>
                  <a:pt x="178419" y="2375210"/>
                </a:cubicBezTo>
                <a:cubicBezTo>
                  <a:pt x="172458" y="2419914"/>
                  <a:pt x="165947" y="2413946"/>
                  <a:pt x="156117" y="2453268"/>
                </a:cubicBezTo>
                <a:cubicBezTo>
                  <a:pt x="151520" y="2471656"/>
                  <a:pt x="155480" y="2493255"/>
                  <a:pt x="144966" y="2509025"/>
                </a:cubicBezTo>
                <a:cubicBezTo>
                  <a:pt x="138446" y="2518805"/>
                  <a:pt x="122663" y="2516459"/>
                  <a:pt x="111512" y="2520176"/>
                </a:cubicBezTo>
                <a:cubicBezTo>
                  <a:pt x="107795" y="2538761"/>
                  <a:pt x="104958" y="2557544"/>
                  <a:pt x="100361" y="2575932"/>
                </a:cubicBezTo>
                <a:cubicBezTo>
                  <a:pt x="97510" y="2587336"/>
                  <a:pt x="90441" y="2597696"/>
                  <a:pt x="89210" y="2609386"/>
                </a:cubicBezTo>
                <a:cubicBezTo>
                  <a:pt x="82972" y="2668648"/>
                  <a:pt x="82810" y="2728406"/>
                  <a:pt x="78058" y="2787805"/>
                </a:cubicBezTo>
                <a:cubicBezTo>
                  <a:pt x="75374" y="2821357"/>
                  <a:pt x="70624" y="2854712"/>
                  <a:pt x="66907" y="2888166"/>
                </a:cubicBezTo>
                <a:cubicBezTo>
                  <a:pt x="63190" y="3033132"/>
                  <a:pt x="65849" y="3178402"/>
                  <a:pt x="55756" y="3323064"/>
                </a:cubicBezTo>
                <a:cubicBezTo>
                  <a:pt x="54599" y="3339647"/>
                  <a:pt x="35290" y="3351147"/>
                  <a:pt x="33454" y="3367668"/>
                </a:cubicBezTo>
                <a:cubicBezTo>
                  <a:pt x="24004" y="3452718"/>
                  <a:pt x="31108" y="3539027"/>
                  <a:pt x="22302" y="3624147"/>
                </a:cubicBezTo>
                <a:cubicBezTo>
                  <a:pt x="19883" y="3647531"/>
                  <a:pt x="0" y="3691054"/>
                  <a:pt x="0" y="3691054"/>
                </a:cubicBezTo>
                <a:cubicBezTo>
                  <a:pt x="3717" y="3743093"/>
                  <a:pt x="5055" y="3795357"/>
                  <a:pt x="11151" y="3847171"/>
                </a:cubicBezTo>
                <a:cubicBezTo>
                  <a:pt x="18908" y="3913108"/>
                  <a:pt x="33130" y="3848142"/>
                  <a:pt x="11151" y="3914078"/>
                </a:cubicBezTo>
                <a:cubicBezTo>
                  <a:pt x="14868" y="3928946"/>
                  <a:pt x="19560" y="3943604"/>
                  <a:pt x="22302" y="3958683"/>
                </a:cubicBezTo>
                <a:cubicBezTo>
                  <a:pt x="31004" y="4006541"/>
                  <a:pt x="31999" y="4046276"/>
                  <a:pt x="44605" y="4092498"/>
                </a:cubicBezTo>
                <a:cubicBezTo>
                  <a:pt x="50790" y="4115178"/>
                  <a:pt x="66907" y="4159405"/>
                  <a:pt x="66907" y="4159405"/>
                </a:cubicBezTo>
                <a:cubicBezTo>
                  <a:pt x="70624" y="4237464"/>
                  <a:pt x="65211" y="4316497"/>
                  <a:pt x="78058" y="4393581"/>
                </a:cubicBezTo>
                <a:cubicBezTo>
                  <a:pt x="80651" y="4409137"/>
                  <a:pt x="102764" y="4413912"/>
                  <a:pt x="111512" y="4427034"/>
                </a:cubicBezTo>
                <a:cubicBezTo>
                  <a:pt x="169414" y="4513887"/>
                  <a:pt x="75509" y="4413336"/>
                  <a:pt x="144966" y="4482790"/>
                </a:cubicBezTo>
                <a:cubicBezTo>
                  <a:pt x="148683" y="4493941"/>
                  <a:pt x="157348" y="4504554"/>
                  <a:pt x="156117" y="4516244"/>
                </a:cubicBezTo>
                <a:cubicBezTo>
                  <a:pt x="149782" y="4576421"/>
                  <a:pt x="122663" y="4694664"/>
                  <a:pt x="122663" y="4694664"/>
                </a:cubicBezTo>
                <a:cubicBezTo>
                  <a:pt x="131558" y="4810287"/>
                  <a:pt x="131190" y="4861271"/>
                  <a:pt x="156117" y="4973444"/>
                </a:cubicBezTo>
                <a:cubicBezTo>
                  <a:pt x="161217" y="4996393"/>
                  <a:pt x="178419" y="5040351"/>
                  <a:pt x="178419" y="5040351"/>
                </a:cubicBezTo>
                <a:cubicBezTo>
                  <a:pt x="174702" y="5099824"/>
                  <a:pt x="173197" y="5159477"/>
                  <a:pt x="167268" y="5218771"/>
                </a:cubicBezTo>
                <a:cubicBezTo>
                  <a:pt x="165743" y="5234021"/>
                  <a:pt x="156117" y="5248050"/>
                  <a:pt x="156117" y="5263376"/>
                </a:cubicBezTo>
                <a:cubicBezTo>
                  <a:pt x="156117" y="5286439"/>
                  <a:pt x="162737" y="5354675"/>
                  <a:pt x="178419" y="5386039"/>
                </a:cubicBezTo>
                <a:cubicBezTo>
                  <a:pt x="184413" y="5398026"/>
                  <a:pt x="193288" y="5408342"/>
                  <a:pt x="200722" y="5419493"/>
                </a:cubicBezTo>
                <a:cubicBezTo>
                  <a:pt x="204439" y="5434361"/>
                  <a:pt x="207663" y="5449362"/>
                  <a:pt x="211873" y="5464098"/>
                </a:cubicBezTo>
                <a:cubicBezTo>
                  <a:pt x="215102" y="5475400"/>
                  <a:pt x="222006" y="5485841"/>
                  <a:pt x="223024" y="5497551"/>
                </a:cubicBezTo>
                <a:cubicBezTo>
                  <a:pt x="229472" y="5571706"/>
                  <a:pt x="227727" y="5646421"/>
                  <a:pt x="234175" y="5720576"/>
                </a:cubicBezTo>
                <a:cubicBezTo>
                  <a:pt x="235193" y="5732286"/>
                  <a:pt x="240070" y="5743516"/>
                  <a:pt x="245327" y="5754029"/>
                </a:cubicBezTo>
                <a:cubicBezTo>
                  <a:pt x="251321" y="5766016"/>
                  <a:pt x="260195" y="5776332"/>
                  <a:pt x="267629" y="5787483"/>
                </a:cubicBezTo>
                <a:cubicBezTo>
                  <a:pt x="271346" y="5802351"/>
                  <a:pt x="274570" y="5817352"/>
                  <a:pt x="278780" y="5832088"/>
                </a:cubicBezTo>
                <a:cubicBezTo>
                  <a:pt x="282009" y="5843390"/>
                  <a:pt x="287627" y="5854016"/>
                  <a:pt x="289932" y="5865542"/>
                </a:cubicBezTo>
                <a:cubicBezTo>
                  <a:pt x="296781" y="5899787"/>
                  <a:pt x="295439" y="5943463"/>
                  <a:pt x="312234" y="5977054"/>
                </a:cubicBezTo>
                <a:cubicBezTo>
                  <a:pt x="318227" y="5989041"/>
                  <a:pt x="329093" y="5998260"/>
                  <a:pt x="334536" y="6010507"/>
                </a:cubicBezTo>
                <a:cubicBezTo>
                  <a:pt x="344084" y="6031990"/>
                  <a:pt x="349405" y="6055112"/>
                  <a:pt x="356839" y="6077415"/>
                </a:cubicBezTo>
                <a:cubicBezTo>
                  <a:pt x="360556" y="6088566"/>
                  <a:pt x="359679" y="6102557"/>
                  <a:pt x="367990" y="6110868"/>
                </a:cubicBezTo>
                <a:lnTo>
                  <a:pt x="390293" y="6133171"/>
                </a:lnTo>
                <a:cubicBezTo>
                  <a:pt x="426184" y="6240846"/>
                  <a:pt x="368635" y="6073451"/>
                  <a:pt x="423746" y="6211229"/>
                </a:cubicBezTo>
                <a:cubicBezTo>
                  <a:pt x="432477" y="6233057"/>
                  <a:pt x="438615" y="6255834"/>
                  <a:pt x="446049" y="6278137"/>
                </a:cubicBezTo>
                <a:cubicBezTo>
                  <a:pt x="449766" y="6289288"/>
                  <a:pt x="454349" y="6300187"/>
                  <a:pt x="457200" y="6311590"/>
                </a:cubicBezTo>
                <a:cubicBezTo>
                  <a:pt x="460917" y="6326458"/>
                  <a:pt x="462970" y="6341845"/>
                  <a:pt x="468351" y="6356195"/>
                </a:cubicBezTo>
                <a:cubicBezTo>
                  <a:pt x="474188" y="6371760"/>
                  <a:pt x="483220" y="6385932"/>
                  <a:pt x="490654" y="6400800"/>
                </a:cubicBezTo>
                <a:cubicBezTo>
                  <a:pt x="466163" y="6474267"/>
                  <a:pt x="477972" y="6401675"/>
                  <a:pt x="512956" y="6445405"/>
                </a:cubicBezTo>
                <a:cubicBezTo>
                  <a:pt x="522530" y="6457373"/>
                  <a:pt x="519703" y="6475330"/>
                  <a:pt x="524107" y="6490010"/>
                </a:cubicBezTo>
                <a:cubicBezTo>
                  <a:pt x="530862" y="6512527"/>
                  <a:pt x="538976" y="6534615"/>
                  <a:pt x="546410" y="6556917"/>
                </a:cubicBezTo>
                <a:lnTo>
                  <a:pt x="557561" y="6590371"/>
                </a:lnTo>
                <a:cubicBezTo>
                  <a:pt x="571340" y="6549032"/>
                  <a:pt x="563455" y="6567431"/>
                  <a:pt x="579863" y="6534615"/>
                </a:cubicBezTo>
              </a:path>
            </a:pathLst>
          </a:cu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4859338" y="188913"/>
            <a:ext cx="3960812" cy="863600"/>
          </a:xfrm>
          <a:prstGeom prst="rect">
            <a:avLst/>
          </a:prstGeom>
          <a:solidFill>
            <a:srgbClr val="FF0000">
              <a:alpha val="65098"/>
            </a:srgbClr>
          </a:solidFill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kumimoji="0" lang="zh-TW" alt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itchFamily="65" charset="-120"/>
                <a:ea typeface="標楷體" pitchFamily="65" charset="-120"/>
                <a:cs typeface="+mj-cs"/>
              </a:rPr>
              <a:t>曾經高屏溪的取水口上游</a:t>
            </a:r>
            <a:endParaRPr kumimoji="0" lang="en-US" altLang="zh-TW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標楷體" pitchFamily="65" charset="-120"/>
              <a:ea typeface="標楷體" pitchFamily="65" charset="-120"/>
              <a:cs typeface="+mj-cs"/>
            </a:endParaRPr>
          </a:p>
          <a:p>
            <a:pPr algn="ctr">
              <a:defRPr/>
            </a:pPr>
            <a:r>
              <a:rPr lang="zh-TW" alt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標楷體" pitchFamily="65" charset="-120"/>
              </a:rPr>
              <a:t>有綿延十幾公里的垃圾長城</a:t>
            </a:r>
          </a:p>
        </p:txBody>
      </p:sp>
      <p:pic>
        <p:nvPicPr>
          <p:cNvPr id="23" name="Picture 3" descr="msotw9_temp0"/>
          <p:cNvPicPr>
            <a:picLocks noChangeAspect="1" noChangeArrowheads="1"/>
          </p:cNvPicPr>
          <p:nvPr/>
        </p:nvPicPr>
        <p:blipFill>
          <a:blip r:embed="rId3" cstate="print"/>
          <a:srcRect t="29062" r="43488" b="42744"/>
          <a:stretch>
            <a:fillRect/>
          </a:stretch>
        </p:blipFill>
        <p:spPr bwMode="auto">
          <a:xfrm>
            <a:off x="539750" y="115888"/>
            <a:ext cx="3773488" cy="25923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cxnSp>
        <p:nvCxnSpPr>
          <p:cNvPr id="25" name="直線單箭頭接點 24"/>
          <p:cNvCxnSpPr>
            <a:endCxn id="17" idx="24"/>
          </p:cNvCxnSpPr>
          <p:nvPr/>
        </p:nvCxnSpPr>
        <p:spPr>
          <a:xfrm flipV="1">
            <a:off x="3635375" y="1238250"/>
            <a:ext cx="3100388" cy="461963"/>
          </a:xfrm>
          <a:prstGeom prst="straightConnector1">
            <a:avLst/>
          </a:prstGeom>
          <a:ln w="57150">
            <a:solidFill>
              <a:srgbClr val="FFFF0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" descr="msotw9_temp0"/>
          <p:cNvPicPr>
            <a:picLocks noChangeAspect="1" noChangeArrowheads="1"/>
          </p:cNvPicPr>
          <p:nvPr/>
        </p:nvPicPr>
        <p:blipFill>
          <a:blip r:embed="rId4" cstate="print">
            <a:lum bright="18000" contrast="6000"/>
          </a:blip>
          <a:srcRect t="5235" r="16071"/>
          <a:stretch>
            <a:fillRect/>
          </a:stretch>
        </p:blipFill>
        <p:spPr bwMode="auto">
          <a:xfrm>
            <a:off x="1908175" y="1989138"/>
            <a:ext cx="3384550" cy="2606675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19" name="Picture 2" descr="msotw9_temp0"/>
          <p:cNvPicPr>
            <a:picLocks noChangeAspect="1" noChangeArrowheads="1"/>
          </p:cNvPicPr>
          <p:nvPr/>
        </p:nvPicPr>
        <p:blipFill>
          <a:blip r:embed="rId5" cstate="print"/>
          <a:srcRect r="42976" b="71518"/>
          <a:stretch>
            <a:fillRect/>
          </a:stretch>
        </p:blipFill>
        <p:spPr bwMode="auto">
          <a:xfrm>
            <a:off x="157163" y="4203700"/>
            <a:ext cx="3694112" cy="2538413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cxnSp>
        <p:nvCxnSpPr>
          <p:cNvPr id="21" name="直線單箭頭接點 20"/>
          <p:cNvCxnSpPr/>
          <p:nvPr/>
        </p:nvCxnSpPr>
        <p:spPr>
          <a:xfrm>
            <a:off x="2771775" y="5589588"/>
            <a:ext cx="2952750" cy="142875"/>
          </a:xfrm>
          <a:prstGeom prst="straightConnector1">
            <a:avLst/>
          </a:prstGeom>
          <a:ln w="57150">
            <a:solidFill>
              <a:srgbClr val="FFFF0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81481E-6 C -0.00209 -0.03033 -0.00226 -0.06065 -0.00486 -0.09098 C -0.00521 -0.10996 0.00243 -0.15278 -0.01215 -0.17223 C -0.01493 -0.19098 -0.01302 -0.17454 -0.01215 -0.20973 C -0.00955 -0.3176 -0.0125 -0.24491 -0.00972 -0.30718 C -0.01042 -0.32084 -0.01059 -0.34468 -0.01702 -0.35764 C -0.01927 -0.36945 -0.02084 -0.37153 -0.02205 -0.38542 C -0.0217 -0.39445 -0.01858 -0.41227 -0.02084 -0.42269 C -0.01702 -0.44075 -0.0191 -0.45996 -0.01459 -0.47801 C -0.01424 -0.48241 -0.01406 -0.48681 -0.01337 -0.49098 C -0.01285 -0.49422 -0.01094 -0.5007 -0.01094 -0.50047 C -0.00816 -0.52663 -0.00851 -0.53797 -0.00729 -0.57061 C -0.00712 -0.57732 -0.00799 -0.58496 -0.00486 -0.59028 C 0.00035 -0.59908 0.01094 -0.60325 0.01823 -0.60649 C 0.02899 -0.61135 0.04253 -0.60764 0.05399 -0.60764 " pathEditMode="relative" rAng="0" ptsTypes="fffffffffffffff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" y="-306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4" grpId="0" animBg="1"/>
      <p:bldP spid="18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msotw9_temp0"/>
          <p:cNvPicPr>
            <a:picLocks noChangeAspect="1" noChangeArrowheads="1"/>
          </p:cNvPicPr>
          <p:nvPr/>
        </p:nvPicPr>
        <p:blipFill>
          <a:blip r:embed="rId2" cstate="print"/>
          <a:srcRect t="58388" r="42758" b="12799"/>
          <a:stretch>
            <a:fillRect/>
          </a:stretch>
        </p:blipFill>
        <p:spPr bwMode="auto">
          <a:xfrm>
            <a:off x="323528" y="3119437"/>
            <a:ext cx="5400675" cy="3738563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391619" name="Picture 3" descr="msotw9_temp0"/>
          <p:cNvPicPr>
            <a:picLocks noChangeAspect="1" noChangeArrowheads="1"/>
          </p:cNvPicPr>
          <p:nvPr/>
        </p:nvPicPr>
        <p:blipFill>
          <a:blip r:embed="rId2" cstate="print"/>
          <a:srcRect r="42320" b="71678"/>
          <a:stretch>
            <a:fillRect/>
          </a:stretch>
        </p:blipFill>
        <p:spPr bwMode="auto">
          <a:xfrm>
            <a:off x="0" y="0"/>
            <a:ext cx="5040313" cy="3408362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3916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97300" y="2708275"/>
            <a:ext cx="5346700" cy="356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91621" name="AutoShape 5"/>
          <p:cNvSpPr>
            <a:spLocks noChangeArrowheads="1"/>
          </p:cNvSpPr>
          <p:nvPr/>
        </p:nvSpPr>
        <p:spPr bwMode="auto">
          <a:xfrm>
            <a:off x="2771800" y="333375"/>
            <a:ext cx="6372200" cy="3024188"/>
          </a:xfrm>
          <a:prstGeom prst="star32">
            <a:avLst>
              <a:gd name="adj" fmla="val 41921"/>
            </a:avLst>
          </a:prstGeom>
          <a:gradFill rotWithShape="1">
            <a:gsLst>
              <a:gs pos="0">
                <a:srgbClr val="FF0000">
                  <a:alpha val="78000"/>
                </a:srgbClr>
              </a:gs>
              <a:gs pos="100000">
                <a:srgbClr val="FF0000">
                  <a:gamma/>
                  <a:shade val="46275"/>
                  <a:invGamma/>
                  <a:alpha val="86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還有</a:t>
            </a: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170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萬頭鴨、</a:t>
            </a:r>
          </a:p>
          <a:p>
            <a:pPr algn="ctr">
              <a:defRPr/>
            </a:pP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150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萬頭猪</a:t>
            </a:r>
          </a:p>
          <a:p>
            <a:pPr algn="ctr">
              <a:defRPr/>
            </a:pP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相當一千萬人的</a:t>
            </a:r>
            <a:r>
              <a:rPr lang="zh-TW" altLang="en-US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排泄物</a:t>
            </a:r>
            <a:endParaRPr lang="en-US" altLang="zh-TW" sz="2800" b="1" dirty="0" smtClean="0"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  <a:ea typeface="標楷體" pitchFamily="65" charset="-120"/>
            </a:endParaRPr>
          </a:p>
          <a:p>
            <a:pPr algn="ctr">
              <a:defRPr/>
            </a:pPr>
            <a:r>
              <a:rPr lang="zh-TW" altLang="en-US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直到</a:t>
            </a:r>
            <a:r>
              <a:rPr lang="en-US" altLang="zh-TW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2003</a:t>
            </a:r>
            <a:r>
              <a:rPr lang="zh-TW" altLang="en-US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年才離牧</a:t>
            </a:r>
            <a:endParaRPr lang="zh-TW" altLang="en-US" sz="2800" b="1" dirty="0"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  <a:ea typeface="標楷體" pitchFamily="65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916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916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91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1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91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91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91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91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91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91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1621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Line 2"/>
          <p:cNvSpPr>
            <a:spLocks noChangeShapeType="1"/>
          </p:cNvSpPr>
          <p:nvPr/>
        </p:nvSpPr>
        <p:spPr bwMode="auto">
          <a:xfrm flipH="1">
            <a:off x="2771775" y="1989138"/>
            <a:ext cx="1584325" cy="266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395288" y="115888"/>
            <a:ext cx="4752975" cy="503237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zh-TW" altLang="en-US" sz="2800" b="1" dirty="0" smtClean="0"/>
              <a:t>水源調度概況</a:t>
            </a:r>
            <a:r>
              <a:rPr lang="en-US" altLang="zh-TW" sz="2800" b="1" dirty="0" smtClean="0">
                <a:solidFill>
                  <a:schemeClr val="tx1"/>
                </a:solidFill>
              </a:rPr>
              <a:t>(</a:t>
            </a:r>
            <a:r>
              <a:rPr lang="zh-TW" altLang="en-US" sz="2800" b="1" dirty="0" smtClean="0">
                <a:solidFill>
                  <a:schemeClr val="tx1"/>
                </a:solidFill>
              </a:rPr>
              <a:t>豐水期平日</a:t>
            </a:r>
            <a:r>
              <a:rPr lang="en-US" altLang="zh-TW" sz="2800" b="1" dirty="0" smtClean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7172" name="Line 4"/>
          <p:cNvSpPr>
            <a:spLocks noChangeShapeType="1"/>
          </p:cNvSpPr>
          <p:nvPr/>
        </p:nvSpPr>
        <p:spPr bwMode="auto">
          <a:xfrm>
            <a:off x="5795963" y="1484313"/>
            <a:ext cx="0" cy="5762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7164388" y="4508500"/>
            <a:ext cx="1100137" cy="61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鳳山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  <a:endParaRPr lang="zh-TW" altLang="en-US" sz="1800" b="1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7174" name="Oval 6"/>
          <p:cNvSpPr>
            <a:spLocks noChangeArrowheads="1"/>
          </p:cNvSpPr>
          <p:nvPr/>
        </p:nvSpPr>
        <p:spPr bwMode="auto">
          <a:xfrm>
            <a:off x="4284663" y="5734050"/>
            <a:ext cx="2952750" cy="1123950"/>
          </a:xfrm>
          <a:prstGeom prst="ellipse">
            <a:avLst/>
          </a:prstGeom>
          <a:solidFill>
            <a:srgbClr val="000066">
              <a:alpha val="87842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/>
              <a:t>大高雄地區</a:t>
            </a:r>
            <a:br>
              <a:rPr lang="zh-TW" altLang="en-US" sz="2400" b="1"/>
            </a:br>
            <a:r>
              <a:rPr lang="en-US" altLang="zh-TW" sz="2400" b="1"/>
              <a:t>160</a:t>
            </a:r>
            <a:r>
              <a:rPr lang="zh-TW" altLang="en-US" sz="2400" b="1"/>
              <a:t>萬噸</a:t>
            </a:r>
            <a:r>
              <a:rPr lang="en-US" altLang="zh-TW" sz="2400" b="1"/>
              <a:t>/</a:t>
            </a:r>
            <a:r>
              <a:rPr lang="zh-TW" altLang="en-US" sz="2400" b="1"/>
              <a:t>日</a:t>
            </a:r>
            <a:endParaRPr lang="zh-TW" altLang="en-US" sz="2400" b="1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5867400" y="5516563"/>
            <a:ext cx="1385888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zh-TW" altLang="zh-TW" sz="1800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5580063" y="4508500"/>
            <a:ext cx="955675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澄清湖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4572000" y="4508500"/>
            <a:ext cx="1087438" cy="57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拷潭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  <a:endParaRPr lang="zh-TW" altLang="en-US" sz="1800" b="1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3563938" y="4508500"/>
            <a:ext cx="12192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坪頂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  <a:endParaRPr lang="zh-TW" altLang="en-US" sz="1800" b="1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7179" name="Line 12"/>
          <p:cNvSpPr>
            <a:spLocks noChangeShapeType="1"/>
          </p:cNvSpPr>
          <p:nvPr/>
        </p:nvSpPr>
        <p:spPr bwMode="auto">
          <a:xfrm flipH="1">
            <a:off x="8243888" y="2565400"/>
            <a:ext cx="0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80" name="Line 13"/>
          <p:cNvSpPr>
            <a:spLocks noChangeShapeType="1"/>
          </p:cNvSpPr>
          <p:nvPr/>
        </p:nvSpPr>
        <p:spPr bwMode="auto">
          <a:xfrm>
            <a:off x="4356100" y="5157788"/>
            <a:ext cx="360363" cy="7921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81" name="Line 14"/>
          <p:cNvSpPr>
            <a:spLocks noChangeShapeType="1"/>
          </p:cNvSpPr>
          <p:nvPr/>
        </p:nvSpPr>
        <p:spPr bwMode="auto">
          <a:xfrm>
            <a:off x="5148263" y="5084763"/>
            <a:ext cx="12700" cy="7143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82" name="Line 15"/>
          <p:cNvSpPr>
            <a:spLocks noChangeShapeType="1"/>
          </p:cNvSpPr>
          <p:nvPr/>
        </p:nvSpPr>
        <p:spPr bwMode="auto">
          <a:xfrm flipH="1">
            <a:off x="6011863" y="5157788"/>
            <a:ext cx="0" cy="6270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83" name="Line 16"/>
          <p:cNvSpPr>
            <a:spLocks noChangeShapeType="1"/>
          </p:cNvSpPr>
          <p:nvPr/>
        </p:nvSpPr>
        <p:spPr bwMode="auto">
          <a:xfrm flipH="1">
            <a:off x="7019925" y="5157788"/>
            <a:ext cx="647700" cy="7921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84" name="Line 17"/>
          <p:cNvSpPr>
            <a:spLocks noChangeShapeType="1"/>
          </p:cNvSpPr>
          <p:nvPr/>
        </p:nvSpPr>
        <p:spPr bwMode="auto">
          <a:xfrm flipH="1">
            <a:off x="2916238" y="1412875"/>
            <a:ext cx="0" cy="42386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85" name="Text Box 18"/>
          <p:cNvSpPr txBox="1">
            <a:spLocks noChangeArrowheads="1"/>
          </p:cNvSpPr>
          <p:nvPr/>
        </p:nvSpPr>
        <p:spPr bwMode="auto">
          <a:xfrm>
            <a:off x="2339975" y="1125538"/>
            <a:ext cx="1152525" cy="400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後堀溪</a:t>
            </a:r>
          </a:p>
        </p:txBody>
      </p:sp>
      <p:sp>
        <p:nvSpPr>
          <p:cNvPr id="7186" name="Text Box 19"/>
          <p:cNvSpPr txBox="1">
            <a:spLocks noChangeArrowheads="1"/>
          </p:cNvSpPr>
          <p:nvPr/>
        </p:nvSpPr>
        <p:spPr bwMode="auto">
          <a:xfrm>
            <a:off x="5148263" y="1125538"/>
            <a:ext cx="1223962" cy="400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高屏溪</a:t>
            </a:r>
          </a:p>
        </p:txBody>
      </p:sp>
      <p:sp>
        <p:nvSpPr>
          <p:cNvPr id="7187" name="Text Box 20"/>
          <p:cNvSpPr txBox="1">
            <a:spLocks noChangeArrowheads="1"/>
          </p:cNvSpPr>
          <p:nvPr/>
        </p:nvSpPr>
        <p:spPr bwMode="auto">
          <a:xfrm>
            <a:off x="7596188" y="1268413"/>
            <a:ext cx="1152525" cy="400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東港溪</a:t>
            </a:r>
          </a:p>
        </p:txBody>
      </p:sp>
      <p:sp>
        <p:nvSpPr>
          <p:cNvPr id="7188" name="Line 21"/>
          <p:cNvSpPr>
            <a:spLocks noChangeShapeType="1"/>
          </p:cNvSpPr>
          <p:nvPr/>
        </p:nvSpPr>
        <p:spPr bwMode="auto">
          <a:xfrm>
            <a:off x="8243888" y="1700213"/>
            <a:ext cx="0" cy="44291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89" name="AutoShape 22"/>
          <p:cNvSpPr>
            <a:spLocks noChangeArrowheads="1"/>
          </p:cNvSpPr>
          <p:nvPr/>
        </p:nvSpPr>
        <p:spPr bwMode="auto">
          <a:xfrm>
            <a:off x="2124075" y="1700213"/>
            <a:ext cx="1584325" cy="496887"/>
          </a:xfrm>
          <a:prstGeom prst="roundRect">
            <a:avLst>
              <a:gd name="adj" fmla="val 16667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solidFill>
                  <a:srgbClr val="000000"/>
                </a:solidFill>
              </a:rPr>
              <a:t>南化水庫</a:t>
            </a:r>
          </a:p>
        </p:txBody>
      </p:sp>
      <p:sp>
        <p:nvSpPr>
          <p:cNvPr id="7190" name="AutoShape 23"/>
          <p:cNvSpPr>
            <a:spLocks noChangeArrowheads="1"/>
          </p:cNvSpPr>
          <p:nvPr/>
        </p:nvSpPr>
        <p:spPr bwMode="auto">
          <a:xfrm>
            <a:off x="4859338" y="2060575"/>
            <a:ext cx="2016125" cy="425450"/>
          </a:xfrm>
          <a:prstGeom prst="roundRect">
            <a:avLst>
              <a:gd name="adj" fmla="val 16667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solidFill>
                  <a:srgbClr val="000000"/>
                </a:solidFill>
              </a:rPr>
              <a:t>高屏溪攔河堰</a:t>
            </a:r>
          </a:p>
        </p:txBody>
      </p:sp>
      <p:sp>
        <p:nvSpPr>
          <p:cNvPr id="7191" name="AutoShape 24"/>
          <p:cNvSpPr>
            <a:spLocks noChangeArrowheads="1"/>
          </p:cNvSpPr>
          <p:nvPr/>
        </p:nvSpPr>
        <p:spPr bwMode="auto">
          <a:xfrm>
            <a:off x="7380288" y="2133600"/>
            <a:ext cx="1655762" cy="503238"/>
          </a:xfrm>
          <a:prstGeom prst="roundRect">
            <a:avLst>
              <a:gd name="adj" fmla="val 16667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solidFill>
                  <a:srgbClr val="000000"/>
                </a:solidFill>
              </a:rPr>
              <a:t>鳳山水庫</a:t>
            </a:r>
          </a:p>
        </p:txBody>
      </p:sp>
      <p:sp>
        <p:nvSpPr>
          <p:cNvPr id="7192" name="Text Box 25"/>
          <p:cNvSpPr txBox="1">
            <a:spLocks noChangeArrowheads="1"/>
          </p:cNvSpPr>
          <p:nvPr/>
        </p:nvSpPr>
        <p:spPr bwMode="auto">
          <a:xfrm>
            <a:off x="7740650" y="3213100"/>
            <a:ext cx="1403350" cy="7889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Times New Roman" pitchFamily="18" charset="0"/>
                <a:ea typeface="標楷體" pitchFamily="65" charset="-120"/>
              </a:rPr>
              <a:t> 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工業用水</a:t>
            </a:r>
          </a:p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35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7193" name="Text Box 26"/>
          <p:cNvSpPr txBox="1">
            <a:spLocks noChangeArrowheads="1"/>
          </p:cNvSpPr>
          <p:nvPr/>
        </p:nvSpPr>
        <p:spPr bwMode="auto">
          <a:xfrm>
            <a:off x="250825" y="1125538"/>
            <a:ext cx="1873250" cy="6477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地下水伏流水</a:t>
            </a:r>
          </a:p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（備援用水）</a:t>
            </a:r>
          </a:p>
        </p:txBody>
      </p:sp>
      <p:sp>
        <p:nvSpPr>
          <p:cNvPr id="7194" name="Line 27"/>
          <p:cNvSpPr>
            <a:spLocks noChangeShapeType="1"/>
          </p:cNvSpPr>
          <p:nvPr/>
        </p:nvSpPr>
        <p:spPr bwMode="auto">
          <a:xfrm flipH="1">
            <a:off x="684213" y="3789363"/>
            <a:ext cx="7937" cy="2519362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195" name="Line 28"/>
          <p:cNvSpPr>
            <a:spLocks noChangeShapeType="1"/>
          </p:cNvSpPr>
          <p:nvPr/>
        </p:nvSpPr>
        <p:spPr bwMode="auto">
          <a:xfrm flipV="1">
            <a:off x="684213" y="6308725"/>
            <a:ext cx="3529012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196" name="Text Box 29"/>
          <p:cNvSpPr txBox="1">
            <a:spLocks noChangeArrowheads="1"/>
          </p:cNvSpPr>
          <p:nvPr/>
        </p:nvSpPr>
        <p:spPr bwMode="auto">
          <a:xfrm>
            <a:off x="179388" y="3141663"/>
            <a:ext cx="1057275" cy="650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Times New Roman" pitchFamily="18" charset="0"/>
                <a:ea typeface="標楷體" pitchFamily="65" charset="-120"/>
              </a:rPr>
              <a:t> 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其它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11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7197" name="Text Box 30"/>
          <p:cNvSpPr txBox="1">
            <a:spLocks noChangeArrowheads="1"/>
          </p:cNvSpPr>
          <p:nvPr/>
        </p:nvSpPr>
        <p:spPr bwMode="auto">
          <a:xfrm>
            <a:off x="4284663" y="1628775"/>
            <a:ext cx="1008062" cy="36036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旗山溪</a:t>
            </a:r>
          </a:p>
        </p:txBody>
      </p:sp>
      <p:sp>
        <p:nvSpPr>
          <p:cNvPr id="7198" name="Line 31"/>
          <p:cNvSpPr>
            <a:spLocks noChangeShapeType="1"/>
          </p:cNvSpPr>
          <p:nvPr/>
        </p:nvSpPr>
        <p:spPr bwMode="auto">
          <a:xfrm flipH="1">
            <a:off x="3635375" y="1844675"/>
            <a:ext cx="649288" cy="714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199" name="Text Box 32"/>
          <p:cNvSpPr txBox="1">
            <a:spLocks noChangeArrowheads="1"/>
          </p:cNvSpPr>
          <p:nvPr/>
        </p:nvSpPr>
        <p:spPr bwMode="auto">
          <a:xfrm>
            <a:off x="1979613" y="4581525"/>
            <a:ext cx="115252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大崗山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  <a:endParaRPr lang="zh-TW" altLang="en-US" sz="1800" b="1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7200" name="Line 33"/>
          <p:cNvSpPr>
            <a:spLocks noChangeShapeType="1"/>
          </p:cNvSpPr>
          <p:nvPr/>
        </p:nvSpPr>
        <p:spPr bwMode="auto">
          <a:xfrm flipH="1">
            <a:off x="1042988" y="1773238"/>
            <a:ext cx="1587" cy="720725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01" name="Line 34"/>
          <p:cNvSpPr>
            <a:spLocks noChangeShapeType="1"/>
          </p:cNvSpPr>
          <p:nvPr/>
        </p:nvSpPr>
        <p:spPr bwMode="auto">
          <a:xfrm>
            <a:off x="1403350" y="2492375"/>
            <a:ext cx="9525" cy="156210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02" name="Line 35"/>
          <p:cNvSpPr>
            <a:spLocks noChangeShapeType="1"/>
          </p:cNvSpPr>
          <p:nvPr/>
        </p:nvSpPr>
        <p:spPr bwMode="auto">
          <a:xfrm>
            <a:off x="684213" y="2492375"/>
            <a:ext cx="719137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203" name="Line 36"/>
          <p:cNvSpPr>
            <a:spLocks noChangeShapeType="1"/>
          </p:cNvSpPr>
          <p:nvPr/>
        </p:nvSpPr>
        <p:spPr bwMode="auto">
          <a:xfrm flipH="1">
            <a:off x="684213" y="2492375"/>
            <a:ext cx="0" cy="658813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04" name="Text Box 37"/>
          <p:cNvSpPr txBox="1">
            <a:spLocks noChangeArrowheads="1"/>
          </p:cNvSpPr>
          <p:nvPr/>
        </p:nvSpPr>
        <p:spPr bwMode="auto">
          <a:xfrm>
            <a:off x="827088" y="4149725"/>
            <a:ext cx="1296987" cy="3762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Times New Roman" pitchFamily="18" charset="0"/>
                <a:ea typeface="標楷體" pitchFamily="65" charset="-120"/>
              </a:rPr>
              <a:t> 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9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7205" name="Line 40"/>
          <p:cNvSpPr>
            <a:spLocks noChangeShapeType="1"/>
          </p:cNvSpPr>
          <p:nvPr/>
        </p:nvSpPr>
        <p:spPr bwMode="auto">
          <a:xfrm flipH="1">
            <a:off x="1403350" y="4581525"/>
            <a:ext cx="0" cy="172720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06" name="Line 41"/>
          <p:cNvSpPr>
            <a:spLocks noChangeShapeType="1"/>
          </p:cNvSpPr>
          <p:nvPr/>
        </p:nvSpPr>
        <p:spPr bwMode="auto">
          <a:xfrm flipH="1">
            <a:off x="5795963" y="2492375"/>
            <a:ext cx="0" cy="18002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07" name="Line 42"/>
          <p:cNvSpPr>
            <a:spLocks noChangeShapeType="1"/>
          </p:cNvSpPr>
          <p:nvPr/>
        </p:nvSpPr>
        <p:spPr bwMode="auto">
          <a:xfrm flipV="1">
            <a:off x="4211638" y="4297363"/>
            <a:ext cx="3455987" cy="95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208" name="Line 44"/>
          <p:cNvSpPr>
            <a:spLocks noChangeShapeType="1"/>
          </p:cNvSpPr>
          <p:nvPr/>
        </p:nvSpPr>
        <p:spPr bwMode="auto">
          <a:xfrm flipH="1">
            <a:off x="4211638" y="4292600"/>
            <a:ext cx="0" cy="2111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09" name="Line 45"/>
          <p:cNvSpPr>
            <a:spLocks noChangeShapeType="1"/>
          </p:cNvSpPr>
          <p:nvPr/>
        </p:nvSpPr>
        <p:spPr bwMode="auto">
          <a:xfrm flipH="1">
            <a:off x="5219700" y="4297363"/>
            <a:ext cx="0" cy="2111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10" name="Line 46"/>
          <p:cNvSpPr>
            <a:spLocks noChangeShapeType="1"/>
          </p:cNvSpPr>
          <p:nvPr/>
        </p:nvSpPr>
        <p:spPr bwMode="auto">
          <a:xfrm flipH="1">
            <a:off x="6011863" y="4297363"/>
            <a:ext cx="0" cy="2111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11" name="Line 47"/>
          <p:cNvSpPr>
            <a:spLocks noChangeShapeType="1"/>
          </p:cNvSpPr>
          <p:nvPr/>
        </p:nvSpPr>
        <p:spPr bwMode="auto">
          <a:xfrm flipH="1">
            <a:off x="7667625" y="4292600"/>
            <a:ext cx="0" cy="2889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12" name="Line 48"/>
          <p:cNvSpPr>
            <a:spLocks noChangeShapeType="1"/>
          </p:cNvSpPr>
          <p:nvPr/>
        </p:nvSpPr>
        <p:spPr bwMode="auto">
          <a:xfrm flipH="1">
            <a:off x="7740650" y="4005263"/>
            <a:ext cx="431800" cy="5762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7213" name="Text Box 52"/>
          <p:cNvSpPr txBox="1">
            <a:spLocks noChangeArrowheads="1"/>
          </p:cNvSpPr>
          <p:nvPr/>
        </p:nvSpPr>
        <p:spPr bwMode="auto">
          <a:xfrm>
            <a:off x="5580063" y="79375"/>
            <a:ext cx="3529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kumimoji="0" lang="zh-TW" altLang="en-US" b="1">
                <a:ea typeface="標楷體" pitchFamily="65" charset="-120"/>
              </a:rPr>
              <a:t>經濟部台灣自來水公司提供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5219700" y="0"/>
            <a:ext cx="576263" cy="512763"/>
            <a:chOff x="930" y="709"/>
            <a:chExt cx="685" cy="608"/>
          </a:xfrm>
        </p:grpSpPr>
        <p:sp>
          <p:nvSpPr>
            <p:cNvPr id="7226" name="Oval 4"/>
            <p:cNvSpPr>
              <a:spLocks noChangeArrowheads="1"/>
            </p:cNvSpPr>
            <p:nvPr/>
          </p:nvSpPr>
          <p:spPr bwMode="auto">
            <a:xfrm>
              <a:off x="943" y="728"/>
              <a:ext cx="645" cy="585"/>
            </a:xfrm>
            <a:prstGeom prst="ellipse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kumimoji="0" lang="zh-TW" altLang="en-US" sz="1800">
                <a:latin typeface="標楷體" pitchFamily="65" charset="-120"/>
              </a:endParaRPr>
            </a:p>
          </p:txBody>
        </p:sp>
        <p:pic>
          <p:nvPicPr>
            <p:cNvPr id="7227" name="Picture 5" descr="twc"/>
            <p:cNvPicPr>
              <a:picLocks noChangeAspect="1" noChangeArrowheads="1" noCrop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30" y="709"/>
              <a:ext cx="685" cy="6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7215" name="Rectangle 58"/>
          <p:cNvSpPr>
            <a:spLocks noChangeArrowheads="1"/>
          </p:cNvSpPr>
          <p:nvPr/>
        </p:nvSpPr>
        <p:spPr bwMode="auto">
          <a:xfrm>
            <a:off x="1908175" y="6381750"/>
            <a:ext cx="1871663" cy="331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15~20</a:t>
            </a:r>
            <a:r>
              <a:rPr lang="zh-TW" altLang="en-US" sz="1800" b="1"/>
              <a:t>萬</a:t>
            </a:r>
            <a:r>
              <a:rPr lang="zh-TW" altLang="en-US" b="1" i="1"/>
              <a:t>備援用</a:t>
            </a:r>
          </a:p>
        </p:txBody>
      </p:sp>
      <p:sp>
        <p:nvSpPr>
          <p:cNvPr id="7216" name="Rectangle 59"/>
          <p:cNvSpPr>
            <a:spLocks noChangeArrowheads="1"/>
          </p:cNvSpPr>
          <p:nvPr/>
        </p:nvSpPr>
        <p:spPr bwMode="auto">
          <a:xfrm>
            <a:off x="5940425" y="5229225"/>
            <a:ext cx="647700" cy="40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 dirty="0"/>
              <a:t>30</a:t>
            </a:r>
            <a:r>
              <a:rPr lang="zh-TW" altLang="en-US" sz="1800" b="1" dirty="0"/>
              <a:t>萬</a:t>
            </a:r>
          </a:p>
        </p:txBody>
      </p:sp>
      <p:sp>
        <p:nvSpPr>
          <p:cNvPr id="7217" name="Rectangle 60"/>
          <p:cNvSpPr>
            <a:spLocks noChangeArrowheads="1"/>
          </p:cNvSpPr>
          <p:nvPr/>
        </p:nvSpPr>
        <p:spPr bwMode="auto">
          <a:xfrm>
            <a:off x="5076825" y="5229225"/>
            <a:ext cx="647700" cy="40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15</a:t>
            </a:r>
            <a:r>
              <a:rPr lang="zh-TW" altLang="en-US" sz="1800" b="1"/>
              <a:t>萬</a:t>
            </a:r>
          </a:p>
        </p:txBody>
      </p:sp>
      <p:sp>
        <p:nvSpPr>
          <p:cNvPr id="7218" name="Rectangle 62"/>
          <p:cNvSpPr>
            <a:spLocks noChangeArrowheads="1"/>
          </p:cNvSpPr>
          <p:nvPr/>
        </p:nvSpPr>
        <p:spPr bwMode="auto">
          <a:xfrm>
            <a:off x="7451725" y="5300663"/>
            <a:ext cx="647700" cy="4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 dirty="0"/>
              <a:t>35</a:t>
            </a:r>
            <a:r>
              <a:rPr lang="zh-TW" altLang="en-US" sz="1800" b="1" dirty="0"/>
              <a:t>萬</a:t>
            </a:r>
          </a:p>
        </p:txBody>
      </p:sp>
      <p:sp>
        <p:nvSpPr>
          <p:cNvPr id="7219" name="Rectangle 64"/>
          <p:cNvSpPr>
            <a:spLocks noChangeArrowheads="1"/>
          </p:cNvSpPr>
          <p:nvPr/>
        </p:nvSpPr>
        <p:spPr bwMode="auto">
          <a:xfrm>
            <a:off x="3924300" y="2852738"/>
            <a:ext cx="3743325" cy="1008062"/>
          </a:xfrm>
          <a:prstGeom prst="rect">
            <a:avLst/>
          </a:prstGeom>
          <a:solidFill>
            <a:srgbClr val="000066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zh-TW" altLang="en-US" sz="2400" b="1"/>
              <a:t>攔河取水民生用水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zh-TW" altLang="en-US" sz="2400" b="1"/>
              <a:t>需求</a:t>
            </a:r>
            <a:r>
              <a:rPr lang="en-US" altLang="zh-TW" sz="2400" b="1"/>
              <a:t>105-110</a:t>
            </a:r>
            <a:r>
              <a:rPr lang="zh-TW" altLang="en-US" sz="2400" b="1"/>
              <a:t>萬噸</a:t>
            </a:r>
            <a:r>
              <a:rPr lang="en-US" altLang="zh-TW" sz="2400" b="1"/>
              <a:t>/</a:t>
            </a:r>
            <a:r>
              <a:rPr lang="zh-TW" altLang="en-US" sz="2400" b="1"/>
              <a:t>日</a:t>
            </a:r>
          </a:p>
        </p:txBody>
      </p:sp>
      <p:sp>
        <p:nvSpPr>
          <p:cNvPr id="7220" name="Rectangle 68"/>
          <p:cNvSpPr>
            <a:spLocks noChangeArrowheads="1"/>
          </p:cNvSpPr>
          <p:nvPr/>
        </p:nvSpPr>
        <p:spPr bwMode="auto">
          <a:xfrm>
            <a:off x="4140200" y="5229225"/>
            <a:ext cx="647700" cy="40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b="1" dirty="0"/>
              <a:t>5</a:t>
            </a:r>
            <a:r>
              <a:rPr lang="en-US" altLang="zh-TW" sz="1800" b="1" dirty="0" smtClean="0"/>
              <a:t>0</a:t>
            </a:r>
            <a:r>
              <a:rPr lang="zh-TW" altLang="en-US" sz="1800" b="1" dirty="0"/>
              <a:t>萬</a:t>
            </a:r>
          </a:p>
        </p:txBody>
      </p:sp>
      <p:sp>
        <p:nvSpPr>
          <p:cNvPr id="7221" name="Rectangle 76"/>
          <p:cNvSpPr>
            <a:spLocks noChangeArrowheads="1"/>
          </p:cNvSpPr>
          <p:nvPr/>
        </p:nvSpPr>
        <p:spPr bwMode="auto">
          <a:xfrm>
            <a:off x="3779838" y="2133600"/>
            <a:ext cx="792162" cy="287338"/>
          </a:xfrm>
          <a:prstGeom prst="rect">
            <a:avLst/>
          </a:prstGeom>
          <a:solidFill>
            <a:schemeClr val="accent2"/>
          </a:solidFill>
          <a:ln w="9525">
            <a:solidFill>
              <a:srgbClr val="3333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800" b="1" dirty="0">
                <a:ea typeface="標楷體" pitchFamily="65" charset="-120"/>
              </a:rPr>
              <a:t>月眉堰</a:t>
            </a:r>
          </a:p>
        </p:txBody>
      </p:sp>
      <p:sp>
        <p:nvSpPr>
          <p:cNvPr id="7222" name="Line 77"/>
          <p:cNvSpPr>
            <a:spLocks noChangeShapeType="1"/>
          </p:cNvSpPr>
          <p:nvPr/>
        </p:nvSpPr>
        <p:spPr bwMode="auto">
          <a:xfrm>
            <a:off x="2916238" y="5157788"/>
            <a:ext cx="1511300" cy="7921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223" name="Rectangle 78"/>
          <p:cNvSpPr>
            <a:spLocks noChangeArrowheads="1"/>
          </p:cNvSpPr>
          <p:nvPr/>
        </p:nvSpPr>
        <p:spPr bwMode="auto">
          <a:xfrm rot="1574180">
            <a:off x="3276600" y="5084763"/>
            <a:ext cx="647700" cy="4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10</a:t>
            </a:r>
            <a:r>
              <a:rPr lang="zh-TW" altLang="en-US" sz="1800" b="1"/>
              <a:t>萬</a:t>
            </a:r>
          </a:p>
        </p:txBody>
      </p:sp>
      <p:sp>
        <p:nvSpPr>
          <p:cNvPr id="7224" name="Rectangle 79"/>
          <p:cNvSpPr>
            <a:spLocks noChangeArrowheads="1"/>
          </p:cNvSpPr>
          <p:nvPr/>
        </p:nvSpPr>
        <p:spPr bwMode="auto">
          <a:xfrm>
            <a:off x="3851275" y="1052513"/>
            <a:ext cx="288925" cy="1008062"/>
          </a:xfrm>
          <a:prstGeom prst="rect">
            <a:avLst/>
          </a:prstGeom>
          <a:solidFill>
            <a:schemeClr val="accent2"/>
          </a:solidFill>
          <a:ln w="9525">
            <a:solidFill>
              <a:srgbClr val="3333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800" b="1">
                <a:ea typeface="標楷體" pitchFamily="65" charset="-120"/>
              </a:rPr>
              <a:t>甲</a:t>
            </a:r>
          </a:p>
          <a:p>
            <a:pPr algn="ctr"/>
            <a:r>
              <a:rPr lang="zh-TW" altLang="en-US" sz="1800" b="1">
                <a:ea typeface="標楷體" pitchFamily="65" charset="-120"/>
              </a:rPr>
              <a:t>仙</a:t>
            </a:r>
          </a:p>
          <a:p>
            <a:pPr algn="ctr"/>
            <a:r>
              <a:rPr lang="zh-TW" altLang="en-US" sz="1800" b="1">
                <a:ea typeface="標楷體" pitchFamily="65" charset="-120"/>
              </a:rPr>
              <a:t>堰</a:t>
            </a:r>
          </a:p>
        </p:txBody>
      </p:sp>
      <p:sp>
        <p:nvSpPr>
          <p:cNvPr id="7225" name="Rectangle 80"/>
          <p:cNvSpPr>
            <a:spLocks noChangeArrowheads="1"/>
          </p:cNvSpPr>
          <p:nvPr/>
        </p:nvSpPr>
        <p:spPr bwMode="auto">
          <a:xfrm>
            <a:off x="2124075" y="2276475"/>
            <a:ext cx="1584325" cy="576263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800" b="1" dirty="0">
                <a:solidFill>
                  <a:srgbClr val="000000"/>
                </a:solidFill>
              </a:rPr>
              <a:t>先存放與</a:t>
            </a:r>
          </a:p>
          <a:p>
            <a:pPr algn="ctr"/>
            <a:r>
              <a:rPr lang="zh-TW" altLang="en-US" sz="1800" b="1" dirty="0">
                <a:solidFill>
                  <a:srgbClr val="000000"/>
                </a:solidFill>
              </a:rPr>
              <a:t>供應台南用水</a:t>
            </a:r>
          </a:p>
        </p:txBody>
      </p:sp>
      <p:sp>
        <p:nvSpPr>
          <p:cNvPr id="60" name="Rectangle 62"/>
          <p:cNvSpPr>
            <a:spLocks noChangeArrowheads="1"/>
          </p:cNvSpPr>
          <p:nvPr/>
        </p:nvSpPr>
        <p:spPr bwMode="auto">
          <a:xfrm>
            <a:off x="6732240" y="5085184"/>
            <a:ext cx="647700" cy="4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 dirty="0" smtClean="0"/>
              <a:t>20</a:t>
            </a:r>
            <a:r>
              <a:rPr lang="zh-TW" altLang="en-US" sz="1800" b="1" dirty="0" smtClean="0"/>
              <a:t>萬</a:t>
            </a:r>
            <a:endParaRPr lang="zh-TW" altLang="en-US" sz="18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Line 2"/>
          <p:cNvSpPr>
            <a:spLocks noChangeShapeType="1"/>
          </p:cNvSpPr>
          <p:nvPr/>
        </p:nvSpPr>
        <p:spPr bwMode="auto">
          <a:xfrm flipH="1">
            <a:off x="2771775" y="1989138"/>
            <a:ext cx="1584325" cy="266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title"/>
          </p:nvPr>
        </p:nvSpPr>
        <p:spPr>
          <a:xfrm>
            <a:off x="395288" y="115888"/>
            <a:ext cx="4824412" cy="503237"/>
          </a:xfrm>
        </p:spPr>
        <p:txBody>
          <a:bodyPr/>
          <a:lstStyle/>
          <a:p>
            <a:pPr algn="l" eaLnBrk="1" hangingPunct="1"/>
            <a:r>
              <a:rPr lang="zh-TW" altLang="en-US" sz="2400" b="1" smtClean="0">
                <a:solidFill>
                  <a:schemeClr val="tx1"/>
                </a:solidFill>
              </a:rPr>
              <a:t>水源調度概況</a:t>
            </a:r>
            <a:r>
              <a:rPr lang="zh-TW" altLang="en-US" sz="2400" b="1" smtClean="0">
                <a:solidFill>
                  <a:srgbClr val="FF0000"/>
                </a:solidFill>
              </a:rPr>
              <a:t>（枯水期與濁水期）</a:t>
            </a:r>
          </a:p>
        </p:txBody>
      </p:sp>
      <p:sp>
        <p:nvSpPr>
          <p:cNvPr id="8196" name="Line 4"/>
          <p:cNvSpPr>
            <a:spLocks noChangeShapeType="1"/>
          </p:cNvSpPr>
          <p:nvPr/>
        </p:nvSpPr>
        <p:spPr bwMode="auto">
          <a:xfrm>
            <a:off x="5795963" y="1484313"/>
            <a:ext cx="0" cy="5762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7164388" y="4508500"/>
            <a:ext cx="1100137" cy="61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鳳山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  <a:endParaRPr lang="zh-TW" altLang="en-US" sz="1800" b="1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8198" name="Oval 6"/>
          <p:cNvSpPr>
            <a:spLocks noChangeArrowheads="1"/>
          </p:cNvSpPr>
          <p:nvPr/>
        </p:nvSpPr>
        <p:spPr bwMode="auto">
          <a:xfrm>
            <a:off x="4284663" y="5734050"/>
            <a:ext cx="2952750" cy="1123950"/>
          </a:xfrm>
          <a:prstGeom prst="ellipse">
            <a:avLst/>
          </a:prstGeom>
          <a:solidFill>
            <a:srgbClr val="000066">
              <a:alpha val="87842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/>
              <a:t>大高雄地區</a:t>
            </a:r>
            <a:br>
              <a:rPr lang="zh-TW" altLang="en-US" sz="2400" b="1"/>
            </a:br>
            <a:r>
              <a:rPr lang="en-US" altLang="zh-TW" sz="2400" b="1"/>
              <a:t>160</a:t>
            </a:r>
            <a:r>
              <a:rPr lang="zh-TW" altLang="en-US" sz="2400" b="1"/>
              <a:t>萬噸</a:t>
            </a:r>
            <a:r>
              <a:rPr lang="en-US" altLang="zh-TW" sz="2400" b="1"/>
              <a:t>/</a:t>
            </a:r>
            <a:r>
              <a:rPr lang="zh-TW" altLang="en-US" sz="2400" b="1"/>
              <a:t>日</a:t>
            </a:r>
            <a:endParaRPr lang="zh-TW" altLang="en-US" sz="2400" b="1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5867400" y="5516563"/>
            <a:ext cx="1385888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zh-TW" altLang="zh-TW" sz="1800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5580063" y="4508500"/>
            <a:ext cx="955675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澄清湖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4572000" y="4508500"/>
            <a:ext cx="1087438" cy="57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拷潭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  <a:endParaRPr lang="zh-TW" altLang="en-US" sz="1800" b="1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3563938" y="4508500"/>
            <a:ext cx="12192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坪頂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  <a:endParaRPr lang="zh-TW" altLang="en-US" sz="1800" b="1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16395" name="Line 11"/>
          <p:cNvSpPr>
            <a:spLocks noChangeShapeType="1"/>
          </p:cNvSpPr>
          <p:nvPr/>
        </p:nvSpPr>
        <p:spPr bwMode="auto">
          <a:xfrm flipH="1">
            <a:off x="1835150" y="2060575"/>
            <a:ext cx="0" cy="431800"/>
          </a:xfrm>
          <a:prstGeom prst="line">
            <a:avLst/>
          </a:prstGeom>
          <a:noFill/>
          <a:ln w="25400">
            <a:solidFill>
              <a:srgbClr val="FFFF00"/>
            </a:solidFill>
            <a:prstDash val="dash"/>
            <a:round/>
            <a:headEnd/>
            <a:tailEnd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04" name="Line 12"/>
          <p:cNvSpPr>
            <a:spLocks noChangeShapeType="1"/>
          </p:cNvSpPr>
          <p:nvPr/>
        </p:nvSpPr>
        <p:spPr bwMode="auto">
          <a:xfrm flipH="1">
            <a:off x="8243888" y="2565400"/>
            <a:ext cx="0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05" name="Line 13"/>
          <p:cNvSpPr>
            <a:spLocks noChangeShapeType="1"/>
          </p:cNvSpPr>
          <p:nvPr/>
        </p:nvSpPr>
        <p:spPr bwMode="auto">
          <a:xfrm>
            <a:off x="4356100" y="5157788"/>
            <a:ext cx="360363" cy="7921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06" name="Line 14"/>
          <p:cNvSpPr>
            <a:spLocks noChangeShapeType="1"/>
          </p:cNvSpPr>
          <p:nvPr/>
        </p:nvSpPr>
        <p:spPr bwMode="auto">
          <a:xfrm>
            <a:off x="5148263" y="5084763"/>
            <a:ext cx="12700" cy="7143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07" name="Line 15"/>
          <p:cNvSpPr>
            <a:spLocks noChangeShapeType="1"/>
          </p:cNvSpPr>
          <p:nvPr/>
        </p:nvSpPr>
        <p:spPr bwMode="auto">
          <a:xfrm flipH="1">
            <a:off x="6011863" y="5157788"/>
            <a:ext cx="0" cy="6270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 flipH="1">
            <a:off x="7019925" y="5157788"/>
            <a:ext cx="647700" cy="7921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09" name="Line 17"/>
          <p:cNvSpPr>
            <a:spLocks noChangeShapeType="1"/>
          </p:cNvSpPr>
          <p:nvPr/>
        </p:nvSpPr>
        <p:spPr bwMode="auto">
          <a:xfrm flipH="1">
            <a:off x="2916238" y="1412875"/>
            <a:ext cx="0" cy="423863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10" name="Text Box 18"/>
          <p:cNvSpPr txBox="1">
            <a:spLocks noChangeArrowheads="1"/>
          </p:cNvSpPr>
          <p:nvPr/>
        </p:nvSpPr>
        <p:spPr bwMode="auto">
          <a:xfrm>
            <a:off x="2339975" y="1125538"/>
            <a:ext cx="1152525" cy="400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後堀溪</a:t>
            </a:r>
          </a:p>
        </p:txBody>
      </p:sp>
      <p:sp>
        <p:nvSpPr>
          <p:cNvPr id="8211" name="Text Box 19"/>
          <p:cNvSpPr txBox="1">
            <a:spLocks noChangeArrowheads="1"/>
          </p:cNvSpPr>
          <p:nvPr/>
        </p:nvSpPr>
        <p:spPr bwMode="auto">
          <a:xfrm>
            <a:off x="5148263" y="1125538"/>
            <a:ext cx="1223962" cy="40005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高屏溪</a:t>
            </a:r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7596188" y="1268413"/>
            <a:ext cx="1152525" cy="400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東港溪</a:t>
            </a:r>
          </a:p>
        </p:txBody>
      </p:sp>
      <p:sp>
        <p:nvSpPr>
          <p:cNvPr id="8213" name="Line 21"/>
          <p:cNvSpPr>
            <a:spLocks noChangeShapeType="1"/>
          </p:cNvSpPr>
          <p:nvPr/>
        </p:nvSpPr>
        <p:spPr bwMode="auto">
          <a:xfrm>
            <a:off x="8243888" y="1700213"/>
            <a:ext cx="0" cy="44291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14" name="AutoShape 22"/>
          <p:cNvSpPr>
            <a:spLocks noChangeArrowheads="1"/>
          </p:cNvSpPr>
          <p:nvPr/>
        </p:nvSpPr>
        <p:spPr bwMode="auto">
          <a:xfrm>
            <a:off x="2124075" y="1700213"/>
            <a:ext cx="1584325" cy="496887"/>
          </a:xfrm>
          <a:prstGeom prst="roundRect">
            <a:avLst>
              <a:gd name="adj" fmla="val 16667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solidFill>
                  <a:srgbClr val="000000"/>
                </a:solidFill>
              </a:rPr>
              <a:t>南化水庫</a:t>
            </a:r>
          </a:p>
        </p:txBody>
      </p:sp>
      <p:sp>
        <p:nvSpPr>
          <p:cNvPr id="8215" name="AutoShape 23"/>
          <p:cNvSpPr>
            <a:spLocks noChangeArrowheads="1"/>
          </p:cNvSpPr>
          <p:nvPr/>
        </p:nvSpPr>
        <p:spPr bwMode="auto">
          <a:xfrm>
            <a:off x="4859338" y="2060575"/>
            <a:ext cx="2016125" cy="425450"/>
          </a:xfrm>
          <a:prstGeom prst="roundRect">
            <a:avLst>
              <a:gd name="adj" fmla="val 16667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solidFill>
                  <a:srgbClr val="000000"/>
                </a:solidFill>
              </a:rPr>
              <a:t>高屏溪攔河堰</a:t>
            </a:r>
          </a:p>
        </p:txBody>
      </p:sp>
      <p:sp>
        <p:nvSpPr>
          <p:cNvPr id="8216" name="AutoShape 24"/>
          <p:cNvSpPr>
            <a:spLocks noChangeArrowheads="1"/>
          </p:cNvSpPr>
          <p:nvPr/>
        </p:nvSpPr>
        <p:spPr bwMode="auto">
          <a:xfrm>
            <a:off x="7380288" y="2133600"/>
            <a:ext cx="1655762" cy="503238"/>
          </a:xfrm>
          <a:prstGeom prst="roundRect">
            <a:avLst>
              <a:gd name="adj" fmla="val 16667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solidFill>
                  <a:srgbClr val="000000"/>
                </a:solidFill>
              </a:rPr>
              <a:t>鳳山水庫</a:t>
            </a:r>
          </a:p>
        </p:txBody>
      </p:sp>
      <p:sp>
        <p:nvSpPr>
          <p:cNvPr id="8217" name="Text Box 25"/>
          <p:cNvSpPr txBox="1">
            <a:spLocks noChangeArrowheads="1"/>
          </p:cNvSpPr>
          <p:nvPr/>
        </p:nvSpPr>
        <p:spPr bwMode="auto">
          <a:xfrm>
            <a:off x="7740650" y="3213100"/>
            <a:ext cx="1403350" cy="7889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Times New Roman" pitchFamily="18" charset="0"/>
                <a:ea typeface="標楷體" pitchFamily="65" charset="-120"/>
              </a:rPr>
              <a:t> 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工業用水</a:t>
            </a:r>
          </a:p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35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8218" name="Text Box 26"/>
          <p:cNvSpPr txBox="1">
            <a:spLocks noChangeArrowheads="1"/>
          </p:cNvSpPr>
          <p:nvPr/>
        </p:nvSpPr>
        <p:spPr bwMode="auto">
          <a:xfrm>
            <a:off x="250825" y="1125538"/>
            <a:ext cx="1873250" cy="6477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地下水伏流水</a:t>
            </a:r>
          </a:p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（備援用水）</a:t>
            </a:r>
          </a:p>
        </p:txBody>
      </p:sp>
      <p:sp>
        <p:nvSpPr>
          <p:cNvPr id="8219" name="Line 27"/>
          <p:cNvSpPr>
            <a:spLocks noChangeShapeType="1"/>
          </p:cNvSpPr>
          <p:nvPr/>
        </p:nvSpPr>
        <p:spPr bwMode="auto">
          <a:xfrm flipH="1">
            <a:off x="684213" y="3789363"/>
            <a:ext cx="7937" cy="2519362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20" name="Line 28"/>
          <p:cNvSpPr>
            <a:spLocks noChangeShapeType="1"/>
          </p:cNvSpPr>
          <p:nvPr/>
        </p:nvSpPr>
        <p:spPr bwMode="auto">
          <a:xfrm flipV="1">
            <a:off x="684213" y="6308725"/>
            <a:ext cx="3529012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8221" name="Text Box 29"/>
          <p:cNvSpPr txBox="1">
            <a:spLocks noChangeArrowheads="1"/>
          </p:cNvSpPr>
          <p:nvPr/>
        </p:nvSpPr>
        <p:spPr bwMode="auto">
          <a:xfrm>
            <a:off x="179388" y="3141663"/>
            <a:ext cx="1057275" cy="650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Times New Roman" pitchFamily="18" charset="0"/>
                <a:ea typeface="標楷體" pitchFamily="65" charset="-120"/>
              </a:rPr>
              <a:t> 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其它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11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8222" name="Text Box 30"/>
          <p:cNvSpPr txBox="1">
            <a:spLocks noChangeArrowheads="1"/>
          </p:cNvSpPr>
          <p:nvPr/>
        </p:nvSpPr>
        <p:spPr bwMode="auto">
          <a:xfrm>
            <a:off x="4284663" y="1628775"/>
            <a:ext cx="1008062" cy="36036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i="1">
                <a:solidFill>
                  <a:srgbClr val="0000FF"/>
                </a:solidFill>
                <a:latin typeface="文鼎圓體B" pitchFamily="34" charset="-120"/>
                <a:ea typeface="文鼎圓體B" pitchFamily="34" charset="-120"/>
              </a:rPr>
              <a:t>旗山溪</a:t>
            </a:r>
          </a:p>
        </p:txBody>
      </p:sp>
      <p:sp>
        <p:nvSpPr>
          <p:cNvPr id="8223" name="Line 31"/>
          <p:cNvSpPr>
            <a:spLocks noChangeShapeType="1"/>
          </p:cNvSpPr>
          <p:nvPr/>
        </p:nvSpPr>
        <p:spPr bwMode="auto">
          <a:xfrm flipH="1">
            <a:off x="3635375" y="1844675"/>
            <a:ext cx="649288" cy="71438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8224" name="Text Box 32"/>
          <p:cNvSpPr txBox="1">
            <a:spLocks noChangeArrowheads="1"/>
          </p:cNvSpPr>
          <p:nvPr/>
        </p:nvSpPr>
        <p:spPr bwMode="auto">
          <a:xfrm>
            <a:off x="1979613" y="4581525"/>
            <a:ext cx="115252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大崗山</a:t>
            </a:r>
          </a:p>
          <a:p>
            <a:pPr algn="ctr" eaLnBrk="0" hangingPunct="0"/>
            <a:r>
              <a:rPr lang="zh-TW" altLang="en-US" sz="1800" b="1" u="sng">
                <a:latin typeface="文鼎圓體B" pitchFamily="34" charset="-120"/>
                <a:ea typeface="文鼎圓體B" pitchFamily="34" charset="-120"/>
              </a:rPr>
              <a:t>給水廠</a:t>
            </a:r>
            <a:endParaRPr lang="zh-TW" altLang="en-US" sz="1800" b="1">
              <a:latin typeface="文鼎圓體B" pitchFamily="34" charset="-120"/>
              <a:ea typeface="文鼎圓體B" pitchFamily="34" charset="-120"/>
            </a:endParaRPr>
          </a:p>
        </p:txBody>
      </p:sp>
      <p:sp>
        <p:nvSpPr>
          <p:cNvPr id="8225" name="Line 33"/>
          <p:cNvSpPr>
            <a:spLocks noChangeShapeType="1"/>
          </p:cNvSpPr>
          <p:nvPr/>
        </p:nvSpPr>
        <p:spPr bwMode="auto">
          <a:xfrm flipH="1">
            <a:off x="1042988" y="1773238"/>
            <a:ext cx="1587" cy="720725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26" name="Line 34"/>
          <p:cNvSpPr>
            <a:spLocks noChangeShapeType="1"/>
          </p:cNvSpPr>
          <p:nvPr/>
        </p:nvSpPr>
        <p:spPr bwMode="auto">
          <a:xfrm>
            <a:off x="1403350" y="2492375"/>
            <a:ext cx="9525" cy="156210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27" name="Line 35"/>
          <p:cNvSpPr>
            <a:spLocks noChangeShapeType="1"/>
          </p:cNvSpPr>
          <p:nvPr/>
        </p:nvSpPr>
        <p:spPr bwMode="auto">
          <a:xfrm>
            <a:off x="684213" y="2492375"/>
            <a:ext cx="719137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8228" name="Line 36"/>
          <p:cNvSpPr>
            <a:spLocks noChangeShapeType="1"/>
          </p:cNvSpPr>
          <p:nvPr/>
        </p:nvSpPr>
        <p:spPr bwMode="auto">
          <a:xfrm flipH="1">
            <a:off x="684213" y="2492375"/>
            <a:ext cx="0" cy="658813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29" name="Text Box 37"/>
          <p:cNvSpPr txBox="1">
            <a:spLocks noChangeArrowheads="1"/>
          </p:cNvSpPr>
          <p:nvPr/>
        </p:nvSpPr>
        <p:spPr bwMode="auto">
          <a:xfrm>
            <a:off x="755650" y="4149725"/>
            <a:ext cx="1223963" cy="3698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Times New Roman" pitchFamily="18" charset="0"/>
                <a:ea typeface="標楷體" pitchFamily="65" charset="-120"/>
              </a:rPr>
              <a:t> 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9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16422" name="Line 38"/>
          <p:cNvSpPr>
            <a:spLocks noChangeShapeType="1"/>
          </p:cNvSpPr>
          <p:nvPr/>
        </p:nvSpPr>
        <p:spPr bwMode="auto">
          <a:xfrm>
            <a:off x="2124075" y="5516563"/>
            <a:ext cx="2303463" cy="504825"/>
          </a:xfrm>
          <a:prstGeom prst="line">
            <a:avLst/>
          </a:prstGeom>
          <a:noFill/>
          <a:ln w="38100">
            <a:solidFill>
              <a:srgbClr val="FFFF00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16423" name="Text Box 39"/>
          <p:cNvSpPr txBox="1">
            <a:spLocks noChangeArrowheads="1"/>
          </p:cNvSpPr>
          <p:nvPr/>
        </p:nvSpPr>
        <p:spPr bwMode="auto">
          <a:xfrm>
            <a:off x="1519238" y="2501900"/>
            <a:ext cx="1295400" cy="6064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lIns="18000" tIns="36000" rIns="18000" bIns="10800">
            <a:spAutoFit/>
          </a:bodyPr>
          <a:lstStyle/>
          <a:p>
            <a:pPr algn="ctr"/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清水備援</a:t>
            </a:r>
          </a:p>
          <a:p>
            <a:pPr algn="ctr"/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10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8232" name="Line 40"/>
          <p:cNvSpPr>
            <a:spLocks noChangeShapeType="1"/>
          </p:cNvSpPr>
          <p:nvPr/>
        </p:nvSpPr>
        <p:spPr bwMode="auto">
          <a:xfrm flipH="1">
            <a:off x="1403350" y="4581525"/>
            <a:ext cx="0" cy="172720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33" name="Line 41"/>
          <p:cNvSpPr>
            <a:spLocks noChangeShapeType="1"/>
          </p:cNvSpPr>
          <p:nvPr/>
        </p:nvSpPr>
        <p:spPr bwMode="auto">
          <a:xfrm flipH="1">
            <a:off x="5795963" y="2492375"/>
            <a:ext cx="0" cy="86518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34" name="Line 42"/>
          <p:cNvSpPr>
            <a:spLocks noChangeShapeType="1"/>
          </p:cNvSpPr>
          <p:nvPr/>
        </p:nvSpPr>
        <p:spPr bwMode="auto">
          <a:xfrm flipV="1">
            <a:off x="4211638" y="4297363"/>
            <a:ext cx="3455987" cy="95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8235" name="Line 43"/>
          <p:cNvSpPr>
            <a:spLocks noChangeShapeType="1"/>
          </p:cNvSpPr>
          <p:nvPr/>
        </p:nvSpPr>
        <p:spPr bwMode="auto">
          <a:xfrm>
            <a:off x="5795963" y="3933825"/>
            <a:ext cx="0" cy="35877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36" name="Line 44"/>
          <p:cNvSpPr>
            <a:spLocks noChangeShapeType="1"/>
          </p:cNvSpPr>
          <p:nvPr/>
        </p:nvSpPr>
        <p:spPr bwMode="auto">
          <a:xfrm flipH="1">
            <a:off x="4211638" y="4292600"/>
            <a:ext cx="0" cy="2111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37" name="Line 45"/>
          <p:cNvSpPr>
            <a:spLocks noChangeShapeType="1"/>
          </p:cNvSpPr>
          <p:nvPr/>
        </p:nvSpPr>
        <p:spPr bwMode="auto">
          <a:xfrm flipH="1">
            <a:off x="5219700" y="4297363"/>
            <a:ext cx="0" cy="2111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38" name="Line 46"/>
          <p:cNvSpPr>
            <a:spLocks noChangeShapeType="1"/>
          </p:cNvSpPr>
          <p:nvPr/>
        </p:nvSpPr>
        <p:spPr bwMode="auto">
          <a:xfrm flipH="1">
            <a:off x="6011863" y="4297363"/>
            <a:ext cx="0" cy="2111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39" name="Line 47"/>
          <p:cNvSpPr>
            <a:spLocks noChangeShapeType="1"/>
          </p:cNvSpPr>
          <p:nvPr/>
        </p:nvSpPr>
        <p:spPr bwMode="auto">
          <a:xfrm flipH="1">
            <a:off x="7667625" y="4292600"/>
            <a:ext cx="0" cy="2889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40" name="Line 48"/>
          <p:cNvSpPr>
            <a:spLocks noChangeShapeType="1"/>
          </p:cNvSpPr>
          <p:nvPr/>
        </p:nvSpPr>
        <p:spPr bwMode="auto">
          <a:xfrm flipH="1">
            <a:off x="7740650" y="4005263"/>
            <a:ext cx="431800" cy="5762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16433" name="Line 49"/>
          <p:cNvSpPr>
            <a:spLocks noChangeShapeType="1"/>
          </p:cNvSpPr>
          <p:nvPr/>
        </p:nvSpPr>
        <p:spPr bwMode="auto">
          <a:xfrm flipH="1">
            <a:off x="3492500" y="2205038"/>
            <a:ext cx="0" cy="288925"/>
          </a:xfrm>
          <a:prstGeom prst="line">
            <a:avLst/>
          </a:prstGeom>
          <a:noFill/>
          <a:ln w="57150">
            <a:solidFill>
              <a:srgbClr val="FFFF00"/>
            </a:solidFill>
            <a:prstDash val="sysDot"/>
            <a:round/>
            <a:headEnd/>
            <a:tailEnd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16434" name="Text Box 50"/>
          <p:cNvSpPr txBox="1">
            <a:spLocks noChangeArrowheads="1"/>
          </p:cNvSpPr>
          <p:nvPr/>
        </p:nvSpPr>
        <p:spPr bwMode="auto">
          <a:xfrm>
            <a:off x="2771775" y="2492375"/>
            <a:ext cx="1728788" cy="6461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原水備援</a:t>
            </a:r>
          </a:p>
          <a:p>
            <a:pPr algn="ctr"/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40~50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16435" name="Line 51"/>
          <p:cNvSpPr>
            <a:spLocks noChangeShapeType="1"/>
          </p:cNvSpPr>
          <p:nvPr/>
        </p:nvSpPr>
        <p:spPr bwMode="auto">
          <a:xfrm>
            <a:off x="1835150" y="2060575"/>
            <a:ext cx="323850" cy="0"/>
          </a:xfrm>
          <a:prstGeom prst="line">
            <a:avLst/>
          </a:prstGeom>
          <a:noFill/>
          <a:ln w="28575">
            <a:solidFill>
              <a:srgbClr val="FFFF00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8244" name="Text Box 52"/>
          <p:cNvSpPr txBox="1">
            <a:spLocks noChangeArrowheads="1"/>
          </p:cNvSpPr>
          <p:nvPr/>
        </p:nvSpPr>
        <p:spPr bwMode="auto">
          <a:xfrm>
            <a:off x="5580063" y="79375"/>
            <a:ext cx="3529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kumimoji="0" lang="zh-TW" altLang="en-US" b="1">
                <a:ea typeface="標楷體" pitchFamily="65" charset="-120"/>
              </a:rPr>
              <a:t>經濟部台灣自來水公司提供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5219700" y="0"/>
            <a:ext cx="576263" cy="512763"/>
            <a:chOff x="930" y="709"/>
            <a:chExt cx="685" cy="608"/>
          </a:xfrm>
        </p:grpSpPr>
        <p:sp>
          <p:nvSpPr>
            <p:cNvPr id="8265" name="Oval 4"/>
            <p:cNvSpPr>
              <a:spLocks noChangeArrowheads="1"/>
            </p:cNvSpPr>
            <p:nvPr/>
          </p:nvSpPr>
          <p:spPr bwMode="auto">
            <a:xfrm>
              <a:off x="943" y="728"/>
              <a:ext cx="645" cy="585"/>
            </a:xfrm>
            <a:prstGeom prst="ellipse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kumimoji="0" lang="zh-TW" altLang="en-US" sz="1800">
                <a:latin typeface="標楷體" pitchFamily="65" charset="-120"/>
              </a:endParaRPr>
            </a:p>
          </p:txBody>
        </p:sp>
        <p:pic>
          <p:nvPicPr>
            <p:cNvPr id="8266" name="Picture 5" descr="twc"/>
            <p:cNvPicPr>
              <a:picLocks noChangeAspect="1" noChangeArrowheads="1" noCrop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30" y="709"/>
              <a:ext cx="685" cy="6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6440" name="Line 56"/>
          <p:cNvSpPr>
            <a:spLocks noChangeShapeType="1"/>
          </p:cNvSpPr>
          <p:nvPr/>
        </p:nvSpPr>
        <p:spPr bwMode="auto">
          <a:xfrm>
            <a:off x="3492500" y="4149725"/>
            <a:ext cx="719138" cy="142875"/>
          </a:xfrm>
          <a:prstGeom prst="line">
            <a:avLst/>
          </a:prstGeom>
          <a:noFill/>
          <a:ln w="57150">
            <a:solidFill>
              <a:srgbClr val="FFFF00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41" name="Line 57"/>
          <p:cNvSpPr>
            <a:spLocks noChangeShapeType="1"/>
          </p:cNvSpPr>
          <p:nvPr/>
        </p:nvSpPr>
        <p:spPr bwMode="auto">
          <a:xfrm>
            <a:off x="2051050" y="3141663"/>
            <a:ext cx="0" cy="2374900"/>
          </a:xfrm>
          <a:prstGeom prst="line">
            <a:avLst/>
          </a:prstGeom>
          <a:noFill/>
          <a:ln w="38100">
            <a:solidFill>
              <a:srgbClr val="FFFF00"/>
            </a:solidFill>
            <a:prstDash val="sysDot"/>
            <a:round/>
            <a:headEnd/>
            <a:tailEnd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16442" name="Rectangle 58"/>
          <p:cNvSpPr>
            <a:spLocks noChangeArrowheads="1"/>
          </p:cNvSpPr>
          <p:nvPr/>
        </p:nvSpPr>
        <p:spPr bwMode="auto">
          <a:xfrm>
            <a:off x="2268538" y="6308725"/>
            <a:ext cx="1800225" cy="331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15~20</a:t>
            </a:r>
            <a:r>
              <a:rPr lang="zh-TW" altLang="en-US" sz="1800" b="1" dirty="0"/>
              <a:t>萬</a:t>
            </a:r>
            <a:r>
              <a:rPr lang="zh-TW" altLang="en-US" b="1" i="1" dirty="0"/>
              <a:t>備援用</a:t>
            </a:r>
          </a:p>
        </p:txBody>
      </p:sp>
      <p:sp>
        <p:nvSpPr>
          <p:cNvPr id="8249" name="Rectangle 59"/>
          <p:cNvSpPr>
            <a:spLocks noChangeArrowheads="1"/>
          </p:cNvSpPr>
          <p:nvPr/>
        </p:nvSpPr>
        <p:spPr bwMode="auto">
          <a:xfrm>
            <a:off x="5940425" y="5229225"/>
            <a:ext cx="647700" cy="40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30</a:t>
            </a:r>
            <a:r>
              <a:rPr lang="zh-TW" altLang="en-US" sz="1800" b="1"/>
              <a:t>萬</a:t>
            </a:r>
          </a:p>
        </p:txBody>
      </p:sp>
      <p:sp>
        <p:nvSpPr>
          <p:cNvPr id="8250" name="Rectangle 60"/>
          <p:cNvSpPr>
            <a:spLocks noChangeArrowheads="1"/>
          </p:cNvSpPr>
          <p:nvPr/>
        </p:nvSpPr>
        <p:spPr bwMode="auto">
          <a:xfrm>
            <a:off x="5076825" y="5229225"/>
            <a:ext cx="647700" cy="40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15</a:t>
            </a:r>
            <a:r>
              <a:rPr lang="zh-TW" altLang="en-US" sz="1800" b="1"/>
              <a:t>萬</a:t>
            </a:r>
          </a:p>
        </p:txBody>
      </p:sp>
      <p:sp>
        <p:nvSpPr>
          <p:cNvPr id="16445" name="Rectangle 61"/>
          <p:cNvSpPr>
            <a:spLocks noChangeArrowheads="1"/>
          </p:cNvSpPr>
          <p:nvPr/>
        </p:nvSpPr>
        <p:spPr bwMode="auto">
          <a:xfrm>
            <a:off x="3867150" y="5229225"/>
            <a:ext cx="6477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 dirty="0"/>
              <a:t>50</a:t>
            </a:r>
            <a:r>
              <a:rPr lang="zh-TW" altLang="en-US" sz="1800" b="1" dirty="0"/>
              <a:t>萬</a:t>
            </a:r>
          </a:p>
        </p:txBody>
      </p:sp>
      <p:sp>
        <p:nvSpPr>
          <p:cNvPr id="8252" name="Rectangle 62"/>
          <p:cNvSpPr>
            <a:spLocks noChangeArrowheads="1"/>
          </p:cNvSpPr>
          <p:nvPr/>
        </p:nvSpPr>
        <p:spPr bwMode="auto">
          <a:xfrm>
            <a:off x="7451725" y="5300663"/>
            <a:ext cx="647700" cy="4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35</a:t>
            </a:r>
            <a:r>
              <a:rPr lang="zh-TW" altLang="en-US" sz="1800" b="1"/>
              <a:t>萬</a:t>
            </a:r>
          </a:p>
        </p:txBody>
      </p:sp>
      <p:sp>
        <p:nvSpPr>
          <p:cNvPr id="16447" name="Rectangle 63"/>
          <p:cNvSpPr>
            <a:spLocks noChangeArrowheads="1"/>
          </p:cNvSpPr>
          <p:nvPr/>
        </p:nvSpPr>
        <p:spPr bwMode="auto">
          <a:xfrm rot="510522">
            <a:off x="2916238" y="5373688"/>
            <a:ext cx="647700" cy="4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10</a:t>
            </a:r>
            <a:r>
              <a:rPr lang="zh-TW" altLang="en-US" sz="1800" b="1"/>
              <a:t>萬</a:t>
            </a:r>
          </a:p>
        </p:txBody>
      </p:sp>
      <p:sp>
        <p:nvSpPr>
          <p:cNvPr id="16449" name="Line 65"/>
          <p:cNvSpPr>
            <a:spLocks noChangeShapeType="1"/>
          </p:cNvSpPr>
          <p:nvPr/>
        </p:nvSpPr>
        <p:spPr bwMode="auto">
          <a:xfrm flipH="1">
            <a:off x="3492500" y="3213100"/>
            <a:ext cx="0" cy="936625"/>
          </a:xfrm>
          <a:prstGeom prst="line">
            <a:avLst/>
          </a:prstGeom>
          <a:noFill/>
          <a:ln w="57150">
            <a:solidFill>
              <a:srgbClr val="FFFF00"/>
            </a:solidFill>
            <a:prstDash val="sysDot"/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8255" name="AutoShape 66"/>
          <p:cNvSpPr>
            <a:spLocks noChangeArrowheads="1"/>
          </p:cNvSpPr>
          <p:nvPr/>
        </p:nvSpPr>
        <p:spPr bwMode="auto">
          <a:xfrm>
            <a:off x="4211638" y="2492375"/>
            <a:ext cx="3384550" cy="792163"/>
          </a:xfrm>
          <a:prstGeom prst="star32">
            <a:avLst>
              <a:gd name="adj" fmla="val 37500"/>
            </a:avLst>
          </a:prstGeom>
          <a:gradFill rotWithShape="1">
            <a:gsLst>
              <a:gs pos="0">
                <a:srgbClr val="FF0000">
                  <a:alpha val="68999"/>
                </a:srgbClr>
              </a:gs>
              <a:gs pos="100000">
                <a:srgbClr val="FF4242">
                  <a:alpha val="82999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/>
              <a:t>枯水期與濁水期</a:t>
            </a:r>
          </a:p>
        </p:txBody>
      </p:sp>
      <p:sp>
        <p:nvSpPr>
          <p:cNvPr id="8256" name="Rectangle 67"/>
          <p:cNvSpPr>
            <a:spLocks noChangeArrowheads="1"/>
          </p:cNvSpPr>
          <p:nvPr/>
        </p:nvSpPr>
        <p:spPr bwMode="auto">
          <a:xfrm>
            <a:off x="3563938" y="3357563"/>
            <a:ext cx="4103687" cy="576262"/>
          </a:xfrm>
          <a:prstGeom prst="rect">
            <a:avLst/>
          </a:prstGeom>
          <a:solidFill>
            <a:srgbClr val="80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zh-TW" altLang="en-US" sz="2400" b="1"/>
              <a:t>取水只剩</a:t>
            </a:r>
            <a:r>
              <a:rPr lang="en-US" altLang="zh-TW" sz="2400" b="1"/>
              <a:t>80</a:t>
            </a:r>
            <a:r>
              <a:rPr lang="zh-TW" altLang="en-US" sz="2400" b="1"/>
              <a:t>萬噸</a:t>
            </a:r>
            <a:r>
              <a:rPr lang="en-US" altLang="zh-TW" sz="2400" b="1"/>
              <a:t>/</a:t>
            </a:r>
            <a:r>
              <a:rPr lang="zh-TW" altLang="en-US" sz="2400" b="1"/>
              <a:t>日甚至更少！</a:t>
            </a:r>
          </a:p>
        </p:txBody>
      </p:sp>
      <p:sp>
        <p:nvSpPr>
          <p:cNvPr id="16453" name="Rectangle 69"/>
          <p:cNvSpPr>
            <a:spLocks noChangeArrowheads="1"/>
          </p:cNvSpPr>
          <p:nvPr/>
        </p:nvSpPr>
        <p:spPr bwMode="auto">
          <a:xfrm>
            <a:off x="899592" y="6337573"/>
            <a:ext cx="1368425" cy="3317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 dirty="0"/>
              <a:t>30</a:t>
            </a:r>
            <a:r>
              <a:rPr lang="zh-TW" altLang="en-US" sz="1800" b="1" dirty="0"/>
              <a:t>萬</a:t>
            </a:r>
            <a:r>
              <a:rPr lang="zh-TW" altLang="en-US" b="1" i="1" dirty="0"/>
              <a:t>備援</a:t>
            </a:r>
            <a:endParaRPr lang="zh-TW" altLang="en-US" sz="1800" b="1" dirty="0"/>
          </a:p>
        </p:txBody>
      </p:sp>
      <p:sp>
        <p:nvSpPr>
          <p:cNvPr id="16454" name="Text Box 70"/>
          <p:cNvSpPr txBox="1">
            <a:spLocks noChangeArrowheads="1"/>
          </p:cNvSpPr>
          <p:nvPr/>
        </p:nvSpPr>
        <p:spPr bwMode="auto">
          <a:xfrm>
            <a:off x="755650" y="4149725"/>
            <a:ext cx="1223963" cy="646331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Times New Roman" pitchFamily="18" charset="0"/>
                <a:ea typeface="標楷體" pitchFamily="65" charset="-120"/>
              </a:rPr>
              <a:t> 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15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16455" name="Text Box 71"/>
          <p:cNvSpPr txBox="1">
            <a:spLocks noChangeArrowheads="1"/>
          </p:cNvSpPr>
          <p:nvPr/>
        </p:nvSpPr>
        <p:spPr bwMode="auto">
          <a:xfrm>
            <a:off x="179388" y="3141663"/>
            <a:ext cx="1057275" cy="650875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1800" b="1">
                <a:latin typeface="Times New Roman" pitchFamily="18" charset="0"/>
                <a:ea typeface="標楷體" pitchFamily="65" charset="-120"/>
              </a:rPr>
              <a:t> 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其它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15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萬噸</a:t>
            </a:r>
            <a:r>
              <a:rPr lang="en-US" altLang="zh-TW" sz="1800" b="1">
                <a:latin typeface="文鼎圓體B" pitchFamily="34" charset="-120"/>
                <a:ea typeface="文鼎圓體B" pitchFamily="34" charset="-120"/>
              </a:rPr>
              <a:t>/</a:t>
            </a:r>
            <a:r>
              <a:rPr lang="zh-TW" altLang="en-US" sz="1800" b="1">
                <a:latin typeface="文鼎圓體B" pitchFamily="34" charset="-120"/>
                <a:ea typeface="文鼎圓體B" pitchFamily="34" charset="-120"/>
              </a:rPr>
              <a:t>日</a:t>
            </a:r>
          </a:p>
        </p:txBody>
      </p:sp>
      <p:sp>
        <p:nvSpPr>
          <p:cNvPr id="8260" name="Rectangle 72"/>
          <p:cNvSpPr>
            <a:spLocks noChangeArrowheads="1"/>
          </p:cNvSpPr>
          <p:nvPr/>
        </p:nvSpPr>
        <p:spPr bwMode="auto">
          <a:xfrm>
            <a:off x="3779838" y="2133600"/>
            <a:ext cx="792162" cy="287338"/>
          </a:xfrm>
          <a:prstGeom prst="rect">
            <a:avLst/>
          </a:prstGeom>
          <a:solidFill>
            <a:schemeClr val="accent2"/>
          </a:solidFill>
          <a:ln w="9525">
            <a:solidFill>
              <a:srgbClr val="3333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800" b="1">
                <a:ea typeface="標楷體" pitchFamily="65" charset="-120"/>
              </a:rPr>
              <a:t>月眉堰</a:t>
            </a:r>
          </a:p>
        </p:txBody>
      </p:sp>
      <p:sp>
        <p:nvSpPr>
          <p:cNvPr id="8261" name="Line 73"/>
          <p:cNvSpPr>
            <a:spLocks noChangeShapeType="1"/>
          </p:cNvSpPr>
          <p:nvPr/>
        </p:nvSpPr>
        <p:spPr bwMode="auto">
          <a:xfrm>
            <a:off x="2916238" y="5157788"/>
            <a:ext cx="1511300" cy="7921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8262" name="Rectangle 74"/>
          <p:cNvSpPr>
            <a:spLocks noChangeArrowheads="1"/>
          </p:cNvSpPr>
          <p:nvPr/>
        </p:nvSpPr>
        <p:spPr bwMode="auto">
          <a:xfrm rot="1574180">
            <a:off x="3276600" y="5084763"/>
            <a:ext cx="647700" cy="4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/>
              <a:t>10</a:t>
            </a:r>
            <a:r>
              <a:rPr lang="zh-TW" altLang="en-US" sz="1800" b="1"/>
              <a:t>萬</a:t>
            </a:r>
          </a:p>
        </p:txBody>
      </p:sp>
      <p:sp>
        <p:nvSpPr>
          <p:cNvPr id="8263" name="Rectangle 75"/>
          <p:cNvSpPr>
            <a:spLocks noChangeArrowheads="1"/>
          </p:cNvSpPr>
          <p:nvPr/>
        </p:nvSpPr>
        <p:spPr bwMode="auto">
          <a:xfrm>
            <a:off x="3851275" y="1052513"/>
            <a:ext cx="288925" cy="1008062"/>
          </a:xfrm>
          <a:prstGeom prst="rect">
            <a:avLst/>
          </a:prstGeom>
          <a:solidFill>
            <a:schemeClr val="accent2"/>
          </a:solidFill>
          <a:ln w="9525">
            <a:solidFill>
              <a:srgbClr val="3333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800" b="1">
                <a:ea typeface="標楷體" pitchFamily="65" charset="-120"/>
              </a:rPr>
              <a:t>甲</a:t>
            </a:r>
          </a:p>
          <a:p>
            <a:pPr algn="ctr"/>
            <a:r>
              <a:rPr lang="zh-TW" altLang="en-US" sz="1800" b="1">
                <a:ea typeface="標楷體" pitchFamily="65" charset="-120"/>
              </a:rPr>
              <a:t>仙</a:t>
            </a:r>
          </a:p>
          <a:p>
            <a:pPr algn="ctr"/>
            <a:r>
              <a:rPr lang="zh-TW" altLang="en-US" sz="1800" b="1">
                <a:ea typeface="標楷體" pitchFamily="65" charset="-120"/>
              </a:rPr>
              <a:t>堰</a:t>
            </a:r>
          </a:p>
        </p:txBody>
      </p:sp>
      <p:sp>
        <p:nvSpPr>
          <p:cNvPr id="16460" name="Rectangle 76"/>
          <p:cNvSpPr>
            <a:spLocks noChangeArrowheads="1"/>
          </p:cNvSpPr>
          <p:nvPr/>
        </p:nvSpPr>
        <p:spPr bwMode="auto">
          <a:xfrm>
            <a:off x="4427538" y="5157788"/>
            <a:ext cx="576262" cy="5032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 sz="1600" b="1"/>
              <a:t>35</a:t>
            </a:r>
            <a:r>
              <a:rPr lang="zh-TW" altLang="en-US" sz="1600" b="1"/>
              <a:t>萬</a:t>
            </a:r>
          </a:p>
          <a:p>
            <a:pPr algn="ctr"/>
            <a:r>
              <a:rPr lang="zh-TW" altLang="en-US" sz="1600" b="1"/>
              <a:t>？</a:t>
            </a:r>
          </a:p>
        </p:txBody>
      </p:sp>
      <p:sp>
        <p:nvSpPr>
          <p:cNvPr id="75" name="Rectangle 62"/>
          <p:cNvSpPr>
            <a:spLocks noChangeArrowheads="1"/>
          </p:cNvSpPr>
          <p:nvPr/>
        </p:nvSpPr>
        <p:spPr bwMode="auto">
          <a:xfrm>
            <a:off x="6732240" y="5085184"/>
            <a:ext cx="647700" cy="4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just"/>
            <a:r>
              <a:rPr lang="en-US" altLang="zh-TW" sz="1800" b="1" dirty="0" smtClean="0"/>
              <a:t>20</a:t>
            </a:r>
            <a:r>
              <a:rPr lang="zh-TW" altLang="en-US" sz="1800" b="1" dirty="0" smtClean="0"/>
              <a:t>萬</a:t>
            </a:r>
            <a:endParaRPr lang="zh-TW" altLang="en-US" sz="18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4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4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164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6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6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6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6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6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6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6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6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6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6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6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4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16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" grpId="0" animBg="1"/>
      <p:bldP spid="16422" grpId="0" animBg="1"/>
      <p:bldP spid="16423" grpId="0" animBg="1"/>
      <p:bldP spid="16433" grpId="0" animBg="1"/>
      <p:bldP spid="16434" grpId="0" animBg="1"/>
      <p:bldP spid="16435" grpId="0" animBg="1"/>
      <p:bldP spid="16440" grpId="0" animBg="1"/>
      <p:bldP spid="16441" grpId="0" animBg="1"/>
      <p:bldP spid="16442" grpId="0"/>
      <p:bldP spid="16445" grpId="0"/>
      <p:bldP spid="16447" grpId="0"/>
      <p:bldP spid="16449" grpId="0" animBg="1"/>
      <p:bldP spid="16453" grpId="0" animBg="1"/>
      <p:bldP spid="16454" grpId="0" animBg="1"/>
      <p:bldP spid="16455" grpId="0" animBg="1"/>
      <p:bldP spid="16460" grpId="0" animBg="1"/>
      <p:bldP spid="16460" grpId="1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0" y="332655"/>
            <a:ext cx="9144000" cy="1008113"/>
          </a:xfrm>
          <a:solidFill>
            <a:srgbClr val="FF0000"/>
          </a:solidFill>
        </p:spPr>
        <p:txBody>
          <a:bodyPr/>
          <a:lstStyle/>
          <a:p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為甚麼要取伏流水</a:t>
            </a:r>
            <a:r>
              <a:rPr lang="en-US" altLang="zh-TW" b="1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…</a:t>
            </a:r>
            <a:endParaRPr lang="zh-TW" altLang="en-US" b="1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16137" t="56300" r="10626" b="2121"/>
          <a:stretch>
            <a:fillRect/>
          </a:stretch>
        </p:blipFill>
        <p:spPr bwMode="auto">
          <a:xfrm>
            <a:off x="467544" y="4365104"/>
            <a:ext cx="5976664" cy="212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luty\Desktop\IMAG1392.jpg"/>
          <p:cNvPicPr>
            <a:picLocks noChangeAspect="1" noChangeArrowheads="1"/>
          </p:cNvPicPr>
          <p:nvPr/>
        </p:nvPicPr>
        <p:blipFill>
          <a:blip r:embed="rId3" cstate="print"/>
          <a:srcRect l="5263" t="7604" b="4403"/>
          <a:stretch>
            <a:fillRect/>
          </a:stretch>
        </p:blipFill>
        <p:spPr bwMode="auto">
          <a:xfrm>
            <a:off x="5868144" y="1556792"/>
            <a:ext cx="3059832" cy="3791531"/>
          </a:xfrm>
          <a:prstGeom prst="rect">
            <a:avLst/>
          </a:prstGeom>
          <a:noFill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 t="24405" r="18681"/>
          <a:stretch>
            <a:fillRect/>
          </a:stretch>
        </p:blipFill>
        <p:spPr>
          <a:xfrm>
            <a:off x="3779912" y="2132856"/>
            <a:ext cx="2160240" cy="2007414"/>
          </a:xfrm>
          <a:prstGeom prst="rect">
            <a:avLst/>
          </a:prstGeom>
          <a:noFill/>
        </p:spPr>
      </p:pic>
      <p:pic>
        <p:nvPicPr>
          <p:cNvPr id="8" name="Picture 2" descr="User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700808"/>
            <a:ext cx="3347864" cy="222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三十二角星形 8"/>
          <p:cNvSpPr/>
          <p:nvPr/>
        </p:nvSpPr>
        <p:spPr>
          <a:xfrm>
            <a:off x="323528" y="2996952"/>
            <a:ext cx="8352928" cy="3024336"/>
          </a:xfrm>
          <a:prstGeom prst="star32">
            <a:avLst/>
          </a:prstGeom>
          <a:solidFill>
            <a:srgbClr val="CC0000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4000" b="1" dirty="0" smtClean="0">
                <a:latin typeface="標楷體" pitchFamily="65" charset="-120"/>
                <a:ea typeface="標楷體" pitchFamily="65" charset="-120"/>
              </a:rPr>
              <a:t>大高雄主要水源的高屏溪攔河堰有難</a:t>
            </a:r>
            <a:r>
              <a:rPr lang="en-US" altLang="zh-TW" sz="4000" b="1" dirty="0" smtClean="0">
                <a:latin typeface="標楷體" pitchFamily="65" charset="-120"/>
                <a:ea typeface="標楷體" pitchFamily="65" charset="-120"/>
              </a:rPr>
              <a:t>!</a:t>
            </a:r>
            <a:endParaRPr lang="zh-TW" altLang="en-US" sz="4000" b="1" dirty="0">
              <a:latin typeface="標楷體" pitchFamily="65" charset="-120"/>
              <a:ea typeface="標楷體" pitchFamily="65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2579" name="Oval 3"/>
          <p:cNvSpPr>
            <a:spLocks noChangeArrowheads="1"/>
          </p:cNvSpPr>
          <p:nvPr/>
        </p:nvSpPr>
        <p:spPr bwMode="auto">
          <a:xfrm rot="455679">
            <a:off x="611188" y="4076700"/>
            <a:ext cx="3673475" cy="1584325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32580" name="Rectangle 4"/>
          <p:cNvSpPr>
            <a:spLocks noChangeArrowheads="1"/>
          </p:cNvSpPr>
          <p:nvPr/>
        </p:nvSpPr>
        <p:spPr bwMode="auto">
          <a:xfrm>
            <a:off x="1619250" y="476250"/>
            <a:ext cx="6048375" cy="1223963"/>
          </a:xfrm>
          <a:prstGeom prst="rect">
            <a:avLst/>
          </a:prstGeom>
          <a:gradFill rotWithShape="1">
            <a:gsLst>
              <a:gs pos="0">
                <a:schemeClr val="accent1">
                  <a:alpha val="39999"/>
                </a:schemeClr>
              </a:gs>
              <a:gs pos="100000">
                <a:schemeClr val="accent1">
                  <a:gamma/>
                  <a:shade val="86275"/>
                  <a:invGamma/>
                  <a:alpha val="71001"/>
                </a:scheme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latin typeface="Verdana" pitchFamily="34" charset="0"/>
                <a:ea typeface="標楷體" pitchFamily="65" charset="-120"/>
              </a:rPr>
              <a:t>大高雄</a:t>
            </a:r>
            <a:r>
              <a:rPr lang="en-US" altLang="zh-TW" sz="3600" b="1">
                <a:latin typeface="Verdana" pitchFamily="34" charset="0"/>
                <a:ea typeface="標楷體" pitchFamily="65" charset="-120"/>
              </a:rPr>
              <a:t>80</a:t>
            </a:r>
            <a:r>
              <a:rPr lang="zh-TW" altLang="en-US" sz="3600" b="1">
                <a:latin typeface="Verdana" pitchFamily="34" charset="0"/>
                <a:ea typeface="標楷體" pitchFamily="65" charset="-120"/>
              </a:rPr>
              <a:t>％的取水都仰賴</a:t>
            </a:r>
          </a:p>
          <a:p>
            <a:pPr algn="ctr">
              <a:defRPr/>
            </a:pPr>
            <a:r>
              <a:rPr lang="zh-TW" altLang="en-US" sz="3600" b="1">
                <a:latin typeface="Verdana" pitchFamily="34" charset="0"/>
                <a:ea typeface="標楷體" pitchFamily="65" charset="-120"/>
              </a:rPr>
              <a:t>高屏堰攔河取水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2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2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2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2579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4" name="Picture 24"/>
          <p:cNvPicPr>
            <a:picLocks noChangeAspect="1" noChangeArrowheads="1"/>
          </p:cNvPicPr>
          <p:nvPr/>
        </p:nvPicPr>
        <p:blipFill>
          <a:blip r:embed="rId2" cstate="print">
            <a:lum bright="20000" contrast="20000"/>
          </a:blip>
          <a:srcRect l="22927" t="8421" r="12988" b="18206"/>
          <a:stretch>
            <a:fillRect/>
          </a:stretch>
        </p:blipFill>
        <p:spPr bwMode="auto">
          <a:xfrm>
            <a:off x="0" y="512143"/>
            <a:ext cx="8604448" cy="6157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 descr="P1090127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 t="9044" b="2709"/>
          <a:stretch>
            <a:fillRect/>
          </a:stretch>
        </p:blipFill>
        <p:spPr>
          <a:xfrm rot="21221054">
            <a:off x="866653" y="2569187"/>
            <a:ext cx="6828011" cy="3705273"/>
          </a:xfrm>
          <a:ln>
            <a:solidFill>
              <a:schemeClr val="tx1"/>
            </a:solidFill>
          </a:ln>
        </p:spPr>
      </p:pic>
      <p:pic>
        <p:nvPicPr>
          <p:cNvPr id="20483" name="Picture 3" descr="P109013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219700" y="44450"/>
            <a:ext cx="3744913" cy="2806700"/>
          </a:xfrm>
          <a:ln>
            <a:solidFill>
              <a:schemeClr val="tx1"/>
            </a:solidFill>
          </a:ln>
        </p:spPr>
      </p:pic>
      <p:sp>
        <p:nvSpPr>
          <p:cNvPr id="20484" name="Rectangle 8"/>
          <p:cNvSpPr>
            <a:spLocks noChangeArrowheads="1"/>
          </p:cNvSpPr>
          <p:nvPr/>
        </p:nvSpPr>
        <p:spPr bwMode="auto">
          <a:xfrm>
            <a:off x="2700338" y="836613"/>
            <a:ext cx="2303462" cy="863600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橡皮充氣壩</a:t>
            </a:r>
          </a:p>
          <a:p>
            <a:pPr algn="ctr"/>
            <a:r>
              <a:rPr lang="en-US" altLang="zh-TW" sz="2400" b="1">
                <a:latin typeface="Verdana" pitchFamily="34" charset="0"/>
                <a:ea typeface="標楷體" pitchFamily="65" charset="-120"/>
              </a:rPr>
              <a:t>(</a:t>
            </a:r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抬高上游水位</a:t>
            </a:r>
            <a:r>
              <a:rPr lang="en-US" altLang="zh-TW" sz="2400" b="1">
                <a:latin typeface="Verdana" pitchFamily="34" charset="0"/>
                <a:ea typeface="標楷體" pitchFamily="65" charset="-120"/>
              </a:rPr>
              <a:t>)</a:t>
            </a:r>
          </a:p>
        </p:txBody>
      </p:sp>
      <p:sp>
        <p:nvSpPr>
          <p:cNvPr id="1433610" name="Rectangle 10"/>
          <p:cNvSpPr>
            <a:spLocks noChangeArrowheads="1"/>
          </p:cNvSpPr>
          <p:nvPr/>
        </p:nvSpPr>
        <p:spPr bwMode="auto">
          <a:xfrm>
            <a:off x="4500563" y="6237288"/>
            <a:ext cx="4643437" cy="620712"/>
          </a:xfrm>
          <a:prstGeom prst="rect">
            <a:avLst/>
          </a:prstGeom>
          <a:solidFill>
            <a:srgbClr val="0000CC">
              <a:alpha val="69804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4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送往坪頂與澄清湖每日</a:t>
            </a:r>
            <a:r>
              <a:rPr lang="en-US" altLang="zh-TW" sz="2400" b="1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110</a:t>
            </a:r>
            <a:r>
              <a:rPr lang="zh-TW" altLang="en-US" sz="2400" b="1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萬</a:t>
            </a:r>
            <a:r>
              <a:rPr lang="zh-TW" altLang="en-US" sz="24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噸</a:t>
            </a:r>
          </a:p>
        </p:txBody>
      </p:sp>
      <p:sp>
        <p:nvSpPr>
          <p:cNvPr id="1433613" name="Line 13"/>
          <p:cNvSpPr>
            <a:spLocks noChangeShapeType="1"/>
          </p:cNvSpPr>
          <p:nvPr/>
        </p:nvSpPr>
        <p:spPr bwMode="auto">
          <a:xfrm>
            <a:off x="5003800" y="1341438"/>
            <a:ext cx="1152525" cy="1008062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14" name="Line 14"/>
          <p:cNvSpPr>
            <a:spLocks noChangeShapeType="1"/>
          </p:cNvSpPr>
          <p:nvPr/>
        </p:nvSpPr>
        <p:spPr bwMode="auto">
          <a:xfrm flipH="1">
            <a:off x="3491879" y="1700212"/>
            <a:ext cx="620" cy="864691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15" name="Freeform 15"/>
          <p:cNvSpPr>
            <a:spLocks/>
          </p:cNvSpPr>
          <p:nvPr/>
        </p:nvSpPr>
        <p:spPr bwMode="auto">
          <a:xfrm rot="-189474">
            <a:off x="323850" y="3475038"/>
            <a:ext cx="6977063" cy="458787"/>
          </a:xfrm>
          <a:custGeom>
            <a:avLst/>
            <a:gdLst>
              <a:gd name="T0" fmla="*/ 0 w 3658"/>
              <a:gd name="T1" fmla="*/ 2147483647 h 289"/>
              <a:gd name="T2" fmla="*/ 2147483647 w 3658"/>
              <a:gd name="T3" fmla="*/ 2147483647 h 289"/>
              <a:gd name="T4" fmla="*/ 2147483647 w 3658"/>
              <a:gd name="T5" fmla="*/ 2147483647 h 289"/>
              <a:gd name="T6" fmla="*/ 2147483647 w 3658"/>
              <a:gd name="T7" fmla="*/ 2147483647 h 289"/>
              <a:gd name="T8" fmla="*/ 2147483647 w 3658"/>
              <a:gd name="T9" fmla="*/ 2147483647 h 289"/>
              <a:gd name="T10" fmla="*/ 2147483647 w 3658"/>
              <a:gd name="T11" fmla="*/ 2147483647 h 289"/>
              <a:gd name="T12" fmla="*/ 2147483647 w 3658"/>
              <a:gd name="T13" fmla="*/ 2147483647 h 289"/>
              <a:gd name="T14" fmla="*/ 2147483647 w 3658"/>
              <a:gd name="T15" fmla="*/ 2147483647 h 289"/>
              <a:gd name="T16" fmla="*/ 2147483647 w 3658"/>
              <a:gd name="T17" fmla="*/ 2147483647 h 289"/>
              <a:gd name="T18" fmla="*/ 2147483647 w 3658"/>
              <a:gd name="T19" fmla="*/ 2147483647 h 289"/>
              <a:gd name="T20" fmla="*/ 2147483647 w 3658"/>
              <a:gd name="T21" fmla="*/ 2147483647 h 289"/>
              <a:gd name="T22" fmla="*/ 2147483647 w 3658"/>
              <a:gd name="T23" fmla="*/ 2147483647 h 289"/>
              <a:gd name="T24" fmla="*/ 2147483647 w 3658"/>
              <a:gd name="T25" fmla="*/ 2147483647 h 289"/>
              <a:gd name="T26" fmla="*/ 2147483647 w 3658"/>
              <a:gd name="T27" fmla="*/ 2147483647 h 289"/>
              <a:gd name="T28" fmla="*/ 2147483647 w 3658"/>
              <a:gd name="T29" fmla="*/ 2147483647 h 289"/>
              <a:gd name="T30" fmla="*/ 2147483647 w 3658"/>
              <a:gd name="T31" fmla="*/ 2147483647 h 289"/>
              <a:gd name="T32" fmla="*/ 2147483647 w 3658"/>
              <a:gd name="T33" fmla="*/ 2147483647 h 289"/>
              <a:gd name="T34" fmla="*/ 2147483647 w 3658"/>
              <a:gd name="T35" fmla="*/ 2147483647 h 289"/>
              <a:gd name="T36" fmla="*/ 2147483647 w 3658"/>
              <a:gd name="T37" fmla="*/ 2147483647 h 289"/>
              <a:gd name="T38" fmla="*/ 2147483647 w 3658"/>
              <a:gd name="T39" fmla="*/ 2147483647 h 289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3658"/>
              <a:gd name="T61" fmla="*/ 0 h 289"/>
              <a:gd name="T62" fmla="*/ 3658 w 3658"/>
              <a:gd name="T63" fmla="*/ 289 h 289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3658" h="289">
                <a:moveTo>
                  <a:pt x="0" y="289"/>
                </a:moveTo>
                <a:cubicBezTo>
                  <a:pt x="55" y="286"/>
                  <a:pt x="110" y="287"/>
                  <a:pt x="165" y="281"/>
                </a:cubicBezTo>
                <a:cubicBezTo>
                  <a:pt x="196" y="277"/>
                  <a:pt x="229" y="250"/>
                  <a:pt x="262" y="244"/>
                </a:cubicBezTo>
                <a:cubicBezTo>
                  <a:pt x="349" y="229"/>
                  <a:pt x="292" y="237"/>
                  <a:pt x="434" y="229"/>
                </a:cubicBezTo>
                <a:cubicBezTo>
                  <a:pt x="518" y="219"/>
                  <a:pt x="480" y="228"/>
                  <a:pt x="547" y="206"/>
                </a:cubicBezTo>
                <a:cubicBezTo>
                  <a:pt x="555" y="203"/>
                  <a:pt x="560" y="193"/>
                  <a:pt x="569" y="191"/>
                </a:cubicBezTo>
                <a:cubicBezTo>
                  <a:pt x="650" y="175"/>
                  <a:pt x="734" y="180"/>
                  <a:pt x="816" y="176"/>
                </a:cubicBezTo>
                <a:cubicBezTo>
                  <a:pt x="949" y="132"/>
                  <a:pt x="1096" y="138"/>
                  <a:pt x="1235" y="131"/>
                </a:cubicBezTo>
                <a:cubicBezTo>
                  <a:pt x="1263" y="122"/>
                  <a:pt x="1277" y="117"/>
                  <a:pt x="1302" y="109"/>
                </a:cubicBezTo>
                <a:cubicBezTo>
                  <a:pt x="1310" y="107"/>
                  <a:pt x="1325" y="102"/>
                  <a:pt x="1325" y="102"/>
                </a:cubicBezTo>
                <a:cubicBezTo>
                  <a:pt x="1417" y="104"/>
                  <a:pt x="1509" y="109"/>
                  <a:pt x="1601" y="109"/>
                </a:cubicBezTo>
                <a:cubicBezTo>
                  <a:pt x="1649" y="109"/>
                  <a:pt x="1680" y="61"/>
                  <a:pt x="1728" y="49"/>
                </a:cubicBezTo>
                <a:cubicBezTo>
                  <a:pt x="1816" y="27"/>
                  <a:pt x="1909" y="28"/>
                  <a:pt x="1998" y="19"/>
                </a:cubicBezTo>
                <a:cubicBezTo>
                  <a:pt x="2056" y="0"/>
                  <a:pt x="2080" y="46"/>
                  <a:pt x="2132" y="49"/>
                </a:cubicBezTo>
                <a:cubicBezTo>
                  <a:pt x="2207" y="54"/>
                  <a:pt x="2282" y="54"/>
                  <a:pt x="2357" y="57"/>
                </a:cubicBezTo>
                <a:cubicBezTo>
                  <a:pt x="2461" y="77"/>
                  <a:pt x="2331" y="54"/>
                  <a:pt x="2566" y="72"/>
                </a:cubicBezTo>
                <a:cubicBezTo>
                  <a:pt x="2624" y="76"/>
                  <a:pt x="2680" y="112"/>
                  <a:pt x="2738" y="116"/>
                </a:cubicBezTo>
                <a:cubicBezTo>
                  <a:pt x="2808" y="120"/>
                  <a:pt x="2878" y="121"/>
                  <a:pt x="2948" y="124"/>
                </a:cubicBezTo>
                <a:cubicBezTo>
                  <a:pt x="3083" y="155"/>
                  <a:pt x="3173" y="157"/>
                  <a:pt x="3329" y="161"/>
                </a:cubicBezTo>
                <a:cubicBezTo>
                  <a:pt x="3426" y="195"/>
                  <a:pt x="3553" y="154"/>
                  <a:pt x="3658" y="154"/>
                </a:cubicBezTo>
              </a:path>
            </a:pathLst>
          </a:custGeom>
          <a:noFill/>
          <a:ln w="76200" cap="flat" cmpd="sng">
            <a:solidFill>
              <a:srgbClr val="0000CC"/>
            </a:solidFill>
            <a:prstDash val="sysDot"/>
            <a:round/>
            <a:headEnd type="none" w="med" len="med"/>
            <a:tailEnd type="arrow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16" name="Freeform 16"/>
          <p:cNvSpPr>
            <a:spLocks/>
          </p:cNvSpPr>
          <p:nvPr/>
        </p:nvSpPr>
        <p:spPr bwMode="auto">
          <a:xfrm rot="-307186">
            <a:off x="395288" y="3933825"/>
            <a:ext cx="6977062" cy="458788"/>
          </a:xfrm>
          <a:custGeom>
            <a:avLst/>
            <a:gdLst>
              <a:gd name="T0" fmla="*/ 0 w 3658"/>
              <a:gd name="T1" fmla="*/ 2147483647 h 289"/>
              <a:gd name="T2" fmla="*/ 2147483647 w 3658"/>
              <a:gd name="T3" fmla="*/ 2147483647 h 289"/>
              <a:gd name="T4" fmla="*/ 2147483647 w 3658"/>
              <a:gd name="T5" fmla="*/ 2147483647 h 289"/>
              <a:gd name="T6" fmla="*/ 2147483647 w 3658"/>
              <a:gd name="T7" fmla="*/ 2147483647 h 289"/>
              <a:gd name="T8" fmla="*/ 2147483647 w 3658"/>
              <a:gd name="T9" fmla="*/ 2147483647 h 289"/>
              <a:gd name="T10" fmla="*/ 2147483647 w 3658"/>
              <a:gd name="T11" fmla="*/ 2147483647 h 289"/>
              <a:gd name="T12" fmla="*/ 2147483647 w 3658"/>
              <a:gd name="T13" fmla="*/ 2147483647 h 289"/>
              <a:gd name="T14" fmla="*/ 2147483647 w 3658"/>
              <a:gd name="T15" fmla="*/ 2147483647 h 289"/>
              <a:gd name="T16" fmla="*/ 2147483647 w 3658"/>
              <a:gd name="T17" fmla="*/ 2147483647 h 289"/>
              <a:gd name="T18" fmla="*/ 2147483647 w 3658"/>
              <a:gd name="T19" fmla="*/ 2147483647 h 289"/>
              <a:gd name="T20" fmla="*/ 2147483647 w 3658"/>
              <a:gd name="T21" fmla="*/ 2147483647 h 289"/>
              <a:gd name="T22" fmla="*/ 2147483647 w 3658"/>
              <a:gd name="T23" fmla="*/ 2147483647 h 289"/>
              <a:gd name="T24" fmla="*/ 2147483647 w 3658"/>
              <a:gd name="T25" fmla="*/ 2147483647 h 289"/>
              <a:gd name="T26" fmla="*/ 2147483647 w 3658"/>
              <a:gd name="T27" fmla="*/ 2147483647 h 289"/>
              <a:gd name="T28" fmla="*/ 2147483647 w 3658"/>
              <a:gd name="T29" fmla="*/ 2147483647 h 289"/>
              <a:gd name="T30" fmla="*/ 2147483647 w 3658"/>
              <a:gd name="T31" fmla="*/ 2147483647 h 289"/>
              <a:gd name="T32" fmla="*/ 2147483647 w 3658"/>
              <a:gd name="T33" fmla="*/ 2147483647 h 289"/>
              <a:gd name="T34" fmla="*/ 2147483647 w 3658"/>
              <a:gd name="T35" fmla="*/ 2147483647 h 289"/>
              <a:gd name="T36" fmla="*/ 2147483647 w 3658"/>
              <a:gd name="T37" fmla="*/ 2147483647 h 289"/>
              <a:gd name="T38" fmla="*/ 2147483647 w 3658"/>
              <a:gd name="T39" fmla="*/ 2147483647 h 289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3658"/>
              <a:gd name="T61" fmla="*/ 0 h 289"/>
              <a:gd name="T62" fmla="*/ 3658 w 3658"/>
              <a:gd name="T63" fmla="*/ 289 h 289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3658" h="289">
                <a:moveTo>
                  <a:pt x="0" y="289"/>
                </a:moveTo>
                <a:cubicBezTo>
                  <a:pt x="55" y="286"/>
                  <a:pt x="110" y="287"/>
                  <a:pt x="165" y="281"/>
                </a:cubicBezTo>
                <a:cubicBezTo>
                  <a:pt x="196" y="277"/>
                  <a:pt x="229" y="250"/>
                  <a:pt x="262" y="244"/>
                </a:cubicBezTo>
                <a:cubicBezTo>
                  <a:pt x="349" y="229"/>
                  <a:pt x="292" y="237"/>
                  <a:pt x="434" y="229"/>
                </a:cubicBezTo>
                <a:cubicBezTo>
                  <a:pt x="518" y="219"/>
                  <a:pt x="480" y="228"/>
                  <a:pt x="547" y="206"/>
                </a:cubicBezTo>
                <a:cubicBezTo>
                  <a:pt x="555" y="203"/>
                  <a:pt x="560" y="193"/>
                  <a:pt x="569" y="191"/>
                </a:cubicBezTo>
                <a:cubicBezTo>
                  <a:pt x="650" y="175"/>
                  <a:pt x="734" y="180"/>
                  <a:pt x="816" y="176"/>
                </a:cubicBezTo>
                <a:cubicBezTo>
                  <a:pt x="949" y="132"/>
                  <a:pt x="1096" y="138"/>
                  <a:pt x="1235" y="131"/>
                </a:cubicBezTo>
                <a:cubicBezTo>
                  <a:pt x="1263" y="122"/>
                  <a:pt x="1277" y="117"/>
                  <a:pt x="1302" y="109"/>
                </a:cubicBezTo>
                <a:cubicBezTo>
                  <a:pt x="1310" y="107"/>
                  <a:pt x="1325" y="102"/>
                  <a:pt x="1325" y="102"/>
                </a:cubicBezTo>
                <a:cubicBezTo>
                  <a:pt x="1417" y="104"/>
                  <a:pt x="1509" y="109"/>
                  <a:pt x="1601" y="109"/>
                </a:cubicBezTo>
                <a:cubicBezTo>
                  <a:pt x="1649" y="109"/>
                  <a:pt x="1680" y="61"/>
                  <a:pt x="1728" y="49"/>
                </a:cubicBezTo>
                <a:cubicBezTo>
                  <a:pt x="1816" y="27"/>
                  <a:pt x="1909" y="28"/>
                  <a:pt x="1998" y="19"/>
                </a:cubicBezTo>
                <a:cubicBezTo>
                  <a:pt x="2056" y="0"/>
                  <a:pt x="2080" y="46"/>
                  <a:pt x="2132" y="49"/>
                </a:cubicBezTo>
                <a:cubicBezTo>
                  <a:pt x="2207" y="54"/>
                  <a:pt x="2282" y="54"/>
                  <a:pt x="2357" y="57"/>
                </a:cubicBezTo>
                <a:cubicBezTo>
                  <a:pt x="2461" y="77"/>
                  <a:pt x="2331" y="54"/>
                  <a:pt x="2566" y="72"/>
                </a:cubicBezTo>
                <a:cubicBezTo>
                  <a:pt x="2624" y="76"/>
                  <a:pt x="2680" y="112"/>
                  <a:pt x="2738" y="116"/>
                </a:cubicBezTo>
                <a:cubicBezTo>
                  <a:pt x="2808" y="120"/>
                  <a:pt x="2878" y="121"/>
                  <a:pt x="2948" y="124"/>
                </a:cubicBezTo>
                <a:cubicBezTo>
                  <a:pt x="3083" y="155"/>
                  <a:pt x="3173" y="157"/>
                  <a:pt x="3329" y="161"/>
                </a:cubicBezTo>
                <a:cubicBezTo>
                  <a:pt x="3426" y="195"/>
                  <a:pt x="3553" y="154"/>
                  <a:pt x="3658" y="154"/>
                </a:cubicBezTo>
              </a:path>
            </a:pathLst>
          </a:custGeom>
          <a:noFill/>
          <a:ln w="76200" cap="flat" cmpd="sng">
            <a:solidFill>
              <a:srgbClr val="0000CC"/>
            </a:solidFill>
            <a:prstDash val="sysDot"/>
            <a:round/>
            <a:headEnd type="none" w="med" len="med"/>
            <a:tailEnd type="arrow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18" name="Freeform 18"/>
          <p:cNvSpPr>
            <a:spLocks/>
          </p:cNvSpPr>
          <p:nvPr/>
        </p:nvSpPr>
        <p:spPr bwMode="auto">
          <a:xfrm rot="-307186">
            <a:off x="179388" y="2924175"/>
            <a:ext cx="6977062" cy="458788"/>
          </a:xfrm>
          <a:custGeom>
            <a:avLst/>
            <a:gdLst>
              <a:gd name="T0" fmla="*/ 0 w 3658"/>
              <a:gd name="T1" fmla="*/ 2147483647 h 289"/>
              <a:gd name="T2" fmla="*/ 2147483647 w 3658"/>
              <a:gd name="T3" fmla="*/ 2147483647 h 289"/>
              <a:gd name="T4" fmla="*/ 2147483647 w 3658"/>
              <a:gd name="T5" fmla="*/ 2147483647 h 289"/>
              <a:gd name="T6" fmla="*/ 2147483647 w 3658"/>
              <a:gd name="T7" fmla="*/ 2147483647 h 289"/>
              <a:gd name="T8" fmla="*/ 2147483647 w 3658"/>
              <a:gd name="T9" fmla="*/ 2147483647 h 289"/>
              <a:gd name="T10" fmla="*/ 2147483647 w 3658"/>
              <a:gd name="T11" fmla="*/ 2147483647 h 289"/>
              <a:gd name="T12" fmla="*/ 2147483647 w 3658"/>
              <a:gd name="T13" fmla="*/ 2147483647 h 289"/>
              <a:gd name="T14" fmla="*/ 2147483647 w 3658"/>
              <a:gd name="T15" fmla="*/ 2147483647 h 289"/>
              <a:gd name="T16" fmla="*/ 2147483647 w 3658"/>
              <a:gd name="T17" fmla="*/ 2147483647 h 289"/>
              <a:gd name="T18" fmla="*/ 2147483647 w 3658"/>
              <a:gd name="T19" fmla="*/ 2147483647 h 289"/>
              <a:gd name="T20" fmla="*/ 2147483647 w 3658"/>
              <a:gd name="T21" fmla="*/ 2147483647 h 289"/>
              <a:gd name="T22" fmla="*/ 2147483647 w 3658"/>
              <a:gd name="T23" fmla="*/ 2147483647 h 289"/>
              <a:gd name="T24" fmla="*/ 2147483647 w 3658"/>
              <a:gd name="T25" fmla="*/ 2147483647 h 289"/>
              <a:gd name="T26" fmla="*/ 2147483647 w 3658"/>
              <a:gd name="T27" fmla="*/ 2147483647 h 289"/>
              <a:gd name="T28" fmla="*/ 2147483647 w 3658"/>
              <a:gd name="T29" fmla="*/ 2147483647 h 289"/>
              <a:gd name="T30" fmla="*/ 2147483647 w 3658"/>
              <a:gd name="T31" fmla="*/ 2147483647 h 289"/>
              <a:gd name="T32" fmla="*/ 2147483647 w 3658"/>
              <a:gd name="T33" fmla="*/ 2147483647 h 289"/>
              <a:gd name="T34" fmla="*/ 2147483647 w 3658"/>
              <a:gd name="T35" fmla="*/ 2147483647 h 289"/>
              <a:gd name="T36" fmla="*/ 2147483647 w 3658"/>
              <a:gd name="T37" fmla="*/ 2147483647 h 289"/>
              <a:gd name="T38" fmla="*/ 2147483647 w 3658"/>
              <a:gd name="T39" fmla="*/ 2147483647 h 289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3658"/>
              <a:gd name="T61" fmla="*/ 0 h 289"/>
              <a:gd name="T62" fmla="*/ 3658 w 3658"/>
              <a:gd name="T63" fmla="*/ 289 h 289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3658" h="289">
                <a:moveTo>
                  <a:pt x="0" y="289"/>
                </a:moveTo>
                <a:cubicBezTo>
                  <a:pt x="55" y="286"/>
                  <a:pt x="110" y="287"/>
                  <a:pt x="165" y="281"/>
                </a:cubicBezTo>
                <a:cubicBezTo>
                  <a:pt x="196" y="277"/>
                  <a:pt x="229" y="250"/>
                  <a:pt x="262" y="244"/>
                </a:cubicBezTo>
                <a:cubicBezTo>
                  <a:pt x="349" y="229"/>
                  <a:pt x="292" y="237"/>
                  <a:pt x="434" y="229"/>
                </a:cubicBezTo>
                <a:cubicBezTo>
                  <a:pt x="518" y="219"/>
                  <a:pt x="480" y="228"/>
                  <a:pt x="547" y="206"/>
                </a:cubicBezTo>
                <a:cubicBezTo>
                  <a:pt x="555" y="203"/>
                  <a:pt x="560" y="193"/>
                  <a:pt x="569" y="191"/>
                </a:cubicBezTo>
                <a:cubicBezTo>
                  <a:pt x="650" y="175"/>
                  <a:pt x="734" y="180"/>
                  <a:pt x="816" y="176"/>
                </a:cubicBezTo>
                <a:cubicBezTo>
                  <a:pt x="949" y="132"/>
                  <a:pt x="1096" y="138"/>
                  <a:pt x="1235" y="131"/>
                </a:cubicBezTo>
                <a:cubicBezTo>
                  <a:pt x="1263" y="122"/>
                  <a:pt x="1277" y="117"/>
                  <a:pt x="1302" y="109"/>
                </a:cubicBezTo>
                <a:cubicBezTo>
                  <a:pt x="1310" y="107"/>
                  <a:pt x="1325" y="102"/>
                  <a:pt x="1325" y="102"/>
                </a:cubicBezTo>
                <a:cubicBezTo>
                  <a:pt x="1417" y="104"/>
                  <a:pt x="1509" y="109"/>
                  <a:pt x="1601" y="109"/>
                </a:cubicBezTo>
                <a:cubicBezTo>
                  <a:pt x="1649" y="109"/>
                  <a:pt x="1680" y="61"/>
                  <a:pt x="1728" y="49"/>
                </a:cubicBezTo>
                <a:cubicBezTo>
                  <a:pt x="1816" y="27"/>
                  <a:pt x="1909" y="28"/>
                  <a:pt x="1998" y="19"/>
                </a:cubicBezTo>
                <a:cubicBezTo>
                  <a:pt x="2056" y="0"/>
                  <a:pt x="2080" y="46"/>
                  <a:pt x="2132" y="49"/>
                </a:cubicBezTo>
                <a:cubicBezTo>
                  <a:pt x="2207" y="54"/>
                  <a:pt x="2282" y="54"/>
                  <a:pt x="2357" y="57"/>
                </a:cubicBezTo>
                <a:cubicBezTo>
                  <a:pt x="2461" y="77"/>
                  <a:pt x="2331" y="54"/>
                  <a:pt x="2566" y="72"/>
                </a:cubicBezTo>
                <a:cubicBezTo>
                  <a:pt x="2624" y="76"/>
                  <a:pt x="2680" y="112"/>
                  <a:pt x="2738" y="116"/>
                </a:cubicBezTo>
                <a:cubicBezTo>
                  <a:pt x="2808" y="120"/>
                  <a:pt x="2878" y="121"/>
                  <a:pt x="2948" y="124"/>
                </a:cubicBezTo>
                <a:cubicBezTo>
                  <a:pt x="3083" y="155"/>
                  <a:pt x="3173" y="157"/>
                  <a:pt x="3329" y="161"/>
                </a:cubicBezTo>
                <a:cubicBezTo>
                  <a:pt x="3426" y="195"/>
                  <a:pt x="3553" y="154"/>
                  <a:pt x="3658" y="154"/>
                </a:cubicBezTo>
              </a:path>
            </a:pathLst>
          </a:custGeom>
          <a:noFill/>
          <a:ln w="76200" cap="flat" cmpd="sng">
            <a:solidFill>
              <a:srgbClr val="0000CC"/>
            </a:solidFill>
            <a:prstDash val="sysDot"/>
            <a:round/>
            <a:headEnd type="none" w="med" len="med"/>
            <a:tailEnd type="arrow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19" name="Freeform 19"/>
          <p:cNvSpPr>
            <a:spLocks/>
          </p:cNvSpPr>
          <p:nvPr/>
        </p:nvSpPr>
        <p:spPr bwMode="auto">
          <a:xfrm>
            <a:off x="1116013" y="4581525"/>
            <a:ext cx="5760243" cy="1000125"/>
          </a:xfrm>
          <a:custGeom>
            <a:avLst/>
            <a:gdLst>
              <a:gd name="T0" fmla="*/ 0 w 3815"/>
              <a:gd name="T1" fmla="*/ 0 h 546"/>
              <a:gd name="T2" fmla="*/ 2147483647 w 3815"/>
              <a:gd name="T3" fmla="*/ 2147483647 h 546"/>
              <a:gd name="T4" fmla="*/ 2147483647 w 3815"/>
              <a:gd name="T5" fmla="*/ 2147483647 h 546"/>
              <a:gd name="T6" fmla="*/ 2147483647 w 3815"/>
              <a:gd name="T7" fmla="*/ 2147483647 h 546"/>
              <a:gd name="T8" fmla="*/ 2147483647 w 3815"/>
              <a:gd name="T9" fmla="*/ 2147483647 h 546"/>
              <a:gd name="T10" fmla="*/ 2147483647 w 3815"/>
              <a:gd name="T11" fmla="*/ 2147483647 h 546"/>
              <a:gd name="T12" fmla="*/ 2147483647 w 3815"/>
              <a:gd name="T13" fmla="*/ 2147483647 h 546"/>
              <a:gd name="T14" fmla="*/ 2147483647 w 3815"/>
              <a:gd name="T15" fmla="*/ 2147483647 h 546"/>
              <a:gd name="T16" fmla="*/ 2147483647 w 3815"/>
              <a:gd name="T17" fmla="*/ 2147483647 h 546"/>
              <a:gd name="T18" fmla="*/ 2147483647 w 3815"/>
              <a:gd name="T19" fmla="*/ 2147483647 h 546"/>
              <a:gd name="T20" fmla="*/ 2147483647 w 3815"/>
              <a:gd name="T21" fmla="*/ 2147483647 h 546"/>
              <a:gd name="T22" fmla="*/ 2147483647 w 3815"/>
              <a:gd name="T23" fmla="*/ 2147483647 h 546"/>
              <a:gd name="T24" fmla="*/ 2147483647 w 3815"/>
              <a:gd name="T25" fmla="*/ 2147483647 h 546"/>
              <a:gd name="T26" fmla="*/ 2147483647 w 3815"/>
              <a:gd name="T27" fmla="*/ 2147483647 h 546"/>
              <a:gd name="T28" fmla="*/ 2147483647 w 3815"/>
              <a:gd name="T29" fmla="*/ 2147483647 h 546"/>
              <a:gd name="T30" fmla="*/ 2147483647 w 3815"/>
              <a:gd name="T31" fmla="*/ 2147483647 h 546"/>
              <a:gd name="T32" fmla="*/ 2147483647 w 3815"/>
              <a:gd name="T33" fmla="*/ 2147483647 h 546"/>
              <a:gd name="T34" fmla="*/ 2147483647 w 3815"/>
              <a:gd name="T35" fmla="*/ 2147483647 h 546"/>
              <a:gd name="T36" fmla="*/ 2147483647 w 3815"/>
              <a:gd name="T37" fmla="*/ 2147483647 h 546"/>
              <a:gd name="T38" fmla="*/ 2147483647 w 3815"/>
              <a:gd name="T39" fmla="*/ 2147483647 h 546"/>
              <a:gd name="T40" fmla="*/ 2147483647 w 3815"/>
              <a:gd name="T41" fmla="*/ 2147483647 h 546"/>
              <a:gd name="T42" fmla="*/ 2147483647 w 3815"/>
              <a:gd name="T43" fmla="*/ 2147483647 h 546"/>
              <a:gd name="T44" fmla="*/ 2147483647 w 3815"/>
              <a:gd name="T45" fmla="*/ 2147483647 h 546"/>
              <a:gd name="T46" fmla="*/ 2147483647 w 3815"/>
              <a:gd name="T47" fmla="*/ 2147483647 h 546"/>
              <a:gd name="T48" fmla="*/ 2147483647 w 3815"/>
              <a:gd name="T49" fmla="*/ 2147483647 h 546"/>
              <a:gd name="T50" fmla="*/ 2147483647 w 3815"/>
              <a:gd name="T51" fmla="*/ 2147483647 h 546"/>
              <a:gd name="T52" fmla="*/ 2147483647 w 3815"/>
              <a:gd name="T53" fmla="*/ 2147483647 h 54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3815"/>
              <a:gd name="T82" fmla="*/ 0 h 546"/>
              <a:gd name="T83" fmla="*/ 3815 w 3815"/>
              <a:gd name="T84" fmla="*/ 546 h 54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3815" h="546">
                <a:moveTo>
                  <a:pt x="0" y="0"/>
                </a:moveTo>
                <a:cubicBezTo>
                  <a:pt x="38" y="19"/>
                  <a:pt x="63" y="44"/>
                  <a:pt x="97" y="67"/>
                </a:cubicBezTo>
                <a:cubicBezTo>
                  <a:pt x="139" y="132"/>
                  <a:pt x="164" y="195"/>
                  <a:pt x="187" y="269"/>
                </a:cubicBezTo>
                <a:cubicBezTo>
                  <a:pt x="191" y="283"/>
                  <a:pt x="232" y="289"/>
                  <a:pt x="240" y="292"/>
                </a:cubicBezTo>
                <a:cubicBezTo>
                  <a:pt x="286" y="309"/>
                  <a:pt x="315" y="352"/>
                  <a:pt x="359" y="366"/>
                </a:cubicBezTo>
                <a:cubicBezTo>
                  <a:pt x="452" y="344"/>
                  <a:pt x="390" y="342"/>
                  <a:pt x="531" y="351"/>
                </a:cubicBezTo>
                <a:cubicBezTo>
                  <a:pt x="560" y="359"/>
                  <a:pt x="585" y="375"/>
                  <a:pt x="614" y="381"/>
                </a:cubicBezTo>
                <a:cubicBezTo>
                  <a:pt x="691" y="396"/>
                  <a:pt x="752" y="392"/>
                  <a:pt x="838" y="396"/>
                </a:cubicBezTo>
                <a:cubicBezTo>
                  <a:pt x="960" y="411"/>
                  <a:pt x="1082" y="394"/>
                  <a:pt x="1205" y="404"/>
                </a:cubicBezTo>
                <a:cubicBezTo>
                  <a:pt x="1278" y="418"/>
                  <a:pt x="1268" y="419"/>
                  <a:pt x="1384" y="404"/>
                </a:cubicBezTo>
                <a:cubicBezTo>
                  <a:pt x="1410" y="401"/>
                  <a:pt x="1436" y="375"/>
                  <a:pt x="1459" y="366"/>
                </a:cubicBezTo>
                <a:cubicBezTo>
                  <a:pt x="1480" y="358"/>
                  <a:pt x="1504" y="357"/>
                  <a:pt x="1526" y="351"/>
                </a:cubicBezTo>
                <a:cubicBezTo>
                  <a:pt x="1546" y="356"/>
                  <a:pt x="1567" y="357"/>
                  <a:pt x="1586" y="366"/>
                </a:cubicBezTo>
                <a:cubicBezTo>
                  <a:pt x="1596" y="371"/>
                  <a:pt x="1601" y="382"/>
                  <a:pt x="1609" y="389"/>
                </a:cubicBezTo>
                <a:cubicBezTo>
                  <a:pt x="1630" y="407"/>
                  <a:pt x="1677" y="427"/>
                  <a:pt x="1706" y="434"/>
                </a:cubicBezTo>
                <a:cubicBezTo>
                  <a:pt x="1787" y="454"/>
                  <a:pt x="1877" y="453"/>
                  <a:pt x="1960" y="464"/>
                </a:cubicBezTo>
                <a:cubicBezTo>
                  <a:pt x="2055" y="460"/>
                  <a:pt x="2108" y="468"/>
                  <a:pt x="2185" y="441"/>
                </a:cubicBezTo>
                <a:cubicBezTo>
                  <a:pt x="2217" y="444"/>
                  <a:pt x="2250" y="445"/>
                  <a:pt x="2282" y="449"/>
                </a:cubicBezTo>
                <a:cubicBezTo>
                  <a:pt x="2342" y="457"/>
                  <a:pt x="2401" y="496"/>
                  <a:pt x="2461" y="501"/>
                </a:cubicBezTo>
                <a:cubicBezTo>
                  <a:pt x="2516" y="505"/>
                  <a:pt x="2571" y="506"/>
                  <a:pt x="2626" y="508"/>
                </a:cubicBezTo>
                <a:cubicBezTo>
                  <a:pt x="2654" y="537"/>
                  <a:pt x="2668" y="537"/>
                  <a:pt x="2708" y="546"/>
                </a:cubicBezTo>
                <a:cubicBezTo>
                  <a:pt x="2763" y="536"/>
                  <a:pt x="2811" y="511"/>
                  <a:pt x="2865" y="501"/>
                </a:cubicBezTo>
                <a:cubicBezTo>
                  <a:pt x="2957" y="455"/>
                  <a:pt x="3060" y="522"/>
                  <a:pt x="3150" y="546"/>
                </a:cubicBezTo>
                <a:cubicBezTo>
                  <a:pt x="3321" y="541"/>
                  <a:pt x="3391" y="538"/>
                  <a:pt x="3531" y="516"/>
                </a:cubicBezTo>
                <a:cubicBezTo>
                  <a:pt x="3608" y="488"/>
                  <a:pt x="3556" y="504"/>
                  <a:pt x="3733" y="516"/>
                </a:cubicBezTo>
                <a:cubicBezTo>
                  <a:pt x="3746" y="517"/>
                  <a:pt x="3758" y="520"/>
                  <a:pt x="3770" y="523"/>
                </a:cubicBezTo>
                <a:cubicBezTo>
                  <a:pt x="3785" y="527"/>
                  <a:pt x="3815" y="538"/>
                  <a:pt x="3815" y="538"/>
                </a:cubicBezTo>
              </a:path>
            </a:pathLst>
          </a:custGeom>
          <a:noFill/>
          <a:ln w="76200" cap="flat" cmpd="sng">
            <a:solidFill>
              <a:srgbClr val="00CCFF"/>
            </a:solidFill>
            <a:prstDash val="sysDot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20" name="Freeform 20"/>
          <p:cNvSpPr>
            <a:spLocks/>
          </p:cNvSpPr>
          <p:nvPr/>
        </p:nvSpPr>
        <p:spPr bwMode="auto">
          <a:xfrm>
            <a:off x="1476375" y="4437063"/>
            <a:ext cx="5399881" cy="1000125"/>
          </a:xfrm>
          <a:custGeom>
            <a:avLst/>
            <a:gdLst>
              <a:gd name="T0" fmla="*/ 0 w 3815"/>
              <a:gd name="T1" fmla="*/ 0 h 546"/>
              <a:gd name="T2" fmla="*/ 2147483647 w 3815"/>
              <a:gd name="T3" fmla="*/ 2147483647 h 546"/>
              <a:gd name="T4" fmla="*/ 2147483647 w 3815"/>
              <a:gd name="T5" fmla="*/ 2147483647 h 546"/>
              <a:gd name="T6" fmla="*/ 2147483647 w 3815"/>
              <a:gd name="T7" fmla="*/ 2147483647 h 546"/>
              <a:gd name="T8" fmla="*/ 2147483647 w 3815"/>
              <a:gd name="T9" fmla="*/ 2147483647 h 546"/>
              <a:gd name="T10" fmla="*/ 2147483647 w 3815"/>
              <a:gd name="T11" fmla="*/ 2147483647 h 546"/>
              <a:gd name="T12" fmla="*/ 2147483647 w 3815"/>
              <a:gd name="T13" fmla="*/ 2147483647 h 546"/>
              <a:gd name="T14" fmla="*/ 2147483647 w 3815"/>
              <a:gd name="T15" fmla="*/ 2147483647 h 546"/>
              <a:gd name="T16" fmla="*/ 2147483647 w 3815"/>
              <a:gd name="T17" fmla="*/ 2147483647 h 546"/>
              <a:gd name="T18" fmla="*/ 2147483647 w 3815"/>
              <a:gd name="T19" fmla="*/ 2147483647 h 546"/>
              <a:gd name="T20" fmla="*/ 2147483647 w 3815"/>
              <a:gd name="T21" fmla="*/ 2147483647 h 546"/>
              <a:gd name="T22" fmla="*/ 2147483647 w 3815"/>
              <a:gd name="T23" fmla="*/ 2147483647 h 546"/>
              <a:gd name="T24" fmla="*/ 2147483647 w 3815"/>
              <a:gd name="T25" fmla="*/ 2147483647 h 546"/>
              <a:gd name="T26" fmla="*/ 2147483647 w 3815"/>
              <a:gd name="T27" fmla="*/ 2147483647 h 546"/>
              <a:gd name="T28" fmla="*/ 2147483647 w 3815"/>
              <a:gd name="T29" fmla="*/ 2147483647 h 546"/>
              <a:gd name="T30" fmla="*/ 2147483647 w 3815"/>
              <a:gd name="T31" fmla="*/ 2147483647 h 546"/>
              <a:gd name="T32" fmla="*/ 2147483647 w 3815"/>
              <a:gd name="T33" fmla="*/ 2147483647 h 546"/>
              <a:gd name="T34" fmla="*/ 2147483647 w 3815"/>
              <a:gd name="T35" fmla="*/ 2147483647 h 546"/>
              <a:gd name="T36" fmla="*/ 2147483647 w 3815"/>
              <a:gd name="T37" fmla="*/ 2147483647 h 546"/>
              <a:gd name="T38" fmla="*/ 2147483647 w 3815"/>
              <a:gd name="T39" fmla="*/ 2147483647 h 546"/>
              <a:gd name="T40" fmla="*/ 2147483647 w 3815"/>
              <a:gd name="T41" fmla="*/ 2147483647 h 546"/>
              <a:gd name="T42" fmla="*/ 2147483647 w 3815"/>
              <a:gd name="T43" fmla="*/ 2147483647 h 546"/>
              <a:gd name="T44" fmla="*/ 2147483647 w 3815"/>
              <a:gd name="T45" fmla="*/ 2147483647 h 546"/>
              <a:gd name="T46" fmla="*/ 2147483647 w 3815"/>
              <a:gd name="T47" fmla="*/ 2147483647 h 546"/>
              <a:gd name="T48" fmla="*/ 2147483647 w 3815"/>
              <a:gd name="T49" fmla="*/ 2147483647 h 546"/>
              <a:gd name="T50" fmla="*/ 2147483647 w 3815"/>
              <a:gd name="T51" fmla="*/ 2147483647 h 546"/>
              <a:gd name="T52" fmla="*/ 2147483647 w 3815"/>
              <a:gd name="T53" fmla="*/ 2147483647 h 54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3815"/>
              <a:gd name="T82" fmla="*/ 0 h 546"/>
              <a:gd name="T83" fmla="*/ 3815 w 3815"/>
              <a:gd name="T84" fmla="*/ 546 h 54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3815" h="546">
                <a:moveTo>
                  <a:pt x="0" y="0"/>
                </a:moveTo>
                <a:cubicBezTo>
                  <a:pt x="38" y="19"/>
                  <a:pt x="63" y="44"/>
                  <a:pt x="97" y="67"/>
                </a:cubicBezTo>
                <a:cubicBezTo>
                  <a:pt x="139" y="132"/>
                  <a:pt x="164" y="195"/>
                  <a:pt x="187" y="269"/>
                </a:cubicBezTo>
                <a:cubicBezTo>
                  <a:pt x="191" y="283"/>
                  <a:pt x="232" y="289"/>
                  <a:pt x="240" y="292"/>
                </a:cubicBezTo>
                <a:cubicBezTo>
                  <a:pt x="286" y="309"/>
                  <a:pt x="315" y="352"/>
                  <a:pt x="359" y="366"/>
                </a:cubicBezTo>
                <a:cubicBezTo>
                  <a:pt x="452" y="344"/>
                  <a:pt x="390" y="342"/>
                  <a:pt x="531" y="351"/>
                </a:cubicBezTo>
                <a:cubicBezTo>
                  <a:pt x="560" y="359"/>
                  <a:pt x="585" y="375"/>
                  <a:pt x="614" y="381"/>
                </a:cubicBezTo>
                <a:cubicBezTo>
                  <a:pt x="691" y="396"/>
                  <a:pt x="752" y="392"/>
                  <a:pt x="838" y="396"/>
                </a:cubicBezTo>
                <a:cubicBezTo>
                  <a:pt x="960" y="411"/>
                  <a:pt x="1082" y="394"/>
                  <a:pt x="1205" y="404"/>
                </a:cubicBezTo>
                <a:cubicBezTo>
                  <a:pt x="1278" y="418"/>
                  <a:pt x="1268" y="419"/>
                  <a:pt x="1384" y="404"/>
                </a:cubicBezTo>
                <a:cubicBezTo>
                  <a:pt x="1410" y="401"/>
                  <a:pt x="1436" y="375"/>
                  <a:pt x="1459" y="366"/>
                </a:cubicBezTo>
                <a:cubicBezTo>
                  <a:pt x="1480" y="358"/>
                  <a:pt x="1504" y="357"/>
                  <a:pt x="1526" y="351"/>
                </a:cubicBezTo>
                <a:cubicBezTo>
                  <a:pt x="1546" y="356"/>
                  <a:pt x="1567" y="357"/>
                  <a:pt x="1586" y="366"/>
                </a:cubicBezTo>
                <a:cubicBezTo>
                  <a:pt x="1596" y="371"/>
                  <a:pt x="1601" y="382"/>
                  <a:pt x="1609" y="389"/>
                </a:cubicBezTo>
                <a:cubicBezTo>
                  <a:pt x="1630" y="407"/>
                  <a:pt x="1677" y="427"/>
                  <a:pt x="1706" y="434"/>
                </a:cubicBezTo>
                <a:cubicBezTo>
                  <a:pt x="1787" y="454"/>
                  <a:pt x="1877" y="453"/>
                  <a:pt x="1960" y="464"/>
                </a:cubicBezTo>
                <a:cubicBezTo>
                  <a:pt x="2055" y="460"/>
                  <a:pt x="2108" y="468"/>
                  <a:pt x="2185" y="441"/>
                </a:cubicBezTo>
                <a:cubicBezTo>
                  <a:pt x="2217" y="444"/>
                  <a:pt x="2250" y="445"/>
                  <a:pt x="2282" y="449"/>
                </a:cubicBezTo>
                <a:cubicBezTo>
                  <a:pt x="2342" y="457"/>
                  <a:pt x="2401" y="496"/>
                  <a:pt x="2461" y="501"/>
                </a:cubicBezTo>
                <a:cubicBezTo>
                  <a:pt x="2516" y="505"/>
                  <a:pt x="2571" y="506"/>
                  <a:pt x="2626" y="508"/>
                </a:cubicBezTo>
                <a:cubicBezTo>
                  <a:pt x="2654" y="537"/>
                  <a:pt x="2668" y="537"/>
                  <a:pt x="2708" y="546"/>
                </a:cubicBezTo>
                <a:cubicBezTo>
                  <a:pt x="2763" y="536"/>
                  <a:pt x="2811" y="511"/>
                  <a:pt x="2865" y="501"/>
                </a:cubicBezTo>
                <a:cubicBezTo>
                  <a:pt x="2957" y="455"/>
                  <a:pt x="3060" y="522"/>
                  <a:pt x="3150" y="546"/>
                </a:cubicBezTo>
                <a:cubicBezTo>
                  <a:pt x="3321" y="541"/>
                  <a:pt x="3391" y="538"/>
                  <a:pt x="3531" y="516"/>
                </a:cubicBezTo>
                <a:cubicBezTo>
                  <a:pt x="3608" y="488"/>
                  <a:pt x="3556" y="504"/>
                  <a:pt x="3733" y="516"/>
                </a:cubicBezTo>
                <a:cubicBezTo>
                  <a:pt x="3746" y="517"/>
                  <a:pt x="3758" y="520"/>
                  <a:pt x="3770" y="523"/>
                </a:cubicBezTo>
                <a:cubicBezTo>
                  <a:pt x="3785" y="527"/>
                  <a:pt x="3815" y="538"/>
                  <a:pt x="3815" y="538"/>
                </a:cubicBezTo>
              </a:path>
            </a:pathLst>
          </a:custGeom>
          <a:noFill/>
          <a:ln w="76200" cap="flat" cmpd="sng">
            <a:solidFill>
              <a:srgbClr val="00CCFF"/>
            </a:solidFill>
            <a:prstDash val="sysDot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21" name="Freeform 21"/>
          <p:cNvSpPr>
            <a:spLocks/>
          </p:cNvSpPr>
          <p:nvPr/>
        </p:nvSpPr>
        <p:spPr bwMode="auto">
          <a:xfrm>
            <a:off x="1763713" y="4221163"/>
            <a:ext cx="5862637" cy="831850"/>
          </a:xfrm>
          <a:custGeom>
            <a:avLst/>
            <a:gdLst>
              <a:gd name="T0" fmla="*/ 0 w 3561"/>
              <a:gd name="T1" fmla="*/ 2147483647 h 542"/>
              <a:gd name="T2" fmla="*/ 2147483647 w 3561"/>
              <a:gd name="T3" fmla="*/ 2147483647 h 542"/>
              <a:gd name="T4" fmla="*/ 2147483647 w 3561"/>
              <a:gd name="T5" fmla="*/ 2147483647 h 542"/>
              <a:gd name="T6" fmla="*/ 2147483647 w 3561"/>
              <a:gd name="T7" fmla="*/ 2147483647 h 542"/>
              <a:gd name="T8" fmla="*/ 2147483647 w 3561"/>
              <a:gd name="T9" fmla="*/ 2147483647 h 542"/>
              <a:gd name="T10" fmla="*/ 2147483647 w 3561"/>
              <a:gd name="T11" fmla="*/ 2147483647 h 542"/>
              <a:gd name="T12" fmla="*/ 2147483647 w 3561"/>
              <a:gd name="T13" fmla="*/ 2147483647 h 542"/>
              <a:gd name="T14" fmla="*/ 2147483647 w 3561"/>
              <a:gd name="T15" fmla="*/ 2147483647 h 542"/>
              <a:gd name="T16" fmla="*/ 2147483647 w 3561"/>
              <a:gd name="T17" fmla="*/ 2147483647 h 542"/>
              <a:gd name="T18" fmla="*/ 2147483647 w 3561"/>
              <a:gd name="T19" fmla="*/ 2147483647 h 542"/>
              <a:gd name="T20" fmla="*/ 2147483647 w 3561"/>
              <a:gd name="T21" fmla="*/ 2147483647 h 542"/>
              <a:gd name="T22" fmla="*/ 2147483647 w 3561"/>
              <a:gd name="T23" fmla="*/ 2147483647 h 542"/>
              <a:gd name="T24" fmla="*/ 2147483647 w 3561"/>
              <a:gd name="T25" fmla="*/ 2147483647 h 542"/>
              <a:gd name="T26" fmla="*/ 2147483647 w 3561"/>
              <a:gd name="T27" fmla="*/ 2147483647 h 542"/>
              <a:gd name="T28" fmla="*/ 2147483647 w 3561"/>
              <a:gd name="T29" fmla="*/ 2147483647 h 542"/>
              <a:gd name="T30" fmla="*/ 2147483647 w 3561"/>
              <a:gd name="T31" fmla="*/ 2147483647 h 542"/>
              <a:gd name="T32" fmla="*/ 2147483647 w 3561"/>
              <a:gd name="T33" fmla="*/ 2147483647 h 542"/>
              <a:gd name="T34" fmla="*/ 2147483647 w 3561"/>
              <a:gd name="T35" fmla="*/ 2147483647 h 542"/>
              <a:gd name="T36" fmla="*/ 2147483647 w 3561"/>
              <a:gd name="T37" fmla="*/ 2147483647 h 542"/>
              <a:gd name="T38" fmla="*/ 2147483647 w 3561"/>
              <a:gd name="T39" fmla="*/ 2147483647 h 542"/>
              <a:gd name="T40" fmla="*/ 2147483647 w 3561"/>
              <a:gd name="T41" fmla="*/ 2147483647 h 542"/>
              <a:gd name="T42" fmla="*/ 2147483647 w 3561"/>
              <a:gd name="T43" fmla="*/ 2147483647 h 542"/>
              <a:gd name="T44" fmla="*/ 2147483647 w 3561"/>
              <a:gd name="T45" fmla="*/ 2147483647 h 542"/>
              <a:gd name="T46" fmla="*/ 2147483647 w 3561"/>
              <a:gd name="T47" fmla="*/ 2147483647 h 542"/>
              <a:gd name="T48" fmla="*/ 2147483647 w 3561"/>
              <a:gd name="T49" fmla="*/ 2147483647 h 542"/>
              <a:gd name="T50" fmla="*/ 2147483647 w 3561"/>
              <a:gd name="T51" fmla="*/ 0 h 542"/>
              <a:gd name="T52" fmla="*/ 2147483647 w 3561"/>
              <a:gd name="T53" fmla="*/ 2147483647 h 542"/>
              <a:gd name="T54" fmla="*/ 2147483647 w 3561"/>
              <a:gd name="T55" fmla="*/ 2147483647 h 542"/>
              <a:gd name="T56" fmla="*/ 2147483647 w 3561"/>
              <a:gd name="T57" fmla="*/ 2147483647 h 542"/>
              <a:gd name="T58" fmla="*/ 2147483647 w 3561"/>
              <a:gd name="T59" fmla="*/ 2147483647 h 542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w 3561"/>
              <a:gd name="T91" fmla="*/ 0 h 542"/>
              <a:gd name="T92" fmla="*/ 3561 w 3561"/>
              <a:gd name="T93" fmla="*/ 542 h 542"/>
            </a:gdLst>
            <a:ahLst/>
            <a:cxnLst>
              <a:cxn ang="T60">
                <a:pos x="T0" y="T1"/>
              </a:cxn>
              <a:cxn ang="T61">
                <a:pos x="T2" y="T3"/>
              </a:cxn>
              <a:cxn ang="T62">
                <a:pos x="T4" y="T5"/>
              </a:cxn>
              <a:cxn ang="T63">
                <a:pos x="T6" y="T7"/>
              </a:cxn>
              <a:cxn ang="T64">
                <a:pos x="T8" y="T9"/>
              </a:cxn>
              <a:cxn ang="T65">
                <a:pos x="T10" y="T11"/>
              </a:cxn>
              <a:cxn ang="T66">
                <a:pos x="T12" y="T13"/>
              </a:cxn>
              <a:cxn ang="T67">
                <a:pos x="T14" y="T15"/>
              </a:cxn>
              <a:cxn ang="T68">
                <a:pos x="T16" y="T17"/>
              </a:cxn>
              <a:cxn ang="T69">
                <a:pos x="T18" y="T19"/>
              </a:cxn>
              <a:cxn ang="T70">
                <a:pos x="T20" y="T21"/>
              </a:cxn>
              <a:cxn ang="T71">
                <a:pos x="T22" y="T23"/>
              </a:cxn>
              <a:cxn ang="T72">
                <a:pos x="T24" y="T25"/>
              </a:cxn>
              <a:cxn ang="T73">
                <a:pos x="T26" y="T27"/>
              </a:cxn>
              <a:cxn ang="T74">
                <a:pos x="T28" y="T29"/>
              </a:cxn>
              <a:cxn ang="T75">
                <a:pos x="T30" y="T31"/>
              </a:cxn>
              <a:cxn ang="T76">
                <a:pos x="T32" y="T33"/>
              </a:cxn>
              <a:cxn ang="T77">
                <a:pos x="T34" y="T35"/>
              </a:cxn>
              <a:cxn ang="T78">
                <a:pos x="T36" y="T37"/>
              </a:cxn>
              <a:cxn ang="T79">
                <a:pos x="T38" y="T39"/>
              </a:cxn>
              <a:cxn ang="T80">
                <a:pos x="T40" y="T41"/>
              </a:cxn>
              <a:cxn ang="T81">
                <a:pos x="T42" y="T43"/>
              </a:cxn>
              <a:cxn ang="T82">
                <a:pos x="T44" y="T45"/>
              </a:cxn>
              <a:cxn ang="T83">
                <a:pos x="T46" y="T47"/>
              </a:cxn>
              <a:cxn ang="T84">
                <a:pos x="T48" y="T49"/>
              </a:cxn>
              <a:cxn ang="T85">
                <a:pos x="T50" y="T51"/>
              </a:cxn>
              <a:cxn ang="T86">
                <a:pos x="T52" y="T53"/>
              </a:cxn>
              <a:cxn ang="T87">
                <a:pos x="T54" y="T55"/>
              </a:cxn>
              <a:cxn ang="T88">
                <a:pos x="T56" y="T57"/>
              </a:cxn>
              <a:cxn ang="T89">
                <a:pos x="T58" y="T59"/>
              </a:cxn>
            </a:cxnLst>
            <a:rect l="T90" t="T91" r="T92" b="T93"/>
            <a:pathLst>
              <a:path w="3561" h="542">
                <a:moveTo>
                  <a:pt x="0" y="164"/>
                </a:moveTo>
                <a:cubicBezTo>
                  <a:pt x="25" y="168"/>
                  <a:pt x="57" y="161"/>
                  <a:pt x="75" y="179"/>
                </a:cubicBezTo>
                <a:cubicBezTo>
                  <a:pt x="88" y="192"/>
                  <a:pt x="105" y="224"/>
                  <a:pt x="105" y="224"/>
                </a:cubicBezTo>
                <a:cubicBezTo>
                  <a:pt x="117" y="261"/>
                  <a:pt x="134" y="285"/>
                  <a:pt x="165" y="306"/>
                </a:cubicBezTo>
                <a:cubicBezTo>
                  <a:pt x="177" y="346"/>
                  <a:pt x="165" y="324"/>
                  <a:pt x="217" y="359"/>
                </a:cubicBezTo>
                <a:cubicBezTo>
                  <a:pt x="271" y="395"/>
                  <a:pt x="342" y="406"/>
                  <a:pt x="404" y="426"/>
                </a:cubicBezTo>
                <a:cubicBezTo>
                  <a:pt x="438" y="449"/>
                  <a:pt x="485" y="466"/>
                  <a:pt x="524" y="478"/>
                </a:cubicBezTo>
                <a:cubicBezTo>
                  <a:pt x="617" y="542"/>
                  <a:pt x="665" y="518"/>
                  <a:pt x="808" y="523"/>
                </a:cubicBezTo>
                <a:cubicBezTo>
                  <a:pt x="961" y="541"/>
                  <a:pt x="1119" y="511"/>
                  <a:pt x="1272" y="493"/>
                </a:cubicBezTo>
                <a:cubicBezTo>
                  <a:pt x="1304" y="496"/>
                  <a:pt x="1337" y="497"/>
                  <a:pt x="1369" y="501"/>
                </a:cubicBezTo>
                <a:cubicBezTo>
                  <a:pt x="1401" y="505"/>
                  <a:pt x="1466" y="516"/>
                  <a:pt x="1466" y="516"/>
                </a:cubicBezTo>
                <a:cubicBezTo>
                  <a:pt x="1537" y="511"/>
                  <a:pt x="1571" y="511"/>
                  <a:pt x="1631" y="493"/>
                </a:cubicBezTo>
                <a:cubicBezTo>
                  <a:pt x="1646" y="488"/>
                  <a:pt x="1661" y="483"/>
                  <a:pt x="1676" y="478"/>
                </a:cubicBezTo>
                <a:cubicBezTo>
                  <a:pt x="1683" y="476"/>
                  <a:pt x="1698" y="471"/>
                  <a:pt x="1698" y="471"/>
                </a:cubicBezTo>
                <a:cubicBezTo>
                  <a:pt x="1723" y="455"/>
                  <a:pt x="1745" y="449"/>
                  <a:pt x="1773" y="441"/>
                </a:cubicBezTo>
                <a:cubicBezTo>
                  <a:pt x="1798" y="424"/>
                  <a:pt x="1819" y="419"/>
                  <a:pt x="1848" y="411"/>
                </a:cubicBezTo>
                <a:cubicBezTo>
                  <a:pt x="1875" y="392"/>
                  <a:pt x="1905" y="384"/>
                  <a:pt x="1937" y="374"/>
                </a:cubicBezTo>
                <a:cubicBezTo>
                  <a:pt x="1966" y="355"/>
                  <a:pt x="1998" y="352"/>
                  <a:pt x="2027" y="336"/>
                </a:cubicBezTo>
                <a:cubicBezTo>
                  <a:pt x="2073" y="310"/>
                  <a:pt x="2111" y="269"/>
                  <a:pt x="2162" y="254"/>
                </a:cubicBezTo>
                <a:cubicBezTo>
                  <a:pt x="2230" y="208"/>
                  <a:pt x="2300" y="185"/>
                  <a:pt x="2379" y="164"/>
                </a:cubicBezTo>
                <a:cubicBezTo>
                  <a:pt x="2394" y="154"/>
                  <a:pt x="2409" y="144"/>
                  <a:pt x="2424" y="134"/>
                </a:cubicBezTo>
                <a:cubicBezTo>
                  <a:pt x="2445" y="120"/>
                  <a:pt x="2495" y="117"/>
                  <a:pt x="2521" y="104"/>
                </a:cubicBezTo>
                <a:cubicBezTo>
                  <a:pt x="2570" y="78"/>
                  <a:pt x="2516" y="97"/>
                  <a:pt x="2566" y="82"/>
                </a:cubicBezTo>
                <a:cubicBezTo>
                  <a:pt x="2619" y="90"/>
                  <a:pt x="2617" y="94"/>
                  <a:pt x="2678" y="82"/>
                </a:cubicBezTo>
                <a:cubicBezTo>
                  <a:pt x="2694" y="79"/>
                  <a:pt x="2723" y="67"/>
                  <a:pt x="2723" y="67"/>
                </a:cubicBezTo>
                <a:cubicBezTo>
                  <a:pt x="2756" y="43"/>
                  <a:pt x="2797" y="9"/>
                  <a:pt x="2835" y="0"/>
                </a:cubicBezTo>
                <a:cubicBezTo>
                  <a:pt x="2875" y="2"/>
                  <a:pt x="2915" y="3"/>
                  <a:pt x="2955" y="7"/>
                </a:cubicBezTo>
                <a:cubicBezTo>
                  <a:pt x="2981" y="10"/>
                  <a:pt x="3005" y="31"/>
                  <a:pt x="3030" y="37"/>
                </a:cubicBezTo>
                <a:cubicBezTo>
                  <a:pt x="3049" y="42"/>
                  <a:pt x="3069" y="42"/>
                  <a:pt x="3089" y="45"/>
                </a:cubicBezTo>
                <a:cubicBezTo>
                  <a:pt x="3266" y="39"/>
                  <a:pt x="3390" y="22"/>
                  <a:pt x="3561" y="22"/>
                </a:cubicBezTo>
              </a:path>
            </a:pathLst>
          </a:custGeom>
          <a:noFill/>
          <a:ln w="76200" cmpd="sng">
            <a:solidFill>
              <a:srgbClr val="FF9900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22" name="Rectangle 22"/>
          <p:cNvSpPr>
            <a:spLocks noChangeArrowheads="1"/>
          </p:cNvSpPr>
          <p:nvPr/>
        </p:nvSpPr>
        <p:spPr bwMode="auto">
          <a:xfrm>
            <a:off x="7667625" y="4076700"/>
            <a:ext cx="1476375" cy="504825"/>
          </a:xfrm>
          <a:prstGeom prst="rect">
            <a:avLst/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 dirty="0">
                <a:ea typeface="標楷體" pitchFamily="65" charset="-120"/>
              </a:rPr>
              <a:t>泥沙排出</a:t>
            </a:r>
          </a:p>
        </p:txBody>
      </p:sp>
      <p:sp>
        <p:nvSpPr>
          <p:cNvPr id="1433623" name="Line 23"/>
          <p:cNvSpPr>
            <a:spLocks noChangeShapeType="1"/>
          </p:cNvSpPr>
          <p:nvPr/>
        </p:nvSpPr>
        <p:spPr bwMode="auto">
          <a:xfrm>
            <a:off x="7235825" y="5589588"/>
            <a:ext cx="1008063" cy="576262"/>
          </a:xfrm>
          <a:prstGeom prst="line">
            <a:avLst/>
          </a:prstGeom>
          <a:noFill/>
          <a:ln w="57150">
            <a:solidFill>
              <a:srgbClr val="00CC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24" name="Line 24"/>
          <p:cNvSpPr>
            <a:spLocks noChangeShapeType="1"/>
          </p:cNvSpPr>
          <p:nvPr/>
        </p:nvSpPr>
        <p:spPr bwMode="auto">
          <a:xfrm>
            <a:off x="6732588" y="5589588"/>
            <a:ext cx="1008062" cy="576262"/>
          </a:xfrm>
          <a:prstGeom prst="line">
            <a:avLst/>
          </a:prstGeom>
          <a:noFill/>
          <a:ln w="57150">
            <a:solidFill>
              <a:srgbClr val="00CC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26" name="Line 26"/>
          <p:cNvSpPr>
            <a:spLocks noChangeShapeType="1"/>
          </p:cNvSpPr>
          <p:nvPr/>
        </p:nvSpPr>
        <p:spPr bwMode="auto">
          <a:xfrm>
            <a:off x="7524750" y="5516563"/>
            <a:ext cx="1150938" cy="649287"/>
          </a:xfrm>
          <a:prstGeom prst="line">
            <a:avLst/>
          </a:prstGeom>
          <a:noFill/>
          <a:ln w="57150">
            <a:solidFill>
              <a:srgbClr val="00CC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17" name="Line 17"/>
          <p:cNvSpPr>
            <a:spLocks noChangeShapeType="1"/>
          </p:cNvSpPr>
          <p:nvPr/>
        </p:nvSpPr>
        <p:spPr bwMode="auto">
          <a:xfrm>
            <a:off x="3491880" y="2564904"/>
            <a:ext cx="216024" cy="2232248"/>
          </a:xfrm>
          <a:prstGeom prst="line">
            <a:avLst/>
          </a:prstGeom>
          <a:noFill/>
          <a:ln w="98425">
            <a:solidFill>
              <a:srgbClr val="FFCC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27" name="Freeform 27"/>
          <p:cNvSpPr>
            <a:spLocks/>
          </p:cNvSpPr>
          <p:nvPr/>
        </p:nvSpPr>
        <p:spPr bwMode="auto">
          <a:xfrm>
            <a:off x="2555875" y="4292600"/>
            <a:ext cx="4392389" cy="1182688"/>
          </a:xfrm>
          <a:custGeom>
            <a:avLst/>
            <a:gdLst>
              <a:gd name="T0" fmla="*/ 0 w 3247"/>
              <a:gd name="T1" fmla="*/ 0 h 745"/>
              <a:gd name="T2" fmla="*/ 2147483647 w 3247"/>
              <a:gd name="T3" fmla="*/ 2147483647 h 745"/>
              <a:gd name="T4" fmla="*/ 2147483647 w 3247"/>
              <a:gd name="T5" fmla="*/ 2147483647 h 745"/>
              <a:gd name="T6" fmla="*/ 2147483647 w 3247"/>
              <a:gd name="T7" fmla="*/ 2147483647 h 745"/>
              <a:gd name="T8" fmla="*/ 2147483647 w 3247"/>
              <a:gd name="T9" fmla="*/ 2147483647 h 745"/>
              <a:gd name="T10" fmla="*/ 2147483647 w 3247"/>
              <a:gd name="T11" fmla="*/ 2147483647 h 745"/>
              <a:gd name="T12" fmla="*/ 2147483647 w 3247"/>
              <a:gd name="T13" fmla="*/ 2147483647 h 745"/>
              <a:gd name="T14" fmla="*/ 2147483647 w 3247"/>
              <a:gd name="T15" fmla="*/ 2147483647 h 745"/>
              <a:gd name="T16" fmla="*/ 2147483647 w 3247"/>
              <a:gd name="T17" fmla="*/ 2147483647 h 745"/>
              <a:gd name="T18" fmla="*/ 2147483647 w 3247"/>
              <a:gd name="T19" fmla="*/ 2147483647 h 745"/>
              <a:gd name="T20" fmla="*/ 2147483647 w 3247"/>
              <a:gd name="T21" fmla="*/ 2147483647 h 745"/>
              <a:gd name="T22" fmla="*/ 2147483647 w 3247"/>
              <a:gd name="T23" fmla="*/ 2147483647 h 745"/>
              <a:gd name="T24" fmla="*/ 2147483647 w 3247"/>
              <a:gd name="T25" fmla="*/ 2147483647 h 745"/>
              <a:gd name="T26" fmla="*/ 2147483647 w 3247"/>
              <a:gd name="T27" fmla="*/ 2147483647 h 745"/>
              <a:gd name="T28" fmla="*/ 2147483647 w 3247"/>
              <a:gd name="T29" fmla="*/ 2147483647 h 745"/>
              <a:gd name="T30" fmla="*/ 2147483647 w 3247"/>
              <a:gd name="T31" fmla="*/ 2147483647 h 745"/>
              <a:gd name="T32" fmla="*/ 2147483647 w 3247"/>
              <a:gd name="T33" fmla="*/ 2147483647 h 745"/>
              <a:gd name="T34" fmla="*/ 2147483647 w 3247"/>
              <a:gd name="T35" fmla="*/ 2147483647 h 745"/>
              <a:gd name="T36" fmla="*/ 2147483647 w 3247"/>
              <a:gd name="T37" fmla="*/ 2147483647 h 745"/>
              <a:gd name="T38" fmla="*/ 2147483647 w 3247"/>
              <a:gd name="T39" fmla="*/ 2147483647 h 745"/>
              <a:gd name="T40" fmla="*/ 2147483647 w 3247"/>
              <a:gd name="T41" fmla="*/ 2147483647 h 745"/>
              <a:gd name="T42" fmla="*/ 2147483647 w 3247"/>
              <a:gd name="T43" fmla="*/ 2147483647 h 745"/>
              <a:gd name="T44" fmla="*/ 2147483647 w 3247"/>
              <a:gd name="T45" fmla="*/ 2147483647 h 745"/>
              <a:gd name="T46" fmla="*/ 2147483647 w 3247"/>
              <a:gd name="T47" fmla="*/ 2147483647 h 745"/>
              <a:gd name="T48" fmla="*/ 2147483647 w 3247"/>
              <a:gd name="T49" fmla="*/ 2147483647 h 745"/>
              <a:gd name="T50" fmla="*/ 2147483647 w 3247"/>
              <a:gd name="T51" fmla="*/ 2147483647 h 745"/>
              <a:gd name="T52" fmla="*/ 2147483647 w 3247"/>
              <a:gd name="T53" fmla="*/ 2147483647 h 745"/>
              <a:gd name="T54" fmla="*/ 2147483647 w 3247"/>
              <a:gd name="T55" fmla="*/ 2147483647 h 745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w 3247"/>
              <a:gd name="T85" fmla="*/ 0 h 745"/>
              <a:gd name="T86" fmla="*/ 3247 w 3247"/>
              <a:gd name="T87" fmla="*/ 745 h 745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T84" t="T85" r="T86" b="T87"/>
            <a:pathLst>
              <a:path w="3247" h="745">
                <a:moveTo>
                  <a:pt x="0" y="0"/>
                </a:moveTo>
                <a:cubicBezTo>
                  <a:pt x="16" y="25"/>
                  <a:pt x="21" y="50"/>
                  <a:pt x="38" y="75"/>
                </a:cubicBezTo>
                <a:cubicBezTo>
                  <a:pt x="56" y="135"/>
                  <a:pt x="66" y="201"/>
                  <a:pt x="135" y="217"/>
                </a:cubicBezTo>
                <a:cubicBezTo>
                  <a:pt x="166" y="241"/>
                  <a:pt x="202" y="245"/>
                  <a:pt x="232" y="270"/>
                </a:cubicBezTo>
                <a:cubicBezTo>
                  <a:pt x="256" y="290"/>
                  <a:pt x="266" y="312"/>
                  <a:pt x="292" y="330"/>
                </a:cubicBezTo>
                <a:cubicBezTo>
                  <a:pt x="310" y="356"/>
                  <a:pt x="322" y="365"/>
                  <a:pt x="352" y="374"/>
                </a:cubicBezTo>
                <a:cubicBezTo>
                  <a:pt x="359" y="379"/>
                  <a:pt x="369" y="382"/>
                  <a:pt x="374" y="389"/>
                </a:cubicBezTo>
                <a:cubicBezTo>
                  <a:pt x="379" y="395"/>
                  <a:pt x="376" y="406"/>
                  <a:pt x="382" y="412"/>
                </a:cubicBezTo>
                <a:cubicBezTo>
                  <a:pt x="395" y="425"/>
                  <a:pt x="412" y="432"/>
                  <a:pt x="427" y="442"/>
                </a:cubicBezTo>
                <a:cubicBezTo>
                  <a:pt x="450" y="457"/>
                  <a:pt x="505" y="472"/>
                  <a:pt x="531" y="479"/>
                </a:cubicBezTo>
                <a:cubicBezTo>
                  <a:pt x="618" y="502"/>
                  <a:pt x="695" y="530"/>
                  <a:pt x="786" y="539"/>
                </a:cubicBezTo>
                <a:cubicBezTo>
                  <a:pt x="815" y="559"/>
                  <a:pt x="845" y="562"/>
                  <a:pt x="876" y="576"/>
                </a:cubicBezTo>
                <a:cubicBezTo>
                  <a:pt x="1043" y="651"/>
                  <a:pt x="1140" y="624"/>
                  <a:pt x="1362" y="629"/>
                </a:cubicBezTo>
                <a:cubicBezTo>
                  <a:pt x="1422" y="648"/>
                  <a:pt x="1480" y="677"/>
                  <a:pt x="1541" y="696"/>
                </a:cubicBezTo>
                <a:cubicBezTo>
                  <a:pt x="1622" y="722"/>
                  <a:pt x="1711" y="701"/>
                  <a:pt x="1796" y="704"/>
                </a:cubicBezTo>
                <a:cubicBezTo>
                  <a:pt x="1914" y="743"/>
                  <a:pt x="1825" y="719"/>
                  <a:pt x="2072" y="726"/>
                </a:cubicBezTo>
                <a:cubicBezTo>
                  <a:pt x="2127" y="745"/>
                  <a:pt x="2147" y="739"/>
                  <a:pt x="2215" y="734"/>
                </a:cubicBezTo>
                <a:cubicBezTo>
                  <a:pt x="2302" y="702"/>
                  <a:pt x="2400" y="682"/>
                  <a:pt x="2491" y="674"/>
                </a:cubicBezTo>
                <a:cubicBezTo>
                  <a:pt x="2515" y="666"/>
                  <a:pt x="2544" y="664"/>
                  <a:pt x="2566" y="651"/>
                </a:cubicBezTo>
                <a:cubicBezTo>
                  <a:pt x="2582" y="642"/>
                  <a:pt x="2593" y="624"/>
                  <a:pt x="2611" y="621"/>
                </a:cubicBezTo>
                <a:cubicBezTo>
                  <a:pt x="2647" y="614"/>
                  <a:pt x="2680" y="605"/>
                  <a:pt x="2716" y="599"/>
                </a:cubicBezTo>
                <a:cubicBezTo>
                  <a:pt x="2747" y="588"/>
                  <a:pt x="2775" y="572"/>
                  <a:pt x="2806" y="561"/>
                </a:cubicBezTo>
                <a:cubicBezTo>
                  <a:pt x="2876" y="572"/>
                  <a:pt x="2840" y="563"/>
                  <a:pt x="2903" y="584"/>
                </a:cubicBezTo>
                <a:cubicBezTo>
                  <a:pt x="2910" y="586"/>
                  <a:pt x="2925" y="591"/>
                  <a:pt x="2925" y="591"/>
                </a:cubicBezTo>
                <a:cubicBezTo>
                  <a:pt x="2956" y="611"/>
                  <a:pt x="2987" y="616"/>
                  <a:pt x="3022" y="629"/>
                </a:cubicBezTo>
                <a:cubicBezTo>
                  <a:pt x="3115" y="622"/>
                  <a:pt x="3102" y="627"/>
                  <a:pt x="3165" y="614"/>
                </a:cubicBezTo>
                <a:cubicBezTo>
                  <a:pt x="3177" y="612"/>
                  <a:pt x="3190" y="609"/>
                  <a:pt x="3202" y="606"/>
                </a:cubicBezTo>
                <a:cubicBezTo>
                  <a:pt x="3217" y="602"/>
                  <a:pt x="3247" y="591"/>
                  <a:pt x="3247" y="591"/>
                </a:cubicBezTo>
              </a:path>
            </a:pathLst>
          </a:custGeom>
          <a:noFill/>
          <a:ln w="76200" cap="flat" cmpd="sng">
            <a:solidFill>
              <a:srgbClr val="00CCFF"/>
            </a:solidFill>
            <a:prstDash val="sysDot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28" name="Freeform 28"/>
          <p:cNvSpPr>
            <a:spLocks/>
          </p:cNvSpPr>
          <p:nvPr/>
        </p:nvSpPr>
        <p:spPr bwMode="auto">
          <a:xfrm rot="21434487">
            <a:off x="48293" y="2780820"/>
            <a:ext cx="3495687" cy="2509731"/>
          </a:xfrm>
          <a:custGeom>
            <a:avLst/>
            <a:gdLst>
              <a:gd name="T0" fmla="*/ 0 w 1951"/>
              <a:gd name="T1" fmla="*/ 2147483647 h 1497"/>
              <a:gd name="T2" fmla="*/ 2147483647 w 1951"/>
              <a:gd name="T3" fmla="*/ 0 h 1497"/>
              <a:gd name="T4" fmla="*/ 2147483647 w 1951"/>
              <a:gd name="T5" fmla="*/ 0 h 1497"/>
              <a:gd name="T6" fmla="*/ 2147483647 w 1951"/>
              <a:gd name="T7" fmla="*/ 0 h 1497"/>
              <a:gd name="T8" fmla="*/ 2147483647 w 1951"/>
              <a:gd name="T9" fmla="*/ 0 h 1497"/>
              <a:gd name="T10" fmla="*/ 2147483647 w 1951"/>
              <a:gd name="T11" fmla="*/ 2147483647 h 1497"/>
              <a:gd name="T12" fmla="*/ 2147483647 w 1951"/>
              <a:gd name="T13" fmla="*/ 2147483647 h 1497"/>
              <a:gd name="T14" fmla="*/ 2147483647 w 1951"/>
              <a:gd name="T15" fmla="*/ 2147483647 h 1497"/>
              <a:gd name="T16" fmla="*/ 2147483647 w 1951"/>
              <a:gd name="T17" fmla="*/ 2147483647 h 1497"/>
              <a:gd name="T18" fmla="*/ 2147483647 w 1951"/>
              <a:gd name="T19" fmla="*/ 2147483647 h 1497"/>
              <a:gd name="T20" fmla="*/ 0 w 1951"/>
              <a:gd name="T21" fmla="*/ 2147483647 h 1497"/>
              <a:gd name="T22" fmla="*/ 0 w 1951"/>
              <a:gd name="T23" fmla="*/ 2147483647 h 1497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1951"/>
              <a:gd name="T37" fmla="*/ 0 h 1497"/>
              <a:gd name="T38" fmla="*/ 1951 w 1951"/>
              <a:gd name="T39" fmla="*/ 1497 h 1497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1951" h="1497">
                <a:moveTo>
                  <a:pt x="0" y="136"/>
                </a:moveTo>
                <a:lnTo>
                  <a:pt x="363" y="0"/>
                </a:lnTo>
                <a:lnTo>
                  <a:pt x="726" y="0"/>
                </a:lnTo>
                <a:lnTo>
                  <a:pt x="1361" y="0"/>
                </a:lnTo>
                <a:lnTo>
                  <a:pt x="1906" y="0"/>
                </a:lnTo>
                <a:lnTo>
                  <a:pt x="1951" y="1224"/>
                </a:lnTo>
                <a:lnTo>
                  <a:pt x="1633" y="1315"/>
                </a:lnTo>
                <a:lnTo>
                  <a:pt x="1180" y="1360"/>
                </a:lnTo>
                <a:lnTo>
                  <a:pt x="817" y="1406"/>
                </a:lnTo>
                <a:lnTo>
                  <a:pt x="363" y="1497"/>
                </a:lnTo>
                <a:lnTo>
                  <a:pt x="0" y="1497"/>
                </a:lnTo>
                <a:lnTo>
                  <a:pt x="0" y="136"/>
                </a:lnTo>
                <a:close/>
              </a:path>
            </a:pathLst>
          </a:custGeom>
          <a:gradFill rotWithShape="1">
            <a:gsLst>
              <a:gs pos="0">
                <a:srgbClr val="00CCFF">
                  <a:alpha val="50998"/>
                </a:srgbClr>
              </a:gs>
              <a:gs pos="100000">
                <a:srgbClr val="43D9FF">
                  <a:alpha val="73000"/>
                </a:srgbClr>
              </a:gs>
            </a:gsLst>
            <a:lin ang="5400000" scaled="1"/>
          </a:gradFill>
          <a:ln w="9525">
            <a:solidFill>
              <a:srgbClr val="00CC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33629" name="Rectangle 29"/>
          <p:cNvSpPr>
            <a:spLocks noChangeArrowheads="1"/>
          </p:cNvSpPr>
          <p:nvPr/>
        </p:nvSpPr>
        <p:spPr bwMode="auto">
          <a:xfrm>
            <a:off x="323850" y="1412875"/>
            <a:ext cx="2232025" cy="576263"/>
          </a:xfrm>
          <a:prstGeom prst="rect">
            <a:avLst/>
          </a:prstGeom>
          <a:solidFill>
            <a:srgbClr val="66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solidFill>
                  <a:srgbClr val="000000"/>
                </a:solidFill>
                <a:ea typeface="標楷體" pitchFamily="65" charset="-120"/>
              </a:rPr>
              <a:t>抬高上游水位</a:t>
            </a:r>
          </a:p>
        </p:txBody>
      </p:sp>
      <p:sp>
        <p:nvSpPr>
          <p:cNvPr id="1433630" name="Line 30"/>
          <p:cNvSpPr>
            <a:spLocks noChangeShapeType="1"/>
          </p:cNvSpPr>
          <p:nvPr/>
        </p:nvSpPr>
        <p:spPr bwMode="auto">
          <a:xfrm>
            <a:off x="1331913" y="1989138"/>
            <a:ext cx="0" cy="935037"/>
          </a:xfrm>
          <a:prstGeom prst="line">
            <a:avLst/>
          </a:prstGeom>
          <a:noFill/>
          <a:ln w="57150">
            <a:solidFill>
              <a:srgbClr val="66FF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0503" name="Rectangle 31"/>
          <p:cNvSpPr>
            <a:spLocks noChangeArrowheads="1"/>
          </p:cNvSpPr>
          <p:nvPr/>
        </p:nvSpPr>
        <p:spPr bwMode="auto">
          <a:xfrm>
            <a:off x="468313" y="188913"/>
            <a:ext cx="4464050" cy="503237"/>
          </a:xfrm>
          <a:prstGeom prst="rect">
            <a:avLst/>
          </a:prstGeom>
          <a:solidFill>
            <a:srgbClr val="00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ea typeface="標楷體" pitchFamily="65" charset="-120"/>
              </a:rPr>
              <a:t>攔河堰取水工法示意動畫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433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433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2000"/>
                                        <p:tgtEl>
                                          <p:spTgt spid="1433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2000"/>
                                        <p:tgtEl>
                                          <p:spTgt spid="1433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2000"/>
                                        <p:tgtEl>
                                          <p:spTgt spid="1433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1000"/>
                                        <p:tgtEl>
                                          <p:spTgt spid="1433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3000"/>
                                        <p:tgtEl>
                                          <p:spTgt spid="1433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433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1000"/>
                                        <p:tgtEl>
                                          <p:spTgt spid="1433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8" dur="2000"/>
                                        <p:tgtEl>
                                          <p:spTgt spid="1433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1" dur="2000"/>
                                        <p:tgtEl>
                                          <p:spTgt spid="1433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4" dur="2000"/>
                                        <p:tgtEl>
                                          <p:spTgt spid="1433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9000"/>
                            </p:stCondLst>
                            <p:childTnLst>
                              <p:par>
                                <p:cTn id="46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8" dur="1000"/>
                                        <p:tgtEl>
                                          <p:spTgt spid="1433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0"/>
                            </p:stCondLst>
                            <p:childTnLst>
                              <p:par>
                                <p:cTn id="5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33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500"/>
                            </p:stCondLst>
                            <p:childTnLst>
                              <p:par>
                                <p:cTn id="54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6" dur="1000"/>
                                        <p:tgtEl>
                                          <p:spTgt spid="1433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9" dur="1000"/>
                                        <p:tgtEl>
                                          <p:spTgt spid="1433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2" dur="1000"/>
                                        <p:tgtEl>
                                          <p:spTgt spid="1433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1500"/>
                            </p:stCondLst>
                            <p:childTnLst>
                              <p:par>
                                <p:cTn id="6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433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2000"/>
                            </p:stCondLst>
                            <p:childTnLst>
                              <p:par>
                                <p:cTn id="6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10" grpId="0" animBg="1"/>
      <p:bldP spid="1433613" grpId="0" animBg="1"/>
      <p:bldP spid="1433614" grpId="0" animBg="1"/>
      <p:bldP spid="1433615" grpId="0" animBg="1"/>
      <p:bldP spid="1433616" grpId="0" animBg="1"/>
      <p:bldP spid="1433618" grpId="0" animBg="1"/>
      <p:bldP spid="1433619" grpId="0" animBg="1"/>
      <p:bldP spid="1433620" grpId="0" animBg="1"/>
      <p:bldP spid="1433621" grpId="0" animBg="1"/>
      <p:bldP spid="1433623" grpId="0" animBg="1"/>
      <p:bldP spid="1433624" grpId="0" animBg="1"/>
      <p:bldP spid="1433626" grpId="0" animBg="1"/>
      <p:bldP spid="1433617" grpId="0" animBg="1"/>
      <p:bldP spid="1433627" grpId="0" animBg="1"/>
      <p:bldP spid="1433628" grpId="0" animBg="1"/>
      <p:bldP spid="1433629" grpId="0" animBg="1"/>
      <p:bldP spid="1433630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菱形外框線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</p:pic>
      <p:sp>
        <p:nvSpPr>
          <p:cNvPr id="1789955" name="Text Box 3" descr="菱形外框線"/>
          <p:cNvSpPr txBox="1">
            <a:spLocks noChangeArrowheads="1"/>
          </p:cNvSpPr>
          <p:nvPr/>
        </p:nvSpPr>
        <p:spPr bwMode="auto">
          <a:xfrm rot="1302762">
            <a:off x="684213" y="2924175"/>
            <a:ext cx="3527425" cy="3508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zh-TW" altLang="en-US" sz="2000" b="1">
                <a:solidFill>
                  <a:srgbClr val="FFFF00"/>
                </a:solidFill>
                <a:latin typeface="華康特粗楷體" pitchFamily="65" charset="-120"/>
                <a:ea typeface="華康特粗楷體" pitchFamily="65" charset="-120"/>
              </a:rPr>
              <a:t>高屏攔河堰（水抬高）</a:t>
            </a:r>
          </a:p>
        </p:txBody>
      </p:sp>
      <p:sp>
        <p:nvSpPr>
          <p:cNvPr id="1789956" name="Line 4"/>
          <p:cNvSpPr>
            <a:spLocks noChangeShapeType="1"/>
          </p:cNvSpPr>
          <p:nvPr/>
        </p:nvSpPr>
        <p:spPr bwMode="auto">
          <a:xfrm flipV="1">
            <a:off x="3851275" y="4005263"/>
            <a:ext cx="1063625" cy="71437"/>
          </a:xfrm>
          <a:prstGeom prst="line">
            <a:avLst/>
          </a:prstGeom>
          <a:noFill/>
          <a:ln w="38100">
            <a:solidFill>
              <a:srgbClr val="00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57" name="Line 5"/>
          <p:cNvSpPr>
            <a:spLocks noChangeShapeType="1"/>
          </p:cNvSpPr>
          <p:nvPr/>
        </p:nvSpPr>
        <p:spPr bwMode="auto">
          <a:xfrm flipV="1">
            <a:off x="5508625" y="4221163"/>
            <a:ext cx="409575" cy="503237"/>
          </a:xfrm>
          <a:prstGeom prst="line">
            <a:avLst/>
          </a:prstGeom>
          <a:noFill/>
          <a:ln w="38100">
            <a:solidFill>
              <a:srgbClr val="00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58" name="Line 6"/>
          <p:cNvSpPr>
            <a:spLocks noChangeShapeType="1"/>
          </p:cNvSpPr>
          <p:nvPr/>
        </p:nvSpPr>
        <p:spPr bwMode="auto">
          <a:xfrm flipV="1">
            <a:off x="5364163" y="3933825"/>
            <a:ext cx="215900" cy="358775"/>
          </a:xfrm>
          <a:prstGeom prst="line">
            <a:avLst/>
          </a:prstGeom>
          <a:noFill/>
          <a:ln w="38100">
            <a:solidFill>
              <a:srgbClr val="FF6600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59" name="Line 7"/>
          <p:cNvSpPr>
            <a:spLocks noChangeShapeType="1"/>
          </p:cNvSpPr>
          <p:nvPr/>
        </p:nvSpPr>
        <p:spPr bwMode="auto">
          <a:xfrm flipV="1">
            <a:off x="3851275" y="4365625"/>
            <a:ext cx="1063625" cy="71438"/>
          </a:xfrm>
          <a:prstGeom prst="line">
            <a:avLst/>
          </a:prstGeom>
          <a:noFill/>
          <a:ln w="38100">
            <a:solidFill>
              <a:srgbClr val="00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60" name="Line 8"/>
          <p:cNvSpPr>
            <a:spLocks noChangeShapeType="1"/>
          </p:cNvSpPr>
          <p:nvPr/>
        </p:nvSpPr>
        <p:spPr bwMode="auto">
          <a:xfrm flipV="1">
            <a:off x="3779838" y="4724400"/>
            <a:ext cx="1063625" cy="71438"/>
          </a:xfrm>
          <a:prstGeom prst="line">
            <a:avLst/>
          </a:prstGeom>
          <a:noFill/>
          <a:ln w="38100">
            <a:solidFill>
              <a:srgbClr val="00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61" name="Line 9"/>
          <p:cNvSpPr>
            <a:spLocks noChangeShapeType="1"/>
          </p:cNvSpPr>
          <p:nvPr/>
        </p:nvSpPr>
        <p:spPr bwMode="auto">
          <a:xfrm flipV="1">
            <a:off x="3708400" y="5084763"/>
            <a:ext cx="1063625" cy="71437"/>
          </a:xfrm>
          <a:prstGeom prst="line">
            <a:avLst/>
          </a:prstGeom>
          <a:noFill/>
          <a:ln w="38100">
            <a:solidFill>
              <a:srgbClr val="00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62" name="Line 10"/>
          <p:cNvSpPr>
            <a:spLocks noChangeShapeType="1"/>
          </p:cNvSpPr>
          <p:nvPr/>
        </p:nvSpPr>
        <p:spPr bwMode="auto">
          <a:xfrm flipV="1">
            <a:off x="5940425" y="3716338"/>
            <a:ext cx="122238" cy="433387"/>
          </a:xfrm>
          <a:prstGeom prst="line">
            <a:avLst/>
          </a:prstGeom>
          <a:noFill/>
          <a:ln w="38100">
            <a:solidFill>
              <a:srgbClr val="00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63" name="Line 11"/>
          <p:cNvSpPr>
            <a:spLocks noChangeShapeType="1"/>
          </p:cNvSpPr>
          <p:nvPr/>
        </p:nvSpPr>
        <p:spPr bwMode="auto">
          <a:xfrm flipV="1">
            <a:off x="6030913" y="2743200"/>
            <a:ext cx="71437" cy="504825"/>
          </a:xfrm>
          <a:prstGeom prst="line">
            <a:avLst/>
          </a:prstGeom>
          <a:noFill/>
          <a:ln w="38100">
            <a:solidFill>
              <a:srgbClr val="00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64" name="Line 12"/>
          <p:cNvSpPr>
            <a:spLocks noChangeShapeType="1"/>
          </p:cNvSpPr>
          <p:nvPr/>
        </p:nvSpPr>
        <p:spPr bwMode="auto">
          <a:xfrm flipV="1">
            <a:off x="5580063" y="3573463"/>
            <a:ext cx="144462" cy="358775"/>
          </a:xfrm>
          <a:prstGeom prst="line">
            <a:avLst/>
          </a:prstGeom>
          <a:noFill/>
          <a:ln w="38100">
            <a:solidFill>
              <a:srgbClr val="FF6600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65" name="Line 13"/>
          <p:cNvSpPr>
            <a:spLocks noChangeShapeType="1"/>
          </p:cNvSpPr>
          <p:nvPr/>
        </p:nvSpPr>
        <p:spPr bwMode="auto">
          <a:xfrm flipH="1" flipV="1">
            <a:off x="5435600" y="2565400"/>
            <a:ext cx="288925" cy="647700"/>
          </a:xfrm>
          <a:prstGeom prst="line">
            <a:avLst/>
          </a:prstGeom>
          <a:noFill/>
          <a:ln w="38100">
            <a:solidFill>
              <a:srgbClr val="FF6600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66" name="Freeform 14"/>
          <p:cNvSpPr>
            <a:spLocks/>
          </p:cNvSpPr>
          <p:nvPr/>
        </p:nvSpPr>
        <p:spPr bwMode="auto">
          <a:xfrm>
            <a:off x="6516688" y="1892300"/>
            <a:ext cx="2519362" cy="312738"/>
          </a:xfrm>
          <a:custGeom>
            <a:avLst/>
            <a:gdLst>
              <a:gd name="T0" fmla="*/ 0 w 1587"/>
              <a:gd name="T1" fmla="*/ 2147483647 h 197"/>
              <a:gd name="T2" fmla="*/ 2147483647 w 1587"/>
              <a:gd name="T3" fmla="*/ 2147483647 h 197"/>
              <a:gd name="T4" fmla="*/ 2147483647 w 1587"/>
              <a:gd name="T5" fmla="*/ 2147483647 h 197"/>
              <a:gd name="T6" fmla="*/ 0 60000 65536"/>
              <a:gd name="T7" fmla="*/ 0 60000 65536"/>
              <a:gd name="T8" fmla="*/ 0 60000 65536"/>
              <a:gd name="T9" fmla="*/ 0 w 1587"/>
              <a:gd name="T10" fmla="*/ 0 h 197"/>
              <a:gd name="T11" fmla="*/ 1587 w 1587"/>
              <a:gd name="T12" fmla="*/ 197 h 19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587" h="197">
                <a:moveTo>
                  <a:pt x="0" y="106"/>
                </a:moveTo>
                <a:cubicBezTo>
                  <a:pt x="49" y="53"/>
                  <a:pt x="99" y="0"/>
                  <a:pt x="363" y="15"/>
                </a:cubicBezTo>
                <a:cubicBezTo>
                  <a:pt x="627" y="30"/>
                  <a:pt x="1383" y="167"/>
                  <a:pt x="1587" y="197"/>
                </a:cubicBezTo>
              </a:path>
            </a:pathLst>
          </a:custGeom>
          <a:noFill/>
          <a:ln w="76200" cap="flat" cmpd="sng">
            <a:solidFill>
              <a:srgbClr val="00CCFF"/>
            </a:solidFill>
            <a:prstDash val="sysDot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89967" name="Rectangle 15"/>
          <p:cNvSpPr>
            <a:spLocks noChangeArrowheads="1"/>
          </p:cNvSpPr>
          <p:nvPr/>
        </p:nvSpPr>
        <p:spPr bwMode="auto">
          <a:xfrm>
            <a:off x="4284663" y="2132013"/>
            <a:ext cx="147637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000" b="1">
                <a:solidFill>
                  <a:srgbClr val="FF6600"/>
                </a:solidFill>
                <a:ea typeface="標楷體" pitchFamily="65" charset="-120"/>
              </a:rPr>
              <a:t>泥沙排出</a:t>
            </a:r>
          </a:p>
        </p:txBody>
      </p:sp>
      <p:sp>
        <p:nvSpPr>
          <p:cNvPr id="1789968" name="Rectangle 16"/>
          <p:cNvSpPr>
            <a:spLocks noChangeArrowheads="1"/>
          </p:cNvSpPr>
          <p:nvPr/>
        </p:nvSpPr>
        <p:spPr bwMode="auto">
          <a:xfrm>
            <a:off x="4427538" y="1125538"/>
            <a:ext cx="4643437" cy="620712"/>
          </a:xfrm>
          <a:prstGeom prst="rect">
            <a:avLst/>
          </a:prstGeom>
          <a:gradFill rotWithShape="1">
            <a:gsLst>
              <a:gs pos="0">
                <a:srgbClr val="0000CC">
                  <a:alpha val="39999"/>
                </a:srgbClr>
              </a:gs>
              <a:gs pos="100000">
                <a:srgbClr val="0000CC">
                  <a:gamma/>
                  <a:shade val="56078"/>
                  <a:invGamma/>
                  <a:alpha val="60001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4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送往坪頂與澄清湖每日</a:t>
            </a:r>
            <a:r>
              <a:rPr lang="en-US" altLang="zh-TW" sz="2400" b="1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110</a:t>
            </a:r>
            <a:r>
              <a:rPr lang="zh-TW" altLang="en-US" sz="2400" b="1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萬</a:t>
            </a:r>
            <a:r>
              <a:rPr lang="zh-TW" altLang="en-US" sz="24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噸</a:t>
            </a:r>
          </a:p>
        </p:txBody>
      </p:sp>
      <p:sp>
        <p:nvSpPr>
          <p:cNvPr id="17" name="矩形 16"/>
          <p:cNvSpPr/>
          <p:nvPr/>
        </p:nvSpPr>
        <p:spPr>
          <a:xfrm>
            <a:off x="251520" y="4509120"/>
            <a:ext cx="3384376" cy="1296144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b="1" dirty="0" smtClean="0">
                <a:solidFill>
                  <a:srgbClr val="FFFF00"/>
                </a:solidFill>
              </a:rPr>
              <a:t>河面取水常常受到</a:t>
            </a:r>
            <a:endParaRPr lang="en-US" altLang="zh-TW" sz="2800" b="1" dirty="0" smtClean="0">
              <a:solidFill>
                <a:srgbClr val="FFFF00"/>
              </a:solidFill>
            </a:endParaRPr>
          </a:p>
          <a:p>
            <a:pPr algn="ctr"/>
            <a:r>
              <a:rPr lang="zh-TW" altLang="en-US" sz="2800" b="1" dirty="0" smtClean="0">
                <a:solidFill>
                  <a:srgbClr val="FFFF00"/>
                </a:solidFill>
              </a:rPr>
              <a:t>高濁度困擾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89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1000"/>
                                        <p:tgtEl>
                                          <p:spTgt spid="1789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4" dur="1000"/>
                                        <p:tgtEl>
                                          <p:spTgt spid="1789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1000"/>
                                        <p:tgtEl>
                                          <p:spTgt spid="1789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0" dur="1000"/>
                                        <p:tgtEl>
                                          <p:spTgt spid="1789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4" dur="1000"/>
                                        <p:tgtEl>
                                          <p:spTgt spid="1789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7" dur="1000"/>
                                        <p:tgtEl>
                                          <p:spTgt spid="1789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1" dur="1000"/>
                                        <p:tgtEl>
                                          <p:spTgt spid="1789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4" dur="1000"/>
                                        <p:tgtEl>
                                          <p:spTgt spid="1789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8" dur="1000"/>
                                        <p:tgtEl>
                                          <p:spTgt spid="1789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1" dur="1000"/>
                                        <p:tgtEl>
                                          <p:spTgt spid="1789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789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9" dur="1000"/>
                                        <p:tgtEl>
                                          <p:spTgt spid="1789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9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789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500"/>
                            </p:stCondLst>
                            <p:childTnLst>
                              <p:par>
                                <p:cTn id="5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000"/>
                            </p:stCondLst>
                            <p:childTnLst>
                              <p:par>
                                <p:cTn id="59" presetID="1" presetClass="emph" presetSubtype="6" repeatCount="300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66"/>
                                      </p:to>
                                    </p:animClr>
                                    <p:set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9955" grpId="0"/>
      <p:bldP spid="1789956" grpId="0" animBg="1"/>
      <p:bldP spid="1789957" grpId="0" animBg="1"/>
      <p:bldP spid="1789958" grpId="0" animBg="1"/>
      <p:bldP spid="1789959" grpId="0" animBg="1"/>
      <p:bldP spid="1789960" grpId="0" animBg="1"/>
      <p:bldP spid="1789961" grpId="0" animBg="1"/>
      <p:bldP spid="1789962" grpId="0" animBg="1"/>
      <p:bldP spid="1789963" grpId="0" animBg="1"/>
      <p:bldP spid="1789964" grpId="0" animBg="1"/>
      <p:bldP spid="1789965" grpId="0" animBg="1"/>
      <p:bldP spid="1789966" grpId="0" animBg="1"/>
      <p:bldP spid="1789968" grpId="0" animBg="1"/>
      <p:bldP spid="1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5243513" cy="863600"/>
          </a:xfrm>
        </p:spPr>
        <p:txBody>
          <a:bodyPr/>
          <a:lstStyle/>
          <a:p>
            <a:pPr>
              <a:defRPr/>
            </a:pPr>
            <a:r>
              <a:rPr lang="zh-TW" altLang="en-US" sz="4800" dirty="0"/>
              <a:t>自來水怎麼來？</a:t>
            </a:r>
          </a:p>
        </p:txBody>
      </p:sp>
      <p:pic>
        <p:nvPicPr>
          <p:cNvPr id="23555" name="Picture 3" descr="p0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125538"/>
            <a:ext cx="8401050" cy="437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city-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3800" y="0"/>
            <a:ext cx="3708400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131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0" y="5516563"/>
            <a:ext cx="9144000" cy="1225550"/>
          </a:xfrm>
          <a:solidFill>
            <a:srgbClr val="0000CC"/>
          </a:solidFill>
        </p:spPr>
        <p:txBody>
          <a:bodyPr lIns="91439" tIns="45719" rIns="91439" bIns="45719"/>
          <a:lstStyle/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TW" sz="2400" dirty="0"/>
              <a:t>      </a:t>
            </a:r>
            <a:r>
              <a:rPr lang="zh-TW" altLang="en-US" sz="2400" dirty="0"/>
              <a:t>自來水並非自動而來之水，非經龐大工程之投資無法</a:t>
            </a:r>
            <a:r>
              <a:rPr lang="zh-TW" altLang="en-US" sz="2400" dirty="0">
                <a:latin typeface="標楷體"/>
              </a:rPr>
              <a:t>“</a:t>
            </a:r>
            <a:r>
              <a:rPr lang="zh-TW" altLang="en-US" sz="2400" dirty="0"/>
              <a:t>自動而來</a:t>
            </a:r>
            <a:r>
              <a:rPr lang="zh-TW" altLang="en-US" sz="2400" dirty="0">
                <a:latin typeface="標楷體"/>
              </a:rPr>
              <a:t>”</a:t>
            </a:r>
            <a:r>
              <a:rPr lang="zh-TW" altLang="en-US" sz="2400" dirty="0"/>
              <a:t>。此類投資包括：水庫及攔河堰之興建、集水區之治理、河川或水庫之取水工程、淨水廠之原水處理、管線埋設及供水設施等工程。可見，</a:t>
            </a:r>
            <a:r>
              <a:rPr lang="zh-TW" altLang="en-US" sz="2400" dirty="0">
                <a:solidFill>
                  <a:srgbClr val="FFFF00"/>
                </a:solidFill>
              </a:rPr>
              <a:t>自來水之投資相當龐大。</a:t>
            </a:r>
          </a:p>
        </p:txBody>
      </p:sp>
      <p:sp>
        <p:nvSpPr>
          <p:cNvPr id="781318" name="Line 6"/>
          <p:cNvSpPr>
            <a:spLocks noChangeShapeType="1"/>
          </p:cNvSpPr>
          <p:nvPr/>
        </p:nvSpPr>
        <p:spPr bwMode="auto">
          <a:xfrm flipH="1">
            <a:off x="3059113" y="1628775"/>
            <a:ext cx="73025" cy="43180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19" name="Line 7"/>
          <p:cNvSpPr>
            <a:spLocks noChangeShapeType="1"/>
          </p:cNvSpPr>
          <p:nvPr/>
        </p:nvSpPr>
        <p:spPr bwMode="auto">
          <a:xfrm flipH="1">
            <a:off x="2916238" y="2349500"/>
            <a:ext cx="431800" cy="21590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20" name="Line 8"/>
          <p:cNvSpPr>
            <a:spLocks noChangeShapeType="1"/>
          </p:cNvSpPr>
          <p:nvPr/>
        </p:nvSpPr>
        <p:spPr bwMode="auto">
          <a:xfrm flipH="1">
            <a:off x="1908175" y="2636838"/>
            <a:ext cx="503238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22" name="Line 10"/>
          <p:cNvSpPr>
            <a:spLocks noChangeShapeType="1"/>
          </p:cNvSpPr>
          <p:nvPr/>
        </p:nvSpPr>
        <p:spPr bwMode="auto">
          <a:xfrm flipH="1">
            <a:off x="1187450" y="2636838"/>
            <a:ext cx="504825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23" name="Line 11"/>
          <p:cNvSpPr>
            <a:spLocks noChangeShapeType="1"/>
          </p:cNvSpPr>
          <p:nvPr/>
        </p:nvSpPr>
        <p:spPr bwMode="auto">
          <a:xfrm flipH="1">
            <a:off x="755650" y="2708275"/>
            <a:ext cx="71438" cy="288925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24" name="Line 12"/>
          <p:cNvSpPr>
            <a:spLocks noChangeShapeType="1"/>
          </p:cNvSpPr>
          <p:nvPr/>
        </p:nvSpPr>
        <p:spPr bwMode="auto">
          <a:xfrm>
            <a:off x="900113" y="3106738"/>
            <a:ext cx="576262" cy="73025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25" name="Line 13"/>
          <p:cNvSpPr>
            <a:spLocks noChangeShapeType="1"/>
          </p:cNvSpPr>
          <p:nvPr/>
        </p:nvSpPr>
        <p:spPr bwMode="auto">
          <a:xfrm flipV="1">
            <a:off x="2339975" y="2997200"/>
            <a:ext cx="1655763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26" name="Line 14"/>
          <p:cNvSpPr>
            <a:spLocks noChangeShapeType="1"/>
          </p:cNvSpPr>
          <p:nvPr/>
        </p:nvSpPr>
        <p:spPr bwMode="auto">
          <a:xfrm>
            <a:off x="4427538" y="2924175"/>
            <a:ext cx="360362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28" name="Line 16"/>
          <p:cNvSpPr>
            <a:spLocks noChangeShapeType="1"/>
          </p:cNvSpPr>
          <p:nvPr/>
        </p:nvSpPr>
        <p:spPr bwMode="auto">
          <a:xfrm flipH="1">
            <a:off x="4787900" y="3068638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29" name="Line 17"/>
          <p:cNvSpPr>
            <a:spLocks noChangeShapeType="1"/>
          </p:cNvSpPr>
          <p:nvPr/>
        </p:nvSpPr>
        <p:spPr bwMode="auto">
          <a:xfrm flipH="1" flipV="1">
            <a:off x="3779838" y="3602038"/>
            <a:ext cx="1008062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0" name="Line 18"/>
          <p:cNvSpPr>
            <a:spLocks noChangeShapeType="1"/>
          </p:cNvSpPr>
          <p:nvPr/>
        </p:nvSpPr>
        <p:spPr bwMode="auto">
          <a:xfrm flipH="1">
            <a:off x="3203575" y="3617913"/>
            <a:ext cx="288925" cy="142875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1" name="Line 19"/>
          <p:cNvSpPr>
            <a:spLocks noChangeShapeType="1"/>
          </p:cNvSpPr>
          <p:nvPr/>
        </p:nvSpPr>
        <p:spPr bwMode="auto">
          <a:xfrm flipH="1">
            <a:off x="2124075" y="4292600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2" name="Line 20"/>
          <p:cNvSpPr>
            <a:spLocks noChangeShapeType="1"/>
          </p:cNvSpPr>
          <p:nvPr/>
        </p:nvSpPr>
        <p:spPr bwMode="auto">
          <a:xfrm flipH="1">
            <a:off x="2339975" y="4292600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3" name="Line 21"/>
          <p:cNvSpPr>
            <a:spLocks noChangeShapeType="1"/>
          </p:cNvSpPr>
          <p:nvPr/>
        </p:nvSpPr>
        <p:spPr bwMode="auto">
          <a:xfrm flipH="1">
            <a:off x="2555875" y="4292600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4" name="Line 22"/>
          <p:cNvSpPr>
            <a:spLocks noChangeShapeType="1"/>
          </p:cNvSpPr>
          <p:nvPr/>
        </p:nvSpPr>
        <p:spPr bwMode="auto">
          <a:xfrm flipH="1">
            <a:off x="3419475" y="4292600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5" name="Line 23"/>
          <p:cNvSpPr>
            <a:spLocks noChangeShapeType="1"/>
          </p:cNvSpPr>
          <p:nvPr/>
        </p:nvSpPr>
        <p:spPr bwMode="auto">
          <a:xfrm flipH="1">
            <a:off x="3635375" y="4292600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6" name="Line 24"/>
          <p:cNvSpPr>
            <a:spLocks noChangeShapeType="1"/>
          </p:cNvSpPr>
          <p:nvPr/>
        </p:nvSpPr>
        <p:spPr bwMode="auto">
          <a:xfrm flipH="1">
            <a:off x="2700338" y="4365625"/>
            <a:ext cx="0" cy="360363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7" name="Line 25"/>
          <p:cNvSpPr>
            <a:spLocks noChangeShapeType="1"/>
          </p:cNvSpPr>
          <p:nvPr/>
        </p:nvSpPr>
        <p:spPr bwMode="auto">
          <a:xfrm flipH="1">
            <a:off x="1979613" y="4292600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8" name="Line 26"/>
          <p:cNvSpPr>
            <a:spLocks noChangeShapeType="1"/>
          </p:cNvSpPr>
          <p:nvPr/>
        </p:nvSpPr>
        <p:spPr bwMode="auto">
          <a:xfrm flipH="1">
            <a:off x="3779838" y="4292600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39" name="Line 27"/>
          <p:cNvSpPr>
            <a:spLocks noChangeShapeType="1"/>
          </p:cNvSpPr>
          <p:nvPr/>
        </p:nvSpPr>
        <p:spPr bwMode="auto">
          <a:xfrm flipV="1">
            <a:off x="4140200" y="4835525"/>
            <a:ext cx="576263" cy="106363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40" name="Line 28"/>
          <p:cNvSpPr>
            <a:spLocks noChangeShapeType="1"/>
          </p:cNvSpPr>
          <p:nvPr/>
        </p:nvSpPr>
        <p:spPr bwMode="auto">
          <a:xfrm flipH="1" flipV="1">
            <a:off x="5076825" y="4149725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41" name="Line 29"/>
          <p:cNvSpPr>
            <a:spLocks noChangeShapeType="1"/>
          </p:cNvSpPr>
          <p:nvPr/>
        </p:nvSpPr>
        <p:spPr bwMode="auto">
          <a:xfrm>
            <a:off x="5148263" y="4868863"/>
            <a:ext cx="0" cy="43180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42" name="Line 30"/>
          <p:cNvSpPr>
            <a:spLocks noChangeShapeType="1"/>
          </p:cNvSpPr>
          <p:nvPr/>
        </p:nvSpPr>
        <p:spPr bwMode="auto">
          <a:xfrm flipV="1">
            <a:off x="5795963" y="4375150"/>
            <a:ext cx="792162" cy="11430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81343" name="AutoShape 31"/>
          <p:cNvSpPr>
            <a:spLocks noChangeArrowheads="1"/>
          </p:cNvSpPr>
          <p:nvPr/>
        </p:nvSpPr>
        <p:spPr bwMode="auto">
          <a:xfrm rot="-5057335">
            <a:off x="7171532" y="2918619"/>
            <a:ext cx="2540000" cy="1112837"/>
          </a:xfrm>
          <a:prstGeom prst="curvedUpArrow">
            <a:avLst>
              <a:gd name="adj1" fmla="val 45649"/>
              <a:gd name="adj2" fmla="val 91298"/>
              <a:gd name="adj3" fmla="val 33333"/>
            </a:avLst>
          </a:prstGeom>
          <a:solidFill>
            <a:srgbClr val="0000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960"/>
                            </p:stCondLst>
                            <p:childTnLst>
                              <p:par>
                                <p:cTn id="1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781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781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781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781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781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500"/>
                                        <p:tgtEl>
                                          <p:spTgt spid="781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6" dur="500"/>
                                        <p:tgtEl>
                                          <p:spTgt spid="781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0" dur="500"/>
                                        <p:tgtEl>
                                          <p:spTgt spid="781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4" dur="500"/>
                                        <p:tgtEl>
                                          <p:spTgt spid="781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500"/>
                            </p:stCondLst>
                            <p:childTnLst>
                              <p:par>
                                <p:cTn id="56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500"/>
                                        <p:tgtEl>
                                          <p:spTgt spid="781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2" dur="500"/>
                                        <p:tgtEl>
                                          <p:spTgt spid="781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500"/>
                            </p:stCondLst>
                            <p:childTnLst>
                              <p:par>
                                <p:cTn id="64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781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500"/>
                                        <p:tgtEl>
                                          <p:spTgt spid="781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781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5" dur="500"/>
                                        <p:tgtEl>
                                          <p:spTgt spid="781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8" dur="500"/>
                                        <p:tgtEl>
                                          <p:spTgt spid="781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1" dur="500"/>
                                        <p:tgtEl>
                                          <p:spTgt spid="781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4" dur="500"/>
                                        <p:tgtEl>
                                          <p:spTgt spid="781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7" dur="500"/>
                                        <p:tgtEl>
                                          <p:spTgt spid="781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"/>
                            </p:stCondLst>
                            <p:childTnLst>
                              <p:par>
                                <p:cTn id="89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1" dur="500"/>
                                        <p:tgtEl>
                                          <p:spTgt spid="781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500"/>
                            </p:stCondLst>
                            <p:childTnLst>
                              <p:par>
                                <p:cTn id="93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5" dur="500"/>
                                        <p:tgtEl>
                                          <p:spTgt spid="781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98" dur="500"/>
                                        <p:tgtEl>
                                          <p:spTgt spid="781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7000"/>
                            </p:stCondLst>
                            <p:childTnLst>
                              <p:par>
                                <p:cTn id="100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2" dur="500"/>
                                        <p:tgtEl>
                                          <p:spTgt spid="781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500"/>
                            </p:stCondLst>
                            <p:childTnLst>
                              <p:par>
                                <p:cTn id="104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06" dur="500"/>
                                        <p:tgtEl>
                                          <p:spTgt spid="781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1314" grpId="0"/>
      <p:bldP spid="781317" grpId="0" build="p" animBg="1"/>
      <p:bldP spid="781318" grpId="0" animBg="1"/>
      <p:bldP spid="781319" grpId="0" animBg="1"/>
      <p:bldP spid="781320" grpId="0" animBg="1"/>
      <p:bldP spid="781322" grpId="0" animBg="1"/>
      <p:bldP spid="781323" grpId="0" animBg="1"/>
      <p:bldP spid="781324" grpId="0" animBg="1"/>
      <p:bldP spid="781325" grpId="0" animBg="1"/>
      <p:bldP spid="781326" grpId="0" animBg="1"/>
      <p:bldP spid="781328" grpId="0" animBg="1"/>
      <p:bldP spid="781329" grpId="0" animBg="1"/>
      <p:bldP spid="781330" grpId="0" animBg="1"/>
      <p:bldP spid="781331" grpId="0" animBg="1"/>
      <p:bldP spid="781332" grpId="0" animBg="1"/>
      <p:bldP spid="781333" grpId="0" animBg="1"/>
      <p:bldP spid="781334" grpId="0" animBg="1"/>
      <p:bldP spid="781335" grpId="0" animBg="1"/>
      <p:bldP spid="781336" grpId="0" animBg="1"/>
      <p:bldP spid="781337" grpId="0" animBg="1"/>
      <p:bldP spid="781338" grpId="0" animBg="1"/>
      <p:bldP spid="781339" grpId="0" animBg="1"/>
      <p:bldP spid="781340" grpId="0" animBg="1"/>
      <p:bldP spid="781341" grpId="0" animBg="1"/>
      <p:bldP spid="781342" grpId="0" animBg="1"/>
      <p:bldP spid="781343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69863"/>
            <a:ext cx="8893175" cy="668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628" name="AutoShape 4"/>
          <p:cNvSpPr>
            <a:spLocks noChangeArrowheads="1"/>
          </p:cNvSpPr>
          <p:nvPr/>
        </p:nvSpPr>
        <p:spPr bwMode="auto">
          <a:xfrm>
            <a:off x="323850" y="404813"/>
            <a:ext cx="2808288" cy="3311525"/>
          </a:xfrm>
          <a:prstGeom prst="wedgeRoundRectCallout">
            <a:avLst>
              <a:gd name="adj1" fmla="val 73630"/>
              <a:gd name="adj2" fmla="val 44630"/>
              <a:gd name="adj3" fmla="val 16667"/>
            </a:avLst>
          </a:prstGeom>
          <a:gradFill rotWithShape="1">
            <a:gsLst>
              <a:gs pos="0">
                <a:srgbClr val="FF0000">
                  <a:alpha val="60001"/>
                </a:srgbClr>
              </a:gs>
              <a:gs pos="100000">
                <a:srgbClr val="760000">
                  <a:alpha val="84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 sz="2800" b="1">
                <a:latin typeface="標楷體" pitchFamily="65" charset="-120"/>
                <a:ea typeface="標楷體" pitchFamily="65" charset="-120"/>
              </a:rPr>
              <a:t>2004</a:t>
            </a:r>
            <a:r>
              <a:rPr lang="zh-TW" altLang="en-US" sz="2800" b="1">
                <a:latin typeface="標楷體" pitchFamily="65" charset="-120"/>
                <a:ea typeface="標楷體" pitchFamily="65" charset="-120"/>
              </a:rPr>
              <a:t>年</a:t>
            </a:r>
            <a:r>
              <a:rPr lang="en-US" altLang="zh-TW" sz="2800" b="1">
                <a:latin typeface="標楷體" pitchFamily="65" charset="-120"/>
                <a:ea typeface="標楷體" pitchFamily="65" charset="-120"/>
              </a:rPr>
              <a:t>7</a:t>
            </a:r>
            <a:r>
              <a:rPr lang="zh-TW" altLang="en-US" sz="2800" b="1">
                <a:latin typeface="標楷體" pitchFamily="65" charset="-120"/>
                <a:ea typeface="標楷體" pitchFamily="65" charset="-120"/>
              </a:rPr>
              <a:t>月敏督利颱風後，高屏堰因上游大量砂石衝刷而堵塞，之後每年大雨一來就堵塞</a:t>
            </a:r>
            <a:r>
              <a:rPr lang="zh-TW" altLang="en-US" sz="2800" b="1">
                <a:latin typeface="Tahoma" pitchFamily="34" charset="0"/>
                <a:ea typeface="標楷體" pitchFamily="65" charset="-120"/>
              </a:rPr>
              <a:t>「陣亡」</a:t>
            </a:r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2411413" y="5734050"/>
            <a:ext cx="1081087" cy="431800"/>
          </a:xfrm>
          <a:prstGeom prst="wedgeRoundRectCallout">
            <a:avLst>
              <a:gd name="adj1" fmla="val -182894"/>
              <a:gd name="adj2" fmla="val 38602"/>
              <a:gd name="adj3" fmla="val 1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>
                <a:latin typeface="Tahoma" pitchFamily="34" charset="0"/>
              </a:rPr>
              <a:t>高屏堰</a:t>
            </a:r>
          </a:p>
        </p:txBody>
      </p:sp>
      <p:sp>
        <p:nvSpPr>
          <p:cNvPr id="1434630" name="Oval 6"/>
          <p:cNvSpPr>
            <a:spLocks noChangeArrowheads="1"/>
          </p:cNvSpPr>
          <p:nvPr/>
        </p:nvSpPr>
        <p:spPr bwMode="auto">
          <a:xfrm rot="1336971">
            <a:off x="138113" y="5794375"/>
            <a:ext cx="1439862" cy="822325"/>
          </a:xfrm>
          <a:prstGeom prst="ellipse">
            <a:avLst/>
          </a:prstGeom>
          <a:noFill/>
          <a:ln w="38100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434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34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34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628" grpId="0" animBg="1"/>
      <p:bldP spid="1434630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29163" y="862013"/>
            <a:ext cx="4227512" cy="4225925"/>
          </a:xfrm>
        </p:spPr>
      </p:pic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0" y="5445125"/>
            <a:ext cx="4905375" cy="102552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lnSpc>
                <a:spcPct val="85000"/>
              </a:lnSpc>
            </a:pP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民國</a:t>
            </a:r>
            <a:r>
              <a:rPr lang="en-US" altLang="zh-TW" sz="2400" b="1">
                <a:latin typeface="Times New Roman" pitchFamily="18" charset="0"/>
                <a:ea typeface="標楷體" pitchFamily="65" charset="-120"/>
              </a:rPr>
              <a:t>94</a:t>
            </a: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年</a:t>
            </a:r>
            <a:r>
              <a:rPr lang="en-US" altLang="zh-TW" sz="2400" b="1">
                <a:latin typeface="Times New Roman" pitchFamily="18" charset="0"/>
                <a:ea typeface="標楷體" pitchFamily="65" charset="-120"/>
              </a:rPr>
              <a:t>7</a:t>
            </a: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月海棠颱風後</a:t>
            </a:r>
          </a:p>
          <a:p>
            <a:pPr algn="ctr">
              <a:lnSpc>
                <a:spcPct val="85000"/>
              </a:lnSpc>
            </a:pP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高屏堰橡皮壩及上、下游</a:t>
            </a:r>
          </a:p>
          <a:p>
            <a:pPr algn="ctr">
              <a:lnSpc>
                <a:spcPct val="85000"/>
              </a:lnSpc>
            </a:pP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被泥砂淹沒情形</a:t>
            </a:r>
            <a:r>
              <a:rPr lang="zh-TW" altLang="en-US" sz="2400">
                <a:latin typeface="標楷體" pitchFamily="65" charset="-120"/>
                <a:ea typeface="標楷體" pitchFamily="65" charset="-120"/>
              </a:rPr>
              <a:t> 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4424363" y="5445125"/>
            <a:ext cx="4719637" cy="102552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lnSpc>
                <a:spcPct val="85000"/>
              </a:lnSpc>
            </a:pP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民國</a:t>
            </a:r>
            <a:r>
              <a:rPr lang="en-US" altLang="zh-TW" sz="2400" b="1">
                <a:latin typeface="Times New Roman" pitchFamily="18" charset="0"/>
                <a:ea typeface="標楷體" pitchFamily="65" charset="-120"/>
              </a:rPr>
              <a:t>94</a:t>
            </a: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年</a:t>
            </a:r>
            <a:r>
              <a:rPr lang="en-US" altLang="zh-TW" sz="2400" b="1">
                <a:latin typeface="Times New Roman" pitchFamily="18" charset="0"/>
                <a:ea typeface="標楷體" pitchFamily="65" charset="-120"/>
              </a:rPr>
              <a:t>8</a:t>
            </a: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月馬莎颱風後</a:t>
            </a:r>
          </a:p>
          <a:p>
            <a:pPr algn="ctr">
              <a:lnSpc>
                <a:spcPct val="85000"/>
              </a:lnSpc>
            </a:pP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高屏堰橡皮壩及下游</a:t>
            </a:r>
          </a:p>
          <a:p>
            <a:pPr algn="ctr">
              <a:lnSpc>
                <a:spcPct val="85000"/>
              </a:lnSpc>
            </a:pP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被泥砂淹沒情形</a:t>
            </a:r>
            <a:r>
              <a:rPr lang="zh-TW" altLang="en-US" sz="2400">
                <a:latin typeface="標楷體" pitchFamily="65" charset="-120"/>
                <a:ea typeface="標楷體" pitchFamily="65" charset="-120"/>
              </a:rPr>
              <a:t> </a:t>
            </a:r>
          </a:p>
        </p:txBody>
      </p:sp>
      <p:pic>
        <p:nvPicPr>
          <p:cNvPr id="14341" name="Picture 5" descr="DSCN756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0375" y="908050"/>
            <a:ext cx="4183063" cy="4176713"/>
          </a:xfrm>
        </p:spPr>
      </p:pic>
      <p:sp>
        <p:nvSpPr>
          <p:cNvPr id="14342" name="Line 6"/>
          <p:cNvSpPr>
            <a:spLocks noChangeShapeType="1"/>
          </p:cNvSpPr>
          <p:nvPr/>
        </p:nvSpPr>
        <p:spPr bwMode="auto">
          <a:xfrm>
            <a:off x="2776538" y="2276475"/>
            <a:ext cx="1595437" cy="576263"/>
          </a:xfrm>
          <a:prstGeom prst="line">
            <a:avLst/>
          </a:prstGeom>
          <a:noFill/>
          <a:ln w="88900">
            <a:solidFill>
              <a:srgbClr val="FF0000"/>
            </a:solidFill>
            <a:prstDash val="sysDot"/>
            <a:round/>
            <a:headEnd/>
            <a:tailEnd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 flipH="1">
            <a:off x="3508375" y="1916113"/>
            <a:ext cx="133350" cy="433387"/>
          </a:xfrm>
          <a:prstGeom prst="line">
            <a:avLst/>
          </a:prstGeom>
          <a:noFill/>
          <a:ln w="9525">
            <a:solidFill>
              <a:srgbClr val="FF6600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3441700" y="1484313"/>
            <a:ext cx="865188" cy="558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5000"/>
              </a:lnSpc>
              <a:spcBef>
                <a:spcPct val="50000"/>
              </a:spcBef>
            </a:pPr>
            <a:r>
              <a:rPr lang="zh-TW" altLang="en-US">
                <a:solidFill>
                  <a:srgbClr val="CC00FF"/>
                </a:solidFill>
                <a:latin typeface="標楷體" pitchFamily="65" charset="-120"/>
                <a:ea typeface="標楷體" pitchFamily="65" charset="-120"/>
              </a:rPr>
              <a:t>活動堰橡皮壩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1714500" y="1341438"/>
            <a:ext cx="865188" cy="3254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5000"/>
              </a:lnSpc>
              <a:spcBef>
                <a:spcPct val="50000"/>
              </a:spcBef>
            </a:pPr>
            <a:r>
              <a:rPr lang="zh-TW" altLang="en-US">
                <a:solidFill>
                  <a:srgbClr val="CC00FF"/>
                </a:solidFill>
                <a:latin typeface="標楷體" pitchFamily="65" charset="-120"/>
                <a:ea typeface="標楷體" pitchFamily="65" charset="-120"/>
              </a:rPr>
              <a:t>固定堰</a:t>
            </a:r>
          </a:p>
        </p:txBody>
      </p:sp>
      <p:sp>
        <p:nvSpPr>
          <p:cNvPr id="14346" name="Line 10"/>
          <p:cNvSpPr>
            <a:spLocks noChangeShapeType="1"/>
          </p:cNvSpPr>
          <p:nvPr/>
        </p:nvSpPr>
        <p:spPr bwMode="auto">
          <a:xfrm>
            <a:off x="2046288" y="1700213"/>
            <a:ext cx="266700" cy="3603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zh-TW" altLang="en-US"/>
          </a:p>
        </p:txBody>
      </p:sp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107950" y="333375"/>
            <a:ext cx="8964613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一下大雨，龐大的砂石量，水庫與攔河堰全都</a:t>
            </a:r>
            <a:r>
              <a:rPr lang="en-US" altLang="zh-TW" sz="28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『</a:t>
            </a:r>
            <a:r>
              <a:rPr lang="zh-TW" altLang="en-US" sz="28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陣亡</a:t>
            </a:r>
            <a:r>
              <a:rPr lang="en-US" altLang="zh-TW" sz="28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』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P1120840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5288" y="296863"/>
            <a:ext cx="4068762" cy="3051175"/>
          </a:xfrm>
          <a:ln>
            <a:solidFill>
              <a:srgbClr val="FFFF00"/>
            </a:solidFill>
          </a:ln>
        </p:spPr>
      </p:pic>
      <p:pic>
        <p:nvPicPr>
          <p:cNvPr id="15363" name="Picture 3" descr="P112083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3438" y="260350"/>
            <a:ext cx="4211637" cy="3159125"/>
          </a:xfrm>
          <a:ln>
            <a:solidFill>
              <a:srgbClr val="FFFF00"/>
            </a:solidFill>
          </a:ln>
        </p:spPr>
      </p:pic>
      <p:pic>
        <p:nvPicPr>
          <p:cNvPr id="15364" name="Picture 4" descr="P1120845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323850" y="3429000"/>
            <a:ext cx="4211638" cy="3159125"/>
          </a:xfrm>
          <a:ln>
            <a:solidFill>
              <a:srgbClr val="FFFF00"/>
            </a:solidFill>
          </a:ln>
        </p:spPr>
      </p:pic>
      <p:sp>
        <p:nvSpPr>
          <p:cNvPr id="1436678" name="Rectangle 6"/>
          <p:cNvSpPr>
            <a:spLocks noChangeArrowheads="1"/>
          </p:cNvSpPr>
          <p:nvPr/>
        </p:nvSpPr>
        <p:spPr bwMode="auto">
          <a:xfrm>
            <a:off x="2195513" y="3068960"/>
            <a:ext cx="5113337" cy="503238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ea typeface="標楷體" pitchFamily="65" charset="-120"/>
              </a:rPr>
              <a:t>這是當初設計沒想到的嗎？</a:t>
            </a:r>
          </a:p>
        </p:txBody>
      </p:sp>
      <p:pic>
        <p:nvPicPr>
          <p:cNvPr id="7" name="澄清湖進水.3gp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4788024" y="3573016"/>
            <a:ext cx="3960440" cy="3096344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436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22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43667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23528" y="2060848"/>
            <a:ext cx="8352928" cy="2016224"/>
          </a:xfrm>
          <a:prstGeom prst="rect">
            <a:avLst/>
          </a:prstGeom>
          <a:solidFill>
            <a:srgbClr val="7030A0">
              <a:alpha val="6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4800" b="1" dirty="0" smtClean="0"/>
              <a:t>面對困境，我們如何解決</a:t>
            </a:r>
            <a:r>
              <a:rPr lang="en-US" altLang="zh-TW" sz="4800" b="1" dirty="0" smtClean="0"/>
              <a:t>?</a:t>
            </a:r>
            <a:endParaRPr lang="zh-TW" altLang="en-US" sz="48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395288" y="1557338"/>
            <a:ext cx="8497887" cy="3527425"/>
          </a:xfrm>
          <a:prstGeom prst="rect">
            <a:avLst/>
          </a:prstGeom>
          <a:solidFill>
            <a:srgbClr val="00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 sz="7200" b="1" dirty="0" smtClean="0">
                <a:latin typeface="+mn-ea"/>
                <a:ea typeface="+mn-ea"/>
              </a:rPr>
              <a:t>1.</a:t>
            </a:r>
            <a:r>
              <a:rPr lang="zh-TW" altLang="en-US" sz="7200" b="1" dirty="0" smtClean="0">
                <a:latin typeface="Verdana" pitchFamily="34" charset="0"/>
                <a:ea typeface="標楷體" pitchFamily="65" charset="-120"/>
              </a:rPr>
              <a:t>集</a:t>
            </a:r>
            <a:r>
              <a:rPr lang="zh-TW" altLang="en-US" sz="7200" b="1" dirty="0">
                <a:latin typeface="Verdana" pitchFamily="34" charset="0"/>
                <a:ea typeface="標楷體" pitchFamily="65" charset="-120"/>
              </a:rPr>
              <a:t>水廊道</a:t>
            </a:r>
          </a:p>
          <a:p>
            <a:pPr algn="ctr"/>
            <a:endParaRPr lang="zh-TW" altLang="en-US" sz="4000" b="1" dirty="0">
              <a:solidFill>
                <a:srgbClr val="FFFF00"/>
              </a:solidFill>
              <a:latin typeface="Verdana" pitchFamily="34" charset="0"/>
              <a:ea typeface="標楷體" pitchFamily="65" charset="-120"/>
            </a:endParaRPr>
          </a:p>
          <a:p>
            <a:pPr algn="ctr"/>
            <a:r>
              <a:rPr lang="zh-TW" altLang="en-US" sz="4000" b="1" dirty="0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日治時代符合土地紋理的取水工程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PIC_016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8000" y="381000"/>
            <a:ext cx="81280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51011" name="Rectangle 3"/>
          <p:cNvSpPr>
            <a:spLocks noChangeArrowheads="1"/>
          </p:cNvSpPr>
          <p:nvPr/>
        </p:nvSpPr>
        <p:spPr bwMode="auto">
          <a:xfrm>
            <a:off x="1547813" y="115888"/>
            <a:ext cx="6335712" cy="792162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屏東來義鄉林邊溪上游二峰圳</a:t>
            </a:r>
          </a:p>
        </p:txBody>
      </p:sp>
      <p:sp>
        <p:nvSpPr>
          <p:cNvPr id="1451012" name="Oval 4"/>
          <p:cNvSpPr>
            <a:spLocks noChangeArrowheads="1"/>
          </p:cNvSpPr>
          <p:nvPr/>
        </p:nvSpPr>
        <p:spPr bwMode="auto">
          <a:xfrm rot="-928990">
            <a:off x="65088" y="3214688"/>
            <a:ext cx="8007350" cy="1514475"/>
          </a:xfrm>
          <a:prstGeom prst="ellipse">
            <a:avLst/>
          </a:prstGeom>
          <a:noFill/>
          <a:ln w="28575">
            <a:solidFill>
              <a:srgbClr val="FFFF00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1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510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510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1012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二峰圳清澈令人感動的水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403648" y="3501008"/>
            <a:ext cx="3048339" cy="2286254"/>
          </a:xfrm>
          <a:prstGeom prst="rect">
            <a:avLst/>
          </a:prstGeom>
        </p:spPr>
      </p:pic>
      <p:pic>
        <p:nvPicPr>
          <p:cNvPr id="32770" name="Picture 2" descr="林邊溪(新版)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1341438"/>
            <a:ext cx="8763000" cy="4730750"/>
          </a:xfrm>
          <a:prstGeom prst="rect">
            <a:avLst/>
          </a:prstGeom>
          <a:noFill/>
          <a:ln w="9525">
            <a:solidFill>
              <a:srgbClr val="990000"/>
            </a:solidFill>
            <a:miter lim="800000"/>
            <a:headEnd/>
            <a:tailEnd/>
          </a:ln>
        </p:spPr>
      </p:pic>
      <p:sp>
        <p:nvSpPr>
          <p:cNvPr id="32771" name="Freeform 3"/>
          <p:cNvSpPr>
            <a:spLocks/>
          </p:cNvSpPr>
          <p:nvPr/>
        </p:nvSpPr>
        <p:spPr bwMode="auto">
          <a:xfrm>
            <a:off x="1219200" y="3544888"/>
            <a:ext cx="3276600" cy="1981200"/>
          </a:xfrm>
          <a:custGeom>
            <a:avLst/>
            <a:gdLst>
              <a:gd name="T0" fmla="*/ 2147483647 w 2064"/>
              <a:gd name="T1" fmla="*/ 2147483647 h 1248"/>
              <a:gd name="T2" fmla="*/ 0 w 2064"/>
              <a:gd name="T3" fmla="*/ 2147483647 h 1248"/>
              <a:gd name="T4" fmla="*/ 2147483647 w 2064"/>
              <a:gd name="T5" fmla="*/ 0 h 1248"/>
              <a:gd name="T6" fmla="*/ 2147483647 w 2064"/>
              <a:gd name="T7" fmla="*/ 0 h 1248"/>
              <a:gd name="T8" fmla="*/ 2147483647 w 2064"/>
              <a:gd name="T9" fmla="*/ 2147483647 h 1248"/>
              <a:gd name="T10" fmla="*/ 2147483647 w 2064"/>
              <a:gd name="T11" fmla="*/ 2147483647 h 1248"/>
              <a:gd name="T12" fmla="*/ 2147483647 w 2064"/>
              <a:gd name="T13" fmla="*/ 2147483647 h 1248"/>
              <a:gd name="T14" fmla="*/ 2147483647 w 2064"/>
              <a:gd name="T15" fmla="*/ 2147483647 h 124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64"/>
              <a:gd name="T25" fmla="*/ 0 h 1248"/>
              <a:gd name="T26" fmla="*/ 2064 w 2064"/>
              <a:gd name="T27" fmla="*/ 1248 h 1248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64" h="1248">
                <a:moveTo>
                  <a:pt x="96" y="432"/>
                </a:moveTo>
                <a:lnTo>
                  <a:pt x="0" y="192"/>
                </a:lnTo>
                <a:lnTo>
                  <a:pt x="432" y="0"/>
                </a:lnTo>
                <a:lnTo>
                  <a:pt x="1776" y="0"/>
                </a:lnTo>
                <a:lnTo>
                  <a:pt x="2064" y="192"/>
                </a:lnTo>
                <a:lnTo>
                  <a:pt x="2064" y="1248"/>
                </a:lnTo>
                <a:lnTo>
                  <a:pt x="384" y="1200"/>
                </a:lnTo>
                <a:lnTo>
                  <a:pt x="96" y="432"/>
                </a:lnTo>
                <a:close/>
              </a:path>
            </a:pathLst>
          </a:custGeom>
          <a:solidFill>
            <a:srgbClr val="6699FF">
              <a:alpha val="50195"/>
            </a:srgb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32772" name="Line 4"/>
          <p:cNvSpPr>
            <a:spLocks noChangeShapeType="1"/>
          </p:cNvSpPr>
          <p:nvPr/>
        </p:nvSpPr>
        <p:spPr bwMode="auto">
          <a:xfrm flipV="1">
            <a:off x="2133600" y="3697288"/>
            <a:ext cx="1447800" cy="457200"/>
          </a:xfrm>
          <a:prstGeom prst="line">
            <a:avLst/>
          </a:prstGeom>
          <a:noFill/>
          <a:ln w="666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32773" name="Freeform 5"/>
          <p:cNvSpPr>
            <a:spLocks/>
          </p:cNvSpPr>
          <p:nvPr/>
        </p:nvSpPr>
        <p:spPr bwMode="auto">
          <a:xfrm>
            <a:off x="2362200" y="4306888"/>
            <a:ext cx="1905000" cy="1143000"/>
          </a:xfrm>
          <a:custGeom>
            <a:avLst/>
            <a:gdLst>
              <a:gd name="T0" fmla="*/ 2147483647 w 1200"/>
              <a:gd name="T1" fmla="*/ 0 h 720"/>
              <a:gd name="T2" fmla="*/ 2147483647 w 1200"/>
              <a:gd name="T3" fmla="*/ 0 h 720"/>
              <a:gd name="T4" fmla="*/ 2147483647 w 1200"/>
              <a:gd name="T5" fmla="*/ 2147483647 h 720"/>
              <a:gd name="T6" fmla="*/ 0 w 1200"/>
              <a:gd name="T7" fmla="*/ 2147483647 h 720"/>
              <a:gd name="T8" fmla="*/ 0 w 1200"/>
              <a:gd name="T9" fmla="*/ 2147483647 h 720"/>
              <a:gd name="T10" fmla="*/ 2147483647 w 1200"/>
              <a:gd name="T11" fmla="*/ 0 h 72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200"/>
              <a:gd name="T19" fmla="*/ 0 h 720"/>
              <a:gd name="T20" fmla="*/ 1200 w 1200"/>
              <a:gd name="T21" fmla="*/ 720 h 72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200" h="720">
                <a:moveTo>
                  <a:pt x="96" y="0"/>
                </a:moveTo>
                <a:lnTo>
                  <a:pt x="1200" y="0"/>
                </a:lnTo>
                <a:lnTo>
                  <a:pt x="1200" y="720"/>
                </a:lnTo>
                <a:lnTo>
                  <a:pt x="0" y="720"/>
                </a:lnTo>
                <a:lnTo>
                  <a:pt x="0" y="48"/>
                </a:lnTo>
                <a:lnTo>
                  <a:pt x="96" y="0"/>
                </a:lnTo>
                <a:close/>
              </a:path>
            </a:pathLst>
          </a:custGeom>
          <a:solidFill>
            <a:srgbClr val="CCFFFF">
              <a:alpha val="50195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62" name="Freeform 6" descr="花崗石"/>
          <p:cNvSpPr>
            <a:spLocks/>
          </p:cNvSpPr>
          <p:nvPr/>
        </p:nvSpPr>
        <p:spPr bwMode="auto">
          <a:xfrm>
            <a:off x="1295400" y="3544888"/>
            <a:ext cx="3352800" cy="2133600"/>
          </a:xfrm>
          <a:custGeom>
            <a:avLst/>
            <a:gdLst/>
            <a:ahLst/>
            <a:cxnLst>
              <a:cxn ang="0">
                <a:pos x="2112" y="1344"/>
              </a:cxn>
              <a:cxn ang="0">
                <a:pos x="2112" y="192"/>
              </a:cxn>
              <a:cxn ang="0">
                <a:pos x="2064" y="96"/>
              </a:cxn>
              <a:cxn ang="0">
                <a:pos x="2013" y="45"/>
              </a:cxn>
              <a:cxn ang="0">
                <a:pos x="1965" y="13"/>
              </a:cxn>
              <a:cxn ang="0">
                <a:pos x="1872" y="0"/>
              </a:cxn>
              <a:cxn ang="0">
                <a:pos x="1536" y="0"/>
              </a:cxn>
              <a:cxn ang="0">
                <a:pos x="1392" y="96"/>
              </a:cxn>
              <a:cxn ang="0">
                <a:pos x="1584" y="240"/>
              </a:cxn>
              <a:cxn ang="0">
                <a:pos x="1872" y="240"/>
              </a:cxn>
              <a:cxn ang="0">
                <a:pos x="1872" y="1152"/>
              </a:cxn>
              <a:cxn ang="0">
                <a:pos x="768" y="1152"/>
              </a:cxn>
              <a:cxn ang="0">
                <a:pos x="768" y="384"/>
              </a:cxn>
              <a:cxn ang="0">
                <a:pos x="672" y="336"/>
              </a:cxn>
              <a:cxn ang="0">
                <a:pos x="336" y="336"/>
              </a:cxn>
              <a:cxn ang="0">
                <a:pos x="240" y="288"/>
              </a:cxn>
              <a:cxn ang="0">
                <a:pos x="0" y="288"/>
              </a:cxn>
              <a:cxn ang="0">
                <a:pos x="0" y="1344"/>
              </a:cxn>
              <a:cxn ang="0">
                <a:pos x="192" y="1344"/>
              </a:cxn>
              <a:cxn ang="0">
                <a:pos x="288" y="1296"/>
              </a:cxn>
              <a:cxn ang="0">
                <a:pos x="1920" y="1296"/>
              </a:cxn>
              <a:cxn ang="0">
                <a:pos x="1968" y="1344"/>
              </a:cxn>
              <a:cxn ang="0">
                <a:pos x="2112" y="1344"/>
              </a:cxn>
            </a:cxnLst>
            <a:rect l="0" t="0" r="r" b="b"/>
            <a:pathLst>
              <a:path w="2112" h="1344">
                <a:moveTo>
                  <a:pt x="2112" y="1344"/>
                </a:moveTo>
                <a:lnTo>
                  <a:pt x="2112" y="192"/>
                </a:lnTo>
                <a:lnTo>
                  <a:pt x="2064" y="96"/>
                </a:lnTo>
                <a:lnTo>
                  <a:pt x="2013" y="45"/>
                </a:lnTo>
                <a:lnTo>
                  <a:pt x="1965" y="13"/>
                </a:lnTo>
                <a:lnTo>
                  <a:pt x="1872" y="0"/>
                </a:lnTo>
                <a:lnTo>
                  <a:pt x="1536" y="0"/>
                </a:lnTo>
                <a:lnTo>
                  <a:pt x="1392" y="96"/>
                </a:lnTo>
                <a:lnTo>
                  <a:pt x="1584" y="240"/>
                </a:lnTo>
                <a:lnTo>
                  <a:pt x="1872" y="240"/>
                </a:lnTo>
                <a:lnTo>
                  <a:pt x="1872" y="1152"/>
                </a:lnTo>
                <a:lnTo>
                  <a:pt x="768" y="1152"/>
                </a:lnTo>
                <a:lnTo>
                  <a:pt x="768" y="384"/>
                </a:lnTo>
                <a:lnTo>
                  <a:pt x="672" y="336"/>
                </a:lnTo>
                <a:lnTo>
                  <a:pt x="336" y="336"/>
                </a:lnTo>
                <a:lnTo>
                  <a:pt x="240" y="288"/>
                </a:lnTo>
                <a:lnTo>
                  <a:pt x="0" y="288"/>
                </a:lnTo>
                <a:lnTo>
                  <a:pt x="0" y="1344"/>
                </a:lnTo>
                <a:lnTo>
                  <a:pt x="192" y="1344"/>
                </a:lnTo>
                <a:lnTo>
                  <a:pt x="288" y="1296"/>
                </a:lnTo>
                <a:lnTo>
                  <a:pt x="1920" y="1296"/>
                </a:lnTo>
                <a:lnTo>
                  <a:pt x="1968" y="1344"/>
                </a:lnTo>
                <a:lnTo>
                  <a:pt x="2112" y="1344"/>
                </a:lnTo>
                <a:close/>
              </a:path>
            </a:pathLst>
          </a:custGeom>
          <a:blipFill dpi="0" rotWithShape="0">
            <a:blip r:embed="rId5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>
            <a:outerShdw dist="17961" dir="8100000" algn="ctr" rotWithShape="0">
              <a:schemeClr val="bg2"/>
            </a:outerShdw>
          </a:effectLst>
        </p:spPr>
        <p:txBody>
          <a:bodyPr/>
          <a:lstStyle/>
          <a:p>
            <a:pPr>
              <a:defRPr/>
            </a:pPr>
            <a:endParaRPr lang="zh-TW" altLang="en-US"/>
          </a:p>
        </p:txBody>
      </p:sp>
      <p:sp>
        <p:nvSpPr>
          <p:cNvPr id="1453063" name="AutoShape 7"/>
          <p:cNvSpPr>
            <a:spLocks noChangeArrowheads="1"/>
          </p:cNvSpPr>
          <p:nvPr/>
        </p:nvSpPr>
        <p:spPr bwMode="auto">
          <a:xfrm rot="8181761">
            <a:off x="1981200" y="4992688"/>
            <a:ext cx="990600" cy="228600"/>
          </a:xfrm>
          <a:prstGeom prst="rightArrow">
            <a:avLst>
              <a:gd name="adj1" fmla="val 50000"/>
              <a:gd name="adj2" fmla="val 108333"/>
            </a:avLst>
          </a:prstGeom>
          <a:solidFill>
            <a:srgbClr val="000099"/>
          </a:solidFill>
          <a:ln w="9525">
            <a:solidFill>
              <a:schemeClr val="accent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53064" name="Rectangle 8"/>
          <p:cNvSpPr>
            <a:spLocks noChangeArrowheads="1"/>
          </p:cNvSpPr>
          <p:nvPr/>
        </p:nvSpPr>
        <p:spPr bwMode="auto">
          <a:xfrm>
            <a:off x="1905000" y="5754688"/>
            <a:ext cx="2057400" cy="304800"/>
          </a:xfrm>
          <a:prstGeom prst="rect">
            <a:avLst/>
          </a:prstGeom>
          <a:solidFill>
            <a:srgbClr val="000066"/>
          </a:solidFill>
          <a:ln w="9525">
            <a:noFill/>
            <a:miter lim="800000"/>
            <a:headEnd/>
            <a:tailEnd/>
          </a:ln>
          <a:effectLst>
            <a:outerShdw dist="99190" dir="3011666" algn="ctr" rotWithShape="0">
              <a:srgbClr val="B2B2B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zh-TW" altLang="en-US" sz="20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管柵溪流取水工</a:t>
            </a:r>
          </a:p>
        </p:txBody>
      </p:sp>
      <p:sp>
        <p:nvSpPr>
          <p:cNvPr id="1453066" name="Rectangle 10"/>
          <p:cNvSpPr>
            <a:spLocks noChangeArrowheads="1"/>
          </p:cNvSpPr>
          <p:nvPr/>
        </p:nvSpPr>
        <p:spPr bwMode="auto">
          <a:xfrm>
            <a:off x="4724400" y="5373688"/>
            <a:ext cx="2133600" cy="304800"/>
          </a:xfrm>
          <a:prstGeom prst="rect">
            <a:avLst/>
          </a:prstGeom>
          <a:solidFill>
            <a:srgbClr val="000066"/>
          </a:solidFill>
          <a:ln w="9525">
            <a:noFill/>
            <a:miter lim="800000"/>
            <a:headEnd/>
            <a:tailEnd/>
          </a:ln>
          <a:effectLst>
            <a:outerShdw dist="99190" dir="3011666" algn="ctr" rotWithShape="0">
              <a:srgbClr val="B2B2B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zh-TW" altLang="en-US" sz="20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地下堰堤剖面圖</a:t>
            </a: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 bwMode="auto">
          <a:xfrm>
            <a:off x="7308850" y="2630488"/>
            <a:ext cx="311150" cy="685800"/>
          </a:xfrm>
          <a:prstGeom prst="rect">
            <a:avLst/>
          </a:prstGeom>
          <a:solidFill>
            <a:srgbClr val="006600"/>
          </a:solidFill>
          <a:ln w="9525">
            <a:solidFill>
              <a:srgbClr val="99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濾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層</a:t>
            </a:r>
          </a:p>
        </p:txBody>
      </p:sp>
      <p:sp>
        <p:nvSpPr>
          <p:cNvPr id="32780" name="Freeform 12"/>
          <p:cNvSpPr>
            <a:spLocks/>
          </p:cNvSpPr>
          <p:nvPr/>
        </p:nvSpPr>
        <p:spPr bwMode="auto">
          <a:xfrm>
            <a:off x="5638800" y="3589338"/>
            <a:ext cx="309563" cy="412750"/>
          </a:xfrm>
          <a:custGeom>
            <a:avLst/>
            <a:gdLst>
              <a:gd name="T0" fmla="*/ 2147483647 w 195"/>
              <a:gd name="T1" fmla="*/ 0 h 260"/>
              <a:gd name="T2" fmla="*/ 2147483647 w 195"/>
              <a:gd name="T3" fmla="*/ 2147483647 h 260"/>
              <a:gd name="T4" fmla="*/ 0 w 195"/>
              <a:gd name="T5" fmla="*/ 2147483647 h 260"/>
              <a:gd name="T6" fmla="*/ 2147483647 w 195"/>
              <a:gd name="T7" fmla="*/ 2147483647 h 260"/>
              <a:gd name="T8" fmla="*/ 0 60000 65536"/>
              <a:gd name="T9" fmla="*/ 0 60000 65536"/>
              <a:gd name="T10" fmla="*/ 0 60000 65536"/>
              <a:gd name="T11" fmla="*/ 0 60000 65536"/>
              <a:gd name="T12" fmla="*/ 0 w 195"/>
              <a:gd name="T13" fmla="*/ 0 h 260"/>
              <a:gd name="T14" fmla="*/ 195 w 195"/>
              <a:gd name="T15" fmla="*/ 260 h 26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95" h="260">
                <a:moveTo>
                  <a:pt x="100" y="0"/>
                </a:moveTo>
                <a:lnTo>
                  <a:pt x="195" y="154"/>
                </a:lnTo>
                <a:lnTo>
                  <a:pt x="0" y="260"/>
                </a:lnTo>
                <a:lnTo>
                  <a:pt x="157" y="4"/>
                </a:lnTo>
              </a:path>
            </a:pathLst>
          </a:custGeom>
          <a:solidFill>
            <a:srgbClr val="0066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 bwMode="auto">
          <a:xfrm>
            <a:off x="5775325" y="2782888"/>
            <a:ext cx="381000" cy="1143000"/>
          </a:xfrm>
          <a:prstGeom prst="rect">
            <a:avLst/>
          </a:prstGeom>
          <a:solidFill>
            <a:srgbClr val="006600"/>
          </a:solidFill>
          <a:ln w="9525">
            <a:solidFill>
              <a:srgbClr val="99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集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水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廊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道</a:t>
            </a:r>
          </a:p>
        </p:txBody>
      </p:sp>
      <p:sp>
        <p:nvSpPr>
          <p:cNvPr id="32782" name="Freeform 14"/>
          <p:cNvSpPr>
            <a:spLocks/>
          </p:cNvSpPr>
          <p:nvPr/>
        </p:nvSpPr>
        <p:spPr bwMode="auto">
          <a:xfrm>
            <a:off x="2051050" y="3213100"/>
            <a:ext cx="1073150" cy="560388"/>
          </a:xfrm>
          <a:custGeom>
            <a:avLst/>
            <a:gdLst>
              <a:gd name="T0" fmla="*/ 0 w 528"/>
              <a:gd name="T1" fmla="*/ 2147483647 h 349"/>
              <a:gd name="T2" fmla="*/ 2147483647 w 528"/>
              <a:gd name="T3" fmla="*/ 0 h 349"/>
              <a:gd name="T4" fmla="*/ 2147483647 w 528"/>
              <a:gd name="T5" fmla="*/ 2147483647 h 349"/>
              <a:gd name="T6" fmla="*/ 2147483647 w 528"/>
              <a:gd name="T7" fmla="*/ 2147483647 h 349"/>
              <a:gd name="T8" fmla="*/ 0 w 528"/>
              <a:gd name="T9" fmla="*/ 2147483647 h 34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28"/>
              <a:gd name="T16" fmla="*/ 0 h 349"/>
              <a:gd name="T17" fmla="*/ 528 w 528"/>
              <a:gd name="T18" fmla="*/ 349 h 34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28" h="349">
                <a:moveTo>
                  <a:pt x="0" y="61"/>
                </a:moveTo>
                <a:lnTo>
                  <a:pt x="61" y="0"/>
                </a:lnTo>
                <a:lnTo>
                  <a:pt x="528" y="349"/>
                </a:lnTo>
                <a:lnTo>
                  <a:pt x="48" y="61"/>
                </a:lnTo>
                <a:lnTo>
                  <a:pt x="0" y="61"/>
                </a:lnTo>
                <a:close/>
              </a:path>
            </a:pathLst>
          </a:custGeom>
          <a:solidFill>
            <a:srgbClr val="0066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32783" name="Text Box 15"/>
          <p:cNvSpPr txBox="1">
            <a:spLocks noChangeArrowheads="1"/>
          </p:cNvSpPr>
          <p:nvPr/>
        </p:nvSpPr>
        <p:spPr bwMode="auto">
          <a:xfrm>
            <a:off x="1835150" y="2420938"/>
            <a:ext cx="390525" cy="1223962"/>
          </a:xfrm>
          <a:prstGeom prst="rect">
            <a:avLst/>
          </a:prstGeom>
          <a:solidFill>
            <a:srgbClr val="006600"/>
          </a:solidFill>
          <a:ln w="9525">
            <a:solidFill>
              <a:srgbClr val="99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管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柵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進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水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口</a:t>
            </a:r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 bwMode="auto">
          <a:xfrm>
            <a:off x="1066800" y="3621088"/>
            <a:ext cx="696913" cy="346075"/>
          </a:xfrm>
          <a:prstGeom prst="rect">
            <a:avLst/>
          </a:prstGeom>
          <a:solidFill>
            <a:srgbClr val="006600"/>
          </a:solidFill>
          <a:ln w="9525">
            <a:solidFill>
              <a:srgbClr val="99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尾檻</a:t>
            </a:r>
          </a:p>
        </p:txBody>
      </p:sp>
      <p:sp>
        <p:nvSpPr>
          <p:cNvPr id="1453073" name="AutoShape 17"/>
          <p:cNvSpPr>
            <a:spLocks noChangeArrowheads="1"/>
          </p:cNvSpPr>
          <p:nvPr/>
        </p:nvSpPr>
        <p:spPr bwMode="auto">
          <a:xfrm rot="8181761">
            <a:off x="2411413" y="5032375"/>
            <a:ext cx="990600" cy="228600"/>
          </a:xfrm>
          <a:prstGeom prst="rightArrow">
            <a:avLst>
              <a:gd name="adj1" fmla="val 50000"/>
              <a:gd name="adj2" fmla="val 108333"/>
            </a:avLst>
          </a:prstGeom>
          <a:solidFill>
            <a:srgbClr val="000099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53074" name="AutoShape 18"/>
          <p:cNvSpPr>
            <a:spLocks noChangeArrowheads="1"/>
          </p:cNvSpPr>
          <p:nvPr/>
        </p:nvSpPr>
        <p:spPr bwMode="auto">
          <a:xfrm rot="8181761">
            <a:off x="2843213" y="5032375"/>
            <a:ext cx="990600" cy="228600"/>
          </a:xfrm>
          <a:prstGeom prst="rightArrow">
            <a:avLst>
              <a:gd name="adj1" fmla="val 50000"/>
              <a:gd name="adj2" fmla="val 108333"/>
            </a:avLst>
          </a:prstGeom>
          <a:solidFill>
            <a:srgbClr val="000099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32787" name="Text Box 19"/>
          <p:cNvSpPr txBox="1">
            <a:spLocks noChangeArrowheads="1"/>
          </p:cNvSpPr>
          <p:nvPr/>
        </p:nvSpPr>
        <p:spPr bwMode="auto">
          <a:xfrm>
            <a:off x="3276600" y="4743450"/>
            <a:ext cx="863600" cy="346075"/>
          </a:xfrm>
          <a:prstGeom prst="rect">
            <a:avLst/>
          </a:prstGeom>
          <a:solidFill>
            <a:srgbClr val="006600"/>
          </a:solidFill>
          <a:ln w="9525">
            <a:solidFill>
              <a:srgbClr val="99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集流槽</a:t>
            </a:r>
          </a:p>
        </p:txBody>
      </p:sp>
      <p:sp>
        <p:nvSpPr>
          <p:cNvPr id="1453076" name="Rectangle 20"/>
          <p:cNvSpPr>
            <a:spLocks noChangeArrowheads="1"/>
          </p:cNvSpPr>
          <p:nvPr/>
        </p:nvSpPr>
        <p:spPr bwMode="auto">
          <a:xfrm>
            <a:off x="107950" y="6165850"/>
            <a:ext cx="8964613" cy="5762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 dirty="0" smtClean="0">
                <a:solidFill>
                  <a:srgbClr val="FFFFFF"/>
                </a:solidFill>
                <a:latin typeface="標楷體" pitchFamily="65" charset="-120"/>
                <a:ea typeface="標楷體" pitchFamily="65" charset="-120"/>
              </a:rPr>
              <a:t>目前</a:t>
            </a:r>
            <a:r>
              <a:rPr lang="en-US" altLang="zh-TW" sz="2800" b="1" dirty="0" smtClean="0">
                <a:solidFill>
                  <a:srgbClr val="FFFFFF"/>
                </a:solidFill>
                <a:latin typeface="標楷體" pitchFamily="65" charset="-120"/>
                <a:ea typeface="標楷體" pitchFamily="65" charset="-120"/>
              </a:rPr>
              <a:t>140</a:t>
            </a:r>
            <a:r>
              <a:rPr lang="zh-TW" altLang="en-US" sz="2800" b="1" dirty="0" smtClean="0">
                <a:solidFill>
                  <a:srgbClr val="FFFFFF"/>
                </a:solidFill>
                <a:latin typeface="標楷體" pitchFamily="65" charset="-120"/>
                <a:ea typeface="標楷體" pitchFamily="65" charset="-120"/>
              </a:rPr>
              <a:t>公尺，經濾層過濾後每天最少可引清水</a:t>
            </a:r>
            <a:r>
              <a:rPr lang="en-US" altLang="zh-TW" sz="2800" b="1" dirty="0" smtClean="0">
                <a:solidFill>
                  <a:srgbClr val="FFFFFF"/>
                </a:solidFill>
                <a:latin typeface="標楷體" pitchFamily="65" charset="-120"/>
                <a:ea typeface="標楷體" pitchFamily="65" charset="-120"/>
              </a:rPr>
              <a:t>10</a:t>
            </a:r>
            <a:r>
              <a:rPr lang="zh-TW" altLang="en-US" sz="2800" b="1" dirty="0" smtClean="0">
                <a:solidFill>
                  <a:srgbClr val="FFFFFF"/>
                </a:solidFill>
                <a:latin typeface="標楷體" pitchFamily="65" charset="-120"/>
                <a:ea typeface="標楷體" pitchFamily="65" charset="-120"/>
              </a:rPr>
              <a:t>萬公噸</a:t>
            </a:r>
            <a:endParaRPr lang="zh-TW" altLang="en-US" sz="2800" b="1" dirty="0">
              <a:solidFill>
                <a:srgbClr val="FFFFFF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1453077" name="Line 21"/>
          <p:cNvSpPr>
            <a:spLocks noChangeShapeType="1"/>
          </p:cNvSpPr>
          <p:nvPr/>
        </p:nvSpPr>
        <p:spPr bwMode="auto">
          <a:xfrm flipH="1">
            <a:off x="7164388" y="3357563"/>
            <a:ext cx="1223962" cy="0"/>
          </a:xfrm>
          <a:prstGeom prst="line">
            <a:avLst/>
          </a:prstGeom>
          <a:noFill/>
          <a:ln w="7620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78" name="Line 22"/>
          <p:cNvSpPr>
            <a:spLocks noChangeShapeType="1"/>
          </p:cNvSpPr>
          <p:nvPr/>
        </p:nvSpPr>
        <p:spPr bwMode="auto">
          <a:xfrm flipH="1">
            <a:off x="7019925" y="3860800"/>
            <a:ext cx="1223963" cy="0"/>
          </a:xfrm>
          <a:prstGeom prst="line">
            <a:avLst/>
          </a:prstGeom>
          <a:noFill/>
          <a:ln w="7620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79" name="Line 23"/>
          <p:cNvSpPr>
            <a:spLocks noChangeShapeType="1"/>
          </p:cNvSpPr>
          <p:nvPr/>
        </p:nvSpPr>
        <p:spPr bwMode="auto">
          <a:xfrm flipH="1">
            <a:off x="6948488" y="4149725"/>
            <a:ext cx="1223962" cy="0"/>
          </a:xfrm>
          <a:prstGeom prst="line">
            <a:avLst/>
          </a:prstGeom>
          <a:noFill/>
          <a:ln w="7620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0" name="Line 24"/>
          <p:cNvSpPr>
            <a:spLocks noChangeShapeType="1"/>
          </p:cNvSpPr>
          <p:nvPr/>
        </p:nvSpPr>
        <p:spPr bwMode="auto">
          <a:xfrm flipH="1">
            <a:off x="6804025" y="4437063"/>
            <a:ext cx="1223963" cy="0"/>
          </a:xfrm>
          <a:prstGeom prst="line">
            <a:avLst/>
          </a:prstGeom>
          <a:noFill/>
          <a:ln w="7620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1" name="Line 25"/>
          <p:cNvSpPr>
            <a:spLocks noChangeShapeType="1"/>
          </p:cNvSpPr>
          <p:nvPr/>
        </p:nvSpPr>
        <p:spPr bwMode="auto">
          <a:xfrm flipH="1">
            <a:off x="6732588" y="4724400"/>
            <a:ext cx="1223962" cy="0"/>
          </a:xfrm>
          <a:prstGeom prst="line">
            <a:avLst/>
          </a:prstGeom>
          <a:noFill/>
          <a:ln w="7620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2" name="Line 26"/>
          <p:cNvSpPr>
            <a:spLocks noChangeShapeType="1"/>
          </p:cNvSpPr>
          <p:nvPr/>
        </p:nvSpPr>
        <p:spPr bwMode="auto">
          <a:xfrm flipH="1">
            <a:off x="6588125" y="5084763"/>
            <a:ext cx="1223963" cy="0"/>
          </a:xfrm>
          <a:prstGeom prst="line">
            <a:avLst/>
          </a:prstGeom>
          <a:noFill/>
          <a:ln w="7620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3" name="Line 27"/>
          <p:cNvSpPr>
            <a:spLocks noChangeShapeType="1"/>
          </p:cNvSpPr>
          <p:nvPr/>
        </p:nvSpPr>
        <p:spPr bwMode="auto">
          <a:xfrm flipH="1">
            <a:off x="7235825" y="3644900"/>
            <a:ext cx="1223963" cy="0"/>
          </a:xfrm>
          <a:prstGeom prst="line">
            <a:avLst/>
          </a:prstGeom>
          <a:noFill/>
          <a:ln w="7620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4" name="Line 28"/>
          <p:cNvSpPr>
            <a:spLocks noChangeShapeType="1"/>
          </p:cNvSpPr>
          <p:nvPr/>
        </p:nvSpPr>
        <p:spPr bwMode="auto">
          <a:xfrm flipH="1">
            <a:off x="5435600" y="4797425"/>
            <a:ext cx="360363" cy="576263"/>
          </a:xfrm>
          <a:prstGeom prst="line">
            <a:avLst/>
          </a:prstGeom>
          <a:noFill/>
          <a:ln w="92075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5" name="Line 29"/>
          <p:cNvSpPr>
            <a:spLocks noChangeShapeType="1"/>
          </p:cNvSpPr>
          <p:nvPr/>
        </p:nvSpPr>
        <p:spPr bwMode="auto">
          <a:xfrm flipH="1">
            <a:off x="5651500" y="4868863"/>
            <a:ext cx="360363" cy="576262"/>
          </a:xfrm>
          <a:prstGeom prst="line">
            <a:avLst/>
          </a:prstGeom>
          <a:noFill/>
          <a:ln w="92075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6" name="Line 30"/>
          <p:cNvSpPr>
            <a:spLocks noChangeShapeType="1"/>
          </p:cNvSpPr>
          <p:nvPr/>
        </p:nvSpPr>
        <p:spPr bwMode="auto">
          <a:xfrm flipH="1">
            <a:off x="5867400" y="5013325"/>
            <a:ext cx="360363" cy="576263"/>
          </a:xfrm>
          <a:prstGeom prst="line">
            <a:avLst/>
          </a:prstGeom>
          <a:noFill/>
          <a:ln w="92075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8" name="Line 32"/>
          <p:cNvSpPr>
            <a:spLocks noChangeShapeType="1"/>
          </p:cNvSpPr>
          <p:nvPr/>
        </p:nvSpPr>
        <p:spPr bwMode="auto">
          <a:xfrm flipH="1">
            <a:off x="6588125" y="2492375"/>
            <a:ext cx="0" cy="431800"/>
          </a:xfrm>
          <a:prstGeom prst="line">
            <a:avLst/>
          </a:prstGeom>
          <a:noFill/>
          <a:ln w="5715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89" name="Line 33"/>
          <p:cNvSpPr>
            <a:spLocks noChangeShapeType="1"/>
          </p:cNvSpPr>
          <p:nvPr/>
        </p:nvSpPr>
        <p:spPr bwMode="auto">
          <a:xfrm flipH="1">
            <a:off x="6804025" y="2492375"/>
            <a:ext cx="0" cy="431800"/>
          </a:xfrm>
          <a:prstGeom prst="line">
            <a:avLst/>
          </a:prstGeom>
          <a:noFill/>
          <a:ln w="5715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90" name="Line 34"/>
          <p:cNvSpPr>
            <a:spLocks noChangeShapeType="1"/>
          </p:cNvSpPr>
          <p:nvPr/>
        </p:nvSpPr>
        <p:spPr bwMode="auto">
          <a:xfrm flipH="1">
            <a:off x="7019925" y="2492375"/>
            <a:ext cx="0" cy="431800"/>
          </a:xfrm>
          <a:prstGeom prst="line">
            <a:avLst/>
          </a:prstGeom>
          <a:noFill/>
          <a:ln w="5715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91" name="Line 35"/>
          <p:cNvSpPr>
            <a:spLocks noChangeShapeType="1"/>
          </p:cNvSpPr>
          <p:nvPr/>
        </p:nvSpPr>
        <p:spPr bwMode="auto">
          <a:xfrm flipH="1">
            <a:off x="7235825" y="2492375"/>
            <a:ext cx="0" cy="431800"/>
          </a:xfrm>
          <a:prstGeom prst="line">
            <a:avLst/>
          </a:prstGeom>
          <a:noFill/>
          <a:ln w="5715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92" name="Line 36"/>
          <p:cNvSpPr>
            <a:spLocks noChangeShapeType="1"/>
          </p:cNvSpPr>
          <p:nvPr/>
        </p:nvSpPr>
        <p:spPr bwMode="auto">
          <a:xfrm flipH="1">
            <a:off x="7812088" y="2492375"/>
            <a:ext cx="0" cy="431800"/>
          </a:xfrm>
          <a:prstGeom prst="line">
            <a:avLst/>
          </a:prstGeom>
          <a:noFill/>
          <a:ln w="5715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93" name="Line 37"/>
          <p:cNvSpPr>
            <a:spLocks noChangeShapeType="1"/>
          </p:cNvSpPr>
          <p:nvPr/>
        </p:nvSpPr>
        <p:spPr bwMode="auto">
          <a:xfrm flipH="1">
            <a:off x="8047038" y="2536825"/>
            <a:ext cx="0" cy="431800"/>
          </a:xfrm>
          <a:prstGeom prst="line">
            <a:avLst/>
          </a:prstGeom>
          <a:noFill/>
          <a:ln w="5715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94" name="Line 38"/>
          <p:cNvSpPr>
            <a:spLocks noChangeShapeType="1"/>
          </p:cNvSpPr>
          <p:nvPr/>
        </p:nvSpPr>
        <p:spPr bwMode="auto">
          <a:xfrm flipH="1">
            <a:off x="8272463" y="2520950"/>
            <a:ext cx="0" cy="431800"/>
          </a:xfrm>
          <a:prstGeom prst="line">
            <a:avLst/>
          </a:prstGeom>
          <a:noFill/>
          <a:ln w="57150">
            <a:solidFill>
              <a:srgbClr val="2ACCE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95" name="Line 39"/>
          <p:cNvSpPr>
            <a:spLocks noChangeShapeType="1"/>
          </p:cNvSpPr>
          <p:nvPr/>
        </p:nvSpPr>
        <p:spPr bwMode="auto">
          <a:xfrm flipH="1">
            <a:off x="5219700" y="4076700"/>
            <a:ext cx="0" cy="576263"/>
          </a:xfrm>
          <a:prstGeom prst="line">
            <a:avLst/>
          </a:prstGeom>
          <a:noFill/>
          <a:ln w="76200">
            <a:solidFill>
              <a:srgbClr val="000099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096" name="Rectangle 40"/>
          <p:cNvSpPr>
            <a:spLocks noChangeArrowheads="1"/>
          </p:cNvSpPr>
          <p:nvPr/>
        </p:nvSpPr>
        <p:spPr bwMode="auto">
          <a:xfrm>
            <a:off x="2051050" y="1628775"/>
            <a:ext cx="1441450" cy="720725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53097" name="Line 41"/>
          <p:cNvSpPr>
            <a:spLocks noChangeShapeType="1"/>
          </p:cNvSpPr>
          <p:nvPr/>
        </p:nvSpPr>
        <p:spPr bwMode="auto">
          <a:xfrm>
            <a:off x="3492500" y="2349500"/>
            <a:ext cx="1655763" cy="15843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32810" name="Text Box 42"/>
          <p:cNvSpPr txBox="1">
            <a:spLocks noChangeArrowheads="1"/>
          </p:cNvSpPr>
          <p:nvPr/>
        </p:nvSpPr>
        <p:spPr bwMode="auto">
          <a:xfrm>
            <a:off x="4284663" y="2763838"/>
            <a:ext cx="320675" cy="866775"/>
          </a:xfrm>
          <a:prstGeom prst="rect">
            <a:avLst/>
          </a:prstGeom>
          <a:solidFill>
            <a:srgbClr val="006600"/>
          </a:solidFill>
          <a:ln w="9525">
            <a:solidFill>
              <a:srgbClr val="99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礫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石</a:t>
            </a:r>
          </a:p>
          <a:p>
            <a:pPr algn="ctr"/>
            <a:r>
              <a:rPr lang="zh-TW" altLang="en-US" sz="1600">
                <a:solidFill>
                  <a:srgbClr val="FFFFFF"/>
                </a:solidFill>
                <a:latin typeface="Times New Roman" pitchFamily="18" charset="0"/>
                <a:ea typeface="華康中圓體" pitchFamily="49" charset="-120"/>
              </a:rPr>
              <a:t>層</a:t>
            </a:r>
          </a:p>
        </p:txBody>
      </p:sp>
      <p:sp>
        <p:nvSpPr>
          <p:cNvPr id="1453099" name="AutoShape 43"/>
          <p:cNvSpPr>
            <a:spLocks noChangeArrowheads="1"/>
          </p:cNvSpPr>
          <p:nvPr/>
        </p:nvSpPr>
        <p:spPr bwMode="auto">
          <a:xfrm rot="5400000">
            <a:off x="2412207" y="4221956"/>
            <a:ext cx="825500" cy="249237"/>
          </a:xfrm>
          <a:prstGeom prst="rightArrow">
            <a:avLst>
              <a:gd name="adj1" fmla="val 50000"/>
              <a:gd name="adj2" fmla="val 82803"/>
            </a:avLst>
          </a:prstGeom>
          <a:solidFill>
            <a:srgbClr val="000099"/>
          </a:solidFill>
          <a:ln w="9525">
            <a:solidFill>
              <a:schemeClr val="accent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53100" name="AutoShape 44"/>
          <p:cNvSpPr>
            <a:spLocks noChangeArrowheads="1"/>
          </p:cNvSpPr>
          <p:nvPr/>
        </p:nvSpPr>
        <p:spPr bwMode="auto">
          <a:xfrm rot="5400000">
            <a:off x="2770982" y="4221956"/>
            <a:ext cx="825500" cy="249237"/>
          </a:xfrm>
          <a:prstGeom prst="rightArrow">
            <a:avLst>
              <a:gd name="adj1" fmla="val 50000"/>
              <a:gd name="adj2" fmla="val 82803"/>
            </a:avLst>
          </a:prstGeom>
          <a:solidFill>
            <a:srgbClr val="000099"/>
          </a:solidFill>
          <a:ln w="9525">
            <a:solidFill>
              <a:schemeClr val="accent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53101" name="AutoShape 45"/>
          <p:cNvSpPr>
            <a:spLocks noChangeArrowheads="1"/>
          </p:cNvSpPr>
          <p:nvPr/>
        </p:nvSpPr>
        <p:spPr bwMode="auto">
          <a:xfrm rot="5400000">
            <a:off x="3131344" y="4221956"/>
            <a:ext cx="825500" cy="249238"/>
          </a:xfrm>
          <a:prstGeom prst="rightArrow">
            <a:avLst>
              <a:gd name="adj1" fmla="val 50000"/>
              <a:gd name="adj2" fmla="val 82802"/>
            </a:avLst>
          </a:prstGeom>
          <a:solidFill>
            <a:srgbClr val="000099"/>
          </a:solidFill>
          <a:ln w="9525">
            <a:solidFill>
              <a:schemeClr val="accent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53103" name="Freeform 47"/>
          <p:cNvSpPr>
            <a:spLocks/>
          </p:cNvSpPr>
          <p:nvPr/>
        </p:nvSpPr>
        <p:spPr bwMode="auto">
          <a:xfrm>
            <a:off x="395288" y="1557338"/>
            <a:ext cx="8580437" cy="195262"/>
          </a:xfrm>
          <a:custGeom>
            <a:avLst/>
            <a:gdLst>
              <a:gd name="T0" fmla="*/ 2147483647 w 5405"/>
              <a:gd name="T1" fmla="*/ 2147483647 h 123"/>
              <a:gd name="T2" fmla="*/ 2147483647 w 5405"/>
              <a:gd name="T3" fmla="*/ 2147483647 h 123"/>
              <a:gd name="T4" fmla="*/ 2147483647 w 5405"/>
              <a:gd name="T5" fmla="*/ 2147483647 h 123"/>
              <a:gd name="T6" fmla="*/ 2147483647 w 5405"/>
              <a:gd name="T7" fmla="*/ 2147483647 h 123"/>
              <a:gd name="T8" fmla="*/ 2147483647 w 5405"/>
              <a:gd name="T9" fmla="*/ 2147483647 h 123"/>
              <a:gd name="T10" fmla="*/ 2147483647 w 5405"/>
              <a:gd name="T11" fmla="*/ 2147483647 h 123"/>
              <a:gd name="T12" fmla="*/ 2147483647 w 5405"/>
              <a:gd name="T13" fmla="*/ 2147483647 h 123"/>
              <a:gd name="T14" fmla="*/ 2147483647 w 5405"/>
              <a:gd name="T15" fmla="*/ 2147483647 h 123"/>
              <a:gd name="T16" fmla="*/ 2147483647 w 5405"/>
              <a:gd name="T17" fmla="*/ 2147483647 h 123"/>
              <a:gd name="T18" fmla="*/ 2147483647 w 5405"/>
              <a:gd name="T19" fmla="*/ 2147483647 h 123"/>
              <a:gd name="T20" fmla="*/ 2147483647 w 5405"/>
              <a:gd name="T21" fmla="*/ 2147483647 h 123"/>
              <a:gd name="T22" fmla="*/ 2147483647 w 5405"/>
              <a:gd name="T23" fmla="*/ 2147483647 h 123"/>
              <a:gd name="T24" fmla="*/ 2147483647 w 5405"/>
              <a:gd name="T25" fmla="*/ 2147483647 h 123"/>
              <a:gd name="T26" fmla="*/ 2147483647 w 5405"/>
              <a:gd name="T27" fmla="*/ 2147483647 h 123"/>
              <a:gd name="T28" fmla="*/ 2147483647 w 5405"/>
              <a:gd name="T29" fmla="*/ 2147483647 h 123"/>
              <a:gd name="T30" fmla="*/ 2147483647 w 5405"/>
              <a:gd name="T31" fmla="*/ 2147483647 h 123"/>
              <a:gd name="T32" fmla="*/ 0 w 5405"/>
              <a:gd name="T33" fmla="*/ 2147483647 h 123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w 5405"/>
              <a:gd name="T52" fmla="*/ 0 h 123"/>
              <a:gd name="T53" fmla="*/ 5405 w 5405"/>
              <a:gd name="T54" fmla="*/ 123 h 123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T51" t="T52" r="T53" b="T54"/>
            <a:pathLst>
              <a:path w="5405" h="123">
                <a:moveTo>
                  <a:pt x="5405" y="28"/>
                </a:moveTo>
                <a:cubicBezTo>
                  <a:pt x="5213" y="37"/>
                  <a:pt x="5020" y="42"/>
                  <a:pt x="4829" y="16"/>
                </a:cubicBezTo>
                <a:cubicBezTo>
                  <a:pt x="4785" y="0"/>
                  <a:pt x="4758" y="8"/>
                  <a:pt x="4715" y="22"/>
                </a:cubicBezTo>
                <a:cubicBezTo>
                  <a:pt x="4666" y="55"/>
                  <a:pt x="4609" y="76"/>
                  <a:pt x="4551" y="85"/>
                </a:cubicBezTo>
                <a:cubicBezTo>
                  <a:pt x="4164" y="81"/>
                  <a:pt x="4023" y="71"/>
                  <a:pt x="3709" y="60"/>
                </a:cubicBezTo>
                <a:cubicBezTo>
                  <a:pt x="3587" y="41"/>
                  <a:pt x="3661" y="50"/>
                  <a:pt x="3405" y="60"/>
                </a:cubicBezTo>
                <a:cubicBezTo>
                  <a:pt x="3329" y="63"/>
                  <a:pt x="3177" y="73"/>
                  <a:pt x="3177" y="73"/>
                </a:cubicBezTo>
                <a:cubicBezTo>
                  <a:pt x="3120" y="91"/>
                  <a:pt x="2989" y="69"/>
                  <a:pt x="2937" y="66"/>
                </a:cubicBezTo>
                <a:cubicBezTo>
                  <a:pt x="2808" y="72"/>
                  <a:pt x="2805" y="78"/>
                  <a:pt x="2696" y="66"/>
                </a:cubicBezTo>
                <a:cubicBezTo>
                  <a:pt x="2654" y="61"/>
                  <a:pt x="2613" y="42"/>
                  <a:pt x="2570" y="35"/>
                </a:cubicBezTo>
                <a:cubicBezTo>
                  <a:pt x="2388" y="47"/>
                  <a:pt x="2422" y="46"/>
                  <a:pt x="2146" y="41"/>
                </a:cubicBezTo>
                <a:cubicBezTo>
                  <a:pt x="1993" y="49"/>
                  <a:pt x="1845" y="68"/>
                  <a:pt x="1690" y="73"/>
                </a:cubicBezTo>
                <a:cubicBezTo>
                  <a:pt x="1668" y="78"/>
                  <a:pt x="1648" y="84"/>
                  <a:pt x="1627" y="92"/>
                </a:cubicBezTo>
                <a:cubicBezTo>
                  <a:pt x="1529" y="84"/>
                  <a:pt x="1441" y="80"/>
                  <a:pt x="1342" y="85"/>
                </a:cubicBezTo>
                <a:cubicBezTo>
                  <a:pt x="1259" y="116"/>
                  <a:pt x="1166" y="74"/>
                  <a:pt x="1089" y="123"/>
                </a:cubicBezTo>
                <a:cubicBezTo>
                  <a:pt x="947" y="112"/>
                  <a:pt x="817" y="102"/>
                  <a:pt x="671" y="98"/>
                </a:cubicBezTo>
                <a:cubicBezTo>
                  <a:pt x="445" y="81"/>
                  <a:pt x="225" y="98"/>
                  <a:pt x="0" y="98"/>
                </a:cubicBezTo>
              </a:path>
            </a:pathLst>
          </a:custGeom>
          <a:noFill/>
          <a:ln w="76200" cap="flat" cmpd="sng">
            <a:solidFill>
              <a:srgbClr val="000099"/>
            </a:solidFill>
            <a:prstDash val="sysDot"/>
            <a:round/>
            <a:headEnd type="none" w="med" len="med"/>
            <a:tailEnd type="arrow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104" name="Freeform 48"/>
          <p:cNvSpPr>
            <a:spLocks/>
          </p:cNvSpPr>
          <p:nvPr/>
        </p:nvSpPr>
        <p:spPr bwMode="auto">
          <a:xfrm>
            <a:off x="395288" y="1773238"/>
            <a:ext cx="8580437" cy="195262"/>
          </a:xfrm>
          <a:custGeom>
            <a:avLst/>
            <a:gdLst>
              <a:gd name="T0" fmla="*/ 2147483647 w 5405"/>
              <a:gd name="T1" fmla="*/ 2147483647 h 123"/>
              <a:gd name="T2" fmla="*/ 2147483647 w 5405"/>
              <a:gd name="T3" fmla="*/ 2147483647 h 123"/>
              <a:gd name="T4" fmla="*/ 2147483647 w 5405"/>
              <a:gd name="T5" fmla="*/ 2147483647 h 123"/>
              <a:gd name="T6" fmla="*/ 2147483647 w 5405"/>
              <a:gd name="T7" fmla="*/ 2147483647 h 123"/>
              <a:gd name="T8" fmla="*/ 2147483647 w 5405"/>
              <a:gd name="T9" fmla="*/ 2147483647 h 123"/>
              <a:gd name="T10" fmla="*/ 2147483647 w 5405"/>
              <a:gd name="T11" fmla="*/ 2147483647 h 123"/>
              <a:gd name="T12" fmla="*/ 2147483647 w 5405"/>
              <a:gd name="T13" fmla="*/ 2147483647 h 123"/>
              <a:gd name="T14" fmla="*/ 2147483647 w 5405"/>
              <a:gd name="T15" fmla="*/ 2147483647 h 123"/>
              <a:gd name="T16" fmla="*/ 2147483647 w 5405"/>
              <a:gd name="T17" fmla="*/ 2147483647 h 123"/>
              <a:gd name="T18" fmla="*/ 2147483647 w 5405"/>
              <a:gd name="T19" fmla="*/ 2147483647 h 123"/>
              <a:gd name="T20" fmla="*/ 2147483647 w 5405"/>
              <a:gd name="T21" fmla="*/ 2147483647 h 123"/>
              <a:gd name="T22" fmla="*/ 2147483647 w 5405"/>
              <a:gd name="T23" fmla="*/ 2147483647 h 123"/>
              <a:gd name="T24" fmla="*/ 2147483647 w 5405"/>
              <a:gd name="T25" fmla="*/ 2147483647 h 123"/>
              <a:gd name="T26" fmla="*/ 2147483647 w 5405"/>
              <a:gd name="T27" fmla="*/ 2147483647 h 123"/>
              <a:gd name="T28" fmla="*/ 2147483647 w 5405"/>
              <a:gd name="T29" fmla="*/ 2147483647 h 123"/>
              <a:gd name="T30" fmla="*/ 2147483647 w 5405"/>
              <a:gd name="T31" fmla="*/ 2147483647 h 123"/>
              <a:gd name="T32" fmla="*/ 0 w 5405"/>
              <a:gd name="T33" fmla="*/ 2147483647 h 123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w 5405"/>
              <a:gd name="T52" fmla="*/ 0 h 123"/>
              <a:gd name="T53" fmla="*/ 5405 w 5405"/>
              <a:gd name="T54" fmla="*/ 123 h 123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T51" t="T52" r="T53" b="T54"/>
            <a:pathLst>
              <a:path w="5405" h="123">
                <a:moveTo>
                  <a:pt x="5405" y="28"/>
                </a:moveTo>
                <a:cubicBezTo>
                  <a:pt x="5213" y="37"/>
                  <a:pt x="5020" y="42"/>
                  <a:pt x="4829" y="16"/>
                </a:cubicBezTo>
                <a:cubicBezTo>
                  <a:pt x="4785" y="0"/>
                  <a:pt x="4758" y="8"/>
                  <a:pt x="4715" y="22"/>
                </a:cubicBezTo>
                <a:cubicBezTo>
                  <a:pt x="4666" y="55"/>
                  <a:pt x="4609" y="76"/>
                  <a:pt x="4551" y="85"/>
                </a:cubicBezTo>
                <a:cubicBezTo>
                  <a:pt x="4164" y="81"/>
                  <a:pt x="4023" y="71"/>
                  <a:pt x="3709" y="60"/>
                </a:cubicBezTo>
                <a:cubicBezTo>
                  <a:pt x="3587" y="41"/>
                  <a:pt x="3661" y="50"/>
                  <a:pt x="3405" y="60"/>
                </a:cubicBezTo>
                <a:cubicBezTo>
                  <a:pt x="3329" y="63"/>
                  <a:pt x="3177" y="73"/>
                  <a:pt x="3177" y="73"/>
                </a:cubicBezTo>
                <a:cubicBezTo>
                  <a:pt x="3120" y="91"/>
                  <a:pt x="2989" y="69"/>
                  <a:pt x="2937" y="66"/>
                </a:cubicBezTo>
                <a:cubicBezTo>
                  <a:pt x="2808" y="72"/>
                  <a:pt x="2805" y="78"/>
                  <a:pt x="2696" y="66"/>
                </a:cubicBezTo>
                <a:cubicBezTo>
                  <a:pt x="2654" y="61"/>
                  <a:pt x="2613" y="42"/>
                  <a:pt x="2570" y="35"/>
                </a:cubicBezTo>
                <a:cubicBezTo>
                  <a:pt x="2388" y="47"/>
                  <a:pt x="2422" y="46"/>
                  <a:pt x="2146" y="41"/>
                </a:cubicBezTo>
                <a:cubicBezTo>
                  <a:pt x="1993" y="49"/>
                  <a:pt x="1845" y="68"/>
                  <a:pt x="1690" y="73"/>
                </a:cubicBezTo>
                <a:cubicBezTo>
                  <a:pt x="1668" y="78"/>
                  <a:pt x="1648" y="84"/>
                  <a:pt x="1627" y="92"/>
                </a:cubicBezTo>
                <a:cubicBezTo>
                  <a:pt x="1529" y="84"/>
                  <a:pt x="1441" y="80"/>
                  <a:pt x="1342" y="85"/>
                </a:cubicBezTo>
                <a:cubicBezTo>
                  <a:pt x="1259" y="116"/>
                  <a:pt x="1166" y="74"/>
                  <a:pt x="1089" y="123"/>
                </a:cubicBezTo>
                <a:cubicBezTo>
                  <a:pt x="947" y="112"/>
                  <a:pt x="817" y="102"/>
                  <a:pt x="671" y="98"/>
                </a:cubicBezTo>
                <a:cubicBezTo>
                  <a:pt x="445" y="81"/>
                  <a:pt x="225" y="98"/>
                  <a:pt x="0" y="98"/>
                </a:cubicBezTo>
              </a:path>
            </a:pathLst>
          </a:custGeom>
          <a:noFill/>
          <a:ln w="76200" cap="flat" cmpd="sng">
            <a:solidFill>
              <a:srgbClr val="000099"/>
            </a:solidFill>
            <a:prstDash val="sysDot"/>
            <a:round/>
            <a:headEnd type="none" w="med" len="med"/>
            <a:tailEnd type="arrow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3105" name="Rectangle 49"/>
          <p:cNvSpPr>
            <a:spLocks noChangeArrowheads="1"/>
          </p:cNvSpPr>
          <p:nvPr/>
        </p:nvSpPr>
        <p:spPr bwMode="auto">
          <a:xfrm>
            <a:off x="4140200" y="1989138"/>
            <a:ext cx="4679950" cy="503237"/>
          </a:xfrm>
          <a:prstGeom prst="rect">
            <a:avLst/>
          </a:prstGeom>
          <a:gradFill rotWithShape="1">
            <a:gsLst>
              <a:gs pos="0">
                <a:srgbClr val="00CCFF">
                  <a:alpha val="39998"/>
                </a:srgbClr>
              </a:gs>
              <a:gs pos="100000">
                <a:srgbClr val="14D0FF">
                  <a:alpha val="39998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000" b="1">
                <a:solidFill>
                  <a:srgbClr val="000066"/>
                </a:solidFill>
                <a:ea typeface="標楷體" pitchFamily="65" charset="-120"/>
              </a:rPr>
              <a:t>河床上的水流同時也大量的滲至河床底下</a:t>
            </a:r>
          </a:p>
        </p:txBody>
      </p:sp>
      <p:sp>
        <p:nvSpPr>
          <p:cNvPr id="50" name="矩形 49"/>
          <p:cNvSpPr/>
          <p:nvPr/>
        </p:nvSpPr>
        <p:spPr>
          <a:xfrm>
            <a:off x="71438" y="692150"/>
            <a:ext cx="1331912" cy="57626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chemeClr val="tx1"/>
                </a:solidFill>
              </a:rPr>
              <a:t>丁澈士教授</a:t>
            </a:r>
            <a:endParaRPr lang="en-US" altLang="zh-TW" b="1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zh-TW" altLang="en-US" b="1" dirty="0">
                <a:solidFill>
                  <a:schemeClr val="tx1"/>
                </a:solidFill>
              </a:rPr>
              <a:t>提供底圖</a:t>
            </a:r>
          </a:p>
        </p:txBody>
      </p:sp>
      <p:pic>
        <p:nvPicPr>
          <p:cNvPr id="51" name="Picture 12" descr="11"/>
          <p:cNvPicPr>
            <a:picLocks noChangeAspect="1" noChangeArrowheads="1"/>
          </p:cNvPicPr>
          <p:nvPr/>
        </p:nvPicPr>
        <p:blipFill>
          <a:blip r:embed="rId6" cstate="print">
            <a:lum bright="6000" contrast="6000"/>
          </a:blip>
          <a:srcRect/>
          <a:stretch>
            <a:fillRect/>
          </a:stretch>
        </p:blipFill>
        <p:spPr bwMode="auto">
          <a:xfrm>
            <a:off x="7956376" y="404664"/>
            <a:ext cx="1187624" cy="1616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" name="Text Box 9"/>
          <p:cNvSpPr txBox="1">
            <a:spLocks noChangeArrowheads="1"/>
          </p:cNvSpPr>
          <p:nvPr/>
        </p:nvSpPr>
        <p:spPr bwMode="auto">
          <a:xfrm>
            <a:off x="1763713" y="908050"/>
            <a:ext cx="5903912" cy="528638"/>
          </a:xfrm>
          <a:prstGeom prst="rect">
            <a:avLst/>
          </a:prstGeom>
          <a:solidFill>
            <a:srgbClr val="000099"/>
          </a:solidFill>
          <a:ln w="9525">
            <a:solidFill>
              <a:srgbClr val="99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2800" b="1">
                <a:latin typeface="Times New Roman" pitchFamily="18" charset="0"/>
                <a:ea typeface="標楷體" pitchFamily="65" charset="-120"/>
              </a:rPr>
              <a:t>目前</a:t>
            </a:r>
            <a:r>
              <a:rPr lang="zh-TW" altLang="en-US" sz="2800" b="1" u="sng">
                <a:latin typeface="Times New Roman" pitchFamily="18" charset="0"/>
                <a:ea typeface="標楷體" pitchFamily="65" charset="-120"/>
              </a:rPr>
              <a:t>地下堰堤</a:t>
            </a:r>
            <a:r>
              <a:rPr lang="zh-TW" altLang="en-US" sz="2800" b="1">
                <a:latin typeface="Times New Roman" pitchFamily="18" charset="0"/>
                <a:ea typeface="標楷體" pitchFamily="65" charset="-120"/>
              </a:rPr>
              <a:t>取伏流水供應灌溉用水</a:t>
            </a:r>
          </a:p>
        </p:txBody>
      </p:sp>
      <p:sp>
        <p:nvSpPr>
          <p:cNvPr id="54" name="Rectangle 31"/>
          <p:cNvSpPr>
            <a:spLocks noChangeArrowheads="1"/>
          </p:cNvSpPr>
          <p:nvPr/>
        </p:nvSpPr>
        <p:spPr bwMode="auto">
          <a:xfrm>
            <a:off x="1547813" y="115888"/>
            <a:ext cx="6335712" cy="792162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屏東來義二峰圳取水工示意圖</a:t>
            </a:r>
          </a:p>
        </p:txBody>
      </p:sp>
      <p:sp>
        <p:nvSpPr>
          <p:cNvPr id="55" name="矩形 54">
            <a:hlinkClick r:id="rId7" action="ppaction://hlinkfile"/>
          </p:cNvPr>
          <p:cNvSpPr/>
          <p:nvPr/>
        </p:nvSpPr>
        <p:spPr>
          <a:xfrm>
            <a:off x="7524328" y="5445224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400" b="1" dirty="0" smtClean="0"/>
              <a:t>構造動畫</a:t>
            </a:r>
            <a:endParaRPr lang="zh-TW" altLang="en-US" sz="24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145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2000"/>
                                        <p:tgtEl>
                                          <p:spTgt spid="1453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453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3" presetClass="emph" presetSubtype="0" repeatCount="300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1000" fill="hold"/>
                                        <p:tgtEl>
                                          <p:spTgt spid="14531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1000" fill="hold"/>
                                        <p:tgtEl>
                                          <p:spTgt spid="1453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1000" fill="hold"/>
                                        <p:tgtEl>
                                          <p:spTgt spid="145310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0" dur="1000" fill="hold"/>
                                        <p:tgtEl>
                                          <p:spTgt spid="1453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145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1000"/>
                                        <p:tgtEl>
                                          <p:spTgt spid="145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1000"/>
                                        <p:tgtEl>
                                          <p:spTgt spid="145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1000"/>
                                        <p:tgtEl>
                                          <p:spTgt spid="145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1000"/>
                                        <p:tgtEl>
                                          <p:spTgt spid="145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1000"/>
                                        <p:tgtEl>
                                          <p:spTgt spid="145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1000"/>
                                        <p:tgtEl>
                                          <p:spTgt spid="145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8" presetClass="entr" presetSubtype="12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1000"/>
                                        <p:tgtEl>
                                          <p:spTgt spid="145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1000"/>
                                        <p:tgtEl>
                                          <p:spTgt spid="145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1000"/>
                                        <p:tgtEl>
                                          <p:spTgt spid="145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1000"/>
                                        <p:tgtEl>
                                          <p:spTgt spid="145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1000"/>
                                        <p:tgtEl>
                                          <p:spTgt spid="145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1000"/>
                                        <p:tgtEl>
                                          <p:spTgt spid="145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4" dur="1000"/>
                                        <p:tgtEl>
                                          <p:spTgt spid="145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1000"/>
                                        <p:tgtEl>
                                          <p:spTgt spid="145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0" dur="1000"/>
                                        <p:tgtEl>
                                          <p:spTgt spid="145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1000"/>
                                        <p:tgtEl>
                                          <p:spTgt spid="145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7" dur="500"/>
                                        <p:tgtEl>
                                          <p:spTgt spid="145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"/>
                            </p:stCondLst>
                            <p:childTnLst>
                              <p:par>
                                <p:cTn id="79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1" dur="1000"/>
                                        <p:tgtEl>
                                          <p:spTgt spid="145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4" dur="1000"/>
                                        <p:tgtEl>
                                          <p:spTgt spid="145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7" dur="1000"/>
                                        <p:tgtEl>
                                          <p:spTgt spid="1453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0" dur="1000"/>
                                        <p:tgtEl>
                                          <p:spTgt spid="1453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3" dur="1000"/>
                                        <p:tgtEl>
                                          <p:spTgt spid="145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6" dur="1000"/>
                                        <p:tgtEl>
                                          <p:spTgt spid="1453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145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2" dur="500"/>
                                        <p:tgtEl>
                                          <p:spTgt spid="145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5" dur="1000"/>
                                        <p:tgtEl>
                                          <p:spTgt spid="145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0" dur="18993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video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1453063" grpId="0" animBg="1"/>
      <p:bldP spid="1453073" grpId="0" animBg="1"/>
      <p:bldP spid="1453074" grpId="0" animBg="1"/>
      <p:bldP spid="1453076" grpId="0" animBg="1"/>
      <p:bldP spid="1453077" grpId="0" animBg="1"/>
      <p:bldP spid="1453078" grpId="0" animBg="1"/>
      <p:bldP spid="1453079" grpId="0" animBg="1"/>
      <p:bldP spid="1453080" grpId="0" animBg="1"/>
      <p:bldP spid="1453081" grpId="0" animBg="1"/>
      <p:bldP spid="1453082" grpId="0" animBg="1"/>
      <p:bldP spid="1453083" grpId="0" animBg="1"/>
      <p:bldP spid="1453084" grpId="0" animBg="1"/>
      <p:bldP spid="1453085" grpId="0" animBg="1"/>
      <p:bldP spid="1453086" grpId="0" animBg="1"/>
      <p:bldP spid="1453088" grpId="0" animBg="1"/>
      <p:bldP spid="1453089" grpId="0" animBg="1"/>
      <p:bldP spid="1453090" grpId="0" animBg="1"/>
      <p:bldP spid="1453091" grpId="0" animBg="1"/>
      <p:bldP spid="1453092" grpId="0" animBg="1"/>
      <p:bldP spid="1453093" grpId="0" animBg="1"/>
      <p:bldP spid="1453094" grpId="0" animBg="1"/>
      <p:bldP spid="1453095" grpId="0" animBg="1"/>
      <p:bldP spid="1453096" grpId="0" animBg="1"/>
      <p:bldP spid="1453097" grpId="0" animBg="1"/>
      <p:bldP spid="1453099" grpId="0" animBg="1"/>
      <p:bldP spid="1453100" grpId="0" animBg="1"/>
      <p:bldP spid="1453101" grpId="0" animBg="1"/>
      <p:bldP spid="1453103" grpId="0" animBg="1"/>
      <p:bldP spid="1453104" grpId="0" animBg="1"/>
      <p:bldP spid="1453105" grpId="0" animBg="1"/>
      <p:bldP spid="1453105" grpId="1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539750" y="188913"/>
            <a:ext cx="4319588" cy="1584325"/>
          </a:xfrm>
          <a:prstGeom prst="roundRect">
            <a:avLst>
              <a:gd name="adj" fmla="val 9019"/>
            </a:avLst>
          </a:prstGeom>
          <a:solidFill>
            <a:srgbClr val="FFFF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tIns="0"/>
          <a:lstStyle/>
          <a:p>
            <a:pPr algn="ctr"/>
            <a:r>
              <a:rPr lang="zh-TW" altLang="en-US" sz="2400" b="1">
                <a:solidFill>
                  <a:srgbClr val="0000FF"/>
                </a:solidFill>
                <a:latin typeface="Times New Roman" pitchFamily="18" charset="0"/>
                <a:ea typeface="標楷體" pitchFamily="65" charset="-120"/>
              </a:rPr>
              <a:t>集水廊道</a:t>
            </a:r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636588" y="574675"/>
            <a:ext cx="4070350" cy="103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en-US" altLang="zh-TW" sz="2200">
                <a:latin typeface="Times New Roman" pitchFamily="18" charset="0"/>
                <a:ea typeface="標楷體" pitchFamily="65" charset="-120"/>
              </a:rPr>
              <a:t>  </a:t>
            </a:r>
            <a:r>
              <a:rPr lang="zh-TW" altLang="en-US" sz="20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集水廊道是使用</a:t>
            </a:r>
            <a:r>
              <a:rPr lang="zh-TW" altLang="en-US" sz="2000" b="1">
                <a:solidFill>
                  <a:srgbClr val="FF0000"/>
                </a:solidFill>
                <a:latin typeface="Times New Roman" pitchFamily="18" charset="0"/>
                <a:ea typeface="標楷體" pitchFamily="65" charset="-120"/>
              </a:rPr>
              <a:t>有孔管渠水平或傾斜埋設於含水層中</a:t>
            </a:r>
            <a:r>
              <a:rPr lang="zh-TW" altLang="en-US" sz="20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，汲取伏流水或淺層地下水之設施。</a:t>
            </a:r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 </a:t>
            </a:r>
          </a:p>
        </p:txBody>
      </p:sp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3933825"/>
            <a:ext cx="3744913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02917" name="Rectangle 5"/>
          <p:cNvSpPr>
            <a:spLocks noChangeArrowheads="1"/>
          </p:cNvSpPr>
          <p:nvPr/>
        </p:nvSpPr>
        <p:spPr bwMode="auto">
          <a:xfrm>
            <a:off x="539750" y="2062163"/>
            <a:ext cx="3887788" cy="819150"/>
          </a:xfrm>
          <a:prstGeom prst="rect">
            <a:avLst/>
          </a:prstGeom>
          <a:solidFill>
            <a:srgbClr val="000099"/>
          </a:solidFill>
          <a:ln w="9525" algn="ctr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>
              <a:lnSpc>
                <a:spcPct val="85000"/>
              </a:lnSpc>
              <a:defRPr/>
            </a:pPr>
            <a:r>
              <a:rPr lang="zh-TW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林邊溪二峰圳 </a:t>
            </a:r>
            <a:r>
              <a:rPr lang="en-US" altLang="zh-TW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97/7/18</a:t>
            </a:r>
          </a:p>
          <a:p>
            <a:pPr algn="ctr">
              <a:lnSpc>
                <a:spcPct val="85000"/>
              </a:lnSpc>
              <a:defRPr/>
            </a:pPr>
            <a:r>
              <a:rPr lang="zh-TW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（</a:t>
            </a:r>
            <a:r>
              <a:rPr lang="zh-TW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卡玫基颱風</a:t>
            </a:r>
            <a:r>
              <a:rPr lang="zh-TW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）</a:t>
            </a:r>
          </a:p>
        </p:txBody>
      </p:sp>
      <p:pic>
        <p:nvPicPr>
          <p:cNvPr id="1702918" name="Default_3.wmv">
            <a:hlinkClick r:id="" action="ppaction://media"/>
          </p:cNvPr>
          <p:cNvPicPr>
            <a:picLocks noRot="1" noChangeAspect="1" noChangeArrowheads="1"/>
          </p:cNvPicPr>
          <p:nvPr>
            <a:videoFile r:link="rId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825" y="549275"/>
            <a:ext cx="3743325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02919" name="Default_5.wmv">
            <a:hlinkClick r:id="" action="ppaction://media"/>
          </p:cNvPr>
          <p:cNvPicPr>
            <a:picLocks noRot="1" noChangeAspect="1" noChangeArrowheads="1"/>
          </p:cNvPicPr>
          <p:nvPr>
            <a:videoFile r:link="rId2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8313" y="3284538"/>
            <a:ext cx="3743325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02920" name="Rectangle 8"/>
          <p:cNvSpPr>
            <a:spLocks noChangeArrowheads="1"/>
          </p:cNvSpPr>
          <p:nvPr/>
        </p:nvSpPr>
        <p:spPr bwMode="auto">
          <a:xfrm>
            <a:off x="5003800" y="3860800"/>
            <a:ext cx="3743325" cy="504825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地下堰上方渾濁溪水</a:t>
            </a:r>
          </a:p>
        </p:txBody>
      </p:sp>
      <p:sp>
        <p:nvSpPr>
          <p:cNvPr id="33801" name="Line 9"/>
          <p:cNvSpPr>
            <a:spLocks noChangeShapeType="1"/>
          </p:cNvSpPr>
          <p:nvPr/>
        </p:nvSpPr>
        <p:spPr bwMode="auto">
          <a:xfrm flipV="1">
            <a:off x="6948488" y="3357563"/>
            <a:ext cx="0" cy="503237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33802" name="Line 10"/>
          <p:cNvSpPr>
            <a:spLocks noChangeShapeType="1"/>
          </p:cNvSpPr>
          <p:nvPr/>
        </p:nvSpPr>
        <p:spPr bwMode="auto">
          <a:xfrm flipH="1" flipV="1">
            <a:off x="4284663" y="5516563"/>
            <a:ext cx="1800225" cy="720725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2923" name="Rectangle 11">
            <a:hlinkClick r:id="rId7" action="ppaction://hlinkfile"/>
          </p:cNvPr>
          <p:cNvSpPr>
            <a:spLocks noChangeArrowheads="1"/>
          </p:cNvSpPr>
          <p:nvPr/>
        </p:nvSpPr>
        <p:spPr bwMode="auto">
          <a:xfrm>
            <a:off x="395288" y="6165850"/>
            <a:ext cx="4032696" cy="620713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集水廊道流出</a:t>
            </a:r>
            <a:r>
              <a:rPr lang="zh-TW" altLang="en-US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乾淨伏流水</a:t>
            </a:r>
            <a:endParaRPr lang="zh-TW" altLang="en-US" sz="2800" b="1" dirty="0"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  <a:ea typeface="標楷體" pitchFamily="65" charset="-12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667625" y="3357563"/>
            <a:ext cx="1331913" cy="57626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/>
              <a:t>丁澈士教授</a:t>
            </a:r>
            <a:endParaRPr lang="en-US" altLang="zh-TW" b="1" dirty="0"/>
          </a:p>
          <a:p>
            <a:pPr algn="ctr">
              <a:defRPr/>
            </a:pPr>
            <a:r>
              <a:rPr lang="zh-TW" altLang="en-US" b="1" dirty="0"/>
              <a:t>提供圖影片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33" fill="hold"/>
                                        <p:tgtEl>
                                          <p:spTgt spid="17029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3466" fill="hold"/>
                                        <p:tgtEl>
                                          <p:spTgt spid="17029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702918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029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7029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2918"/>
                  </p:tgtEl>
                </p:cond>
              </p:nextCondLst>
            </p:seq>
            <p:vide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702919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029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7029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2919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3940" name="二峰圳引水.AVI">
            <a:hlinkClick r:id="" action="ppaction://media"/>
          </p:cNvPr>
          <p:cNvPicPr>
            <a:picLocks noRot="1" noChangeAspect="1" noChangeArrowheads="1"/>
          </p:cNvPicPr>
          <p:nvPr>
            <a:videoFile r:link="rId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03217" y="4499818"/>
            <a:ext cx="2989263" cy="224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7" descr="P102025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765175"/>
            <a:ext cx="3924300" cy="2943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4822" name="Picture 8" descr="P102024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716338"/>
            <a:ext cx="3995738" cy="299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4823" name="Rectangle 9"/>
          <p:cNvSpPr>
            <a:spLocks noChangeArrowheads="1"/>
          </p:cNvSpPr>
          <p:nvPr/>
        </p:nvSpPr>
        <p:spPr bwMode="auto">
          <a:xfrm>
            <a:off x="179388" y="188913"/>
            <a:ext cx="8713787" cy="5032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河床上水流量很小</a:t>
            </a:r>
            <a:r>
              <a:rPr lang="zh-TW" altLang="en-US" sz="2800" b="1" dirty="0"/>
              <a:t>，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但每日仍引出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近</a:t>
            </a:r>
            <a:r>
              <a:rPr lang="en-US" altLang="zh-TW" sz="2800" b="1" dirty="0" smtClean="0">
                <a:latin typeface="標楷體" pitchFamily="65" charset="-120"/>
                <a:ea typeface="標楷體" pitchFamily="65" charset="-120"/>
              </a:rPr>
              <a:t>8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萬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噸湍湍清澈水</a:t>
            </a:r>
          </a:p>
        </p:txBody>
      </p:sp>
      <p:sp>
        <p:nvSpPr>
          <p:cNvPr id="34825" name="Rectangle 10"/>
          <p:cNvSpPr>
            <a:spLocks noChangeArrowheads="1"/>
          </p:cNvSpPr>
          <p:nvPr/>
        </p:nvSpPr>
        <p:spPr bwMode="auto">
          <a:xfrm>
            <a:off x="4067175" y="4941888"/>
            <a:ext cx="1655763" cy="863600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 b="1"/>
              <a:t>2011/06/11</a:t>
            </a:r>
          </a:p>
          <a:p>
            <a:pPr algn="ctr"/>
            <a:r>
              <a:rPr lang="zh-TW" altLang="en-US" b="1"/>
              <a:t>烈日之下</a:t>
            </a:r>
          </a:p>
        </p:txBody>
      </p:sp>
      <p:pic>
        <p:nvPicPr>
          <p:cNvPr id="34818" name="Picture 3" descr="PIC_018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9671" y="764705"/>
            <a:ext cx="5076825" cy="3600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62" fill="hold"/>
                                        <p:tgtEl>
                                          <p:spTgt spid="17039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70394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039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039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3940"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8702" name="P1020244.MOV">
            <a:hlinkClick r:id="" action="ppaction://media"/>
          </p:cNvPr>
          <p:cNvPicPr>
            <a:picLocks noGrp="1" noRot="1" noChangeAspect="1" noChangeArrowheads="1"/>
          </p:cNvPicPr>
          <p:nvPr>
            <p:ph sz="half" idx="2"/>
            <a:videoFile r:link="rId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19250" y="1916113"/>
            <a:ext cx="5976938" cy="4483100"/>
          </a:xfrm>
        </p:spPr>
      </p:pic>
      <p:pic>
        <p:nvPicPr>
          <p:cNvPr id="35844" name="Picture 6" descr="P1020244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547813" y="1844675"/>
            <a:ext cx="6119812" cy="4589463"/>
          </a:xfrm>
        </p:spPr>
      </p:pic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745306" y="188640"/>
            <a:ext cx="7931150" cy="1512887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dirty="0" smtClean="0"/>
              <a:t>這樣清澈的水是給甘蔗喝的！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en-US" altLang="zh-TW" sz="3200" dirty="0" smtClean="0">
                <a:solidFill>
                  <a:schemeClr val="tx1"/>
                </a:solidFill>
              </a:rPr>
              <a:t>(</a:t>
            </a:r>
            <a:r>
              <a:rPr lang="zh-TW" altLang="en-US" sz="3200" dirty="0" smtClean="0">
                <a:solidFill>
                  <a:schemeClr val="tx1"/>
                </a:solidFill>
              </a:rPr>
              <a:t>也因為如此只有農業單位傳承這個技術，水利單位卻完全失傳</a:t>
            </a:r>
            <a:r>
              <a:rPr lang="en-US" altLang="zh-TW" sz="3200" dirty="0" smtClean="0">
                <a:solidFill>
                  <a:schemeClr val="tx1"/>
                </a:solidFill>
              </a:rPr>
              <a:t>)</a:t>
            </a:r>
            <a:endParaRPr lang="zh-TW" altLang="en-US" sz="32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7870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5000" fill="remove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77870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787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7870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8702"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11188" y="692150"/>
            <a:ext cx="7499350" cy="6048375"/>
            <a:chOff x="384" y="576"/>
            <a:chExt cx="4497" cy="3576"/>
          </a:xfrm>
        </p:grpSpPr>
        <p:pic>
          <p:nvPicPr>
            <p:cNvPr id="36869" name="Picture 4" descr="CIMG173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4" y="576"/>
              <a:ext cx="2160" cy="15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6870" name="Picture 5" descr="L1020296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688" y="576"/>
              <a:ext cx="2160" cy="15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6871" name="Rectangle 6"/>
            <p:cNvSpPr>
              <a:spLocks noChangeArrowheads="1"/>
            </p:cNvSpPr>
            <p:nvPr/>
          </p:nvSpPr>
          <p:spPr bwMode="auto">
            <a:xfrm>
              <a:off x="624" y="2119"/>
              <a:ext cx="1656" cy="21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eaLnBrk="0" hangingPunct="0"/>
              <a:r>
                <a:rPr kumimoji="0" lang="zh-TW" altLang="en-US">
                  <a:latin typeface="Arial" pitchFamily="34" charset="0"/>
                  <a:ea typeface="華康粗圓體" pitchFamily="49" charset="-120"/>
                </a:rPr>
                <a:t>前行政院長　蘇貞昌視察 </a:t>
              </a:r>
            </a:p>
          </p:txBody>
        </p:sp>
        <p:sp>
          <p:nvSpPr>
            <p:cNvPr id="36872" name="Rectangle 7"/>
            <p:cNvSpPr>
              <a:spLocks noChangeArrowheads="1"/>
            </p:cNvSpPr>
            <p:nvPr/>
          </p:nvSpPr>
          <p:spPr bwMode="auto">
            <a:xfrm>
              <a:off x="2976" y="2119"/>
              <a:ext cx="1794" cy="21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eaLnBrk="0" hangingPunct="0"/>
              <a:r>
                <a:rPr kumimoji="0" lang="zh-TW" altLang="en-US">
                  <a:latin typeface="Arial" pitchFamily="34" charset="0"/>
                  <a:ea typeface="華康粗圓體" pitchFamily="49" charset="-120"/>
                </a:rPr>
                <a:t>曹縣長與許文龍參訪二峰圳 </a:t>
              </a:r>
            </a:p>
          </p:txBody>
        </p:sp>
        <p:pic>
          <p:nvPicPr>
            <p:cNvPr id="36873" name="Picture 8" descr="IMG_8762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84" y="2352"/>
              <a:ext cx="2160" cy="15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6874" name="Picture 9" descr="CIMG1681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688" y="2352"/>
              <a:ext cx="2160" cy="15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6875" name="Text Box 10"/>
            <p:cNvSpPr txBox="1">
              <a:spLocks noChangeArrowheads="1"/>
            </p:cNvSpPr>
            <p:nvPr/>
          </p:nvSpPr>
          <p:spPr bwMode="auto">
            <a:xfrm>
              <a:off x="2688" y="3936"/>
              <a:ext cx="2193" cy="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kumimoji="0" lang="zh-TW" altLang="en-US">
                  <a:latin typeface="華康粗圓體" pitchFamily="49" charset="-120"/>
                  <a:ea typeface="華康粗圓體" pitchFamily="49" charset="-120"/>
                </a:rPr>
                <a:t>前經濟部水利署長　陳伸賢參訪</a:t>
              </a:r>
            </a:p>
          </p:txBody>
        </p:sp>
        <p:sp>
          <p:nvSpPr>
            <p:cNvPr id="36876" name="Text Box 11"/>
            <p:cNvSpPr txBox="1">
              <a:spLocks noChangeArrowheads="1"/>
            </p:cNvSpPr>
            <p:nvPr/>
          </p:nvSpPr>
          <p:spPr bwMode="auto">
            <a:xfrm>
              <a:off x="432" y="3936"/>
              <a:ext cx="2112" cy="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kumimoji="0" lang="zh-TW" altLang="en-US">
                  <a:latin typeface="華康粗圓體" pitchFamily="49" charset="-120"/>
                  <a:ea typeface="華康粗圓體" pitchFamily="49" charset="-120"/>
                </a:rPr>
                <a:t>經建會顧問 黃金山參訪</a:t>
              </a:r>
            </a:p>
            <a:p>
              <a:pPr algn="ctr"/>
              <a:endParaRPr kumimoji="0" lang="en-US" altLang="zh-TW">
                <a:latin typeface="華康粗圓體" pitchFamily="49" charset="-120"/>
                <a:ea typeface="華康粗圓體" pitchFamily="49" charset="-120"/>
              </a:endParaRPr>
            </a:p>
          </p:txBody>
        </p:sp>
      </p:grpSp>
      <p:pic>
        <p:nvPicPr>
          <p:cNvPr id="1686540" name="Picture 12" descr="CIMG1746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188" y="692150"/>
            <a:ext cx="3673475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8" name="Rectangle 13"/>
          <p:cNvSpPr>
            <a:spLocks noChangeArrowheads="1"/>
          </p:cNvSpPr>
          <p:nvPr/>
        </p:nvSpPr>
        <p:spPr bwMode="auto">
          <a:xfrm>
            <a:off x="323850" y="115888"/>
            <a:ext cx="8497888" cy="6492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600" b="1">
                <a:latin typeface="Verdana" pitchFamily="34" charset="0"/>
                <a:ea typeface="標楷體" pitchFamily="65" charset="-120"/>
              </a:rPr>
              <a:t>水利專家大感動</a:t>
            </a:r>
            <a:r>
              <a:rPr lang="en-US" altLang="zh-TW" sz="3600" b="1">
                <a:latin typeface="Verdana" pitchFamily="34" charset="0"/>
                <a:ea typeface="標楷體" pitchFamily="65" charset="-120"/>
              </a:rPr>
              <a:t>? --</a:t>
            </a:r>
            <a:r>
              <a:rPr lang="zh-TW" altLang="en-US" sz="3200" b="1">
                <a:latin typeface="Verdana" pitchFamily="34" charset="0"/>
                <a:ea typeface="標楷體" pitchFamily="65" charset="-120"/>
              </a:rPr>
              <a:t>他們居然不知有這技術</a:t>
            </a:r>
          </a:p>
        </p:txBody>
      </p:sp>
      <p:sp>
        <p:nvSpPr>
          <p:cNvPr id="13" name="矩形 12"/>
          <p:cNvSpPr/>
          <p:nvPr/>
        </p:nvSpPr>
        <p:spPr>
          <a:xfrm>
            <a:off x="7812088" y="6281738"/>
            <a:ext cx="1331912" cy="57626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/>
              <a:t>丁澈士教授</a:t>
            </a:r>
            <a:endParaRPr lang="en-US" altLang="zh-TW" b="1" dirty="0"/>
          </a:p>
          <a:p>
            <a:pPr algn="ctr">
              <a:defRPr/>
            </a:pPr>
            <a:r>
              <a:rPr lang="zh-TW" altLang="en-US" b="1" dirty="0"/>
              <a:t>提供圖片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6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686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37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07704" y="1124744"/>
            <a:ext cx="5688533" cy="1152525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6600" dirty="0" smtClean="0">
                <a:solidFill>
                  <a:schemeClr val="tx1"/>
                </a:solidFill>
              </a:rPr>
              <a:t>但是之前</a:t>
            </a:r>
            <a:r>
              <a:rPr lang="en-US" altLang="zh-TW" sz="6600" dirty="0" smtClean="0">
                <a:solidFill>
                  <a:schemeClr val="tx1"/>
                </a:solidFill>
                <a:latin typeface="標楷體"/>
              </a:rPr>
              <a:t>…</a:t>
            </a:r>
            <a:endParaRPr lang="en-US" altLang="zh-TW" sz="6600" dirty="0" smtClean="0">
              <a:solidFill>
                <a:schemeClr val="tx1"/>
              </a:solidFill>
            </a:endParaRPr>
          </a:p>
        </p:txBody>
      </p:sp>
      <p:sp>
        <p:nvSpPr>
          <p:cNvPr id="152371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600" y="2852738"/>
            <a:ext cx="7632848" cy="2089150"/>
          </a:xfrm>
          <a:solidFill>
            <a:srgbClr val="990000"/>
          </a:solidFill>
        </p:spPr>
        <p:txBody>
          <a:bodyPr/>
          <a:lstStyle/>
          <a:p>
            <a:pPr eaLnBrk="1" hangingPunct="1">
              <a:defRPr/>
            </a:pPr>
            <a:r>
              <a:rPr lang="zh-TW" altLang="en-US" sz="5400" dirty="0" smtClean="0">
                <a:solidFill>
                  <a:schemeClr val="tx1"/>
                </a:solidFill>
              </a:rPr>
              <a:t>感動一直沒有</a:t>
            </a:r>
          </a:p>
          <a:p>
            <a:pPr eaLnBrk="1" hangingPunct="1">
              <a:defRPr/>
            </a:pPr>
            <a:r>
              <a:rPr lang="zh-TW" altLang="en-US" sz="5400" dirty="0" smtClean="0">
                <a:solidFill>
                  <a:schemeClr val="tx1"/>
                </a:solidFill>
              </a:rPr>
              <a:t>化為政府積極的行動！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1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cw">
                                      <p:cBhvr>
                                        <p:cTn id="6" dur="3000" fill="hold"/>
                                        <p:tgtEl>
                                          <p:spTgt spid="15237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0000"/>
                                      </p:to>
                                    </p:animClr>
                                    <p:set>
                                      <p:cBhvr>
                                        <p:cTn id="7" dur="3000" fill="hold"/>
                                        <p:tgtEl>
                                          <p:spTgt spid="15237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3000" fill="hold"/>
                                        <p:tgtEl>
                                          <p:spTgt spid="15237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92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33375"/>
            <a:ext cx="9144000" cy="762000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en-US" altLang="zh-TW" sz="4200" dirty="0" smtClean="0"/>
              <a:t>2.</a:t>
            </a:r>
            <a:r>
              <a:rPr lang="zh-TW" altLang="en-US" sz="4200" dirty="0" smtClean="0"/>
              <a:t>傍河取水河岸過濾</a:t>
            </a:r>
            <a:r>
              <a:rPr lang="en-US" altLang="zh-TW" sz="3200" i="1" dirty="0" smtClean="0"/>
              <a:t>(Riverbank filtration )</a:t>
            </a:r>
          </a:p>
        </p:txBody>
      </p:sp>
      <p:sp>
        <p:nvSpPr>
          <p:cNvPr id="1459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84313"/>
            <a:ext cx="3886200" cy="2938462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2000" smtClean="0"/>
              <a:t>傍河取水，係</a:t>
            </a:r>
            <a:r>
              <a:rPr lang="zh-TW" altLang="en-US" sz="2000" u="sng" smtClean="0"/>
              <a:t>結合地下水和地面水開發的優點，</a:t>
            </a:r>
            <a:r>
              <a:rPr lang="zh-TW" altLang="en-US" sz="2000" smtClean="0"/>
              <a:t>其主要</a:t>
            </a:r>
            <a:r>
              <a:rPr lang="zh-TW" altLang="en-US" sz="2000" u="sng" smtClean="0"/>
              <a:t>依靠地面水的引滲補給，利用地下水儲存空間進行調節</a:t>
            </a:r>
            <a:r>
              <a:rPr lang="zh-TW" altLang="en-US" sz="2000" smtClean="0"/>
              <a:t>，經過水岸的過濾能使地面水得到天然淨化，同時也可增加地下水的開採資源，擴大現有取水工程的出水能力，防止因地下水過渡開採而造成環境問題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23850" y="4941143"/>
            <a:ext cx="8534400" cy="18002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v"/>
            </a:pP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利用</a:t>
            </a:r>
            <a:r>
              <a:rPr lang="zh-TW" altLang="en-US" sz="2400" b="1" u="sng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傍河取水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的技術，以水岸過濾進行</a:t>
            </a:r>
            <a:r>
              <a:rPr lang="zh-TW" altLang="en-US" sz="2400" b="1" u="sng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水源先期處理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，以加強去除水中之</a:t>
            </a:r>
            <a:r>
              <a:rPr lang="zh-TW" altLang="en-US" sz="2400" b="1" u="sng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天然有機物質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、</a:t>
            </a:r>
            <a:r>
              <a:rPr lang="zh-TW" altLang="en-US" sz="2400" b="1" u="sng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有機污染物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及</a:t>
            </a:r>
            <a:r>
              <a:rPr lang="zh-TW" altLang="en-US" sz="2400" b="1" u="sng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致病微生物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。在歐洲已行之有年，在瑞典，有</a:t>
            </a:r>
            <a:r>
              <a:rPr lang="en-US" altLang="zh-TW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80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％的</a:t>
            </a:r>
            <a:r>
              <a:rPr lang="zh-TW" altLang="en-US" sz="2400" b="1" u="sng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飲用水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經過水岸過濾法的處理，法國有</a:t>
            </a:r>
            <a:r>
              <a:rPr lang="en-US" altLang="zh-TW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50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％，芬蘭</a:t>
            </a:r>
            <a:r>
              <a:rPr lang="en-US" altLang="zh-TW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48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％，匈牙利</a:t>
            </a:r>
            <a:r>
              <a:rPr lang="en-US" altLang="zh-TW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40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％，德國</a:t>
            </a:r>
            <a:r>
              <a:rPr lang="en-US" altLang="zh-TW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16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％，荷蘭也有</a:t>
            </a:r>
            <a:r>
              <a:rPr lang="en-US" altLang="zh-TW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7</a:t>
            </a:r>
            <a:r>
              <a:rPr lang="zh-TW" altLang="en-US" sz="24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％</a:t>
            </a:r>
          </a:p>
        </p:txBody>
      </p:sp>
      <p:sp>
        <p:nvSpPr>
          <p:cNvPr id="1459205" name="Line 5"/>
          <p:cNvSpPr>
            <a:spLocks noChangeShapeType="1"/>
          </p:cNvSpPr>
          <p:nvPr/>
        </p:nvSpPr>
        <p:spPr bwMode="auto">
          <a:xfrm>
            <a:off x="395288" y="1196975"/>
            <a:ext cx="8382000" cy="0"/>
          </a:xfrm>
          <a:prstGeom prst="line">
            <a:avLst/>
          </a:prstGeom>
          <a:noFill/>
          <a:ln w="57150">
            <a:solidFill>
              <a:srgbClr val="00CCFF"/>
            </a:solidFill>
            <a:round/>
            <a:headEnd/>
            <a:tailEnd/>
          </a:ln>
          <a:effectLst>
            <a:outerShdw dist="28398" dir="1593903" algn="ctr" rotWithShape="0">
              <a:schemeClr val="bg1"/>
            </a:outerShdw>
          </a:effectLst>
        </p:spPr>
        <p:txBody>
          <a:bodyPr/>
          <a:lstStyle/>
          <a:p>
            <a:pPr>
              <a:defRPr/>
            </a:pPr>
            <a:endParaRPr lang="zh-TW" altLang="en-US"/>
          </a:p>
        </p:txBody>
      </p:sp>
      <p:pic>
        <p:nvPicPr>
          <p:cNvPr id="3994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1844675"/>
            <a:ext cx="4464050" cy="2732088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/>
          </a:ln>
        </p:spPr>
      </p:pic>
      <p:sp>
        <p:nvSpPr>
          <p:cNvPr id="1459207" name="Freeform 7"/>
          <p:cNvSpPr>
            <a:spLocks/>
          </p:cNvSpPr>
          <p:nvPr/>
        </p:nvSpPr>
        <p:spPr bwMode="auto">
          <a:xfrm rot="-241451">
            <a:off x="5610225" y="3213100"/>
            <a:ext cx="2417763" cy="855663"/>
          </a:xfrm>
          <a:custGeom>
            <a:avLst/>
            <a:gdLst>
              <a:gd name="T0" fmla="*/ 0 w 1572"/>
              <a:gd name="T1" fmla="*/ 0 h 530"/>
              <a:gd name="T2" fmla="*/ 2147483647 w 1572"/>
              <a:gd name="T3" fmla="*/ 2147483647 h 530"/>
              <a:gd name="T4" fmla="*/ 2147483647 w 1572"/>
              <a:gd name="T5" fmla="*/ 2147483647 h 530"/>
              <a:gd name="T6" fmla="*/ 2147483647 w 1572"/>
              <a:gd name="T7" fmla="*/ 2147483647 h 530"/>
              <a:gd name="T8" fmla="*/ 2147483647 w 1572"/>
              <a:gd name="T9" fmla="*/ 2147483647 h 530"/>
              <a:gd name="T10" fmla="*/ 2147483647 w 1572"/>
              <a:gd name="T11" fmla="*/ 2147483647 h 530"/>
              <a:gd name="T12" fmla="*/ 2147483647 w 1572"/>
              <a:gd name="T13" fmla="*/ 2147483647 h 530"/>
              <a:gd name="T14" fmla="*/ 2147483647 w 1572"/>
              <a:gd name="T15" fmla="*/ 2147483647 h 530"/>
              <a:gd name="T16" fmla="*/ 2147483647 w 1572"/>
              <a:gd name="T17" fmla="*/ 2147483647 h 530"/>
              <a:gd name="T18" fmla="*/ 2147483647 w 1572"/>
              <a:gd name="T19" fmla="*/ 2147483647 h 530"/>
              <a:gd name="T20" fmla="*/ 2147483647 w 1572"/>
              <a:gd name="T21" fmla="*/ 2147483647 h 530"/>
              <a:gd name="T22" fmla="*/ 2147483647 w 1572"/>
              <a:gd name="T23" fmla="*/ 2147483647 h 530"/>
              <a:gd name="T24" fmla="*/ 2147483647 w 1572"/>
              <a:gd name="T25" fmla="*/ 2147483647 h 530"/>
              <a:gd name="T26" fmla="*/ 2147483647 w 1572"/>
              <a:gd name="T27" fmla="*/ 2147483647 h 530"/>
              <a:gd name="T28" fmla="*/ 2147483647 w 1572"/>
              <a:gd name="T29" fmla="*/ 2147483647 h 530"/>
              <a:gd name="T30" fmla="*/ 2147483647 w 1572"/>
              <a:gd name="T31" fmla="*/ 2147483647 h 530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572"/>
              <a:gd name="T49" fmla="*/ 0 h 530"/>
              <a:gd name="T50" fmla="*/ 1572 w 1572"/>
              <a:gd name="T51" fmla="*/ 530 h 530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572" h="530">
                <a:moveTo>
                  <a:pt x="0" y="0"/>
                </a:moveTo>
                <a:cubicBezTo>
                  <a:pt x="27" y="3"/>
                  <a:pt x="72" y="1"/>
                  <a:pt x="101" y="16"/>
                </a:cubicBezTo>
                <a:cubicBezTo>
                  <a:pt x="137" y="34"/>
                  <a:pt x="117" y="39"/>
                  <a:pt x="171" y="47"/>
                </a:cubicBezTo>
                <a:cubicBezTo>
                  <a:pt x="249" y="58"/>
                  <a:pt x="208" y="53"/>
                  <a:pt x="296" y="63"/>
                </a:cubicBezTo>
                <a:cubicBezTo>
                  <a:pt x="335" y="75"/>
                  <a:pt x="373" y="89"/>
                  <a:pt x="412" y="101"/>
                </a:cubicBezTo>
                <a:cubicBezTo>
                  <a:pt x="458" y="132"/>
                  <a:pt x="478" y="147"/>
                  <a:pt x="529" y="164"/>
                </a:cubicBezTo>
                <a:cubicBezTo>
                  <a:pt x="538" y="167"/>
                  <a:pt x="543" y="177"/>
                  <a:pt x="552" y="179"/>
                </a:cubicBezTo>
                <a:cubicBezTo>
                  <a:pt x="580" y="185"/>
                  <a:pt x="609" y="184"/>
                  <a:pt x="638" y="187"/>
                </a:cubicBezTo>
                <a:cubicBezTo>
                  <a:pt x="672" y="196"/>
                  <a:pt x="706" y="206"/>
                  <a:pt x="739" y="218"/>
                </a:cubicBezTo>
                <a:cubicBezTo>
                  <a:pt x="757" y="271"/>
                  <a:pt x="842" y="254"/>
                  <a:pt x="887" y="257"/>
                </a:cubicBezTo>
                <a:cubicBezTo>
                  <a:pt x="937" y="270"/>
                  <a:pt x="983" y="304"/>
                  <a:pt x="1035" y="312"/>
                </a:cubicBezTo>
                <a:cubicBezTo>
                  <a:pt x="1110" y="323"/>
                  <a:pt x="1066" y="318"/>
                  <a:pt x="1167" y="327"/>
                </a:cubicBezTo>
                <a:cubicBezTo>
                  <a:pt x="1198" y="348"/>
                  <a:pt x="1229" y="361"/>
                  <a:pt x="1261" y="382"/>
                </a:cubicBezTo>
                <a:cubicBezTo>
                  <a:pt x="1285" y="398"/>
                  <a:pt x="1346" y="397"/>
                  <a:pt x="1346" y="397"/>
                </a:cubicBezTo>
                <a:cubicBezTo>
                  <a:pt x="1383" y="421"/>
                  <a:pt x="1379" y="453"/>
                  <a:pt x="1409" y="483"/>
                </a:cubicBezTo>
                <a:cubicBezTo>
                  <a:pt x="1443" y="516"/>
                  <a:pt x="1527" y="530"/>
                  <a:pt x="1572" y="530"/>
                </a:cubicBezTo>
              </a:path>
            </a:pathLst>
          </a:custGeom>
          <a:noFill/>
          <a:ln w="28575" cmpd="sng">
            <a:solidFill>
              <a:srgbClr val="000099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9208" name="Freeform 8"/>
          <p:cNvSpPr>
            <a:spLocks/>
          </p:cNvSpPr>
          <p:nvPr/>
        </p:nvSpPr>
        <p:spPr bwMode="auto">
          <a:xfrm rot="-215075">
            <a:off x="5435600" y="3429000"/>
            <a:ext cx="2665413" cy="865188"/>
          </a:xfrm>
          <a:custGeom>
            <a:avLst/>
            <a:gdLst>
              <a:gd name="T0" fmla="*/ 0 w 1572"/>
              <a:gd name="T1" fmla="*/ 0 h 530"/>
              <a:gd name="T2" fmla="*/ 2147483647 w 1572"/>
              <a:gd name="T3" fmla="*/ 2147483647 h 530"/>
              <a:gd name="T4" fmla="*/ 2147483647 w 1572"/>
              <a:gd name="T5" fmla="*/ 2147483647 h 530"/>
              <a:gd name="T6" fmla="*/ 2147483647 w 1572"/>
              <a:gd name="T7" fmla="*/ 2147483647 h 530"/>
              <a:gd name="T8" fmla="*/ 2147483647 w 1572"/>
              <a:gd name="T9" fmla="*/ 2147483647 h 530"/>
              <a:gd name="T10" fmla="*/ 2147483647 w 1572"/>
              <a:gd name="T11" fmla="*/ 2147483647 h 530"/>
              <a:gd name="T12" fmla="*/ 2147483647 w 1572"/>
              <a:gd name="T13" fmla="*/ 2147483647 h 530"/>
              <a:gd name="T14" fmla="*/ 2147483647 w 1572"/>
              <a:gd name="T15" fmla="*/ 2147483647 h 530"/>
              <a:gd name="T16" fmla="*/ 2147483647 w 1572"/>
              <a:gd name="T17" fmla="*/ 2147483647 h 530"/>
              <a:gd name="T18" fmla="*/ 2147483647 w 1572"/>
              <a:gd name="T19" fmla="*/ 2147483647 h 530"/>
              <a:gd name="T20" fmla="*/ 2147483647 w 1572"/>
              <a:gd name="T21" fmla="*/ 2147483647 h 530"/>
              <a:gd name="T22" fmla="*/ 2147483647 w 1572"/>
              <a:gd name="T23" fmla="*/ 2147483647 h 530"/>
              <a:gd name="T24" fmla="*/ 2147483647 w 1572"/>
              <a:gd name="T25" fmla="*/ 2147483647 h 530"/>
              <a:gd name="T26" fmla="*/ 2147483647 w 1572"/>
              <a:gd name="T27" fmla="*/ 2147483647 h 530"/>
              <a:gd name="T28" fmla="*/ 2147483647 w 1572"/>
              <a:gd name="T29" fmla="*/ 2147483647 h 530"/>
              <a:gd name="T30" fmla="*/ 2147483647 w 1572"/>
              <a:gd name="T31" fmla="*/ 2147483647 h 530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572"/>
              <a:gd name="T49" fmla="*/ 0 h 530"/>
              <a:gd name="T50" fmla="*/ 1572 w 1572"/>
              <a:gd name="T51" fmla="*/ 530 h 530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572" h="530">
                <a:moveTo>
                  <a:pt x="0" y="0"/>
                </a:moveTo>
                <a:cubicBezTo>
                  <a:pt x="27" y="3"/>
                  <a:pt x="72" y="1"/>
                  <a:pt x="101" y="16"/>
                </a:cubicBezTo>
                <a:cubicBezTo>
                  <a:pt x="137" y="34"/>
                  <a:pt x="117" y="39"/>
                  <a:pt x="171" y="47"/>
                </a:cubicBezTo>
                <a:cubicBezTo>
                  <a:pt x="249" y="58"/>
                  <a:pt x="208" y="53"/>
                  <a:pt x="296" y="63"/>
                </a:cubicBezTo>
                <a:cubicBezTo>
                  <a:pt x="335" y="75"/>
                  <a:pt x="373" y="89"/>
                  <a:pt x="412" y="101"/>
                </a:cubicBezTo>
                <a:cubicBezTo>
                  <a:pt x="458" y="132"/>
                  <a:pt x="478" y="147"/>
                  <a:pt x="529" y="164"/>
                </a:cubicBezTo>
                <a:cubicBezTo>
                  <a:pt x="538" y="167"/>
                  <a:pt x="543" y="177"/>
                  <a:pt x="552" y="179"/>
                </a:cubicBezTo>
                <a:cubicBezTo>
                  <a:pt x="580" y="185"/>
                  <a:pt x="609" y="184"/>
                  <a:pt x="638" y="187"/>
                </a:cubicBezTo>
                <a:cubicBezTo>
                  <a:pt x="672" y="196"/>
                  <a:pt x="706" y="206"/>
                  <a:pt x="739" y="218"/>
                </a:cubicBezTo>
                <a:cubicBezTo>
                  <a:pt x="757" y="271"/>
                  <a:pt x="842" y="254"/>
                  <a:pt x="887" y="257"/>
                </a:cubicBezTo>
                <a:cubicBezTo>
                  <a:pt x="937" y="270"/>
                  <a:pt x="983" y="304"/>
                  <a:pt x="1035" y="312"/>
                </a:cubicBezTo>
                <a:cubicBezTo>
                  <a:pt x="1110" y="323"/>
                  <a:pt x="1066" y="318"/>
                  <a:pt x="1167" y="327"/>
                </a:cubicBezTo>
                <a:cubicBezTo>
                  <a:pt x="1198" y="348"/>
                  <a:pt x="1229" y="361"/>
                  <a:pt x="1261" y="382"/>
                </a:cubicBezTo>
                <a:cubicBezTo>
                  <a:pt x="1285" y="398"/>
                  <a:pt x="1346" y="397"/>
                  <a:pt x="1346" y="397"/>
                </a:cubicBezTo>
                <a:cubicBezTo>
                  <a:pt x="1383" y="421"/>
                  <a:pt x="1379" y="453"/>
                  <a:pt x="1409" y="483"/>
                </a:cubicBezTo>
                <a:cubicBezTo>
                  <a:pt x="1443" y="516"/>
                  <a:pt x="1527" y="530"/>
                  <a:pt x="1572" y="530"/>
                </a:cubicBezTo>
              </a:path>
            </a:pathLst>
          </a:custGeom>
          <a:noFill/>
          <a:ln w="28575" cmpd="sng">
            <a:solidFill>
              <a:srgbClr val="000099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59209" name="Freeform 9"/>
          <p:cNvSpPr>
            <a:spLocks/>
          </p:cNvSpPr>
          <p:nvPr/>
        </p:nvSpPr>
        <p:spPr bwMode="auto">
          <a:xfrm>
            <a:off x="5292725" y="3644900"/>
            <a:ext cx="2808288" cy="863600"/>
          </a:xfrm>
          <a:custGeom>
            <a:avLst/>
            <a:gdLst>
              <a:gd name="T0" fmla="*/ 0 w 1572"/>
              <a:gd name="T1" fmla="*/ 0 h 530"/>
              <a:gd name="T2" fmla="*/ 2147483647 w 1572"/>
              <a:gd name="T3" fmla="*/ 2147483647 h 530"/>
              <a:gd name="T4" fmla="*/ 2147483647 w 1572"/>
              <a:gd name="T5" fmla="*/ 2147483647 h 530"/>
              <a:gd name="T6" fmla="*/ 2147483647 w 1572"/>
              <a:gd name="T7" fmla="*/ 2147483647 h 530"/>
              <a:gd name="T8" fmla="*/ 2147483647 w 1572"/>
              <a:gd name="T9" fmla="*/ 2147483647 h 530"/>
              <a:gd name="T10" fmla="*/ 2147483647 w 1572"/>
              <a:gd name="T11" fmla="*/ 2147483647 h 530"/>
              <a:gd name="T12" fmla="*/ 2147483647 w 1572"/>
              <a:gd name="T13" fmla="*/ 2147483647 h 530"/>
              <a:gd name="T14" fmla="*/ 2147483647 w 1572"/>
              <a:gd name="T15" fmla="*/ 2147483647 h 530"/>
              <a:gd name="T16" fmla="*/ 2147483647 w 1572"/>
              <a:gd name="T17" fmla="*/ 2147483647 h 530"/>
              <a:gd name="T18" fmla="*/ 2147483647 w 1572"/>
              <a:gd name="T19" fmla="*/ 2147483647 h 530"/>
              <a:gd name="T20" fmla="*/ 2147483647 w 1572"/>
              <a:gd name="T21" fmla="*/ 2147483647 h 530"/>
              <a:gd name="T22" fmla="*/ 2147483647 w 1572"/>
              <a:gd name="T23" fmla="*/ 2147483647 h 530"/>
              <a:gd name="T24" fmla="*/ 2147483647 w 1572"/>
              <a:gd name="T25" fmla="*/ 2147483647 h 530"/>
              <a:gd name="T26" fmla="*/ 2147483647 w 1572"/>
              <a:gd name="T27" fmla="*/ 2147483647 h 530"/>
              <a:gd name="T28" fmla="*/ 2147483647 w 1572"/>
              <a:gd name="T29" fmla="*/ 2147483647 h 530"/>
              <a:gd name="T30" fmla="*/ 2147483647 w 1572"/>
              <a:gd name="T31" fmla="*/ 2147483647 h 530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572"/>
              <a:gd name="T49" fmla="*/ 0 h 530"/>
              <a:gd name="T50" fmla="*/ 1572 w 1572"/>
              <a:gd name="T51" fmla="*/ 530 h 530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572" h="530">
                <a:moveTo>
                  <a:pt x="0" y="0"/>
                </a:moveTo>
                <a:cubicBezTo>
                  <a:pt x="27" y="3"/>
                  <a:pt x="72" y="1"/>
                  <a:pt x="101" y="16"/>
                </a:cubicBezTo>
                <a:cubicBezTo>
                  <a:pt x="137" y="34"/>
                  <a:pt x="117" y="39"/>
                  <a:pt x="171" y="47"/>
                </a:cubicBezTo>
                <a:cubicBezTo>
                  <a:pt x="249" y="58"/>
                  <a:pt x="208" y="53"/>
                  <a:pt x="296" y="63"/>
                </a:cubicBezTo>
                <a:cubicBezTo>
                  <a:pt x="335" y="75"/>
                  <a:pt x="373" y="89"/>
                  <a:pt x="412" y="101"/>
                </a:cubicBezTo>
                <a:cubicBezTo>
                  <a:pt x="458" y="132"/>
                  <a:pt x="478" y="147"/>
                  <a:pt x="529" y="164"/>
                </a:cubicBezTo>
                <a:cubicBezTo>
                  <a:pt x="538" y="167"/>
                  <a:pt x="543" y="177"/>
                  <a:pt x="552" y="179"/>
                </a:cubicBezTo>
                <a:cubicBezTo>
                  <a:pt x="580" y="185"/>
                  <a:pt x="609" y="184"/>
                  <a:pt x="638" y="187"/>
                </a:cubicBezTo>
                <a:cubicBezTo>
                  <a:pt x="672" y="196"/>
                  <a:pt x="706" y="206"/>
                  <a:pt x="739" y="218"/>
                </a:cubicBezTo>
                <a:cubicBezTo>
                  <a:pt x="757" y="271"/>
                  <a:pt x="842" y="254"/>
                  <a:pt x="887" y="257"/>
                </a:cubicBezTo>
                <a:cubicBezTo>
                  <a:pt x="937" y="270"/>
                  <a:pt x="983" y="304"/>
                  <a:pt x="1035" y="312"/>
                </a:cubicBezTo>
                <a:cubicBezTo>
                  <a:pt x="1110" y="323"/>
                  <a:pt x="1066" y="318"/>
                  <a:pt x="1167" y="327"/>
                </a:cubicBezTo>
                <a:cubicBezTo>
                  <a:pt x="1198" y="348"/>
                  <a:pt x="1229" y="361"/>
                  <a:pt x="1261" y="382"/>
                </a:cubicBezTo>
                <a:cubicBezTo>
                  <a:pt x="1285" y="398"/>
                  <a:pt x="1346" y="397"/>
                  <a:pt x="1346" y="397"/>
                </a:cubicBezTo>
                <a:cubicBezTo>
                  <a:pt x="1383" y="421"/>
                  <a:pt x="1379" y="453"/>
                  <a:pt x="1409" y="483"/>
                </a:cubicBezTo>
                <a:cubicBezTo>
                  <a:pt x="1443" y="516"/>
                  <a:pt x="1527" y="530"/>
                  <a:pt x="1572" y="530"/>
                </a:cubicBezTo>
              </a:path>
            </a:pathLst>
          </a:custGeom>
          <a:noFill/>
          <a:ln w="28575" cmpd="sng">
            <a:solidFill>
              <a:srgbClr val="000099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39946" name="Freeform 10"/>
          <p:cNvSpPr>
            <a:spLocks/>
          </p:cNvSpPr>
          <p:nvPr/>
        </p:nvSpPr>
        <p:spPr bwMode="auto">
          <a:xfrm>
            <a:off x="4356100" y="2997200"/>
            <a:ext cx="1295400" cy="576263"/>
          </a:xfrm>
          <a:custGeom>
            <a:avLst/>
            <a:gdLst>
              <a:gd name="T0" fmla="*/ 0 w 816"/>
              <a:gd name="T1" fmla="*/ 0 h 317"/>
              <a:gd name="T2" fmla="*/ 2147483647 w 816"/>
              <a:gd name="T3" fmla="*/ 0 h 317"/>
              <a:gd name="T4" fmla="*/ 2147483647 w 816"/>
              <a:gd name="T5" fmla="*/ 2147483647 h 317"/>
              <a:gd name="T6" fmla="*/ 2147483647 w 816"/>
              <a:gd name="T7" fmla="*/ 2147483647 h 317"/>
              <a:gd name="T8" fmla="*/ 2147483647 w 816"/>
              <a:gd name="T9" fmla="*/ 0 h 317"/>
              <a:gd name="T10" fmla="*/ 0 w 816"/>
              <a:gd name="T11" fmla="*/ 0 h 31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816"/>
              <a:gd name="T19" fmla="*/ 0 h 317"/>
              <a:gd name="T20" fmla="*/ 816 w 816"/>
              <a:gd name="T21" fmla="*/ 317 h 31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816" h="317">
                <a:moveTo>
                  <a:pt x="0" y="0"/>
                </a:moveTo>
                <a:lnTo>
                  <a:pt x="816" y="0"/>
                </a:lnTo>
                <a:lnTo>
                  <a:pt x="454" y="317"/>
                </a:lnTo>
                <a:lnTo>
                  <a:pt x="45" y="317"/>
                </a:lnTo>
                <a:lnTo>
                  <a:pt x="45" y="0"/>
                </a:lnTo>
                <a:lnTo>
                  <a:pt x="0" y="0"/>
                </a:lnTo>
                <a:close/>
              </a:path>
            </a:pathLst>
          </a:custGeom>
          <a:solidFill>
            <a:srgbClr val="0033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" name="圓角矩形圖說文字 10"/>
          <p:cNvSpPr/>
          <p:nvPr/>
        </p:nvSpPr>
        <p:spPr>
          <a:xfrm>
            <a:off x="4067944" y="4365104"/>
            <a:ext cx="2880320" cy="360040"/>
          </a:xfrm>
          <a:prstGeom prst="wedgeRoundRectCallout">
            <a:avLst>
              <a:gd name="adj1" fmla="val 27511"/>
              <a:gd name="adj2" fmla="val -156749"/>
              <a:gd name="adj3" fmla="val 16667"/>
            </a:avLst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/>
              <a:t>河岸的沙層就是淨水場</a:t>
            </a:r>
            <a:endParaRPr lang="zh-TW" altLang="en-US" sz="2000" b="1" dirty="0"/>
          </a:p>
        </p:txBody>
      </p:sp>
      <p:sp>
        <p:nvSpPr>
          <p:cNvPr id="12" name="圓角矩形 11"/>
          <p:cNvSpPr/>
          <p:nvPr/>
        </p:nvSpPr>
        <p:spPr>
          <a:xfrm>
            <a:off x="4860032" y="1307518"/>
            <a:ext cx="3456384" cy="504056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b="1" dirty="0" smtClean="0"/>
              <a:t>另一種伏流水取水法</a:t>
            </a:r>
            <a:endParaRPr lang="zh-TW" altLang="en-US" sz="28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9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1459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9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2000"/>
                                        <p:tgtEl>
                                          <p:spTgt spid="1459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9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2000"/>
                                        <p:tgtEl>
                                          <p:spTgt spid="1459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9207" grpId="0" animBg="1"/>
      <p:bldP spid="1459208" grpId="0" animBg="1"/>
      <p:bldP spid="1459209" grpId="0" animBg="1"/>
      <p:bldP spid="11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250825" y="333375"/>
            <a:ext cx="4321175" cy="2159000"/>
          </a:xfrm>
          <a:prstGeom prst="rect">
            <a:avLst/>
          </a:prstGeom>
          <a:solidFill>
            <a:srgbClr val="FF7C80"/>
          </a:solidFill>
          <a:ln w="38100" cmpd="dbl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4572000" y="333375"/>
            <a:ext cx="4321175" cy="2159000"/>
          </a:xfrm>
          <a:prstGeom prst="rect">
            <a:avLst/>
          </a:prstGeom>
          <a:solidFill>
            <a:srgbClr val="FF7C80"/>
          </a:solidFill>
          <a:ln w="38100" cmpd="dbl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250825" y="2492375"/>
            <a:ext cx="4321175" cy="2159000"/>
          </a:xfrm>
          <a:prstGeom prst="rect">
            <a:avLst/>
          </a:prstGeom>
          <a:solidFill>
            <a:srgbClr val="FF9966"/>
          </a:solidFill>
          <a:ln w="38100" cmpd="dbl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572000" y="2492375"/>
            <a:ext cx="4321175" cy="2159000"/>
          </a:xfrm>
          <a:prstGeom prst="rect">
            <a:avLst/>
          </a:prstGeom>
          <a:solidFill>
            <a:srgbClr val="FF9966"/>
          </a:solidFill>
          <a:ln w="38100" cmpd="dbl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250825" y="4652963"/>
            <a:ext cx="4321175" cy="2159000"/>
          </a:xfrm>
          <a:prstGeom prst="rect">
            <a:avLst/>
          </a:prstGeom>
          <a:solidFill>
            <a:srgbClr val="FF9966"/>
          </a:solidFill>
          <a:ln w="38100" cmpd="dbl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4572000" y="4652963"/>
            <a:ext cx="4321175" cy="2159000"/>
          </a:xfrm>
          <a:prstGeom prst="rect">
            <a:avLst/>
          </a:prstGeom>
          <a:solidFill>
            <a:srgbClr val="FF9966"/>
          </a:solidFill>
          <a:ln w="38100" cmpd="dbl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68" name="Freeform 8"/>
          <p:cNvSpPr>
            <a:spLocks/>
          </p:cNvSpPr>
          <p:nvPr/>
        </p:nvSpPr>
        <p:spPr bwMode="auto">
          <a:xfrm>
            <a:off x="250825" y="1844675"/>
            <a:ext cx="4333875" cy="654050"/>
          </a:xfrm>
          <a:custGeom>
            <a:avLst/>
            <a:gdLst>
              <a:gd name="T0" fmla="*/ 2147483647 w 2730"/>
              <a:gd name="T1" fmla="*/ 2147483647 h 412"/>
              <a:gd name="T2" fmla="*/ 2147483647 w 2730"/>
              <a:gd name="T3" fmla="*/ 2147483647 h 412"/>
              <a:gd name="T4" fmla="*/ 2147483647 w 2730"/>
              <a:gd name="T5" fmla="*/ 2147483647 h 412"/>
              <a:gd name="T6" fmla="*/ 2147483647 w 2730"/>
              <a:gd name="T7" fmla="*/ 2147483647 h 412"/>
              <a:gd name="T8" fmla="*/ 2147483647 w 2730"/>
              <a:gd name="T9" fmla="*/ 2147483647 h 412"/>
              <a:gd name="T10" fmla="*/ 2147483647 w 2730"/>
              <a:gd name="T11" fmla="*/ 2147483647 h 412"/>
              <a:gd name="T12" fmla="*/ 2147483647 w 2730"/>
              <a:gd name="T13" fmla="*/ 2147483647 h 412"/>
              <a:gd name="T14" fmla="*/ 2147483647 w 2730"/>
              <a:gd name="T15" fmla="*/ 2147483647 h 412"/>
              <a:gd name="T16" fmla="*/ 2147483647 w 2730"/>
              <a:gd name="T17" fmla="*/ 0 h 412"/>
              <a:gd name="T18" fmla="*/ 2147483647 w 2730"/>
              <a:gd name="T19" fmla="*/ 2147483647 h 412"/>
              <a:gd name="T20" fmla="*/ 2147483647 w 2730"/>
              <a:gd name="T21" fmla="*/ 2147483647 h 412"/>
              <a:gd name="T22" fmla="*/ 2147483647 w 2730"/>
              <a:gd name="T23" fmla="*/ 2147483647 h 412"/>
              <a:gd name="T24" fmla="*/ 0 w 2730"/>
              <a:gd name="T25" fmla="*/ 2147483647 h 412"/>
              <a:gd name="T26" fmla="*/ 2147483647 w 2730"/>
              <a:gd name="T27" fmla="*/ 2147483647 h 412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2730"/>
              <a:gd name="T43" fmla="*/ 0 h 412"/>
              <a:gd name="T44" fmla="*/ 2730 w 2730"/>
              <a:gd name="T45" fmla="*/ 412 h 412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2730" h="412">
                <a:moveTo>
                  <a:pt x="8" y="412"/>
                </a:moveTo>
                <a:lnTo>
                  <a:pt x="2730" y="412"/>
                </a:lnTo>
                <a:lnTo>
                  <a:pt x="2724" y="30"/>
                </a:lnTo>
                <a:lnTo>
                  <a:pt x="2454" y="60"/>
                </a:lnTo>
                <a:lnTo>
                  <a:pt x="2082" y="72"/>
                </a:lnTo>
                <a:lnTo>
                  <a:pt x="1722" y="66"/>
                </a:lnTo>
                <a:lnTo>
                  <a:pt x="1500" y="54"/>
                </a:lnTo>
                <a:lnTo>
                  <a:pt x="1206" y="30"/>
                </a:lnTo>
                <a:lnTo>
                  <a:pt x="906" y="0"/>
                </a:lnTo>
                <a:lnTo>
                  <a:pt x="600" y="30"/>
                </a:lnTo>
                <a:lnTo>
                  <a:pt x="396" y="12"/>
                </a:lnTo>
                <a:lnTo>
                  <a:pt x="246" y="36"/>
                </a:lnTo>
                <a:lnTo>
                  <a:pt x="0" y="12"/>
                </a:lnTo>
                <a:lnTo>
                  <a:pt x="6" y="408"/>
                </a:lnTo>
              </a:path>
            </a:pathLst>
          </a:custGeom>
          <a:pattFill prst="sphere">
            <a:fgClr>
              <a:srgbClr val="800000"/>
            </a:fgClr>
            <a:bgClr>
              <a:srgbClr val="FF0066"/>
            </a:bgClr>
          </a:patt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69" name="Freeform 9"/>
          <p:cNvSpPr>
            <a:spLocks/>
          </p:cNvSpPr>
          <p:nvPr/>
        </p:nvSpPr>
        <p:spPr bwMode="auto">
          <a:xfrm>
            <a:off x="250825" y="765175"/>
            <a:ext cx="4321175" cy="438150"/>
          </a:xfrm>
          <a:custGeom>
            <a:avLst/>
            <a:gdLst>
              <a:gd name="T0" fmla="*/ 0 w 2722"/>
              <a:gd name="T1" fmla="*/ 0 h 276"/>
              <a:gd name="T2" fmla="*/ 2147483647 w 2722"/>
              <a:gd name="T3" fmla="*/ 2147483647 h 276"/>
              <a:gd name="T4" fmla="*/ 2147483647 w 2722"/>
              <a:gd name="T5" fmla="*/ 2147483647 h 276"/>
              <a:gd name="T6" fmla="*/ 2147483647 w 2722"/>
              <a:gd name="T7" fmla="*/ 2147483647 h 276"/>
              <a:gd name="T8" fmla="*/ 2147483647 w 2722"/>
              <a:gd name="T9" fmla="*/ 2147483647 h 276"/>
              <a:gd name="T10" fmla="*/ 2147483647 w 2722"/>
              <a:gd name="T11" fmla="*/ 0 h 27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722"/>
              <a:gd name="T19" fmla="*/ 0 h 276"/>
              <a:gd name="T20" fmla="*/ 2722 w 2722"/>
              <a:gd name="T21" fmla="*/ 276 h 27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722" h="276">
                <a:moveTo>
                  <a:pt x="0" y="0"/>
                </a:moveTo>
                <a:cubicBezTo>
                  <a:pt x="563" y="0"/>
                  <a:pt x="1132" y="4"/>
                  <a:pt x="1452" y="45"/>
                </a:cubicBezTo>
                <a:cubicBezTo>
                  <a:pt x="1772" y="86"/>
                  <a:pt x="1773" y="212"/>
                  <a:pt x="1918" y="244"/>
                </a:cubicBezTo>
                <a:cubicBezTo>
                  <a:pt x="2063" y="276"/>
                  <a:pt x="2221" y="267"/>
                  <a:pt x="2320" y="238"/>
                </a:cubicBezTo>
                <a:cubicBezTo>
                  <a:pt x="2419" y="209"/>
                  <a:pt x="2445" y="110"/>
                  <a:pt x="2512" y="70"/>
                </a:cubicBezTo>
                <a:cubicBezTo>
                  <a:pt x="2579" y="30"/>
                  <a:pt x="2678" y="15"/>
                  <a:pt x="2722" y="0"/>
                </a:cubicBezTo>
              </a:path>
            </a:pathLst>
          </a:custGeom>
          <a:noFill/>
          <a:ln w="15875" cap="flat" cmpd="sng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70" name="Freeform 10"/>
          <p:cNvSpPr>
            <a:spLocks/>
          </p:cNvSpPr>
          <p:nvPr/>
        </p:nvSpPr>
        <p:spPr bwMode="auto">
          <a:xfrm>
            <a:off x="2843213" y="895350"/>
            <a:ext cx="1357312" cy="304800"/>
          </a:xfrm>
          <a:custGeom>
            <a:avLst/>
            <a:gdLst>
              <a:gd name="T0" fmla="*/ 0 w 855"/>
              <a:gd name="T1" fmla="*/ 2147483647 h 192"/>
              <a:gd name="T2" fmla="*/ 2147483647 w 855"/>
              <a:gd name="T3" fmla="*/ 0 h 192"/>
              <a:gd name="T4" fmla="*/ 2147483647 w 855"/>
              <a:gd name="T5" fmla="*/ 2147483647 h 192"/>
              <a:gd name="T6" fmla="*/ 2147483647 w 855"/>
              <a:gd name="T7" fmla="*/ 2147483647 h 192"/>
              <a:gd name="T8" fmla="*/ 2147483647 w 855"/>
              <a:gd name="T9" fmla="*/ 2147483647 h 192"/>
              <a:gd name="T10" fmla="*/ 2147483647 w 855"/>
              <a:gd name="T11" fmla="*/ 2147483647 h 192"/>
              <a:gd name="T12" fmla="*/ 2147483647 w 855"/>
              <a:gd name="T13" fmla="*/ 2147483647 h 192"/>
              <a:gd name="T14" fmla="*/ 0 w 855"/>
              <a:gd name="T15" fmla="*/ 2147483647 h 19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855"/>
              <a:gd name="T25" fmla="*/ 0 h 192"/>
              <a:gd name="T26" fmla="*/ 855 w 855"/>
              <a:gd name="T27" fmla="*/ 192 h 19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855" h="192">
                <a:moveTo>
                  <a:pt x="0" y="8"/>
                </a:moveTo>
                <a:lnTo>
                  <a:pt x="855" y="0"/>
                </a:lnTo>
                <a:lnTo>
                  <a:pt x="777" y="108"/>
                </a:lnTo>
                <a:lnTo>
                  <a:pt x="675" y="162"/>
                </a:lnTo>
                <a:lnTo>
                  <a:pt x="537" y="192"/>
                </a:lnTo>
                <a:lnTo>
                  <a:pt x="405" y="180"/>
                </a:lnTo>
                <a:lnTo>
                  <a:pt x="231" y="150"/>
                </a:lnTo>
                <a:lnTo>
                  <a:pt x="0" y="8"/>
                </a:lnTo>
                <a:close/>
              </a:path>
            </a:pathLst>
          </a:custGeom>
          <a:gradFill rotWithShape="1">
            <a:gsLst>
              <a:gs pos="0">
                <a:srgbClr val="0000FF"/>
              </a:gs>
              <a:gs pos="100000">
                <a:srgbClr val="0000DC"/>
              </a:gs>
            </a:gsLst>
            <a:lin ang="5400000" scaled="1"/>
          </a:grad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611188" y="765175"/>
            <a:ext cx="73025" cy="1008063"/>
          </a:xfrm>
          <a:prstGeom prst="rect">
            <a:avLst/>
          </a:prstGeom>
          <a:solidFill>
            <a:srgbClr val="FFFF00">
              <a:alpha val="50195"/>
            </a:srgbClr>
          </a:solidFill>
          <a:ln w="12700" algn="ctr">
            <a:solidFill>
              <a:srgbClr val="000066"/>
            </a:solidFill>
            <a:prstDash val="lg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539750" y="692150"/>
            <a:ext cx="215900" cy="73025"/>
          </a:xfrm>
          <a:prstGeom prst="rect">
            <a:avLst/>
          </a:prstGeom>
          <a:solidFill>
            <a:srgbClr val="FFFF00">
              <a:alpha val="50195"/>
            </a:srgbClr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73" name="Freeform 13"/>
          <p:cNvSpPr>
            <a:spLocks/>
          </p:cNvSpPr>
          <p:nvPr/>
        </p:nvSpPr>
        <p:spPr bwMode="auto">
          <a:xfrm>
            <a:off x="250825" y="895350"/>
            <a:ext cx="384175" cy="230188"/>
          </a:xfrm>
          <a:custGeom>
            <a:avLst/>
            <a:gdLst>
              <a:gd name="T0" fmla="*/ 0 w 242"/>
              <a:gd name="T1" fmla="*/ 2147483647 h 145"/>
              <a:gd name="T2" fmla="*/ 2147483647 w 242"/>
              <a:gd name="T3" fmla="*/ 2147483647 h 145"/>
              <a:gd name="T4" fmla="*/ 2147483647 w 242"/>
              <a:gd name="T5" fmla="*/ 2147483647 h 145"/>
              <a:gd name="T6" fmla="*/ 2147483647 w 242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2"/>
              <a:gd name="T13" fmla="*/ 0 h 145"/>
              <a:gd name="T14" fmla="*/ 242 w 242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2" h="145">
                <a:moveTo>
                  <a:pt x="0" y="8"/>
                </a:moveTo>
                <a:cubicBezTo>
                  <a:pt x="49" y="4"/>
                  <a:pt x="99" y="0"/>
                  <a:pt x="137" y="8"/>
                </a:cubicBezTo>
                <a:cubicBezTo>
                  <a:pt x="175" y="16"/>
                  <a:pt x="212" y="31"/>
                  <a:pt x="227" y="54"/>
                </a:cubicBezTo>
                <a:cubicBezTo>
                  <a:pt x="242" y="77"/>
                  <a:pt x="219" y="130"/>
                  <a:pt x="227" y="145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74" name="Freeform 14"/>
          <p:cNvSpPr>
            <a:spLocks/>
          </p:cNvSpPr>
          <p:nvPr/>
        </p:nvSpPr>
        <p:spPr bwMode="auto">
          <a:xfrm>
            <a:off x="673100" y="904875"/>
            <a:ext cx="2232025" cy="104775"/>
          </a:xfrm>
          <a:custGeom>
            <a:avLst/>
            <a:gdLst>
              <a:gd name="T0" fmla="*/ 2147483647 w 1406"/>
              <a:gd name="T1" fmla="*/ 2147483647 h 66"/>
              <a:gd name="T2" fmla="*/ 2147483647 w 1406"/>
              <a:gd name="T3" fmla="*/ 0 h 66"/>
              <a:gd name="T4" fmla="*/ 2147483647 w 1406"/>
              <a:gd name="T5" fmla="*/ 2147483647 h 66"/>
              <a:gd name="T6" fmla="*/ 2147483647 w 1406"/>
              <a:gd name="T7" fmla="*/ 2147483647 h 66"/>
              <a:gd name="T8" fmla="*/ 0 60000 65536"/>
              <a:gd name="T9" fmla="*/ 0 60000 65536"/>
              <a:gd name="T10" fmla="*/ 0 60000 65536"/>
              <a:gd name="T11" fmla="*/ 0 60000 65536"/>
              <a:gd name="T12" fmla="*/ 0 w 1406"/>
              <a:gd name="T13" fmla="*/ 0 h 66"/>
              <a:gd name="T14" fmla="*/ 1406 w 1406"/>
              <a:gd name="T15" fmla="*/ 66 h 6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06" h="66">
                <a:moveTo>
                  <a:pt x="1406" y="24"/>
                </a:moveTo>
                <a:cubicBezTo>
                  <a:pt x="1218" y="20"/>
                  <a:pt x="505" y="0"/>
                  <a:pt x="278" y="0"/>
                </a:cubicBezTo>
                <a:cubicBezTo>
                  <a:pt x="51" y="0"/>
                  <a:pt x="88" y="13"/>
                  <a:pt x="44" y="24"/>
                </a:cubicBezTo>
                <a:cubicBezTo>
                  <a:pt x="0" y="35"/>
                  <a:pt x="20" y="57"/>
                  <a:pt x="14" y="66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75" name="AutoShape 15"/>
          <p:cNvSpPr>
            <a:spLocks noChangeArrowheads="1"/>
          </p:cNvSpPr>
          <p:nvPr/>
        </p:nvSpPr>
        <p:spPr bwMode="auto">
          <a:xfrm>
            <a:off x="4067175" y="836613"/>
            <a:ext cx="73025" cy="71437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76" name="AutoShape 16"/>
          <p:cNvSpPr>
            <a:spLocks noChangeArrowheads="1"/>
          </p:cNvSpPr>
          <p:nvPr/>
        </p:nvSpPr>
        <p:spPr bwMode="auto">
          <a:xfrm>
            <a:off x="1979613" y="836613"/>
            <a:ext cx="73025" cy="71437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>
            <a:off x="4211638" y="908050"/>
            <a:ext cx="360362" cy="0"/>
          </a:xfrm>
          <a:prstGeom prst="line">
            <a:avLst/>
          </a:prstGeom>
          <a:noFill/>
          <a:ln w="9525">
            <a:solidFill>
              <a:srgbClr val="000066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78" name="Freeform 18"/>
          <p:cNvSpPr>
            <a:spLocks/>
          </p:cNvSpPr>
          <p:nvPr/>
        </p:nvSpPr>
        <p:spPr bwMode="auto">
          <a:xfrm>
            <a:off x="361950" y="552450"/>
            <a:ext cx="260350" cy="68263"/>
          </a:xfrm>
          <a:custGeom>
            <a:avLst/>
            <a:gdLst>
              <a:gd name="T0" fmla="*/ 2147483647 w 164"/>
              <a:gd name="T1" fmla="*/ 2147483647 h 43"/>
              <a:gd name="T2" fmla="*/ 2147483647 w 164"/>
              <a:gd name="T3" fmla="*/ 2147483647 h 43"/>
              <a:gd name="T4" fmla="*/ 0 w 164"/>
              <a:gd name="T5" fmla="*/ 0 h 43"/>
              <a:gd name="T6" fmla="*/ 0 60000 65536"/>
              <a:gd name="T7" fmla="*/ 0 60000 65536"/>
              <a:gd name="T8" fmla="*/ 0 60000 65536"/>
              <a:gd name="T9" fmla="*/ 0 w 164"/>
              <a:gd name="T10" fmla="*/ 0 h 43"/>
              <a:gd name="T11" fmla="*/ 164 w 164"/>
              <a:gd name="T12" fmla="*/ 43 h 4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64" h="43">
                <a:moveTo>
                  <a:pt x="157" y="43"/>
                </a:moveTo>
                <a:cubicBezTo>
                  <a:pt x="154" y="38"/>
                  <a:pt x="164" y="19"/>
                  <a:pt x="138" y="12"/>
                </a:cubicBezTo>
                <a:cubicBezTo>
                  <a:pt x="112" y="5"/>
                  <a:pt x="29" y="2"/>
                  <a:pt x="0" y="0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79" name="Text Box 19"/>
          <p:cNvSpPr txBox="1">
            <a:spLocks noChangeArrowheads="1"/>
          </p:cNvSpPr>
          <p:nvPr/>
        </p:nvSpPr>
        <p:spPr bwMode="auto">
          <a:xfrm>
            <a:off x="539750" y="476250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抽水</a:t>
            </a:r>
          </a:p>
        </p:txBody>
      </p:sp>
      <p:sp>
        <p:nvSpPr>
          <p:cNvPr id="40980" name="Text Box 20"/>
          <p:cNvSpPr txBox="1">
            <a:spLocks noChangeArrowheads="1"/>
          </p:cNvSpPr>
          <p:nvPr/>
        </p:nvSpPr>
        <p:spPr bwMode="auto">
          <a:xfrm>
            <a:off x="3348038" y="603250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河川</a:t>
            </a:r>
          </a:p>
        </p:txBody>
      </p:sp>
      <p:sp>
        <p:nvSpPr>
          <p:cNvPr id="40981" name="Freeform 21"/>
          <p:cNvSpPr>
            <a:spLocks/>
          </p:cNvSpPr>
          <p:nvPr/>
        </p:nvSpPr>
        <p:spPr bwMode="auto">
          <a:xfrm>
            <a:off x="4572000" y="1844675"/>
            <a:ext cx="4333875" cy="654050"/>
          </a:xfrm>
          <a:custGeom>
            <a:avLst/>
            <a:gdLst>
              <a:gd name="T0" fmla="*/ 2147483647 w 2730"/>
              <a:gd name="T1" fmla="*/ 2147483647 h 412"/>
              <a:gd name="T2" fmla="*/ 2147483647 w 2730"/>
              <a:gd name="T3" fmla="*/ 2147483647 h 412"/>
              <a:gd name="T4" fmla="*/ 2147483647 w 2730"/>
              <a:gd name="T5" fmla="*/ 2147483647 h 412"/>
              <a:gd name="T6" fmla="*/ 2147483647 w 2730"/>
              <a:gd name="T7" fmla="*/ 2147483647 h 412"/>
              <a:gd name="T8" fmla="*/ 2147483647 w 2730"/>
              <a:gd name="T9" fmla="*/ 2147483647 h 412"/>
              <a:gd name="T10" fmla="*/ 2147483647 w 2730"/>
              <a:gd name="T11" fmla="*/ 2147483647 h 412"/>
              <a:gd name="T12" fmla="*/ 2147483647 w 2730"/>
              <a:gd name="T13" fmla="*/ 2147483647 h 412"/>
              <a:gd name="T14" fmla="*/ 2147483647 w 2730"/>
              <a:gd name="T15" fmla="*/ 2147483647 h 412"/>
              <a:gd name="T16" fmla="*/ 2147483647 w 2730"/>
              <a:gd name="T17" fmla="*/ 0 h 412"/>
              <a:gd name="T18" fmla="*/ 2147483647 w 2730"/>
              <a:gd name="T19" fmla="*/ 2147483647 h 412"/>
              <a:gd name="T20" fmla="*/ 2147483647 w 2730"/>
              <a:gd name="T21" fmla="*/ 2147483647 h 412"/>
              <a:gd name="T22" fmla="*/ 2147483647 w 2730"/>
              <a:gd name="T23" fmla="*/ 2147483647 h 412"/>
              <a:gd name="T24" fmla="*/ 0 w 2730"/>
              <a:gd name="T25" fmla="*/ 2147483647 h 412"/>
              <a:gd name="T26" fmla="*/ 2147483647 w 2730"/>
              <a:gd name="T27" fmla="*/ 2147483647 h 412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2730"/>
              <a:gd name="T43" fmla="*/ 0 h 412"/>
              <a:gd name="T44" fmla="*/ 2730 w 2730"/>
              <a:gd name="T45" fmla="*/ 412 h 412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2730" h="412">
                <a:moveTo>
                  <a:pt x="8" y="412"/>
                </a:moveTo>
                <a:lnTo>
                  <a:pt x="2730" y="412"/>
                </a:lnTo>
                <a:lnTo>
                  <a:pt x="2724" y="30"/>
                </a:lnTo>
                <a:lnTo>
                  <a:pt x="2454" y="60"/>
                </a:lnTo>
                <a:lnTo>
                  <a:pt x="2082" y="72"/>
                </a:lnTo>
                <a:lnTo>
                  <a:pt x="1722" y="66"/>
                </a:lnTo>
                <a:lnTo>
                  <a:pt x="1500" y="54"/>
                </a:lnTo>
                <a:lnTo>
                  <a:pt x="1206" y="30"/>
                </a:lnTo>
                <a:lnTo>
                  <a:pt x="906" y="0"/>
                </a:lnTo>
                <a:lnTo>
                  <a:pt x="600" y="30"/>
                </a:lnTo>
                <a:lnTo>
                  <a:pt x="396" y="12"/>
                </a:lnTo>
                <a:lnTo>
                  <a:pt x="246" y="36"/>
                </a:lnTo>
                <a:lnTo>
                  <a:pt x="0" y="12"/>
                </a:lnTo>
                <a:lnTo>
                  <a:pt x="6" y="408"/>
                </a:lnTo>
              </a:path>
            </a:pathLst>
          </a:custGeom>
          <a:pattFill prst="sphere">
            <a:fgClr>
              <a:srgbClr val="800000"/>
            </a:fgClr>
            <a:bgClr>
              <a:srgbClr val="FF0066"/>
            </a:bgClr>
          </a:patt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82" name="Freeform 22"/>
          <p:cNvSpPr>
            <a:spLocks/>
          </p:cNvSpPr>
          <p:nvPr/>
        </p:nvSpPr>
        <p:spPr bwMode="auto">
          <a:xfrm>
            <a:off x="4584700" y="590550"/>
            <a:ext cx="4292600" cy="619125"/>
          </a:xfrm>
          <a:custGeom>
            <a:avLst/>
            <a:gdLst>
              <a:gd name="T0" fmla="*/ 0 w 2704"/>
              <a:gd name="T1" fmla="*/ 2147483647 h 390"/>
              <a:gd name="T2" fmla="*/ 2147483647 w 2704"/>
              <a:gd name="T3" fmla="*/ 2147483647 h 390"/>
              <a:gd name="T4" fmla="*/ 2147483647 w 2704"/>
              <a:gd name="T5" fmla="*/ 2147483647 h 390"/>
              <a:gd name="T6" fmla="*/ 2147483647 w 2704"/>
              <a:gd name="T7" fmla="*/ 2147483647 h 390"/>
              <a:gd name="T8" fmla="*/ 2147483647 w 2704"/>
              <a:gd name="T9" fmla="*/ 2147483647 h 390"/>
              <a:gd name="T10" fmla="*/ 2147483647 w 2704"/>
              <a:gd name="T11" fmla="*/ 0 h 39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704"/>
              <a:gd name="T19" fmla="*/ 0 h 390"/>
              <a:gd name="T20" fmla="*/ 2704 w 2704"/>
              <a:gd name="T21" fmla="*/ 390 h 39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704" h="390">
                <a:moveTo>
                  <a:pt x="0" y="114"/>
                </a:moveTo>
                <a:cubicBezTo>
                  <a:pt x="563" y="114"/>
                  <a:pt x="1132" y="118"/>
                  <a:pt x="1452" y="159"/>
                </a:cubicBezTo>
                <a:cubicBezTo>
                  <a:pt x="1772" y="200"/>
                  <a:pt x="1773" y="326"/>
                  <a:pt x="1918" y="358"/>
                </a:cubicBezTo>
                <a:cubicBezTo>
                  <a:pt x="2063" y="390"/>
                  <a:pt x="2221" y="389"/>
                  <a:pt x="2320" y="352"/>
                </a:cubicBezTo>
                <a:cubicBezTo>
                  <a:pt x="2419" y="315"/>
                  <a:pt x="2448" y="197"/>
                  <a:pt x="2512" y="138"/>
                </a:cubicBezTo>
                <a:cubicBezTo>
                  <a:pt x="2576" y="79"/>
                  <a:pt x="2664" y="29"/>
                  <a:pt x="2704" y="0"/>
                </a:cubicBezTo>
              </a:path>
            </a:pathLst>
          </a:custGeom>
          <a:noFill/>
          <a:ln w="15875" cap="flat" cmpd="sng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83" name="Freeform 23"/>
          <p:cNvSpPr>
            <a:spLocks/>
          </p:cNvSpPr>
          <p:nvPr/>
        </p:nvSpPr>
        <p:spPr bwMode="auto">
          <a:xfrm>
            <a:off x="7229475" y="809625"/>
            <a:ext cx="1333500" cy="396875"/>
          </a:xfrm>
          <a:custGeom>
            <a:avLst/>
            <a:gdLst>
              <a:gd name="T0" fmla="*/ 0 w 840"/>
              <a:gd name="T1" fmla="*/ 2147483647 h 250"/>
              <a:gd name="T2" fmla="*/ 2147483647 w 840"/>
              <a:gd name="T3" fmla="*/ 0 h 250"/>
              <a:gd name="T4" fmla="*/ 2147483647 w 840"/>
              <a:gd name="T5" fmla="*/ 2147483647 h 250"/>
              <a:gd name="T6" fmla="*/ 2147483647 w 840"/>
              <a:gd name="T7" fmla="*/ 2147483647 h 250"/>
              <a:gd name="T8" fmla="*/ 2147483647 w 840"/>
              <a:gd name="T9" fmla="*/ 2147483647 h 250"/>
              <a:gd name="T10" fmla="*/ 2147483647 w 840"/>
              <a:gd name="T11" fmla="*/ 2147483647 h 250"/>
              <a:gd name="T12" fmla="*/ 2147483647 w 840"/>
              <a:gd name="T13" fmla="*/ 2147483647 h 250"/>
              <a:gd name="T14" fmla="*/ 0 w 840"/>
              <a:gd name="T15" fmla="*/ 2147483647 h 25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840"/>
              <a:gd name="T25" fmla="*/ 0 h 250"/>
              <a:gd name="T26" fmla="*/ 840 w 840"/>
              <a:gd name="T27" fmla="*/ 250 h 25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840" h="250">
                <a:moveTo>
                  <a:pt x="0" y="84"/>
                </a:moveTo>
                <a:lnTo>
                  <a:pt x="840" y="0"/>
                </a:lnTo>
                <a:lnTo>
                  <a:pt x="720" y="168"/>
                </a:lnTo>
                <a:lnTo>
                  <a:pt x="672" y="216"/>
                </a:lnTo>
                <a:lnTo>
                  <a:pt x="504" y="250"/>
                </a:lnTo>
                <a:lnTo>
                  <a:pt x="348" y="228"/>
                </a:lnTo>
                <a:lnTo>
                  <a:pt x="198" y="208"/>
                </a:lnTo>
                <a:lnTo>
                  <a:pt x="0" y="84"/>
                </a:lnTo>
                <a:close/>
              </a:path>
            </a:pathLst>
          </a:custGeom>
          <a:gradFill rotWithShape="1">
            <a:gsLst>
              <a:gs pos="0">
                <a:srgbClr val="0000FF"/>
              </a:gs>
              <a:gs pos="100000">
                <a:srgbClr val="0000DC"/>
              </a:gs>
            </a:gsLst>
            <a:lin ang="5400000" scaled="1"/>
          </a:grad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84" name="Rectangle 24"/>
          <p:cNvSpPr>
            <a:spLocks noChangeArrowheads="1"/>
          </p:cNvSpPr>
          <p:nvPr/>
        </p:nvSpPr>
        <p:spPr bwMode="auto">
          <a:xfrm>
            <a:off x="4945063" y="771525"/>
            <a:ext cx="73025" cy="1008063"/>
          </a:xfrm>
          <a:prstGeom prst="rect">
            <a:avLst/>
          </a:prstGeom>
          <a:solidFill>
            <a:srgbClr val="FFFF00">
              <a:alpha val="50195"/>
            </a:srgbClr>
          </a:solidFill>
          <a:ln w="12700" algn="ctr">
            <a:solidFill>
              <a:srgbClr val="000066"/>
            </a:solidFill>
            <a:prstDash val="lg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85" name="Rectangle 25"/>
          <p:cNvSpPr>
            <a:spLocks noChangeArrowheads="1"/>
          </p:cNvSpPr>
          <p:nvPr/>
        </p:nvSpPr>
        <p:spPr bwMode="auto">
          <a:xfrm>
            <a:off x="4873625" y="698500"/>
            <a:ext cx="215900" cy="73025"/>
          </a:xfrm>
          <a:prstGeom prst="rect">
            <a:avLst/>
          </a:prstGeom>
          <a:solidFill>
            <a:srgbClr val="FFFF00">
              <a:alpha val="50195"/>
            </a:srgbClr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86" name="Freeform 26"/>
          <p:cNvSpPr>
            <a:spLocks/>
          </p:cNvSpPr>
          <p:nvPr/>
        </p:nvSpPr>
        <p:spPr bwMode="auto">
          <a:xfrm>
            <a:off x="4584700" y="901700"/>
            <a:ext cx="384175" cy="230188"/>
          </a:xfrm>
          <a:custGeom>
            <a:avLst/>
            <a:gdLst>
              <a:gd name="T0" fmla="*/ 0 w 242"/>
              <a:gd name="T1" fmla="*/ 2147483647 h 145"/>
              <a:gd name="T2" fmla="*/ 2147483647 w 242"/>
              <a:gd name="T3" fmla="*/ 2147483647 h 145"/>
              <a:gd name="T4" fmla="*/ 2147483647 w 242"/>
              <a:gd name="T5" fmla="*/ 2147483647 h 145"/>
              <a:gd name="T6" fmla="*/ 2147483647 w 242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2"/>
              <a:gd name="T13" fmla="*/ 0 h 145"/>
              <a:gd name="T14" fmla="*/ 242 w 242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2" h="145">
                <a:moveTo>
                  <a:pt x="0" y="8"/>
                </a:moveTo>
                <a:cubicBezTo>
                  <a:pt x="49" y="4"/>
                  <a:pt x="99" y="0"/>
                  <a:pt x="137" y="8"/>
                </a:cubicBezTo>
                <a:cubicBezTo>
                  <a:pt x="175" y="16"/>
                  <a:pt x="212" y="31"/>
                  <a:pt x="227" y="54"/>
                </a:cubicBezTo>
                <a:cubicBezTo>
                  <a:pt x="242" y="77"/>
                  <a:pt x="219" y="130"/>
                  <a:pt x="227" y="145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87" name="Freeform 27"/>
          <p:cNvSpPr>
            <a:spLocks/>
          </p:cNvSpPr>
          <p:nvPr/>
        </p:nvSpPr>
        <p:spPr bwMode="auto">
          <a:xfrm>
            <a:off x="5006975" y="911225"/>
            <a:ext cx="2232025" cy="104775"/>
          </a:xfrm>
          <a:custGeom>
            <a:avLst/>
            <a:gdLst>
              <a:gd name="T0" fmla="*/ 2147483647 w 1406"/>
              <a:gd name="T1" fmla="*/ 2147483647 h 66"/>
              <a:gd name="T2" fmla="*/ 2147483647 w 1406"/>
              <a:gd name="T3" fmla="*/ 0 h 66"/>
              <a:gd name="T4" fmla="*/ 2147483647 w 1406"/>
              <a:gd name="T5" fmla="*/ 2147483647 h 66"/>
              <a:gd name="T6" fmla="*/ 2147483647 w 1406"/>
              <a:gd name="T7" fmla="*/ 2147483647 h 66"/>
              <a:gd name="T8" fmla="*/ 0 60000 65536"/>
              <a:gd name="T9" fmla="*/ 0 60000 65536"/>
              <a:gd name="T10" fmla="*/ 0 60000 65536"/>
              <a:gd name="T11" fmla="*/ 0 60000 65536"/>
              <a:gd name="T12" fmla="*/ 0 w 1406"/>
              <a:gd name="T13" fmla="*/ 0 h 66"/>
              <a:gd name="T14" fmla="*/ 1406 w 1406"/>
              <a:gd name="T15" fmla="*/ 66 h 6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06" h="66">
                <a:moveTo>
                  <a:pt x="1406" y="24"/>
                </a:moveTo>
                <a:cubicBezTo>
                  <a:pt x="1218" y="20"/>
                  <a:pt x="505" y="0"/>
                  <a:pt x="278" y="0"/>
                </a:cubicBezTo>
                <a:cubicBezTo>
                  <a:pt x="51" y="0"/>
                  <a:pt x="88" y="13"/>
                  <a:pt x="44" y="24"/>
                </a:cubicBezTo>
                <a:cubicBezTo>
                  <a:pt x="0" y="35"/>
                  <a:pt x="20" y="57"/>
                  <a:pt x="14" y="66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88" name="AutoShape 28"/>
          <p:cNvSpPr>
            <a:spLocks noChangeArrowheads="1"/>
          </p:cNvSpPr>
          <p:nvPr/>
        </p:nvSpPr>
        <p:spPr bwMode="auto">
          <a:xfrm>
            <a:off x="8401050" y="765175"/>
            <a:ext cx="73025" cy="71438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89" name="AutoShape 29"/>
          <p:cNvSpPr>
            <a:spLocks noChangeArrowheads="1"/>
          </p:cNvSpPr>
          <p:nvPr/>
        </p:nvSpPr>
        <p:spPr bwMode="auto">
          <a:xfrm>
            <a:off x="6313488" y="842963"/>
            <a:ext cx="73025" cy="71437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90" name="Freeform 30"/>
          <p:cNvSpPr>
            <a:spLocks/>
          </p:cNvSpPr>
          <p:nvPr/>
        </p:nvSpPr>
        <p:spPr bwMode="auto">
          <a:xfrm>
            <a:off x="8582025" y="762000"/>
            <a:ext cx="285750" cy="66675"/>
          </a:xfrm>
          <a:custGeom>
            <a:avLst/>
            <a:gdLst>
              <a:gd name="T0" fmla="*/ 0 w 180"/>
              <a:gd name="T1" fmla="*/ 2147483647 h 42"/>
              <a:gd name="T2" fmla="*/ 2147483647 w 180"/>
              <a:gd name="T3" fmla="*/ 0 h 42"/>
              <a:gd name="T4" fmla="*/ 0 60000 65536"/>
              <a:gd name="T5" fmla="*/ 0 60000 65536"/>
              <a:gd name="T6" fmla="*/ 0 w 180"/>
              <a:gd name="T7" fmla="*/ 0 h 42"/>
              <a:gd name="T8" fmla="*/ 180 w 180"/>
              <a:gd name="T9" fmla="*/ 42 h 4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0" h="42">
                <a:moveTo>
                  <a:pt x="0" y="42"/>
                </a:moveTo>
                <a:lnTo>
                  <a:pt x="180" y="0"/>
                </a:ln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91" name="Freeform 31"/>
          <p:cNvSpPr>
            <a:spLocks/>
          </p:cNvSpPr>
          <p:nvPr/>
        </p:nvSpPr>
        <p:spPr bwMode="auto">
          <a:xfrm>
            <a:off x="4695825" y="558800"/>
            <a:ext cx="260350" cy="68263"/>
          </a:xfrm>
          <a:custGeom>
            <a:avLst/>
            <a:gdLst>
              <a:gd name="T0" fmla="*/ 2147483647 w 164"/>
              <a:gd name="T1" fmla="*/ 2147483647 h 43"/>
              <a:gd name="T2" fmla="*/ 2147483647 w 164"/>
              <a:gd name="T3" fmla="*/ 2147483647 h 43"/>
              <a:gd name="T4" fmla="*/ 0 w 164"/>
              <a:gd name="T5" fmla="*/ 0 h 43"/>
              <a:gd name="T6" fmla="*/ 0 60000 65536"/>
              <a:gd name="T7" fmla="*/ 0 60000 65536"/>
              <a:gd name="T8" fmla="*/ 0 60000 65536"/>
              <a:gd name="T9" fmla="*/ 0 w 164"/>
              <a:gd name="T10" fmla="*/ 0 h 43"/>
              <a:gd name="T11" fmla="*/ 164 w 164"/>
              <a:gd name="T12" fmla="*/ 43 h 4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64" h="43">
                <a:moveTo>
                  <a:pt x="157" y="43"/>
                </a:moveTo>
                <a:cubicBezTo>
                  <a:pt x="154" y="38"/>
                  <a:pt x="164" y="19"/>
                  <a:pt x="138" y="12"/>
                </a:cubicBezTo>
                <a:cubicBezTo>
                  <a:pt x="112" y="5"/>
                  <a:pt x="29" y="2"/>
                  <a:pt x="0" y="0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92" name="Text Box 32"/>
          <p:cNvSpPr txBox="1">
            <a:spLocks noChangeArrowheads="1"/>
          </p:cNvSpPr>
          <p:nvPr/>
        </p:nvSpPr>
        <p:spPr bwMode="auto">
          <a:xfrm>
            <a:off x="7681913" y="609600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河川</a:t>
            </a:r>
          </a:p>
        </p:txBody>
      </p:sp>
      <p:sp>
        <p:nvSpPr>
          <p:cNvPr id="40993" name="Freeform 33"/>
          <p:cNvSpPr>
            <a:spLocks/>
          </p:cNvSpPr>
          <p:nvPr/>
        </p:nvSpPr>
        <p:spPr bwMode="auto">
          <a:xfrm>
            <a:off x="250825" y="4048125"/>
            <a:ext cx="4333875" cy="604838"/>
          </a:xfrm>
          <a:custGeom>
            <a:avLst/>
            <a:gdLst>
              <a:gd name="T0" fmla="*/ 2147483647 w 2730"/>
              <a:gd name="T1" fmla="*/ 2147483647 h 381"/>
              <a:gd name="T2" fmla="*/ 2147483647 w 2730"/>
              <a:gd name="T3" fmla="*/ 2147483647 h 381"/>
              <a:gd name="T4" fmla="*/ 2147483647 w 2730"/>
              <a:gd name="T5" fmla="*/ 0 h 381"/>
              <a:gd name="T6" fmla="*/ 2147483647 w 2730"/>
              <a:gd name="T7" fmla="*/ 2147483647 h 381"/>
              <a:gd name="T8" fmla="*/ 2147483647 w 2730"/>
              <a:gd name="T9" fmla="*/ 2147483647 h 381"/>
              <a:gd name="T10" fmla="*/ 2147483647 w 2730"/>
              <a:gd name="T11" fmla="*/ 2147483647 h 381"/>
              <a:gd name="T12" fmla="*/ 2147483647 w 2730"/>
              <a:gd name="T13" fmla="*/ 2147483647 h 381"/>
              <a:gd name="T14" fmla="*/ 2147483647 w 2730"/>
              <a:gd name="T15" fmla="*/ 2147483647 h 381"/>
              <a:gd name="T16" fmla="*/ 2147483647 w 2730"/>
              <a:gd name="T17" fmla="*/ 2147483647 h 381"/>
              <a:gd name="T18" fmla="*/ 2147483647 w 2730"/>
              <a:gd name="T19" fmla="*/ 2147483647 h 381"/>
              <a:gd name="T20" fmla="*/ 2147483647 w 2730"/>
              <a:gd name="T21" fmla="*/ 2147483647 h 381"/>
              <a:gd name="T22" fmla="*/ 2147483647 w 2730"/>
              <a:gd name="T23" fmla="*/ 2147483647 h 381"/>
              <a:gd name="T24" fmla="*/ 2147483647 w 2730"/>
              <a:gd name="T25" fmla="*/ 2147483647 h 381"/>
              <a:gd name="T26" fmla="*/ 0 w 2730"/>
              <a:gd name="T27" fmla="*/ 2147483647 h 381"/>
              <a:gd name="T28" fmla="*/ 2147483647 w 2730"/>
              <a:gd name="T29" fmla="*/ 2147483647 h 381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2730"/>
              <a:gd name="T46" fmla="*/ 0 h 381"/>
              <a:gd name="T47" fmla="*/ 2730 w 2730"/>
              <a:gd name="T48" fmla="*/ 381 h 381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2730" h="381">
                <a:moveTo>
                  <a:pt x="8" y="381"/>
                </a:moveTo>
                <a:lnTo>
                  <a:pt x="2730" y="381"/>
                </a:lnTo>
                <a:lnTo>
                  <a:pt x="2722" y="0"/>
                </a:lnTo>
                <a:lnTo>
                  <a:pt x="2626" y="90"/>
                </a:lnTo>
                <a:lnTo>
                  <a:pt x="2380" y="132"/>
                </a:lnTo>
                <a:lnTo>
                  <a:pt x="1984" y="168"/>
                </a:lnTo>
                <a:lnTo>
                  <a:pt x="1630" y="138"/>
                </a:lnTo>
                <a:lnTo>
                  <a:pt x="1414" y="174"/>
                </a:lnTo>
                <a:lnTo>
                  <a:pt x="1138" y="132"/>
                </a:lnTo>
                <a:lnTo>
                  <a:pt x="906" y="154"/>
                </a:lnTo>
                <a:lnTo>
                  <a:pt x="646" y="156"/>
                </a:lnTo>
                <a:lnTo>
                  <a:pt x="396" y="161"/>
                </a:lnTo>
                <a:lnTo>
                  <a:pt x="172" y="150"/>
                </a:lnTo>
                <a:lnTo>
                  <a:pt x="0" y="161"/>
                </a:lnTo>
                <a:lnTo>
                  <a:pt x="6" y="379"/>
                </a:lnTo>
              </a:path>
            </a:pathLst>
          </a:custGeom>
          <a:pattFill prst="sphere">
            <a:fgClr>
              <a:srgbClr val="800000"/>
            </a:fgClr>
            <a:bgClr>
              <a:srgbClr val="FF0066"/>
            </a:bgClr>
          </a:patt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94" name="Freeform 34"/>
          <p:cNvSpPr>
            <a:spLocks/>
          </p:cNvSpPr>
          <p:nvPr/>
        </p:nvSpPr>
        <p:spPr bwMode="auto">
          <a:xfrm>
            <a:off x="263525" y="2925763"/>
            <a:ext cx="4321175" cy="438150"/>
          </a:xfrm>
          <a:custGeom>
            <a:avLst/>
            <a:gdLst>
              <a:gd name="T0" fmla="*/ 0 w 2722"/>
              <a:gd name="T1" fmla="*/ 0 h 276"/>
              <a:gd name="T2" fmla="*/ 2147483647 w 2722"/>
              <a:gd name="T3" fmla="*/ 2147483647 h 276"/>
              <a:gd name="T4" fmla="*/ 2147483647 w 2722"/>
              <a:gd name="T5" fmla="*/ 2147483647 h 276"/>
              <a:gd name="T6" fmla="*/ 2147483647 w 2722"/>
              <a:gd name="T7" fmla="*/ 2147483647 h 276"/>
              <a:gd name="T8" fmla="*/ 2147483647 w 2722"/>
              <a:gd name="T9" fmla="*/ 2147483647 h 276"/>
              <a:gd name="T10" fmla="*/ 2147483647 w 2722"/>
              <a:gd name="T11" fmla="*/ 0 h 27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722"/>
              <a:gd name="T19" fmla="*/ 0 h 276"/>
              <a:gd name="T20" fmla="*/ 2722 w 2722"/>
              <a:gd name="T21" fmla="*/ 276 h 27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722" h="276">
                <a:moveTo>
                  <a:pt x="0" y="0"/>
                </a:moveTo>
                <a:cubicBezTo>
                  <a:pt x="563" y="0"/>
                  <a:pt x="1132" y="4"/>
                  <a:pt x="1452" y="45"/>
                </a:cubicBezTo>
                <a:cubicBezTo>
                  <a:pt x="1772" y="86"/>
                  <a:pt x="1773" y="212"/>
                  <a:pt x="1918" y="244"/>
                </a:cubicBezTo>
                <a:cubicBezTo>
                  <a:pt x="2063" y="276"/>
                  <a:pt x="2221" y="267"/>
                  <a:pt x="2320" y="238"/>
                </a:cubicBezTo>
                <a:cubicBezTo>
                  <a:pt x="2419" y="209"/>
                  <a:pt x="2445" y="110"/>
                  <a:pt x="2512" y="70"/>
                </a:cubicBezTo>
                <a:cubicBezTo>
                  <a:pt x="2579" y="30"/>
                  <a:pt x="2678" y="15"/>
                  <a:pt x="2722" y="0"/>
                </a:cubicBezTo>
              </a:path>
            </a:pathLst>
          </a:custGeom>
          <a:noFill/>
          <a:ln w="15875" cap="flat" cmpd="sng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95" name="Freeform 35"/>
          <p:cNvSpPr>
            <a:spLocks/>
          </p:cNvSpPr>
          <p:nvPr/>
        </p:nvSpPr>
        <p:spPr bwMode="auto">
          <a:xfrm>
            <a:off x="2855913" y="3055938"/>
            <a:ext cx="1357312" cy="304800"/>
          </a:xfrm>
          <a:custGeom>
            <a:avLst/>
            <a:gdLst>
              <a:gd name="T0" fmla="*/ 0 w 855"/>
              <a:gd name="T1" fmla="*/ 2147483647 h 192"/>
              <a:gd name="T2" fmla="*/ 2147483647 w 855"/>
              <a:gd name="T3" fmla="*/ 0 h 192"/>
              <a:gd name="T4" fmla="*/ 2147483647 w 855"/>
              <a:gd name="T5" fmla="*/ 2147483647 h 192"/>
              <a:gd name="T6" fmla="*/ 2147483647 w 855"/>
              <a:gd name="T7" fmla="*/ 2147483647 h 192"/>
              <a:gd name="T8" fmla="*/ 2147483647 w 855"/>
              <a:gd name="T9" fmla="*/ 2147483647 h 192"/>
              <a:gd name="T10" fmla="*/ 2147483647 w 855"/>
              <a:gd name="T11" fmla="*/ 2147483647 h 192"/>
              <a:gd name="T12" fmla="*/ 2147483647 w 855"/>
              <a:gd name="T13" fmla="*/ 2147483647 h 192"/>
              <a:gd name="T14" fmla="*/ 0 w 855"/>
              <a:gd name="T15" fmla="*/ 2147483647 h 19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855"/>
              <a:gd name="T25" fmla="*/ 0 h 192"/>
              <a:gd name="T26" fmla="*/ 855 w 855"/>
              <a:gd name="T27" fmla="*/ 192 h 19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855" h="192">
                <a:moveTo>
                  <a:pt x="0" y="8"/>
                </a:moveTo>
                <a:lnTo>
                  <a:pt x="855" y="0"/>
                </a:lnTo>
                <a:lnTo>
                  <a:pt x="777" y="108"/>
                </a:lnTo>
                <a:lnTo>
                  <a:pt x="675" y="162"/>
                </a:lnTo>
                <a:lnTo>
                  <a:pt x="537" y="192"/>
                </a:lnTo>
                <a:lnTo>
                  <a:pt x="405" y="180"/>
                </a:lnTo>
                <a:lnTo>
                  <a:pt x="231" y="150"/>
                </a:lnTo>
                <a:lnTo>
                  <a:pt x="0" y="8"/>
                </a:lnTo>
                <a:close/>
              </a:path>
            </a:pathLst>
          </a:custGeom>
          <a:gradFill rotWithShape="1">
            <a:gsLst>
              <a:gs pos="0">
                <a:srgbClr val="0000FF"/>
              </a:gs>
              <a:gs pos="100000">
                <a:srgbClr val="0000DC"/>
              </a:gs>
            </a:gsLst>
            <a:lin ang="5400000" scaled="1"/>
          </a:grad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96" name="Rectangle 36"/>
          <p:cNvSpPr>
            <a:spLocks noChangeArrowheads="1"/>
          </p:cNvSpPr>
          <p:nvPr/>
        </p:nvSpPr>
        <p:spPr bwMode="auto">
          <a:xfrm>
            <a:off x="623888" y="2925763"/>
            <a:ext cx="73025" cy="1008062"/>
          </a:xfrm>
          <a:prstGeom prst="rect">
            <a:avLst/>
          </a:prstGeom>
          <a:solidFill>
            <a:srgbClr val="FFFF00">
              <a:alpha val="50195"/>
            </a:srgbClr>
          </a:solidFill>
          <a:ln w="12700" algn="ctr">
            <a:solidFill>
              <a:srgbClr val="000066"/>
            </a:solidFill>
            <a:prstDash val="lg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97" name="Rectangle 37"/>
          <p:cNvSpPr>
            <a:spLocks noChangeArrowheads="1"/>
          </p:cNvSpPr>
          <p:nvPr/>
        </p:nvSpPr>
        <p:spPr bwMode="auto">
          <a:xfrm>
            <a:off x="552450" y="2852738"/>
            <a:ext cx="215900" cy="73025"/>
          </a:xfrm>
          <a:prstGeom prst="rect">
            <a:avLst/>
          </a:prstGeom>
          <a:solidFill>
            <a:srgbClr val="FFFF00">
              <a:alpha val="50195"/>
            </a:srgbClr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0998" name="Freeform 38"/>
          <p:cNvSpPr>
            <a:spLocks/>
          </p:cNvSpPr>
          <p:nvPr/>
        </p:nvSpPr>
        <p:spPr bwMode="auto">
          <a:xfrm>
            <a:off x="263525" y="3055938"/>
            <a:ext cx="384175" cy="230187"/>
          </a:xfrm>
          <a:custGeom>
            <a:avLst/>
            <a:gdLst>
              <a:gd name="T0" fmla="*/ 0 w 242"/>
              <a:gd name="T1" fmla="*/ 2147483647 h 145"/>
              <a:gd name="T2" fmla="*/ 2147483647 w 242"/>
              <a:gd name="T3" fmla="*/ 2147483647 h 145"/>
              <a:gd name="T4" fmla="*/ 2147483647 w 242"/>
              <a:gd name="T5" fmla="*/ 2147483647 h 145"/>
              <a:gd name="T6" fmla="*/ 2147483647 w 242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2"/>
              <a:gd name="T13" fmla="*/ 0 h 145"/>
              <a:gd name="T14" fmla="*/ 242 w 242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2" h="145">
                <a:moveTo>
                  <a:pt x="0" y="8"/>
                </a:moveTo>
                <a:cubicBezTo>
                  <a:pt x="49" y="4"/>
                  <a:pt x="99" y="0"/>
                  <a:pt x="137" y="8"/>
                </a:cubicBezTo>
                <a:cubicBezTo>
                  <a:pt x="175" y="16"/>
                  <a:pt x="212" y="31"/>
                  <a:pt x="227" y="54"/>
                </a:cubicBezTo>
                <a:cubicBezTo>
                  <a:pt x="242" y="77"/>
                  <a:pt x="219" y="130"/>
                  <a:pt x="227" y="145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0999" name="Freeform 39"/>
          <p:cNvSpPr>
            <a:spLocks/>
          </p:cNvSpPr>
          <p:nvPr/>
        </p:nvSpPr>
        <p:spPr bwMode="auto">
          <a:xfrm>
            <a:off x="685800" y="3065463"/>
            <a:ext cx="2232025" cy="104775"/>
          </a:xfrm>
          <a:custGeom>
            <a:avLst/>
            <a:gdLst>
              <a:gd name="T0" fmla="*/ 2147483647 w 1406"/>
              <a:gd name="T1" fmla="*/ 2147483647 h 66"/>
              <a:gd name="T2" fmla="*/ 2147483647 w 1406"/>
              <a:gd name="T3" fmla="*/ 0 h 66"/>
              <a:gd name="T4" fmla="*/ 2147483647 w 1406"/>
              <a:gd name="T5" fmla="*/ 2147483647 h 66"/>
              <a:gd name="T6" fmla="*/ 2147483647 w 1406"/>
              <a:gd name="T7" fmla="*/ 2147483647 h 66"/>
              <a:gd name="T8" fmla="*/ 0 60000 65536"/>
              <a:gd name="T9" fmla="*/ 0 60000 65536"/>
              <a:gd name="T10" fmla="*/ 0 60000 65536"/>
              <a:gd name="T11" fmla="*/ 0 60000 65536"/>
              <a:gd name="T12" fmla="*/ 0 w 1406"/>
              <a:gd name="T13" fmla="*/ 0 h 66"/>
              <a:gd name="T14" fmla="*/ 1406 w 1406"/>
              <a:gd name="T15" fmla="*/ 66 h 6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06" h="66">
                <a:moveTo>
                  <a:pt x="1406" y="24"/>
                </a:moveTo>
                <a:cubicBezTo>
                  <a:pt x="1218" y="20"/>
                  <a:pt x="505" y="0"/>
                  <a:pt x="278" y="0"/>
                </a:cubicBezTo>
                <a:cubicBezTo>
                  <a:pt x="51" y="0"/>
                  <a:pt x="88" y="13"/>
                  <a:pt x="44" y="24"/>
                </a:cubicBezTo>
                <a:cubicBezTo>
                  <a:pt x="0" y="35"/>
                  <a:pt x="20" y="57"/>
                  <a:pt x="14" y="66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00" name="AutoShape 40"/>
          <p:cNvSpPr>
            <a:spLocks noChangeArrowheads="1"/>
          </p:cNvSpPr>
          <p:nvPr/>
        </p:nvSpPr>
        <p:spPr bwMode="auto">
          <a:xfrm>
            <a:off x="4079875" y="2997200"/>
            <a:ext cx="73025" cy="71438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01" name="AutoShape 41"/>
          <p:cNvSpPr>
            <a:spLocks noChangeArrowheads="1"/>
          </p:cNvSpPr>
          <p:nvPr/>
        </p:nvSpPr>
        <p:spPr bwMode="auto">
          <a:xfrm>
            <a:off x="1992313" y="2997200"/>
            <a:ext cx="73025" cy="71438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02" name="Line 42"/>
          <p:cNvSpPr>
            <a:spLocks noChangeShapeType="1"/>
          </p:cNvSpPr>
          <p:nvPr/>
        </p:nvSpPr>
        <p:spPr bwMode="auto">
          <a:xfrm>
            <a:off x="4224338" y="3068638"/>
            <a:ext cx="360362" cy="0"/>
          </a:xfrm>
          <a:prstGeom prst="line">
            <a:avLst/>
          </a:prstGeom>
          <a:noFill/>
          <a:ln w="9525">
            <a:solidFill>
              <a:srgbClr val="000066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03" name="Freeform 43"/>
          <p:cNvSpPr>
            <a:spLocks/>
          </p:cNvSpPr>
          <p:nvPr/>
        </p:nvSpPr>
        <p:spPr bwMode="auto">
          <a:xfrm>
            <a:off x="374650" y="2713038"/>
            <a:ext cx="260350" cy="68262"/>
          </a:xfrm>
          <a:custGeom>
            <a:avLst/>
            <a:gdLst>
              <a:gd name="T0" fmla="*/ 2147483647 w 164"/>
              <a:gd name="T1" fmla="*/ 2147483647 h 43"/>
              <a:gd name="T2" fmla="*/ 2147483647 w 164"/>
              <a:gd name="T3" fmla="*/ 2147483647 h 43"/>
              <a:gd name="T4" fmla="*/ 0 w 164"/>
              <a:gd name="T5" fmla="*/ 0 h 43"/>
              <a:gd name="T6" fmla="*/ 0 60000 65536"/>
              <a:gd name="T7" fmla="*/ 0 60000 65536"/>
              <a:gd name="T8" fmla="*/ 0 60000 65536"/>
              <a:gd name="T9" fmla="*/ 0 w 164"/>
              <a:gd name="T10" fmla="*/ 0 h 43"/>
              <a:gd name="T11" fmla="*/ 164 w 164"/>
              <a:gd name="T12" fmla="*/ 43 h 4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64" h="43">
                <a:moveTo>
                  <a:pt x="157" y="43"/>
                </a:moveTo>
                <a:cubicBezTo>
                  <a:pt x="154" y="38"/>
                  <a:pt x="164" y="19"/>
                  <a:pt x="138" y="12"/>
                </a:cubicBezTo>
                <a:cubicBezTo>
                  <a:pt x="112" y="5"/>
                  <a:pt x="29" y="2"/>
                  <a:pt x="0" y="0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04" name="Text Box 44"/>
          <p:cNvSpPr txBox="1">
            <a:spLocks noChangeArrowheads="1"/>
          </p:cNvSpPr>
          <p:nvPr/>
        </p:nvSpPr>
        <p:spPr bwMode="auto">
          <a:xfrm>
            <a:off x="3360738" y="2763838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河川</a:t>
            </a:r>
          </a:p>
        </p:txBody>
      </p:sp>
      <p:sp>
        <p:nvSpPr>
          <p:cNvPr id="41005" name="Text Box 45"/>
          <p:cNvSpPr txBox="1">
            <a:spLocks noChangeArrowheads="1"/>
          </p:cNvSpPr>
          <p:nvPr/>
        </p:nvSpPr>
        <p:spPr bwMode="auto">
          <a:xfrm>
            <a:off x="4860925" y="476250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抽水</a:t>
            </a:r>
          </a:p>
        </p:txBody>
      </p:sp>
      <p:sp>
        <p:nvSpPr>
          <p:cNvPr id="41006" name="Text Box 46"/>
          <p:cNvSpPr txBox="1">
            <a:spLocks noChangeArrowheads="1"/>
          </p:cNvSpPr>
          <p:nvPr/>
        </p:nvSpPr>
        <p:spPr bwMode="auto">
          <a:xfrm>
            <a:off x="539750" y="2619375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抽水</a:t>
            </a:r>
          </a:p>
        </p:txBody>
      </p:sp>
      <p:grpSp>
        <p:nvGrpSpPr>
          <p:cNvPr id="2" name="Group 47"/>
          <p:cNvGrpSpPr>
            <a:grpSpLocks/>
          </p:cNvGrpSpPr>
          <p:nvPr/>
        </p:nvGrpSpPr>
        <p:grpSpPr bwMode="auto">
          <a:xfrm>
            <a:off x="323850" y="1052513"/>
            <a:ext cx="4276725" cy="744537"/>
            <a:chOff x="192" y="648"/>
            <a:chExt cx="2694" cy="469"/>
          </a:xfrm>
        </p:grpSpPr>
        <p:sp>
          <p:nvSpPr>
            <p:cNvPr id="41127" name="Freeform 48"/>
            <p:cNvSpPr>
              <a:spLocks/>
            </p:cNvSpPr>
            <p:nvPr/>
          </p:nvSpPr>
          <p:spPr bwMode="auto">
            <a:xfrm>
              <a:off x="476" y="663"/>
              <a:ext cx="1451" cy="136"/>
            </a:xfrm>
            <a:custGeom>
              <a:avLst/>
              <a:gdLst>
                <a:gd name="T0" fmla="*/ 1451 w 1451"/>
                <a:gd name="T1" fmla="*/ 0 h 136"/>
                <a:gd name="T2" fmla="*/ 1315 w 1451"/>
                <a:gd name="T3" fmla="*/ 46 h 136"/>
                <a:gd name="T4" fmla="*/ 953 w 1451"/>
                <a:gd name="T5" fmla="*/ 46 h 136"/>
                <a:gd name="T6" fmla="*/ 499 w 1451"/>
                <a:gd name="T7" fmla="*/ 46 h 136"/>
                <a:gd name="T8" fmla="*/ 0 w 1451"/>
                <a:gd name="T9" fmla="*/ 136 h 1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51"/>
                <a:gd name="T16" fmla="*/ 0 h 136"/>
                <a:gd name="T17" fmla="*/ 1451 w 1451"/>
                <a:gd name="T18" fmla="*/ 136 h 1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51" h="136">
                  <a:moveTo>
                    <a:pt x="1451" y="0"/>
                  </a:moveTo>
                  <a:cubicBezTo>
                    <a:pt x="1424" y="19"/>
                    <a:pt x="1398" y="38"/>
                    <a:pt x="1315" y="46"/>
                  </a:cubicBezTo>
                  <a:cubicBezTo>
                    <a:pt x="1232" y="54"/>
                    <a:pt x="1089" y="46"/>
                    <a:pt x="953" y="46"/>
                  </a:cubicBezTo>
                  <a:cubicBezTo>
                    <a:pt x="817" y="46"/>
                    <a:pt x="658" y="31"/>
                    <a:pt x="499" y="46"/>
                  </a:cubicBezTo>
                  <a:cubicBezTo>
                    <a:pt x="340" y="61"/>
                    <a:pt x="83" y="121"/>
                    <a:pt x="0" y="136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8" name="Freeform 49"/>
            <p:cNvSpPr>
              <a:spLocks/>
            </p:cNvSpPr>
            <p:nvPr/>
          </p:nvSpPr>
          <p:spPr bwMode="auto">
            <a:xfrm>
              <a:off x="521" y="709"/>
              <a:ext cx="1543" cy="272"/>
            </a:xfrm>
            <a:custGeom>
              <a:avLst/>
              <a:gdLst>
                <a:gd name="T0" fmla="*/ 1543 w 1543"/>
                <a:gd name="T1" fmla="*/ 0 h 272"/>
                <a:gd name="T2" fmla="*/ 1452 w 1543"/>
                <a:gd name="T3" fmla="*/ 90 h 272"/>
                <a:gd name="T4" fmla="*/ 1089 w 1543"/>
                <a:gd name="T5" fmla="*/ 136 h 272"/>
                <a:gd name="T6" fmla="*/ 635 w 1543"/>
                <a:gd name="T7" fmla="*/ 136 h 272"/>
                <a:gd name="T8" fmla="*/ 0 w 1543"/>
                <a:gd name="T9" fmla="*/ 272 h 27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43"/>
                <a:gd name="T16" fmla="*/ 0 h 272"/>
                <a:gd name="T17" fmla="*/ 1543 w 1543"/>
                <a:gd name="T18" fmla="*/ 272 h 27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43" h="272">
                  <a:moveTo>
                    <a:pt x="1543" y="0"/>
                  </a:moveTo>
                  <a:cubicBezTo>
                    <a:pt x="1535" y="33"/>
                    <a:pt x="1528" y="67"/>
                    <a:pt x="1452" y="90"/>
                  </a:cubicBezTo>
                  <a:cubicBezTo>
                    <a:pt x="1376" y="113"/>
                    <a:pt x="1225" y="128"/>
                    <a:pt x="1089" y="136"/>
                  </a:cubicBezTo>
                  <a:cubicBezTo>
                    <a:pt x="953" y="144"/>
                    <a:pt x="816" y="113"/>
                    <a:pt x="635" y="136"/>
                  </a:cubicBezTo>
                  <a:cubicBezTo>
                    <a:pt x="454" y="159"/>
                    <a:pt x="113" y="249"/>
                    <a:pt x="0" y="272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9" name="Freeform 50"/>
            <p:cNvSpPr>
              <a:spLocks/>
            </p:cNvSpPr>
            <p:nvPr/>
          </p:nvSpPr>
          <p:spPr bwMode="auto">
            <a:xfrm>
              <a:off x="567" y="754"/>
              <a:ext cx="1678" cy="363"/>
            </a:xfrm>
            <a:custGeom>
              <a:avLst/>
              <a:gdLst>
                <a:gd name="T0" fmla="*/ 1678 w 1678"/>
                <a:gd name="T1" fmla="*/ 0 h 363"/>
                <a:gd name="T2" fmla="*/ 1617 w 1678"/>
                <a:gd name="T3" fmla="*/ 134 h 363"/>
                <a:gd name="T4" fmla="*/ 1455 w 1678"/>
                <a:gd name="T5" fmla="*/ 224 h 363"/>
                <a:gd name="T6" fmla="*/ 1257 w 1678"/>
                <a:gd name="T7" fmla="*/ 266 h 363"/>
                <a:gd name="T8" fmla="*/ 735 w 1678"/>
                <a:gd name="T9" fmla="*/ 254 h 363"/>
                <a:gd name="T10" fmla="*/ 357 w 1678"/>
                <a:gd name="T11" fmla="*/ 320 h 363"/>
                <a:gd name="T12" fmla="*/ 0 w 1678"/>
                <a:gd name="T13" fmla="*/ 363 h 36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78"/>
                <a:gd name="T22" fmla="*/ 0 h 363"/>
                <a:gd name="T23" fmla="*/ 1678 w 1678"/>
                <a:gd name="T24" fmla="*/ 363 h 363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78" h="363">
                  <a:moveTo>
                    <a:pt x="1678" y="0"/>
                  </a:moveTo>
                  <a:cubicBezTo>
                    <a:pt x="1668" y="22"/>
                    <a:pt x="1654" y="97"/>
                    <a:pt x="1617" y="134"/>
                  </a:cubicBezTo>
                  <a:cubicBezTo>
                    <a:pt x="1580" y="171"/>
                    <a:pt x="1515" y="202"/>
                    <a:pt x="1455" y="224"/>
                  </a:cubicBezTo>
                  <a:cubicBezTo>
                    <a:pt x="1395" y="246"/>
                    <a:pt x="1377" y="261"/>
                    <a:pt x="1257" y="266"/>
                  </a:cubicBezTo>
                  <a:cubicBezTo>
                    <a:pt x="1137" y="271"/>
                    <a:pt x="885" y="245"/>
                    <a:pt x="735" y="254"/>
                  </a:cubicBezTo>
                  <a:cubicBezTo>
                    <a:pt x="585" y="263"/>
                    <a:pt x="479" y="302"/>
                    <a:pt x="357" y="320"/>
                  </a:cubicBezTo>
                  <a:cubicBezTo>
                    <a:pt x="235" y="338"/>
                    <a:pt x="74" y="354"/>
                    <a:pt x="0" y="363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30" name="Freeform 51"/>
            <p:cNvSpPr>
              <a:spLocks/>
            </p:cNvSpPr>
            <p:nvPr/>
          </p:nvSpPr>
          <p:spPr bwMode="auto">
            <a:xfrm>
              <a:off x="2547" y="648"/>
              <a:ext cx="339" cy="69"/>
            </a:xfrm>
            <a:custGeom>
              <a:avLst/>
              <a:gdLst>
                <a:gd name="T0" fmla="*/ 339 w 339"/>
                <a:gd name="T1" fmla="*/ 36 h 69"/>
                <a:gd name="T2" fmla="*/ 288 w 339"/>
                <a:gd name="T3" fmla="*/ 61 h 69"/>
                <a:gd name="T4" fmla="*/ 106 w 339"/>
                <a:gd name="T5" fmla="*/ 61 h 69"/>
                <a:gd name="T6" fmla="*/ 15 w 339"/>
                <a:gd name="T7" fmla="*/ 15 h 6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39"/>
                <a:gd name="T13" fmla="*/ 0 h 69"/>
                <a:gd name="T14" fmla="*/ 339 w 339"/>
                <a:gd name="T15" fmla="*/ 69 h 6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39" h="69">
                  <a:moveTo>
                    <a:pt x="339" y="36"/>
                  </a:moveTo>
                  <a:cubicBezTo>
                    <a:pt x="331" y="41"/>
                    <a:pt x="327" y="57"/>
                    <a:pt x="288" y="61"/>
                  </a:cubicBezTo>
                  <a:cubicBezTo>
                    <a:pt x="249" y="65"/>
                    <a:pt x="151" y="69"/>
                    <a:pt x="106" y="61"/>
                  </a:cubicBezTo>
                  <a:cubicBezTo>
                    <a:pt x="61" y="53"/>
                    <a:pt x="0" y="0"/>
                    <a:pt x="15" y="15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31" name="Freeform 52"/>
            <p:cNvSpPr>
              <a:spLocks/>
            </p:cNvSpPr>
            <p:nvPr/>
          </p:nvSpPr>
          <p:spPr bwMode="auto">
            <a:xfrm>
              <a:off x="2412" y="762"/>
              <a:ext cx="468" cy="136"/>
            </a:xfrm>
            <a:custGeom>
              <a:avLst/>
              <a:gdLst>
                <a:gd name="T0" fmla="*/ 468 w 468"/>
                <a:gd name="T1" fmla="*/ 128 h 136"/>
                <a:gd name="T2" fmla="*/ 287 w 468"/>
                <a:gd name="T3" fmla="*/ 128 h 136"/>
                <a:gd name="T4" fmla="*/ 105 w 468"/>
                <a:gd name="T5" fmla="*/ 83 h 136"/>
                <a:gd name="T6" fmla="*/ 0 w 468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68"/>
                <a:gd name="T13" fmla="*/ 0 h 136"/>
                <a:gd name="T14" fmla="*/ 468 w 468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68" h="136">
                  <a:moveTo>
                    <a:pt x="468" y="128"/>
                  </a:moveTo>
                  <a:cubicBezTo>
                    <a:pt x="408" y="132"/>
                    <a:pt x="348" y="136"/>
                    <a:pt x="287" y="128"/>
                  </a:cubicBezTo>
                  <a:cubicBezTo>
                    <a:pt x="226" y="120"/>
                    <a:pt x="153" y="104"/>
                    <a:pt x="105" y="83"/>
                  </a:cubicBezTo>
                  <a:cubicBezTo>
                    <a:pt x="57" y="62"/>
                    <a:pt x="22" y="17"/>
                    <a:pt x="0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32" name="Freeform 53"/>
            <p:cNvSpPr>
              <a:spLocks/>
            </p:cNvSpPr>
            <p:nvPr/>
          </p:nvSpPr>
          <p:spPr bwMode="auto">
            <a:xfrm>
              <a:off x="198" y="729"/>
              <a:ext cx="142" cy="70"/>
            </a:xfrm>
            <a:custGeom>
              <a:avLst/>
              <a:gdLst>
                <a:gd name="T0" fmla="*/ 0 w 142"/>
                <a:gd name="T1" fmla="*/ 15 h 70"/>
                <a:gd name="T2" fmla="*/ 66 w 142"/>
                <a:gd name="T3" fmla="*/ 9 h 70"/>
                <a:gd name="T4" fmla="*/ 142 w 142"/>
                <a:gd name="T5" fmla="*/ 70 h 70"/>
                <a:gd name="T6" fmla="*/ 0 60000 65536"/>
                <a:gd name="T7" fmla="*/ 0 60000 65536"/>
                <a:gd name="T8" fmla="*/ 0 60000 65536"/>
                <a:gd name="T9" fmla="*/ 0 w 142"/>
                <a:gd name="T10" fmla="*/ 0 h 70"/>
                <a:gd name="T11" fmla="*/ 142 w 142"/>
                <a:gd name="T12" fmla="*/ 70 h 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2" h="70">
                  <a:moveTo>
                    <a:pt x="0" y="15"/>
                  </a:moveTo>
                  <a:cubicBezTo>
                    <a:pt x="11" y="13"/>
                    <a:pt x="42" y="0"/>
                    <a:pt x="66" y="9"/>
                  </a:cubicBezTo>
                  <a:cubicBezTo>
                    <a:pt x="90" y="18"/>
                    <a:pt x="126" y="57"/>
                    <a:pt x="142" y="7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33" name="Freeform 54"/>
            <p:cNvSpPr>
              <a:spLocks/>
            </p:cNvSpPr>
            <p:nvPr/>
          </p:nvSpPr>
          <p:spPr bwMode="auto">
            <a:xfrm>
              <a:off x="198" y="906"/>
              <a:ext cx="150" cy="12"/>
            </a:xfrm>
            <a:custGeom>
              <a:avLst/>
              <a:gdLst>
                <a:gd name="T0" fmla="*/ 0 w 150"/>
                <a:gd name="T1" fmla="*/ 0 h 12"/>
                <a:gd name="T2" fmla="*/ 54 w 150"/>
                <a:gd name="T3" fmla="*/ 6 h 12"/>
                <a:gd name="T4" fmla="*/ 150 w 150"/>
                <a:gd name="T5" fmla="*/ 12 h 12"/>
                <a:gd name="T6" fmla="*/ 0 60000 65536"/>
                <a:gd name="T7" fmla="*/ 0 60000 65536"/>
                <a:gd name="T8" fmla="*/ 0 60000 65536"/>
                <a:gd name="T9" fmla="*/ 0 w 150"/>
                <a:gd name="T10" fmla="*/ 0 h 12"/>
                <a:gd name="T11" fmla="*/ 150 w 150"/>
                <a:gd name="T12" fmla="*/ 12 h 1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0" h="12">
                  <a:moveTo>
                    <a:pt x="0" y="0"/>
                  </a:moveTo>
                  <a:cubicBezTo>
                    <a:pt x="9" y="2"/>
                    <a:pt x="29" y="4"/>
                    <a:pt x="54" y="6"/>
                  </a:cubicBezTo>
                  <a:cubicBezTo>
                    <a:pt x="79" y="8"/>
                    <a:pt x="130" y="11"/>
                    <a:pt x="150" y="12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34" name="Freeform 55"/>
            <p:cNvSpPr>
              <a:spLocks/>
            </p:cNvSpPr>
            <p:nvPr/>
          </p:nvSpPr>
          <p:spPr bwMode="auto">
            <a:xfrm>
              <a:off x="192" y="1044"/>
              <a:ext cx="144" cy="30"/>
            </a:xfrm>
            <a:custGeom>
              <a:avLst/>
              <a:gdLst>
                <a:gd name="T0" fmla="*/ 0 w 144"/>
                <a:gd name="T1" fmla="*/ 0 h 30"/>
                <a:gd name="T2" fmla="*/ 72 w 144"/>
                <a:gd name="T3" fmla="*/ 12 h 30"/>
                <a:gd name="T4" fmla="*/ 144 w 144"/>
                <a:gd name="T5" fmla="*/ 30 h 30"/>
                <a:gd name="T6" fmla="*/ 0 60000 65536"/>
                <a:gd name="T7" fmla="*/ 0 60000 65536"/>
                <a:gd name="T8" fmla="*/ 0 60000 65536"/>
                <a:gd name="T9" fmla="*/ 0 w 144"/>
                <a:gd name="T10" fmla="*/ 0 h 30"/>
                <a:gd name="T11" fmla="*/ 144 w 144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4" h="30">
                  <a:moveTo>
                    <a:pt x="0" y="0"/>
                  </a:moveTo>
                  <a:cubicBezTo>
                    <a:pt x="12" y="1"/>
                    <a:pt x="48" y="7"/>
                    <a:pt x="72" y="12"/>
                  </a:cubicBezTo>
                  <a:cubicBezTo>
                    <a:pt x="96" y="17"/>
                    <a:pt x="129" y="26"/>
                    <a:pt x="144" y="3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35" name="Text Box 56"/>
            <p:cNvSpPr txBox="1">
              <a:spLocks noChangeArrowheads="1"/>
            </p:cNvSpPr>
            <p:nvPr/>
          </p:nvSpPr>
          <p:spPr bwMode="auto">
            <a:xfrm>
              <a:off x="930" y="698"/>
              <a:ext cx="770" cy="19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zh-TW" altLang="zh-TW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endParaRPr>
            </a:p>
          </p:txBody>
        </p:sp>
      </p:grpSp>
      <p:grpSp>
        <p:nvGrpSpPr>
          <p:cNvPr id="3" name="Group 57"/>
          <p:cNvGrpSpPr>
            <a:grpSpLocks/>
          </p:cNvGrpSpPr>
          <p:nvPr/>
        </p:nvGrpSpPr>
        <p:grpSpPr bwMode="auto">
          <a:xfrm>
            <a:off x="4643438" y="1052513"/>
            <a:ext cx="3806825" cy="808037"/>
            <a:chOff x="2922" y="666"/>
            <a:chExt cx="2398" cy="509"/>
          </a:xfrm>
        </p:grpSpPr>
        <p:sp>
          <p:nvSpPr>
            <p:cNvPr id="41118" name="Freeform 58"/>
            <p:cNvSpPr>
              <a:spLocks/>
            </p:cNvSpPr>
            <p:nvPr/>
          </p:nvSpPr>
          <p:spPr bwMode="auto">
            <a:xfrm>
              <a:off x="3206" y="667"/>
              <a:ext cx="1451" cy="136"/>
            </a:xfrm>
            <a:custGeom>
              <a:avLst/>
              <a:gdLst>
                <a:gd name="T0" fmla="*/ 1451 w 1451"/>
                <a:gd name="T1" fmla="*/ 0 h 136"/>
                <a:gd name="T2" fmla="*/ 1315 w 1451"/>
                <a:gd name="T3" fmla="*/ 46 h 136"/>
                <a:gd name="T4" fmla="*/ 953 w 1451"/>
                <a:gd name="T5" fmla="*/ 46 h 136"/>
                <a:gd name="T6" fmla="*/ 499 w 1451"/>
                <a:gd name="T7" fmla="*/ 46 h 136"/>
                <a:gd name="T8" fmla="*/ 0 w 1451"/>
                <a:gd name="T9" fmla="*/ 136 h 1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51"/>
                <a:gd name="T16" fmla="*/ 0 h 136"/>
                <a:gd name="T17" fmla="*/ 1451 w 1451"/>
                <a:gd name="T18" fmla="*/ 136 h 1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51" h="136">
                  <a:moveTo>
                    <a:pt x="1451" y="0"/>
                  </a:moveTo>
                  <a:cubicBezTo>
                    <a:pt x="1424" y="19"/>
                    <a:pt x="1398" y="38"/>
                    <a:pt x="1315" y="46"/>
                  </a:cubicBezTo>
                  <a:cubicBezTo>
                    <a:pt x="1232" y="54"/>
                    <a:pt x="1089" y="46"/>
                    <a:pt x="953" y="46"/>
                  </a:cubicBezTo>
                  <a:cubicBezTo>
                    <a:pt x="817" y="46"/>
                    <a:pt x="658" y="31"/>
                    <a:pt x="499" y="46"/>
                  </a:cubicBezTo>
                  <a:cubicBezTo>
                    <a:pt x="340" y="61"/>
                    <a:pt x="83" y="121"/>
                    <a:pt x="0" y="136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19" name="Freeform 59"/>
            <p:cNvSpPr>
              <a:spLocks/>
            </p:cNvSpPr>
            <p:nvPr/>
          </p:nvSpPr>
          <p:spPr bwMode="auto">
            <a:xfrm>
              <a:off x="3251" y="713"/>
              <a:ext cx="1543" cy="272"/>
            </a:xfrm>
            <a:custGeom>
              <a:avLst/>
              <a:gdLst>
                <a:gd name="T0" fmla="*/ 1543 w 1543"/>
                <a:gd name="T1" fmla="*/ 0 h 272"/>
                <a:gd name="T2" fmla="*/ 1452 w 1543"/>
                <a:gd name="T3" fmla="*/ 90 h 272"/>
                <a:gd name="T4" fmla="*/ 1089 w 1543"/>
                <a:gd name="T5" fmla="*/ 136 h 272"/>
                <a:gd name="T6" fmla="*/ 635 w 1543"/>
                <a:gd name="T7" fmla="*/ 136 h 272"/>
                <a:gd name="T8" fmla="*/ 0 w 1543"/>
                <a:gd name="T9" fmla="*/ 272 h 27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43"/>
                <a:gd name="T16" fmla="*/ 0 h 272"/>
                <a:gd name="T17" fmla="*/ 1543 w 1543"/>
                <a:gd name="T18" fmla="*/ 272 h 27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43" h="272">
                  <a:moveTo>
                    <a:pt x="1543" y="0"/>
                  </a:moveTo>
                  <a:cubicBezTo>
                    <a:pt x="1535" y="33"/>
                    <a:pt x="1528" y="67"/>
                    <a:pt x="1452" y="90"/>
                  </a:cubicBezTo>
                  <a:cubicBezTo>
                    <a:pt x="1376" y="113"/>
                    <a:pt x="1225" y="128"/>
                    <a:pt x="1089" y="136"/>
                  </a:cubicBezTo>
                  <a:cubicBezTo>
                    <a:pt x="953" y="144"/>
                    <a:pt x="816" y="113"/>
                    <a:pt x="635" y="136"/>
                  </a:cubicBezTo>
                  <a:cubicBezTo>
                    <a:pt x="454" y="159"/>
                    <a:pt x="113" y="249"/>
                    <a:pt x="0" y="272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0" name="Freeform 60"/>
            <p:cNvSpPr>
              <a:spLocks/>
            </p:cNvSpPr>
            <p:nvPr/>
          </p:nvSpPr>
          <p:spPr bwMode="auto">
            <a:xfrm>
              <a:off x="3297" y="758"/>
              <a:ext cx="1678" cy="363"/>
            </a:xfrm>
            <a:custGeom>
              <a:avLst/>
              <a:gdLst>
                <a:gd name="T0" fmla="*/ 1678 w 1678"/>
                <a:gd name="T1" fmla="*/ 0 h 363"/>
                <a:gd name="T2" fmla="*/ 1617 w 1678"/>
                <a:gd name="T3" fmla="*/ 134 h 363"/>
                <a:gd name="T4" fmla="*/ 1455 w 1678"/>
                <a:gd name="T5" fmla="*/ 224 h 363"/>
                <a:gd name="T6" fmla="*/ 1257 w 1678"/>
                <a:gd name="T7" fmla="*/ 266 h 363"/>
                <a:gd name="T8" fmla="*/ 735 w 1678"/>
                <a:gd name="T9" fmla="*/ 254 h 363"/>
                <a:gd name="T10" fmla="*/ 357 w 1678"/>
                <a:gd name="T11" fmla="*/ 320 h 363"/>
                <a:gd name="T12" fmla="*/ 0 w 1678"/>
                <a:gd name="T13" fmla="*/ 363 h 36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78"/>
                <a:gd name="T22" fmla="*/ 0 h 363"/>
                <a:gd name="T23" fmla="*/ 1678 w 1678"/>
                <a:gd name="T24" fmla="*/ 363 h 363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78" h="363">
                  <a:moveTo>
                    <a:pt x="1678" y="0"/>
                  </a:moveTo>
                  <a:cubicBezTo>
                    <a:pt x="1668" y="22"/>
                    <a:pt x="1654" y="97"/>
                    <a:pt x="1617" y="134"/>
                  </a:cubicBezTo>
                  <a:cubicBezTo>
                    <a:pt x="1580" y="171"/>
                    <a:pt x="1515" y="202"/>
                    <a:pt x="1455" y="224"/>
                  </a:cubicBezTo>
                  <a:cubicBezTo>
                    <a:pt x="1395" y="246"/>
                    <a:pt x="1377" y="261"/>
                    <a:pt x="1257" y="266"/>
                  </a:cubicBezTo>
                  <a:cubicBezTo>
                    <a:pt x="1137" y="271"/>
                    <a:pt x="885" y="245"/>
                    <a:pt x="735" y="254"/>
                  </a:cubicBezTo>
                  <a:cubicBezTo>
                    <a:pt x="585" y="263"/>
                    <a:pt x="479" y="302"/>
                    <a:pt x="357" y="320"/>
                  </a:cubicBezTo>
                  <a:cubicBezTo>
                    <a:pt x="235" y="338"/>
                    <a:pt x="74" y="354"/>
                    <a:pt x="0" y="363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1" name="Freeform 61"/>
            <p:cNvSpPr>
              <a:spLocks/>
            </p:cNvSpPr>
            <p:nvPr/>
          </p:nvSpPr>
          <p:spPr bwMode="auto">
            <a:xfrm>
              <a:off x="2928" y="733"/>
              <a:ext cx="142" cy="70"/>
            </a:xfrm>
            <a:custGeom>
              <a:avLst/>
              <a:gdLst>
                <a:gd name="T0" fmla="*/ 0 w 142"/>
                <a:gd name="T1" fmla="*/ 15 h 70"/>
                <a:gd name="T2" fmla="*/ 66 w 142"/>
                <a:gd name="T3" fmla="*/ 9 h 70"/>
                <a:gd name="T4" fmla="*/ 142 w 142"/>
                <a:gd name="T5" fmla="*/ 70 h 70"/>
                <a:gd name="T6" fmla="*/ 0 60000 65536"/>
                <a:gd name="T7" fmla="*/ 0 60000 65536"/>
                <a:gd name="T8" fmla="*/ 0 60000 65536"/>
                <a:gd name="T9" fmla="*/ 0 w 142"/>
                <a:gd name="T10" fmla="*/ 0 h 70"/>
                <a:gd name="T11" fmla="*/ 142 w 142"/>
                <a:gd name="T12" fmla="*/ 70 h 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2" h="70">
                  <a:moveTo>
                    <a:pt x="0" y="15"/>
                  </a:moveTo>
                  <a:cubicBezTo>
                    <a:pt x="11" y="13"/>
                    <a:pt x="42" y="0"/>
                    <a:pt x="66" y="9"/>
                  </a:cubicBezTo>
                  <a:cubicBezTo>
                    <a:pt x="90" y="18"/>
                    <a:pt x="126" y="57"/>
                    <a:pt x="142" y="7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2" name="Freeform 62"/>
            <p:cNvSpPr>
              <a:spLocks/>
            </p:cNvSpPr>
            <p:nvPr/>
          </p:nvSpPr>
          <p:spPr bwMode="auto">
            <a:xfrm>
              <a:off x="2928" y="910"/>
              <a:ext cx="150" cy="12"/>
            </a:xfrm>
            <a:custGeom>
              <a:avLst/>
              <a:gdLst>
                <a:gd name="T0" fmla="*/ 0 w 150"/>
                <a:gd name="T1" fmla="*/ 0 h 12"/>
                <a:gd name="T2" fmla="*/ 54 w 150"/>
                <a:gd name="T3" fmla="*/ 6 h 12"/>
                <a:gd name="T4" fmla="*/ 150 w 150"/>
                <a:gd name="T5" fmla="*/ 12 h 12"/>
                <a:gd name="T6" fmla="*/ 0 60000 65536"/>
                <a:gd name="T7" fmla="*/ 0 60000 65536"/>
                <a:gd name="T8" fmla="*/ 0 60000 65536"/>
                <a:gd name="T9" fmla="*/ 0 w 150"/>
                <a:gd name="T10" fmla="*/ 0 h 12"/>
                <a:gd name="T11" fmla="*/ 150 w 150"/>
                <a:gd name="T12" fmla="*/ 12 h 1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0" h="12">
                  <a:moveTo>
                    <a:pt x="0" y="0"/>
                  </a:moveTo>
                  <a:cubicBezTo>
                    <a:pt x="9" y="2"/>
                    <a:pt x="29" y="4"/>
                    <a:pt x="54" y="6"/>
                  </a:cubicBezTo>
                  <a:cubicBezTo>
                    <a:pt x="79" y="8"/>
                    <a:pt x="130" y="11"/>
                    <a:pt x="150" y="12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3" name="Freeform 63"/>
            <p:cNvSpPr>
              <a:spLocks/>
            </p:cNvSpPr>
            <p:nvPr/>
          </p:nvSpPr>
          <p:spPr bwMode="auto">
            <a:xfrm>
              <a:off x="2922" y="1048"/>
              <a:ext cx="144" cy="30"/>
            </a:xfrm>
            <a:custGeom>
              <a:avLst/>
              <a:gdLst>
                <a:gd name="T0" fmla="*/ 0 w 144"/>
                <a:gd name="T1" fmla="*/ 0 h 30"/>
                <a:gd name="T2" fmla="*/ 72 w 144"/>
                <a:gd name="T3" fmla="*/ 12 h 30"/>
                <a:gd name="T4" fmla="*/ 144 w 144"/>
                <a:gd name="T5" fmla="*/ 30 h 30"/>
                <a:gd name="T6" fmla="*/ 0 60000 65536"/>
                <a:gd name="T7" fmla="*/ 0 60000 65536"/>
                <a:gd name="T8" fmla="*/ 0 60000 65536"/>
                <a:gd name="T9" fmla="*/ 0 w 144"/>
                <a:gd name="T10" fmla="*/ 0 h 30"/>
                <a:gd name="T11" fmla="*/ 144 w 144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4" h="30">
                  <a:moveTo>
                    <a:pt x="0" y="0"/>
                  </a:moveTo>
                  <a:cubicBezTo>
                    <a:pt x="12" y="1"/>
                    <a:pt x="48" y="7"/>
                    <a:pt x="72" y="12"/>
                  </a:cubicBezTo>
                  <a:cubicBezTo>
                    <a:pt x="96" y="17"/>
                    <a:pt x="129" y="26"/>
                    <a:pt x="144" y="3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4" name="Freeform 64"/>
            <p:cNvSpPr>
              <a:spLocks/>
            </p:cNvSpPr>
            <p:nvPr/>
          </p:nvSpPr>
          <p:spPr bwMode="auto">
            <a:xfrm>
              <a:off x="4332" y="754"/>
              <a:ext cx="816" cy="421"/>
            </a:xfrm>
            <a:custGeom>
              <a:avLst/>
              <a:gdLst>
                <a:gd name="T0" fmla="*/ 816 w 816"/>
                <a:gd name="T1" fmla="*/ 0 h 421"/>
                <a:gd name="T2" fmla="*/ 774 w 816"/>
                <a:gd name="T3" fmla="*/ 134 h 421"/>
                <a:gd name="T4" fmla="*/ 660 w 816"/>
                <a:gd name="T5" fmla="*/ 272 h 421"/>
                <a:gd name="T6" fmla="*/ 384 w 816"/>
                <a:gd name="T7" fmla="*/ 398 h 421"/>
                <a:gd name="T8" fmla="*/ 0 w 816"/>
                <a:gd name="T9" fmla="*/ 408 h 4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16"/>
                <a:gd name="T16" fmla="*/ 0 h 421"/>
                <a:gd name="T17" fmla="*/ 816 w 816"/>
                <a:gd name="T18" fmla="*/ 421 h 4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16" h="421">
                  <a:moveTo>
                    <a:pt x="816" y="0"/>
                  </a:moveTo>
                  <a:cubicBezTo>
                    <a:pt x="809" y="22"/>
                    <a:pt x="800" y="89"/>
                    <a:pt x="774" y="134"/>
                  </a:cubicBezTo>
                  <a:cubicBezTo>
                    <a:pt x="748" y="179"/>
                    <a:pt x="725" y="228"/>
                    <a:pt x="660" y="272"/>
                  </a:cubicBezTo>
                  <a:cubicBezTo>
                    <a:pt x="595" y="316"/>
                    <a:pt x="494" y="375"/>
                    <a:pt x="384" y="398"/>
                  </a:cubicBezTo>
                  <a:cubicBezTo>
                    <a:pt x="274" y="421"/>
                    <a:pt x="80" y="406"/>
                    <a:pt x="0" y="408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5" name="Freeform 65"/>
            <p:cNvSpPr>
              <a:spLocks/>
            </p:cNvSpPr>
            <p:nvPr/>
          </p:nvSpPr>
          <p:spPr bwMode="auto">
            <a:xfrm>
              <a:off x="4992" y="666"/>
              <a:ext cx="328" cy="492"/>
            </a:xfrm>
            <a:custGeom>
              <a:avLst/>
              <a:gdLst>
                <a:gd name="T0" fmla="*/ 318 w 328"/>
                <a:gd name="T1" fmla="*/ 0 h 492"/>
                <a:gd name="T2" fmla="*/ 312 w 328"/>
                <a:gd name="T3" fmla="*/ 234 h 492"/>
                <a:gd name="T4" fmla="*/ 222 w 328"/>
                <a:gd name="T5" fmla="*/ 390 h 492"/>
                <a:gd name="T6" fmla="*/ 0 w 328"/>
                <a:gd name="T7" fmla="*/ 492 h 49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28"/>
                <a:gd name="T13" fmla="*/ 0 h 492"/>
                <a:gd name="T14" fmla="*/ 328 w 328"/>
                <a:gd name="T15" fmla="*/ 492 h 4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28" h="492">
                  <a:moveTo>
                    <a:pt x="318" y="0"/>
                  </a:moveTo>
                  <a:cubicBezTo>
                    <a:pt x="317" y="39"/>
                    <a:pt x="328" y="169"/>
                    <a:pt x="312" y="234"/>
                  </a:cubicBezTo>
                  <a:cubicBezTo>
                    <a:pt x="296" y="299"/>
                    <a:pt x="274" y="347"/>
                    <a:pt x="222" y="390"/>
                  </a:cubicBezTo>
                  <a:cubicBezTo>
                    <a:pt x="170" y="433"/>
                    <a:pt x="46" y="471"/>
                    <a:pt x="0" y="492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26" name="Text Box 66"/>
            <p:cNvSpPr txBox="1">
              <a:spLocks noChangeArrowheads="1"/>
            </p:cNvSpPr>
            <p:nvPr/>
          </p:nvSpPr>
          <p:spPr bwMode="auto">
            <a:xfrm>
              <a:off x="3834" y="709"/>
              <a:ext cx="770" cy="19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zh-TW" altLang="zh-TW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endParaRPr>
            </a:p>
          </p:txBody>
        </p:sp>
      </p:grpSp>
      <p:grpSp>
        <p:nvGrpSpPr>
          <p:cNvPr id="4" name="Group 67"/>
          <p:cNvGrpSpPr>
            <a:grpSpLocks/>
          </p:cNvGrpSpPr>
          <p:nvPr/>
        </p:nvGrpSpPr>
        <p:grpSpPr bwMode="auto">
          <a:xfrm>
            <a:off x="323850" y="3213100"/>
            <a:ext cx="4276725" cy="887413"/>
            <a:chOff x="200" y="2009"/>
            <a:chExt cx="2694" cy="559"/>
          </a:xfrm>
        </p:grpSpPr>
        <p:grpSp>
          <p:nvGrpSpPr>
            <p:cNvPr id="5" name="Group 68"/>
            <p:cNvGrpSpPr>
              <a:grpSpLocks/>
            </p:cNvGrpSpPr>
            <p:nvPr/>
          </p:nvGrpSpPr>
          <p:grpSpPr bwMode="auto">
            <a:xfrm>
              <a:off x="200" y="2009"/>
              <a:ext cx="2694" cy="469"/>
              <a:chOff x="200" y="2009"/>
              <a:chExt cx="2694" cy="469"/>
            </a:xfrm>
          </p:grpSpPr>
          <p:sp>
            <p:nvSpPr>
              <p:cNvPr id="41109" name="Freeform 69"/>
              <p:cNvSpPr>
                <a:spLocks/>
              </p:cNvSpPr>
              <p:nvPr/>
            </p:nvSpPr>
            <p:spPr bwMode="auto">
              <a:xfrm>
                <a:off x="484" y="2024"/>
                <a:ext cx="1451" cy="136"/>
              </a:xfrm>
              <a:custGeom>
                <a:avLst/>
                <a:gdLst>
                  <a:gd name="T0" fmla="*/ 1451 w 1451"/>
                  <a:gd name="T1" fmla="*/ 0 h 136"/>
                  <a:gd name="T2" fmla="*/ 1315 w 1451"/>
                  <a:gd name="T3" fmla="*/ 46 h 136"/>
                  <a:gd name="T4" fmla="*/ 953 w 1451"/>
                  <a:gd name="T5" fmla="*/ 46 h 136"/>
                  <a:gd name="T6" fmla="*/ 499 w 1451"/>
                  <a:gd name="T7" fmla="*/ 46 h 136"/>
                  <a:gd name="T8" fmla="*/ 0 w 14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451"/>
                  <a:gd name="T16" fmla="*/ 0 h 136"/>
                  <a:gd name="T17" fmla="*/ 1451 w 1451"/>
                  <a:gd name="T18" fmla="*/ 136 h 1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451" h="136">
                    <a:moveTo>
                      <a:pt x="1451" y="0"/>
                    </a:moveTo>
                    <a:cubicBezTo>
                      <a:pt x="1424" y="19"/>
                      <a:pt x="1398" y="38"/>
                      <a:pt x="1315" y="46"/>
                    </a:cubicBezTo>
                    <a:cubicBezTo>
                      <a:pt x="1232" y="54"/>
                      <a:pt x="1089" y="46"/>
                      <a:pt x="953" y="46"/>
                    </a:cubicBezTo>
                    <a:cubicBezTo>
                      <a:pt x="817" y="46"/>
                      <a:pt x="658" y="31"/>
                      <a:pt x="499" y="46"/>
                    </a:cubicBezTo>
                    <a:cubicBezTo>
                      <a:pt x="340" y="61"/>
                      <a:pt x="83" y="121"/>
                      <a:pt x="0" y="136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110" name="Freeform 70"/>
              <p:cNvSpPr>
                <a:spLocks/>
              </p:cNvSpPr>
              <p:nvPr/>
            </p:nvSpPr>
            <p:spPr bwMode="auto">
              <a:xfrm>
                <a:off x="529" y="2070"/>
                <a:ext cx="1543" cy="272"/>
              </a:xfrm>
              <a:custGeom>
                <a:avLst/>
                <a:gdLst>
                  <a:gd name="T0" fmla="*/ 1543 w 1543"/>
                  <a:gd name="T1" fmla="*/ 0 h 272"/>
                  <a:gd name="T2" fmla="*/ 1452 w 1543"/>
                  <a:gd name="T3" fmla="*/ 90 h 272"/>
                  <a:gd name="T4" fmla="*/ 1089 w 1543"/>
                  <a:gd name="T5" fmla="*/ 136 h 272"/>
                  <a:gd name="T6" fmla="*/ 635 w 1543"/>
                  <a:gd name="T7" fmla="*/ 136 h 272"/>
                  <a:gd name="T8" fmla="*/ 0 w 1543"/>
                  <a:gd name="T9" fmla="*/ 272 h 27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543"/>
                  <a:gd name="T16" fmla="*/ 0 h 272"/>
                  <a:gd name="T17" fmla="*/ 1543 w 1543"/>
                  <a:gd name="T18" fmla="*/ 272 h 27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543" h="272">
                    <a:moveTo>
                      <a:pt x="1543" y="0"/>
                    </a:moveTo>
                    <a:cubicBezTo>
                      <a:pt x="1535" y="33"/>
                      <a:pt x="1528" y="67"/>
                      <a:pt x="1452" y="90"/>
                    </a:cubicBezTo>
                    <a:cubicBezTo>
                      <a:pt x="1376" y="113"/>
                      <a:pt x="1225" y="128"/>
                      <a:pt x="1089" y="136"/>
                    </a:cubicBezTo>
                    <a:cubicBezTo>
                      <a:pt x="953" y="144"/>
                      <a:pt x="816" y="113"/>
                      <a:pt x="635" y="136"/>
                    </a:cubicBezTo>
                    <a:cubicBezTo>
                      <a:pt x="454" y="159"/>
                      <a:pt x="113" y="249"/>
                      <a:pt x="0" y="272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111" name="Freeform 71"/>
              <p:cNvSpPr>
                <a:spLocks/>
              </p:cNvSpPr>
              <p:nvPr/>
            </p:nvSpPr>
            <p:spPr bwMode="auto">
              <a:xfrm>
                <a:off x="575" y="2424"/>
                <a:ext cx="2293" cy="54"/>
              </a:xfrm>
              <a:custGeom>
                <a:avLst/>
                <a:gdLst>
                  <a:gd name="T0" fmla="*/ 2293 w 2293"/>
                  <a:gd name="T1" fmla="*/ 12 h 54"/>
                  <a:gd name="T2" fmla="*/ 1897 w 2293"/>
                  <a:gd name="T3" fmla="*/ 18 h 54"/>
                  <a:gd name="T4" fmla="*/ 1555 w 2293"/>
                  <a:gd name="T5" fmla="*/ 18 h 54"/>
                  <a:gd name="T6" fmla="*/ 1279 w 2293"/>
                  <a:gd name="T7" fmla="*/ 12 h 54"/>
                  <a:gd name="T8" fmla="*/ 823 w 2293"/>
                  <a:gd name="T9" fmla="*/ 0 h 54"/>
                  <a:gd name="T10" fmla="*/ 357 w 2293"/>
                  <a:gd name="T11" fmla="*/ 11 h 54"/>
                  <a:gd name="T12" fmla="*/ 0 w 2293"/>
                  <a:gd name="T13" fmla="*/ 54 h 5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2293"/>
                  <a:gd name="T22" fmla="*/ 0 h 54"/>
                  <a:gd name="T23" fmla="*/ 2293 w 2293"/>
                  <a:gd name="T24" fmla="*/ 54 h 54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2293" h="54">
                    <a:moveTo>
                      <a:pt x="2293" y="12"/>
                    </a:moveTo>
                    <a:cubicBezTo>
                      <a:pt x="2227" y="13"/>
                      <a:pt x="2020" y="17"/>
                      <a:pt x="1897" y="18"/>
                    </a:cubicBezTo>
                    <a:cubicBezTo>
                      <a:pt x="1774" y="19"/>
                      <a:pt x="1658" y="19"/>
                      <a:pt x="1555" y="18"/>
                    </a:cubicBezTo>
                    <a:cubicBezTo>
                      <a:pt x="1452" y="17"/>
                      <a:pt x="1401" y="15"/>
                      <a:pt x="1279" y="12"/>
                    </a:cubicBezTo>
                    <a:cubicBezTo>
                      <a:pt x="1157" y="9"/>
                      <a:pt x="977" y="0"/>
                      <a:pt x="823" y="0"/>
                    </a:cubicBezTo>
                    <a:cubicBezTo>
                      <a:pt x="669" y="0"/>
                      <a:pt x="494" y="2"/>
                      <a:pt x="357" y="11"/>
                    </a:cubicBezTo>
                    <a:cubicBezTo>
                      <a:pt x="220" y="20"/>
                      <a:pt x="74" y="45"/>
                      <a:pt x="0" y="54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112" name="Freeform 72"/>
              <p:cNvSpPr>
                <a:spLocks/>
              </p:cNvSpPr>
              <p:nvPr/>
            </p:nvSpPr>
            <p:spPr bwMode="auto">
              <a:xfrm>
                <a:off x="2555" y="2009"/>
                <a:ext cx="339" cy="69"/>
              </a:xfrm>
              <a:custGeom>
                <a:avLst/>
                <a:gdLst>
                  <a:gd name="T0" fmla="*/ 339 w 339"/>
                  <a:gd name="T1" fmla="*/ 36 h 69"/>
                  <a:gd name="T2" fmla="*/ 288 w 339"/>
                  <a:gd name="T3" fmla="*/ 61 h 69"/>
                  <a:gd name="T4" fmla="*/ 106 w 339"/>
                  <a:gd name="T5" fmla="*/ 61 h 69"/>
                  <a:gd name="T6" fmla="*/ 15 w 339"/>
                  <a:gd name="T7" fmla="*/ 15 h 69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339"/>
                  <a:gd name="T13" fmla="*/ 0 h 69"/>
                  <a:gd name="T14" fmla="*/ 339 w 339"/>
                  <a:gd name="T15" fmla="*/ 69 h 69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339" h="69">
                    <a:moveTo>
                      <a:pt x="339" y="36"/>
                    </a:moveTo>
                    <a:cubicBezTo>
                      <a:pt x="331" y="41"/>
                      <a:pt x="327" y="57"/>
                      <a:pt x="288" y="61"/>
                    </a:cubicBezTo>
                    <a:cubicBezTo>
                      <a:pt x="249" y="65"/>
                      <a:pt x="151" y="69"/>
                      <a:pt x="106" y="61"/>
                    </a:cubicBezTo>
                    <a:cubicBezTo>
                      <a:pt x="61" y="53"/>
                      <a:pt x="0" y="0"/>
                      <a:pt x="15" y="15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113" name="Freeform 73"/>
              <p:cNvSpPr>
                <a:spLocks/>
              </p:cNvSpPr>
              <p:nvPr/>
            </p:nvSpPr>
            <p:spPr bwMode="auto">
              <a:xfrm>
                <a:off x="2420" y="2123"/>
                <a:ext cx="468" cy="136"/>
              </a:xfrm>
              <a:custGeom>
                <a:avLst/>
                <a:gdLst>
                  <a:gd name="T0" fmla="*/ 468 w 468"/>
                  <a:gd name="T1" fmla="*/ 128 h 136"/>
                  <a:gd name="T2" fmla="*/ 287 w 468"/>
                  <a:gd name="T3" fmla="*/ 128 h 136"/>
                  <a:gd name="T4" fmla="*/ 105 w 468"/>
                  <a:gd name="T5" fmla="*/ 83 h 136"/>
                  <a:gd name="T6" fmla="*/ 0 w 468"/>
                  <a:gd name="T7" fmla="*/ 0 h 13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468"/>
                  <a:gd name="T13" fmla="*/ 0 h 136"/>
                  <a:gd name="T14" fmla="*/ 468 w 468"/>
                  <a:gd name="T15" fmla="*/ 136 h 1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468" h="136">
                    <a:moveTo>
                      <a:pt x="468" y="128"/>
                    </a:moveTo>
                    <a:cubicBezTo>
                      <a:pt x="408" y="132"/>
                      <a:pt x="348" y="136"/>
                      <a:pt x="287" y="128"/>
                    </a:cubicBezTo>
                    <a:cubicBezTo>
                      <a:pt x="226" y="120"/>
                      <a:pt x="153" y="104"/>
                      <a:pt x="105" y="83"/>
                    </a:cubicBezTo>
                    <a:cubicBezTo>
                      <a:pt x="57" y="62"/>
                      <a:pt x="22" y="17"/>
                      <a:pt x="0" y="0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114" name="Freeform 74"/>
              <p:cNvSpPr>
                <a:spLocks/>
              </p:cNvSpPr>
              <p:nvPr/>
            </p:nvSpPr>
            <p:spPr bwMode="auto">
              <a:xfrm>
                <a:off x="206" y="2090"/>
                <a:ext cx="142" cy="70"/>
              </a:xfrm>
              <a:custGeom>
                <a:avLst/>
                <a:gdLst>
                  <a:gd name="T0" fmla="*/ 0 w 142"/>
                  <a:gd name="T1" fmla="*/ 15 h 70"/>
                  <a:gd name="T2" fmla="*/ 66 w 142"/>
                  <a:gd name="T3" fmla="*/ 9 h 70"/>
                  <a:gd name="T4" fmla="*/ 142 w 142"/>
                  <a:gd name="T5" fmla="*/ 70 h 70"/>
                  <a:gd name="T6" fmla="*/ 0 60000 65536"/>
                  <a:gd name="T7" fmla="*/ 0 60000 65536"/>
                  <a:gd name="T8" fmla="*/ 0 60000 65536"/>
                  <a:gd name="T9" fmla="*/ 0 w 142"/>
                  <a:gd name="T10" fmla="*/ 0 h 70"/>
                  <a:gd name="T11" fmla="*/ 142 w 142"/>
                  <a:gd name="T12" fmla="*/ 70 h 7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42" h="70">
                    <a:moveTo>
                      <a:pt x="0" y="15"/>
                    </a:moveTo>
                    <a:cubicBezTo>
                      <a:pt x="11" y="13"/>
                      <a:pt x="42" y="0"/>
                      <a:pt x="66" y="9"/>
                    </a:cubicBezTo>
                    <a:cubicBezTo>
                      <a:pt x="90" y="18"/>
                      <a:pt x="126" y="57"/>
                      <a:pt x="142" y="70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115" name="Freeform 75"/>
              <p:cNvSpPr>
                <a:spLocks/>
              </p:cNvSpPr>
              <p:nvPr/>
            </p:nvSpPr>
            <p:spPr bwMode="auto">
              <a:xfrm>
                <a:off x="206" y="2267"/>
                <a:ext cx="150" cy="12"/>
              </a:xfrm>
              <a:custGeom>
                <a:avLst/>
                <a:gdLst>
                  <a:gd name="T0" fmla="*/ 0 w 150"/>
                  <a:gd name="T1" fmla="*/ 0 h 12"/>
                  <a:gd name="T2" fmla="*/ 54 w 150"/>
                  <a:gd name="T3" fmla="*/ 6 h 12"/>
                  <a:gd name="T4" fmla="*/ 150 w 150"/>
                  <a:gd name="T5" fmla="*/ 12 h 12"/>
                  <a:gd name="T6" fmla="*/ 0 60000 65536"/>
                  <a:gd name="T7" fmla="*/ 0 60000 65536"/>
                  <a:gd name="T8" fmla="*/ 0 60000 65536"/>
                  <a:gd name="T9" fmla="*/ 0 w 150"/>
                  <a:gd name="T10" fmla="*/ 0 h 12"/>
                  <a:gd name="T11" fmla="*/ 150 w 150"/>
                  <a:gd name="T12" fmla="*/ 12 h 1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50" h="12">
                    <a:moveTo>
                      <a:pt x="0" y="0"/>
                    </a:moveTo>
                    <a:cubicBezTo>
                      <a:pt x="9" y="2"/>
                      <a:pt x="29" y="4"/>
                      <a:pt x="54" y="6"/>
                    </a:cubicBezTo>
                    <a:cubicBezTo>
                      <a:pt x="79" y="8"/>
                      <a:pt x="130" y="11"/>
                      <a:pt x="150" y="12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116" name="Freeform 76"/>
              <p:cNvSpPr>
                <a:spLocks/>
              </p:cNvSpPr>
              <p:nvPr/>
            </p:nvSpPr>
            <p:spPr bwMode="auto">
              <a:xfrm>
                <a:off x="200" y="2405"/>
                <a:ext cx="144" cy="30"/>
              </a:xfrm>
              <a:custGeom>
                <a:avLst/>
                <a:gdLst>
                  <a:gd name="T0" fmla="*/ 0 w 144"/>
                  <a:gd name="T1" fmla="*/ 0 h 30"/>
                  <a:gd name="T2" fmla="*/ 72 w 144"/>
                  <a:gd name="T3" fmla="*/ 12 h 30"/>
                  <a:gd name="T4" fmla="*/ 144 w 144"/>
                  <a:gd name="T5" fmla="*/ 30 h 30"/>
                  <a:gd name="T6" fmla="*/ 0 60000 65536"/>
                  <a:gd name="T7" fmla="*/ 0 60000 65536"/>
                  <a:gd name="T8" fmla="*/ 0 60000 65536"/>
                  <a:gd name="T9" fmla="*/ 0 w 144"/>
                  <a:gd name="T10" fmla="*/ 0 h 30"/>
                  <a:gd name="T11" fmla="*/ 144 w 144"/>
                  <a:gd name="T12" fmla="*/ 30 h 3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44" h="30">
                    <a:moveTo>
                      <a:pt x="0" y="0"/>
                    </a:moveTo>
                    <a:cubicBezTo>
                      <a:pt x="12" y="1"/>
                      <a:pt x="48" y="7"/>
                      <a:pt x="72" y="12"/>
                    </a:cubicBezTo>
                    <a:cubicBezTo>
                      <a:pt x="96" y="17"/>
                      <a:pt x="129" y="26"/>
                      <a:pt x="144" y="30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117" name="Text Box 77"/>
              <p:cNvSpPr txBox="1">
                <a:spLocks noChangeArrowheads="1"/>
              </p:cNvSpPr>
              <p:nvPr/>
            </p:nvSpPr>
            <p:spPr bwMode="auto">
              <a:xfrm>
                <a:off x="930" y="2059"/>
                <a:ext cx="770" cy="192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endParaRPr lang="zh-TW" altLang="zh-TW" sz="1400">
                  <a:solidFill>
                    <a:srgbClr val="000000"/>
                  </a:solidFill>
                  <a:latin typeface="Times New Roman" pitchFamily="18" charset="0"/>
                  <a:ea typeface="標楷體" pitchFamily="65" charset="-120"/>
                </a:endParaRPr>
              </a:p>
            </p:txBody>
          </p:sp>
        </p:grpSp>
        <p:sp>
          <p:nvSpPr>
            <p:cNvPr id="41108" name="Text Box 78"/>
            <p:cNvSpPr txBox="1">
              <a:spLocks noChangeArrowheads="1"/>
            </p:cNvSpPr>
            <p:nvPr/>
          </p:nvSpPr>
          <p:spPr bwMode="auto">
            <a:xfrm>
              <a:off x="1565" y="2376"/>
              <a:ext cx="770" cy="19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zh-TW" altLang="zh-TW" sz="1400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endParaRPr>
            </a:p>
          </p:txBody>
        </p:sp>
      </p:grpSp>
      <p:sp>
        <p:nvSpPr>
          <p:cNvPr id="41010" name="Freeform 79"/>
          <p:cNvSpPr>
            <a:spLocks/>
          </p:cNvSpPr>
          <p:nvPr/>
        </p:nvSpPr>
        <p:spPr bwMode="auto">
          <a:xfrm>
            <a:off x="4572000" y="3998913"/>
            <a:ext cx="4333875" cy="654050"/>
          </a:xfrm>
          <a:custGeom>
            <a:avLst/>
            <a:gdLst>
              <a:gd name="T0" fmla="*/ 2147483647 w 2730"/>
              <a:gd name="T1" fmla="*/ 2147483647 h 412"/>
              <a:gd name="T2" fmla="*/ 2147483647 w 2730"/>
              <a:gd name="T3" fmla="*/ 2147483647 h 412"/>
              <a:gd name="T4" fmla="*/ 2147483647 w 2730"/>
              <a:gd name="T5" fmla="*/ 2147483647 h 412"/>
              <a:gd name="T6" fmla="*/ 2147483647 w 2730"/>
              <a:gd name="T7" fmla="*/ 2147483647 h 412"/>
              <a:gd name="T8" fmla="*/ 2147483647 w 2730"/>
              <a:gd name="T9" fmla="*/ 2147483647 h 412"/>
              <a:gd name="T10" fmla="*/ 2147483647 w 2730"/>
              <a:gd name="T11" fmla="*/ 2147483647 h 412"/>
              <a:gd name="T12" fmla="*/ 2147483647 w 2730"/>
              <a:gd name="T13" fmla="*/ 2147483647 h 412"/>
              <a:gd name="T14" fmla="*/ 2147483647 w 2730"/>
              <a:gd name="T15" fmla="*/ 2147483647 h 412"/>
              <a:gd name="T16" fmla="*/ 2147483647 w 2730"/>
              <a:gd name="T17" fmla="*/ 0 h 412"/>
              <a:gd name="T18" fmla="*/ 2147483647 w 2730"/>
              <a:gd name="T19" fmla="*/ 2147483647 h 412"/>
              <a:gd name="T20" fmla="*/ 2147483647 w 2730"/>
              <a:gd name="T21" fmla="*/ 2147483647 h 412"/>
              <a:gd name="T22" fmla="*/ 2147483647 w 2730"/>
              <a:gd name="T23" fmla="*/ 2147483647 h 412"/>
              <a:gd name="T24" fmla="*/ 0 w 2730"/>
              <a:gd name="T25" fmla="*/ 2147483647 h 412"/>
              <a:gd name="T26" fmla="*/ 2147483647 w 2730"/>
              <a:gd name="T27" fmla="*/ 2147483647 h 412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2730"/>
              <a:gd name="T43" fmla="*/ 0 h 412"/>
              <a:gd name="T44" fmla="*/ 2730 w 2730"/>
              <a:gd name="T45" fmla="*/ 412 h 412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2730" h="412">
                <a:moveTo>
                  <a:pt x="8" y="412"/>
                </a:moveTo>
                <a:lnTo>
                  <a:pt x="2730" y="412"/>
                </a:lnTo>
                <a:lnTo>
                  <a:pt x="2724" y="30"/>
                </a:lnTo>
                <a:lnTo>
                  <a:pt x="2454" y="60"/>
                </a:lnTo>
                <a:lnTo>
                  <a:pt x="2082" y="72"/>
                </a:lnTo>
                <a:lnTo>
                  <a:pt x="1722" y="66"/>
                </a:lnTo>
                <a:lnTo>
                  <a:pt x="1500" y="54"/>
                </a:lnTo>
                <a:lnTo>
                  <a:pt x="1206" y="30"/>
                </a:lnTo>
                <a:lnTo>
                  <a:pt x="906" y="0"/>
                </a:lnTo>
                <a:lnTo>
                  <a:pt x="600" y="30"/>
                </a:lnTo>
                <a:lnTo>
                  <a:pt x="396" y="12"/>
                </a:lnTo>
                <a:lnTo>
                  <a:pt x="246" y="36"/>
                </a:lnTo>
                <a:lnTo>
                  <a:pt x="0" y="12"/>
                </a:lnTo>
                <a:lnTo>
                  <a:pt x="6" y="408"/>
                </a:lnTo>
              </a:path>
            </a:pathLst>
          </a:custGeom>
          <a:pattFill prst="sphere">
            <a:fgClr>
              <a:srgbClr val="800000"/>
            </a:fgClr>
            <a:bgClr>
              <a:srgbClr val="FF0066"/>
            </a:bgClr>
          </a:patt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11" name="Freeform 80"/>
          <p:cNvSpPr>
            <a:spLocks/>
          </p:cNvSpPr>
          <p:nvPr/>
        </p:nvSpPr>
        <p:spPr bwMode="auto">
          <a:xfrm>
            <a:off x="4584700" y="2925763"/>
            <a:ext cx="4321175" cy="342900"/>
          </a:xfrm>
          <a:custGeom>
            <a:avLst/>
            <a:gdLst>
              <a:gd name="T0" fmla="*/ 0 w 2722"/>
              <a:gd name="T1" fmla="*/ 0 h 216"/>
              <a:gd name="T2" fmla="*/ 2147483647 w 2722"/>
              <a:gd name="T3" fmla="*/ 2147483647 h 216"/>
              <a:gd name="T4" fmla="*/ 2147483647 w 2722"/>
              <a:gd name="T5" fmla="*/ 2147483647 h 216"/>
              <a:gd name="T6" fmla="*/ 2147483647 w 2722"/>
              <a:gd name="T7" fmla="*/ 2147483647 h 216"/>
              <a:gd name="T8" fmla="*/ 2147483647 w 2722"/>
              <a:gd name="T9" fmla="*/ 2147483647 h 216"/>
              <a:gd name="T10" fmla="*/ 2147483647 w 2722"/>
              <a:gd name="T11" fmla="*/ 0 h 21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722"/>
              <a:gd name="T19" fmla="*/ 0 h 216"/>
              <a:gd name="T20" fmla="*/ 2722 w 2722"/>
              <a:gd name="T21" fmla="*/ 216 h 21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722" h="216">
                <a:moveTo>
                  <a:pt x="0" y="0"/>
                </a:moveTo>
                <a:cubicBezTo>
                  <a:pt x="563" y="0"/>
                  <a:pt x="1139" y="14"/>
                  <a:pt x="1452" y="45"/>
                </a:cubicBezTo>
                <a:cubicBezTo>
                  <a:pt x="1765" y="76"/>
                  <a:pt x="1740" y="160"/>
                  <a:pt x="1876" y="185"/>
                </a:cubicBezTo>
                <a:cubicBezTo>
                  <a:pt x="2012" y="210"/>
                  <a:pt x="2160" y="216"/>
                  <a:pt x="2266" y="197"/>
                </a:cubicBezTo>
                <a:cubicBezTo>
                  <a:pt x="2372" y="178"/>
                  <a:pt x="2436" y="103"/>
                  <a:pt x="2512" y="70"/>
                </a:cubicBezTo>
                <a:cubicBezTo>
                  <a:pt x="2588" y="37"/>
                  <a:pt x="2678" y="15"/>
                  <a:pt x="2722" y="0"/>
                </a:cubicBezTo>
              </a:path>
            </a:pathLst>
          </a:custGeom>
          <a:noFill/>
          <a:ln w="15875" cap="flat" cmpd="sng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12" name="Freeform 81"/>
          <p:cNvSpPr>
            <a:spLocks/>
          </p:cNvSpPr>
          <p:nvPr/>
        </p:nvSpPr>
        <p:spPr bwMode="auto">
          <a:xfrm>
            <a:off x="7177088" y="3055938"/>
            <a:ext cx="1357312" cy="220662"/>
          </a:xfrm>
          <a:custGeom>
            <a:avLst/>
            <a:gdLst>
              <a:gd name="T0" fmla="*/ 0 w 855"/>
              <a:gd name="T1" fmla="*/ 2147483647 h 139"/>
              <a:gd name="T2" fmla="*/ 2147483647 w 855"/>
              <a:gd name="T3" fmla="*/ 0 h 139"/>
              <a:gd name="T4" fmla="*/ 2147483647 w 855"/>
              <a:gd name="T5" fmla="*/ 2147483647 h 139"/>
              <a:gd name="T6" fmla="*/ 2147483647 w 855"/>
              <a:gd name="T7" fmla="*/ 2147483647 h 139"/>
              <a:gd name="T8" fmla="*/ 2147483647 w 855"/>
              <a:gd name="T9" fmla="*/ 2147483647 h 139"/>
              <a:gd name="T10" fmla="*/ 2147483647 w 855"/>
              <a:gd name="T11" fmla="*/ 2147483647 h 139"/>
              <a:gd name="T12" fmla="*/ 2147483647 w 855"/>
              <a:gd name="T13" fmla="*/ 2147483647 h 139"/>
              <a:gd name="T14" fmla="*/ 0 w 855"/>
              <a:gd name="T15" fmla="*/ 2147483647 h 139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855"/>
              <a:gd name="T25" fmla="*/ 0 h 139"/>
              <a:gd name="T26" fmla="*/ 855 w 855"/>
              <a:gd name="T27" fmla="*/ 139 h 139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855" h="139">
                <a:moveTo>
                  <a:pt x="0" y="8"/>
                </a:moveTo>
                <a:lnTo>
                  <a:pt x="855" y="0"/>
                </a:lnTo>
                <a:lnTo>
                  <a:pt x="783" y="67"/>
                </a:lnTo>
                <a:lnTo>
                  <a:pt x="687" y="127"/>
                </a:lnTo>
                <a:lnTo>
                  <a:pt x="549" y="139"/>
                </a:lnTo>
                <a:lnTo>
                  <a:pt x="309" y="133"/>
                </a:lnTo>
                <a:lnTo>
                  <a:pt x="159" y="91"/>
                </a:lnTo>
                <a:lnTo>
                  <a:pt x="0" y="8"/>
                </a:lnTo>
                <a:close/>
              </a:path>
            </a:pathLst>
          </a:custGeom>
          <a:gradFill rotWithShape="1">
            <a:gsLst>
              <a:gs pos="0">
                <a:srgbClr val="0000FF"/>
              </a:gs>
              <a:gs pos="100000">
                <a:srgbClr val="0000DC"/>
              </a:gs>
            </a:gsLst>
            <a:lin ang="5400000" scaled="1"/>
          </a:grad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13" name="Rectangle 82"/>
          <p:cNvSpPr>
            <a:spLocks noChangeArrowheads="1"/>
          </p:cNvSpPr>
          <p:nvPr/>
        </p:nvSpPr>
        <p:spPr bwMode="auto">
          <a:xfrm>
            <a:off x="4945063" y="2925763"/>
            <a:ext cx="73025" cy="1008062"/>
          </a:xfrm>
          <a:prstGeom prst="rect">
            <a:avLst/>
          </a:prstGeom>
          <a:solidFill>
            <a:srgbClr val="FFFF00">
              <a:alpha val="50195"/>
            </a:srgbClr>
          </a:solidFill>
          <a:ln w="12700" algn="ctr">
            <a:solidFill>
              <a:srgbClr val="000066"/>
            </a:solidFill>
            <a:prstDash val="lg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14" name="Rectangle 83"/>
          <p:cNvSpPr>
            <a:spLocks noChangeArrowheads="1"/>
          </p:cNvSpPr>
          <p:nvPr/>
        </p:nvSpPr>
        <p:spPr bwMode="auto">
          <a:xfrm>
            <a:off x="4873625" y="2852738"/>
            <a:ext cx="215900" cy="73025"/>
          </a:xfrm>
          <a:prstGeom prst="rect">
            <a:avLst/>
          </a:prstGeom>
          <a:solidFill>
            <a:srgbClr val="FFFF00">
              <a:alpha val="50195"/>
            </a:srgbClr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15" name="Freeform 84"/>
          <p:cNvSpPr>
            <a:spLocks/>
          </p:cNvSpPr>
          <p:nvPr/>
        </p:nvSpPr>
        <p:spPr bwMode="auto">
          <a:xfrm>
            <a:off x="4584700" y="3486150"/>
            <a:ext cx="384175" cy="230188"/>
          </a:xfrm>
          <a:custGeom>
            <a:avLst/>
            <a:gdLst>
              <a:gd name="T0" fmla="*/ 0 w 242"/>
              <a:gd name="T1" fmla="*/ 2147483647 h 145"/>
              <a:gd name="T2" fmla="*/ 2147483647 w 242"/>
              <a:gd name="T3" fmla="*/ 2147483647 h 145"/>
              <a:gd name="T4" fmla="*/ 2147483647 w 242"/>
              <a:gd name="T5" fmla="*/ 2147483647 h 145"/>
              <a:gd name="T6" fmla="*/ 2147483647 w 242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2"/>
              <a:gd name="T13" fmla="*/ 0 h 145"/>
              <a:gd name="T14" fmla="*/ 242 w 242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2" h="145">
                <a:moveTo>
                  <a:pt x="0" y="8"/>
                </a:moveTo>
                <a:cubicBezTo>
                  <a:pt x="49" y="4"/>
                  <a:pt x="99" y="0"/>
                  <a:pt x="137" y="8"/>
                </a:cubicBezTo>
                <a:cubicBezTo>
                  <a:pt x="175" y="16"/>
                  <a:pt x="212" y="31"/>
                  <a:pt x="227" y="54"/>
                </a:cubicBezTo>
                <a:cubicBezTo>
                  <a:pt x="242" y="77"/>
                  <a:pt x="219" y="130"/>
                  <a:pt x="227" y="145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16" name="Freeform 85"/>
          <p:cNvSpPr>
            <a:spLocks/>
          </p:cNvSpPr>
          <p:nvPr/>
        </p:nvSpPr>
        <p:spPr bwMode="auto">
          <a:xfrm>
            <a:off x="5000625" y="3486150"/>
            <a:ext cx="3876675" cy="114300"/>
          </a:xfrm>
          <a:custGeom>
            <a:avLst/>
            <a:gdLst>
              <a:gd name="T0" fmla="*/ 2147483647 w 2442"/>
              <a:gd name="T1" fmla="*/ 2147483647 h 72"/>
              <a:gd name="T2" fmla="*/ 2147483647 w 2442"/>
              <a:gd name="T3" fmla="*/ 0 h 72"/>
              <a:gd name="T4" fmla="*/ 2147483647 w 2442"/>
              <a:gd name="T5" fmla="*/ 2147483647 h 72"/>
              <a:gd name="T6" fmla="*/ 2147483647 w 2442"/>
              <a:gd name="T7" fmla="*/ 2147483647 h 72"/>
              <a:gd name="T8" fmla="*/ 0 60000 65536"/>
              <a:gd name="T9" fmla="*/ 0 60000 65536"/>
              <a:gd name="T10" fmla="*/ 0 60000 65536"/>
              <a:gd name="T11" fmla="*/ 0 60000 65536"/>
              <a:gd name="T12" fmla="*/ 0 w 2442"/>
              <a:gd name="T13" fmla="*/ 0 h 72"/>
              <a:gd name="T14" fmla="*/ 2442 w 2442"/>
              <a:gd name="T15" fmla="*/ 72 h 7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42" h="72">
                <a:moveTo>
                  <a:pt x="2442" y="30"/>
                </a:moveTo>
                <a:cubicBezTo>
                  <a:pt x="2110" y="25"/>
                  <a:pt x="845" y="0"/>
                  <a:pt x="450" y="0"/>
                </a:cubicBezTo>
                <a:cubicBezTo>
                  <a:pt x="55" y="0"/>
                  <a:pt x="144" y="18"/>
                  <a:pt x="72" y="30"/>
                </a:cubicBezTo>
                <a:cubicBezTo>
                  <a:pt x="0" y="42"/>
                  <a:pt x="29" y="63"/>
                  <a:pt x="18" y="72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17" name="AutoShape 86"/>
          <p:cNvSpPr>
            <a:spLocks noChangeArrowheads="1"/>
          </p:cNvSpPr>
          <p:nvPr/>
        </p:nvSpPr>
        <p:spPr bwMode="auto">
          <a:xfrm>
            <a:off x="8401050" y="2997200"/>
            <a:ext cx="73025" cy="71438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18" name="AutoShape 87"/>
          <p:cNvSpPr>
            <a:spLocks noChangeArrowheads="1"/>
          </p:cNvSpPr>
          <p:nvPr/>
        </p:nvSpPr>
        <p:spPr bwMode="auto">
          <a:xfrm>
            <a:off x="6313488" y="3427413"/>
            <a:ext cx="73025" cy="71437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19" name="Freeform 88"/>
          <p:cNvSpPr>
            <a:spLocks/>
          </p:cNvSpPr>
          <p:nvPr/>
        </p:nvSpPr>
        <p:spPr bwMode="auto">
          <a:xfrm>
            <a:off x="4695825" y="2713038"/>
            <a:ext cx="260350" cy="68262"/>
          </a:xfrm>
          <a:custGeom>
            <a:avLst/>
            <a:gdLst>
              <a:gd name="T0" fmla="*/ 2147483647 w 164"/>
              <a:gd name="T1" fmla="*/ 2147483647 h 43"/>
              <a:gd name="T2" fmla="*/ 2147483647 w 164"/>
              <a:gd name="T3" fmla="*/ 2147483647 h 43"/>
              <a:gd name="T4" fmla="*/ 0 w 164"/>
              <a:gd name="T5" fmla="*/ 0 h 43"/>
              <a:gd name="T6" fmla="*/ 0 60000 65536"/>
              <a:gd name="T7" fmla="*/ 0 60000 65536"/>
              <a:gd name="T8" fmla="*/ 0 60000 65536"/>
              <a:gd name="T9" fmla="*/ 0 w 164"/>
              <a:gd name="T10" fmla="*/ 0 h 43"/>
              <a:gd name="T11" fmla="*/ 164 w 164"/>
              <a:gd name="T12" fmla="*/ 43 h 4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64" h="43">
                <a:moveTo>
                  <a:pt x="157" y="43"/>
                </a:moveTo>
                <a:cubicBezTo>
                  <a:pt x="154" y="38"/>
                  <a:pt x="164" y="19"/>
                  <a:pt x="138" y="12"/>
                </a:cubicBezTo>
                <a:cubicBezTo>
                  <a:pt x="112" y="5"/>
                  <a:pt x="29" y="2"/>
                  <a:pt x="0" y="0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20" name="Text Box 89"/>
          <p:cNvSpPr txBox="1">
            <a:spLocks noChangeArrowheads="1"/>
          </p:cNvSpPr>
          <p:nvPr/>
        </p:nvSpPr>
        <p:spPr bwMode="auto">
          <a:xfrm>
            <a:off x="7681913" y="2763838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河川</a:t>
            </a:r>
          </a:p>
        </p:txBody>
      </p:sp>
      <p:sp>
        <p:nvSpPr>
          <p:cNvPr id="41021" name="Text Box 90"/>
          <p:cNvSpPr txBox="1">
            <a:spLocks noChangeArrowheads="1"/>
          </p:cNvSpPr>
          <p:nvPr/>
        </p:nvSpPr>
        <p:spPr bwMode="auto">
          <a:xfrm>
            <a:off x="4859338" y="2619375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抽水</a:t>
            </a:r>
          </a:p>
        </p:txBody>
      </p:sp>
      <p:sp>
        <p:nvSpPr>
          <p:cNvPr id="41022" name="Freeform 91"/>
          <p:cNvSpPr>
            <a:spLocks/>
          </p:cNvSpPr>
          <p:nvPr/>
        </p:nvSpPr>
        <p:spPr bwMode="auto">
          <a:xfrm>
            <a:off x="4946650" y="2933700"/>
            <a:ext cx="1588" cy="615950"/>
          </a:xfrm>
          <a:custGeom>
            <a:avLst/>
            <a:gdLst>
              <a:gd name="T0" fmla="*/ 0 w 1"/>
              <a:gd name="T1" fmla="*/ 0 h 388"/>
              <a:gd name="T2" fmla="*/ 0 w 1"/>
              <a:gd name="T3" fmla="*/ 2147483647 h 388"/>
              <a:gd name="T4" fmla="*/ 0 60000 65536"/>
              <a:gd name="T5" fmla="*/ 0 60000 65536"/>
              <a:gd name="T6" fmla="*/ 0 w 1"/>
              <a:gd name="T7" fmla="*/ 0 h 388"/>
              <a:gd name="T8" fmla="*/ 1 w 1"/>
              <a:gd name="T9" fmla="*/ 388 h 38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388">
                <a:moveTo>
                  <a:pt x="0" y="0"/>
                </a:moveTo>
                <a:lnTo>
                  <a:pt x="0" y="388"/>
                </a:lnTo>
              </a:path>
            </a:pathLst>
          </a:custGeom>
          <a:noFill/>
          <a:ln w="19050" cap="flat" cmpd="sng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23" name="Freeform 92"/>
          <p:cNvSpPr>
            <a:spLocks/>
          </p:cNvSpPr>
          <p:nvPr/>
        </p:nvSpPr>
        <p:spPr bwMode="auto">
          <a:xfrm>
            <a:off x="5022850" y="2914650"/>
            <a:ext cx="1588" cy="628650"/>
          </a:xfrm>
          <a:custGeom>
            <a:avLst/>
            <a:gdLst>
              <a:gd name="T0" fmla="*/ 0 w 1"/>
              <a:gd name="T1" fmla="*/ 0 h 396"/>
              <a:gd name="T2" fmla="*/ 0 w 1"/>
              <a:gd name="T3" fmla="*/ 2147483647 h 396"/>
              <a:gd name="T4" fmla="*/ 0 60000 65536"/>
              <a:gd name="T5" fmla="*/ 0 60000 65536"/>
              <a:gd name="T6" fmla="*/ 0 w 1"/>
              <a:gd name="T7" fmla="*/ 0 h 396"/>
              <a:gd name="T8" fmla="*/ 1 w 1"/>
              <a:gd name="T9" fmla="*/ 396 h 39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396">
                <a:moveTo>
                  <a:pt x="0" y="0"/>
                </a:moveTo>
                <a:lnTo>
                  <a:pt x="0" y="396"/>
                </a:lnTo>
              </a:path>
            </a:pathLst>
          </a:custGeom>
          <a:noFill/>
          <a:ln w="19050" cap="flat" cmpd="sng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grpSp>
        <p:nvGrpSpPr>
          <p:cNvPr id="6" name="Group 93"/>
          <p:cNvGrpSpPr>
            <a:grpSpLocks/>
          </p:cNvGrpSpPr>
          <p:nvPr/>
        </p:nvGrpSpPr>
        <p:grpSpPr bwMode="auto">
          <a:xfrm>
            <a:off x="4643438" y="3429000"/>
            <a:ext cx="4267200" cy="647700"/>
            <a:chOff x="2922" y="2160"/>
            <a:chExt cx="2688" cy="408"/>
          </a:xfrm>
        </p:grpSpPr>
        <p:sp>
          <p:nvSpPr>
            <p:cNvPr id="41100" name="Freeform 94"/>
            <p:cNvSpPr>
              <a:spLocks/>
            </p:cNvSpPr>
            <p:nvPr/>
          </p:nvSpPr>
          <p:spPr bwMode="auto">
            <a:xfrm>
              <a:off x="3276" y="2424"/>
              <a:ext cx="2314" cy="30"/>
            </a:xfrm>
            <a:custGeom>
              <a:avLst/>
              <a:gdLst>
                <a:gd name="T0" fmla="*/ 2314 w 2314"/>
                <a:gd name="T1" fmla="*/ 12 h 30"/>
                <a:gd name="T2" fmla="*/ 1918 w 2314"/>
                <a:gd name="T3" fmla="*/ 18 h 30"/>
                <a:gd name="T4" fmla="*/ 1576 w 2314"/>
                <a:gd name="T5" fmla="*/ 18 h 30"/>
                <a:gd name="T6" fmla="*/ 1300 w 2314"/>
                <a:gd name="T7" fmla="*/ 12 h 30"/>
                <a:gd name="T8" fmla="*/ 844 w 2314"/>
                <a:gd name="T9" fmla="*/ 0 h 30"/>
                <a:gd name="T10" fmla="*/ 378 w 2314"/>
                <a:gd name="T11" fmla="*/ 11 h 30"/>
                <a:gd name="T12" fmla="*/ 0 w 2314"/>
                <a:gd name="T13" fmla="*/ 30 h 3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314"/>
                <a:gd name="T22" fmla="*/ 0 h 30"/>
                <a:gd name="T23" fmla="*/ 2314 w 2314"/>
                <a:gd name="T24" fmla="*/ 30 h 3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314" h="30">
                  <a:moveTo>
                    <a:pt x="2314" y="12"/>
                  </a:moveTo>
                  <a:cubicBezTo>
                    <a:pt x="2248" y="13"/>
                    <a:pt x="2041" y="17"/>
                    <a:pt x="1918" y="18"/>
                  </a:cubicBezTo>
                  <a:cubicBezTo>
                    <a:pt x="1795" y="19"/>
                    <a:pt x="1679" y="19"/>
                    <a:pt x="1576" y="18"/>
                  </a:cubicBezTo>
                  <a:cubicBezTo>
                    <a:pt x="1473" y="17"/>
                    <a:pt x="1422" y="15"/>
                    <a:pt x="1300" y="12"/>
                  </a:cubicBezTo>
                  <a:cubicBezTo>
                    <a:pt x="1178" y="9"/>
                    <a:pt x="998" y="0"/>
                    <a:pt x="844" y="0"/>
                  </a:cubicBezTo>
                  <a:cubicBezTo>
                    <a:pt x="690" y="0"/>
                    <a:pt x="519" y="6"/>
                    <a:pt x="378" y="11"/>
                  </a:cubicBezTo>
                  <a:cubicBezTo>
                    <a:pt x="237" y="16"/>
                    <a:pt x="79" y="26"/>
                    <a:pt x="0" y="3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01" name="Freeform 95"/>
            <p:cNvSpPr>
              <a:spLocks/>
            </p:cNvSpPr>
            <p:nvPr/>
          </p:nvSpPr>
          <p:spPr bwMode="auto">
            <a:xfrm>
              <a:off x="5076" y="2328"/>
              <a:ext cx="534" cy="9"/>
            </a:xfrm>
            <a:custGeom>
              <a:avLst/>
              <a:gdLst>
                <a:gd name="T0" fmla="*/ 534 w 534"/>
                <a:gd name="T1" fmla="*/ 5 h 9"/>
                <a:gd name="T2" fmla="*/ 353 w 534"/>
                <a:gd name="T3" fmla="*/ 5 h 9"/>
                <a:gd name="T4" fmla="*/ 0 w 534"/>
                <a:gd name="T5" fmla="*/ 0 h 9"/>
                <a:gd name="T6" fmla="*/ 0 60000 65536"/>
                <a:gd name="T7" fmla="*/ 0 60000 65536"/>
                <a:gd name="T8" fmla="*/ 0 60000 65536"/>
                <a:gd name="T9" fmla="*/ 0 w 534"/>
                <a:gd name="T10" fmla="*/ 0 h 9"/>
                <a:gd name="T11" fmla="*/ 534 w 534"/>
                <a:gd name="T12" fmla="*/ 9 h 9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534" h="9">
                  <a:moveTo>
                    <a:pt x="534" y="5"/>
                  </a:moveTo>
                  <a:cubicBezTo>
                    <a:pt x="474" y="9"/>
                    <a:pt x="442" y="6"/>
                    <a:pt x="353" y="5"/>
                  </a:cubicBezTo>
                  <a:cubicBezTo>
                    <a:pt x="264" y="4"/>
                    <a:pt x="74" y="1"/>
                    <a:pt x="0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02" name="Freeform 96"/>
            <p:cNvSpPr>
              <a:spLocks/>
            </p:cNvSpPr>
            <p:nvPr/>
          </p:nvSpPr>
          <p:spPr bwMode="auto">
            <a:xfrm>
              <a:off x="2928" y="2329"/>
              <a:ext cx="150" cy="12"/>
            </a:xfrm>
            <a:custGeom>
              <a:avLst/>
              <a:gdLst>
                <a:gd name="T0" fmla="*/ 0 w 150"/>
                <a:gd name="T1" fmla="*/ 0 h 12"/>
                <a:gd name="T2" fmla="*/ 54 w 150"/>
                <a:gd name="T3" fmla="*/ 6 h 12"/>
                <a:gd name="T4" fmla="*/ 150 w 150"/>
                <a:gd name="T5" fmla="*/ 12 h 12"/>
                <a:gd name="T6" fmla="*/ 0 60000 65536"/>
                <a:gd name="T7" fmla="*/ 0 60000 65536"/>
                <a:gd name="T8" fmla="*/ 0 60000 65536"/>
                <a:gd name="T9" fmla="*/ 0 w 150"/>
                <a:gd name="T10" fmla="*/ 0 h 12"/>
                <a:gd name="T11" fmla="*/ 150 w 150"/>
                <a:gd name="T12" fmla="*/ 12 h 1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0" h="12">
                  <a:moveTo>
                    <a:pt x="0" y="0"/>
                  </a:moveTo>
                  <a:cubicBezTo>
                    <a:pt x="9" y="2"/>
                    <a:pt x="29" y="4"/>
                    <a:pt x="54" y="6"/>
                  </a:cubicBezTo>
                  <a:cubicBezTo>
                    <a:pt x="79" y="8"/>
                    <a:pt x="130" y="11"/>
                    <a:pt x="150" y="12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03" name="Freeform 97"/>
            <p:cNvSpPr>
              <a:spLocks/>
            </p:cNvSpPr>
            <p:nvPr/>
          </p:nvSpPr>
          <p:spPr bwMode="auto">
            <a:xfrm>
              <a:off x="2922" y="2405"/>
              <a:ext cx="144" cy="30"/>
            </a:xfrm>
            <a:custGeom>
              <a:avLst/>
              <a:gdLst>
                <a:gd name="T0" fmla="*/ 0 w 144"/>
                <a:gd name="T1" fmla="*/ 0 h 30"/>
                <a:gd name="T2" fmla="*/ 72 w 144"/>
                <a:gd name="T3" fmla="*/ 12 h 30"/>
                <a:gd name="T4" fmla="*/ 144 w 144"/>
                <a:gd name="T5" fmla="*/ 30 h 30"/>
                <a:gd name="T6" fmla="*/ 0 60000 65536"/>
                <a:gd name="T7" fmla="*/ 0 60000 65536"/>
                <a:gd name="T8" fmla="*/ 0 60000 65536"/>
                <a:gd name="T9" fmla="*/ 0 w 144"/>
                <a:gd name="T10" fmla="*/ 0 h 30"/>
                <a:gd name="T11" fmla="*/ 144 w 144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4" h="30">
                  <a:moveTo>
                    <a:pt x="0" y="0"/>
                  </a:moveTo>
                  <a:cubicBezTo>
                    <a:pt x="12" y="1"/>
                    <a:pt x="48" y="7"/>
                    <a:pt x="72" y="12"/>
                  </a:cubicBezTo>
                  <a:cubicBezTo>
                    <a:pt x="96" y="17"/>
                    <a:pt x="129" y="26"/>
                    <a:pt x="144" y="3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104" name="Text Box 98"/>
            <p:cNvSpPr txBox="1">
              <a:spLocks noChangeArrowheads="1"/>
            </p:cNvSpPr>
            <p:nvPr/>
          </p:nvSpPr>
          <p:spPr bwMode="auto">
            <a:xfrm>
              <a:off x="3788" y="2160"/>
              <a:ext cx="770" cy="19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zh-TW" altLang="zh-TW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endParaRPr>
            </a:p>
          </p:txBody>
        </p:sp>
        <p:sp>
          <p:nvSpPr>
            <p:cNvPr id="41105" name="Text Box 99"/>
            <p:cNvSpPr txBox="1">
              <a:spLocks noChangeArrowheads="1"/>
            </p:cNvSpPr>
            <p:nvPr/>
          </p:nvSpPr>
          <p:spPr bwMode="auto">
            <a:xfrm>
              <a:off x="4287" y="2376"/>
              <a:ext cx="770" cy="19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zh-TW" altLang="zh-TW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endParaRPr>
            </a:p>
          </p:txBody>
        </p:sp>
        <p:sp>
          <p:nvSpPr>
            <p:cNvPr id="41106" name="Freeform 100"/>
            <p:cNvSpPr>
              <a:spLocks/>
            </p:cNvSpPr>
            <p:nvPr/>
          </p:nvSpPr>
          <p:spPr bwMode="auto">
            <a:xfrm>
              <a:off x="3243" y="2205"/>
              <a:ext cx="1542" cy="136"/>
            </a:xfrm>
            <a:custGeom>
              <a:avLst/>
              <a:gdLst>
                <a:gd name="T0" fmla="*/ 1542 w 1542"/>
                <a:gd name="T1" fmla="*/ 0 h 136"/>
                <a:gd name="T2" fmla="*/ 1451 w 1542"/>
                <a:gd name="T3" fmla="*/ 46 h 136"/>
                <a:gd name="T4" fmla="*/ 1134 w 1542"/>
                <a:gd name="T5" fmla="*/ 91 h 136"/>
                <a:gd name="T6" fmla="*/ 272 w 1542"/>
                <a:gd name="T7" fmla="*/ 91 h 136"/>
                <a:gd name="T8" fmla="*/ 0 w 1542"/>
                <a:gd name="T9" fmla="*/ 136 h 1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42"/>
                <a:gd name="T16" fmla="*/ 0 h 136"/>
                <a:gd name="T17" fmla="*/ 1542 w 1542"/>
                <a:gd name="T18" fmla="*/ 136 h 1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42" h="136">
                  <a:moveTo>
                    <a:pt x="1542" y="0"/>
                  </a:moveTo>
                  <a:cubicBezTo>
                    <a:pt x="1530" y="15"/>
                    <a:pt x="1519" y="31"/>
                    <a:pt x="1451" y="46"/>
                  </a:cubicBezTo>
                  <a:cubicBezTo>
                    <a:pt x="1383" y="61"/>
                    <a:pt x="1331" y="83"/>
                    <a:pt x="1134" y="91"/>
                  </a:cubicBezTo>
                  <a:cubicBezTo>
                    <a:pt x="937" y="99"/>
                    <a:pt x="461" y="84"/>
                    <a:pt x="272" y="91"/>
                  </a:cubicBezTo>
                  <a:cubicBezTo>
                    <a:pt x="83" y="98"/>
                    <a:pt x="41" y="117"/>
                    <a:pt x="0" y="136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</p:grpSp>
      <p:grpSp>
        <p:nvGrpSpPr>
          <p:cNvPr id="7" name="Group 101"/>
          <p:cNvGrpSpPr>
            <a:grpSpLocks/>
          </p:cNvGrpSpPr>
          <p:nvPr/>
        </p:nvGrpSpPr>
        <p:grpSpPr bwMode="auto">
          <a:xfrm>
            <a:off x="7407275" y="3209925"/>
            <a:ext cx="882650" cy="290513"/>
            <a:chOff x="4666" y="2022"/>
            <a:chExt cx="556" cy="183"/>
          </a:xfrm>
        </p:grpSpPr>
        <p:sp>
          <p:nvSpPr>
            <p:cNvPr id="41090" name="Freeform 102"/>
            <p:cNvSpPr>
              <a:spLocks/>
            </p:cNvSpPr>
            <p:nvPr/>
          </p:nvSpPr>
          <p:spPr bwMode="auto">
            <a:xfrm>
              <a:off x="4778" y="2069"/>
              <a:ext cx="67" cy="136"/>
            </a:xfrm>
            <a:custGeom>
              <a:avLst/>
              <a:gdLst>
                <a:gd name="T0" fmla="*/ 7 w 67"/>
                <a:gd name="T1" fmla="*/ 136 h 136"/>
                <a:gd name="T2" fmla="*/ 7 w 67"/>
                <a:gd name="T3" fmla="*/ 91 h 136"/>
                <a:gd name="T4" fmla="*/ 52 w 67"/>
                <a:gd name="T5" fmla="*/ 46 h 136"/>
                <a:gd name="T6" fmla="*/ 52 w 67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7"/>
                <a:gd name="T13" fmla="*/ 0 h 136"/>
                <a:gd name="T14" fmla="*/ 67 w 67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7" h="136">
                  <a:moveTo>
                    <a:pt x="7" y="136"/>
                  </a:moveTo>
                  <a:cubicBezTo>
                    <a:pt x="3" y="121"/>
                    <a:pt x="0" y="106"/>
                    <a:pt x="7" y="91"/>
                  </a:cubicBezTo>
                  <a:cubicBezTo>
                    <a:pt x="14" y="76"/>
                    <a:pt x="45" y="61"/>
                    <a:pt x="52" y="46"/>
                  </a:cubicBezTo>
                  <a:cubicBezTo>
                    <a:pt x="59" y="31"/>
                    <a:pt x="67" y="23"/>
                    <a:pt x="52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1" name="Freeform 103"/>
            <p:cNvSpPr>
              <a:spLocks/>
            </p:cNvSpPr>
            <p:nvPr/>
          </p:nvSpPr>
          <p:spPr bwMode="auto">
            <a:xfrm>
              <a:off x="4830" y="2069"/>
              <a:ext cx="67" cy="136"/>
            </a:xfrm>
            <a:custGeom>
              <a:avLst/>
              <a:gdLst>
                <a:gd name="T0" fmla="*/ 7 w 67"/>
                <a:gd name="T1" fmla="*/ 136 h 136"/>
                <a:gd name="T2" fmla="*/ 7 w 67"/>
                <a:gd name="T3" fmla="*/ 91 h 136"/>
                <a:gd name="T4" fmla="*/ 52 w 67"/>
                <a:gd name="T5" fmla="*/ 46 h 136"/>
                <a:gd name="T6" fmla="*/ 52 w 67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7"/>
                <a:gd name="T13" fmla="*/ 0 h 136"/>
                <a:gd name="T14" fmla="*/ 67 w 67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7" h="136">
                  <a:moveTo>
                    <a:pt x="7" y="136"/>
                  </a:moveTo>
                  <a:cubicBezTo>
                    <a:pt x="3" y="121"/>
                    <a:pt x="0" y="106"/>
                    <a:pt x="7" y="91"/>
                  </a:cubicBezTo>
                  <a:cubicBezTo>
                    <a:pt x="14" y="76"/>
                    <a:pt x="45" y="61"/>
                    <a:pt x="52" y="46"/>
                  </a:cubicBezTo>
                  <a:cubicBezTo>
                    <a:pt x="59" y="31"/>
                    <a:pt x="67" y="23"/>
                    <a:pt x="52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2" name="Freeform 104"/>
            <p:cNvSpPr>
              <a:spLocks/>
            </p:cNvSpPr>
            <p:nvPr/>
          </p:nvSpPr>
          <p:spPr bwMode="auto">
            <a:xfrm>
              <a:off x="4876" y="2069"/>
              <a:ext cx="67" cy="136"/>
            </a:xfrm>
            <a:custGeom>
              <a:avLst/>
              <a:gdLst>
                <a:gd name="T0" fmla="*/ 7 w 67"/>
                <a:gd name="T1" fmla="*/ 136 h 136"/>
                <a:gd name="T2" fmla="*/ 7 w 67"/>
                <a:gd name="T3" fmla="*/ 91 h 136"/>
                <a:gd name="T4" fmla="*/ 52 w 67"/>
                <a:gd name="T5" fmla="*/ 46 h 136"/>
                <a:gd name="T6" fmla="*/ 52 w 67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7"/>
                <a:gd name="T13" fmla="*/ 0 h 136"/>
                <a:gd name="T14" fmla="*/ 67 w 67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7" h="136">
                  <a:moveTo>
                    <a:pt x="7" y="136"/>
                  </a:moveTo>
                  <a:cubicBezTo>
                    <a:pt x="3" y="121"/>
                    <a:pt x="0" y="106"/>
                    <a:pt x="7" y="91"/>
                  </a:cubicBezTo>
                  <a:cubicBezTo>
                    <a:pt x="14" y="76"/>
                    <a:pt x="45" y="61"/>
                    <a:pt x="52" y="46"/>
                  </a:cubicBezTo>
                  <a:cubicBezTo>
                    <a:pt x="59" y="31"/>
                    <a:pt x="67" y="23"/>
                    <a:pt x="52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3" name="Freeform 105"/>
            <p:cNvSpPr>
              <a:spLocks/>
            </p:cNvSpPr>
            <p:nvPr/>
          </p:nvSpPr>
          <p:spPr bwMode="auto">
            <a:xfrm>
              <a:off x="4928" y="2069"/>
              <a:ext cx="67" cy="136"/>
            </a:xfrm>
            <a:custGeom>
              <a:avLst/>
              <a:gdLst>
                <a:gd name="T0" fmla="*/ 7 w 67"/>
                <a:gd name="T1" fmla="*/ 136 h 136"/>
                <a:gd name="T2" fmla="*/ 7 w 67"/>
                <a:gd name="T3" fmla="*/ 91 h 136"/>
                <a:gd name="T4" fmla="*/ 52 w 67"/>
                <a:gd name="T5" fmla="*/ 46 h 136"/>
                <a:gd name="T6" fmla="*/ 52 w 67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7"/>
                <a:gd name="T13" fmla="*/ 0 h 136"/>
                <a:gd name="T14" fmla="*/ 67 w 67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7" h="136">
                  <a:moveTo>
                    <a:pt x="7" y="136"/>
                  </a:moveTo>
                  <a:cubicBezTo>
                    <a:pt x="3" y="121"/>
                    <a:pt x="0" y="106"/>
                    <a:pt x="7" y="91"/>
                  </a:cubicBezTo>
                  <a:cubicBezTo>
                    <a:pt x="14" y="76"/>
                    <a:pt x="45" y="61"/>
                    <a:pt x="52" y="46"/>
                  </a:cubicBezTo>
                  <a:cubicBezTo>
                    <a:pt x="59" y="31"/>
                    <a:pt x="67" y="23"/>
                    <a:pt x="52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4" name="Freeform 106"/>
            <p:cNvSpPr>
              <a:spLocks/>
            </p:cNvSpPr>
            <p:nvPr/>
          </p:nvSpPr>
          <p:spPr bwMode="auto">
            <a:xfrm>
              <a:off x="4984" y="2069"/>
              <a:ext cx="67" cy="136"/>
            </a:xfrm>
            <a:custGeom>
              <a:avLst/>
              <a:gdLst>
                <a:gd name="T0" fmla="*/ 7 w 67"/>
                <a:gd name="T1" fmla="*/ 136 h 136"/>
                <a:gd name="T2" fmla="*/ 7 w 67"/>
                <a:gd name="T3" fmla="*/ 91 h 136"/>
                <a:gd name="T4" fmla="*/ 52 w 67"/>
                <a:gd name="T5" fmla="*/ 46 h 136"/>
                <a:gd name="T6" fmla="*/ 52 w 67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7"/>
                <a:gd name="T13" fmla="*/ 0 h 136"/>
                <a:gd name="T14" fmla="*/ 67 w 67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7" h="136">
                  <a:moveTo>
                    <a:pt x="7" y="136"/>
                  </a:moveTo>
                  <a:cubicBezTo>
                    <a:pt x="3" y="121"/>
                    <a:pt x="0" y="106"/>
                    <a:pt x="7" y="91"/>
                  </a:cubicBezTo>
                  <a:cubicBezTo>
                    <a:pt x="14" y="76"/>
                    <a:pt x="45" y="61"/>
                    <a:pt x="52" y="46"/>
                  </a:cubicBezTo>
                  <a:cubicBezTo>
                    <a:pt x="59" y="31"/>
                    <a:pt x="67" y="23"/>
                    <a:pt x="52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5" name="Freeform 107"/>
            <p:cNvSpPr>
              <a:spLocks/>
            </p:cNvSpPr>
            <p:nvPr/>
          </p:nvSpPr>
          <p:spPr bwMode="auto">
            <a:xfrm>
              <a:off x="5036" y="2069"/>
              <a:ext cx="67" cy="136"/>
            </a:xfrm>
            <a:custGeom>
              <a:avLst/>
              <a:gdLst>
                <a:gd name="T0" fmla="*/ 7 w 67"/>
                <a:gd name="T1" fmla="*/ 136 h 136"/>
                <a:gd name="T2" fmla="*/ 7 w 67"/>
                <a:gd name="T3" fmla="*/ 91 h 136"/>
                <a:gd name="T4" fmla="*/ 52 w 67"/>
                <a:gd name="T5" fmla="*/ 46 h 136"/>
                <a:gd name="T6" fmla="*/ 52 w 67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7"/>
                <a:gd name="T13" fmla="*/ 0 h 136"/>
                <a:gd name="T14" fmla="*/ 67 w 67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7" h="136">
                  <a:moveTo>
                    <a:pt x="7" y="136"/>
                  </a:moveTo>
                  <a:cubicBezTo>
                    <a:pt x="3" y="121"/>
                    <a:pt x="0" y="106"/>
                    <a:pt x="7" y="91"/>
                  </a:cubicBezTo>
                  <a:cubicBezTo>
                    <a:pt x="14" y="76"/>
                    <a:pt x="45" y="61"/>
                    <a:pt x="52" y="46"/>
                  </a:cubicBezTo>
                  <a:cubicBezTo>
                    <a:pt x="59" y="31"/>
                    <a:pt x="67" y="23"/>
                    <a:pt x="52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6" name="Freeform 108"/>
            <p:cNvSpPr>
              <a:spLocks/>
            </p:cNvSpPr>
            <p:nvPr/>
          </p:nvSpPr>
          <p:spPr bwMode="auto">
            <a:xfrm>
              <a:off x="5103" y="2069"/>
              <a:ext cx="67" cy="136"/>
            </a:xfrm>
            <a:custGeom>
              <a:avLst/>
              <a:gdLst>
                <a:gd name="T0" fmla="*/ 7 w 67"/>
                <a:gd name="T1" fmla="*/ 136 h 136"/>
                <a:gd name="T2" fmla="*/ 7 w 67"/>
                <a:gd name="T3" fmla="*/ 91 h 136"/>
                <a:gd name="T4" fmla="*/ 52 w 67"/>
                <a:gd name="T5" fmla="*/ 46 h 136"/>
                <a:gd name="T6" fmla="*/ 52 w 67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7"/>
                <a:gd name="T13" fmla="*/ 0 h 136"/>
                <a:gd name="T14" fmla="*/ 67 w 67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7" h="136">
                  <a:moveTo>
                    <a:pt x="7" y="136"/>
                  </a:moveTo>
                  <a:cubicBezTo>
                    <a:pt x="3" y="121"/>
                    <a:pt x="0" y="106"/>
                    <a:pt x="7" y="91"/>
                  </a:cubicBezTo>
                  <a:cubicBezTo>
                    <a:pt x="14" y="76"/>
                    <a:pt x="45" y="61"/>
                    <a:pt x="52" y="46"/>
                  </a:cubicBezTo>
                  <a:cubicBezTo>
                    <a:pt x="59" y="31"/>
                    <a:pt x="67" y="23"/>
                    <a:pt x="52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7" name="Freeform 109"/>
            <p:cNvSpPr>
              <a:spLocks/>
            </p:cNvSpPr>
            <p:nvPr/>
          </p:nvSpPr>
          <p:spPr bwMode="auto">
            <a:xfrm>
              <a:off x="5155" y="2069"/>
              <a:ext cx="67" cy="136"/>
            </a:xfrm>
            <a:custGeom>
              <a:avLst/>
              <a:gdLst>
                <a:gd name="T0" fmla="*/ 7 w 67"/>
                <a:gd name="T1" fmla="*/ 136 h 136"/>
                <a:gd name="T2" fmla="*/ 7 w 67"/>
                <a:gd name="T3" fmla="*/ 91 h 136"/>
                <a:gd name="T4" fmla="*/ 52 w 67"/>
                <a:gd name="T5" fmla="*/ 46 h 136"/>
                <a:gd name="T6" fmla="*/ 52 w 67"/>
                <a:gd name="T7" fmla="*/ 0 h 13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7"/>
                <a:gd name="T13" fmla="*/ 0 h 136"/>
                <a:gd name="T14" fmla="*/ 67 w 67"/>
                <a:gd name="T15" fmla="*/ 136 h 1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7" h="136">
                  <a:moveTo>
                    <a:pt x="7" y="136"/>
                  </a:moveTo>
                  <a:cubicBezTo>
                    <a:pt x="3" y="121"/>
                    <a:pt x="0" y="106"/>
                    <a:pt x="7" y="91"/>
                  </a:cubicBezTo>
                  <a:cubicBezTo>
                    <a:pt x="14" y="76"/>
                    <a:pt x="45" y="61"/>
                    <a:pt x="52" y="46"/>
                  </a:cubicBezTo>
                  <a:cubicBezTo>
                    <a:pt x="59" y="31"/>
                    <a:pt x="67" y="23"/>
                    <a:pt x="52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8" name="Freeform 110"/>
            <p:cNvSpPr>
              <a:spLocks/>
            </p:cNvSpPr>
            <p:nvPr/>
          </p:nvSpPr>
          <p:spPr bwMode="auto">
            <a:xfrm>
              <a:off x="4666" y="2022"/>
              <a:ext cx="58" cy="183"/>
            </a:xfrm>
            <a:custGeom>
              <a:avLst/>
              <a:gdLst>
                <a:gd name="T0" fmla="*/ 7 w 58"/>
                <a:gd name="T1" fmla="*/ 183 h 183"/>
                <a:gd name="T2" fmla="*/ 7 w 58"/>
                <a:gd name="T3" fmla="*/ 138 h 183"/>
                <a:gd name="T4" fmla="*/ 52 w 58"/>
                <a:gd name="T5" fmla="*/ 93 h 183"/>
                <a:gd name="T6" fmla="*/ 44 w 58"/>
                <a:gd name="T7" fmla="*/ 0 h 183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8"/>
                <a:gd name="T13" fmla="*/ 0 h 183"/>
                <a:gd name="T14" fmla="*/ 58 w 58"/>
                <a:gd name="T15" fmla="*/ 183 h 183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8" h="183">
                  <a:moveTo>
                    <a:pt x="7" y="183"/>
                  </a:moveTo>
                  <a:cubicBezTo>
                    <a:pt x="3" y="168"/>
                    <a:pt x="0" y="153"/>
                    <a:pt x="7" y="138"/>
                  </a:cubicBezTo>
                  <a:cubicBezTo>
                    <a:pt x="14" y="123"/>
                    <a:pt x="46" y="116"/>
                    <a:pt x="52" y="93"/>
                  </a:cubicBezTo>
                  <a:cubicBezTo>
                    <a:pt x="58" y="70"/>
                    <a:pt x="46" y="19"/>
                    <a:pt x="44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99" name="Freeform 111"/>
            <p:cNvSpPr>
              <a:spLocks/>
            </p:cNvSpPr>
            <p:nvPr/>
          </p:nvSpPr>
          <p:spPr bwMode="auto">
            <a:xfrm>
              <a:off x="4718" y="2046"/>
              <a:ext cx="58" cy="159"/>
            </a:xfrm>
            <a:custGeom>
              <a:avLst/>
              <a:gdLst>
                <a:gd name="T0" fmla="*/ 7 w 58"/>
                <a:gd name="T1" fmla="*/ 159 h 159"/>
                <a:gd name="T2" fmla="*/ 7 w 58"/>
                <a:gd name="T3" fmla="*/ 114 h 159"/>
                <a:gd name="T4" fmla="*/ 52 w 58"/>
                <a:gd name="T5" fmla="*/ 69 h 159"/>
                <a:gd name="T6" fmla="*/ 46 w 58"/>
                <a:gd name="T7" fmla="*/ 0 h 15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8"/>
                <a:gd name="T13" fmla="*/ 0 h 159"/>
                <a:gd name="T14" fmla="*/ 58 w 58"/>
                <a:gd name="T15" fmla="*/ 159 h 15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8" h="159">
                  <a:moveTo>
                    <a:pt x="7" y="159"/>
                  </a:moveTo>
                  <a:cubicBezTo>
                    <a:pt x="3" y="144"/>
                    <a:pt x="0" y="129"/>
                    <a:pt x="7" y="114"/>
                  </a:cubicBezTo>
                  <a:cubicBezTo>
                    <a:pt x="14" y="99"/>
                    <a:pt x="46" y="88"/>
                    <a:pt x="52" y="69"/>
                  </a:cubicBezTo>
                  <a:cubicBezTo>
                    <a:pt x="58" y="50"/>
                    <a:pt x="47" y="14"/>
                    <a:pt x="46" y="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41026" name="Freeform 112"/>
          <p:cNvSpPr>
            <a:spLocks/>
          </p:cNvSpPr>
          <p:nvPr/>
        </p:nvSpPr>
        <p:spPr bwMode="auto">
          <a:xfrm>
            <a:off x="250825" y="6159500"/>
            <a:ext cx="4333875" cy="654050"/>
          </a:xfrm>
          <a:custGeom>
            <a:avLst/>
            <a:gdLst>
              <a:gd name="T0" fmla="*/ 2147483647 w 2730"/>
              <a:gd name="T1" fmla="*/ 2147483647 h 412"/>
              <a:gd name="T2" fmla="*/ 2147483647 w 2730"/>
              <a:gd name="T3" fmla="*/ 2147483647 h 412"/>
              <a:gd name="T4" fmla="*/ 2147483647 w 2730"/>
              <a:gd name="T5" fmla="*/ 2147483647 h 412"/>
              <a:gd name="T6" fmla="*/ 2147483647 w 2730"/>
              <a:gd name="T7" fmla="*/ 2147483647 h 412"/>
              <a:gd name="T8" fmla="*/ 2147483647 w 2730"/>
              <a:gd name="T9" fmla="*/ 2147483647 h 412"/>
              <a:gd name="T10" fmla="*/ 2147483647 w 2730"/>
              <a:gd name="T11" fmla="*/ 2147483647 h 412"/>
              <a:gd name="T12" fmla="*/ 2147483647 w 2730"/>
              <a:gd name="T13" fmla="*/ 2147483647 h 412"/>
              <a:gd name="T14" fmla="*/ 2147483647 w 2730"/>
              <a:gd name="T15" fmla="*/ 2147483647 h 412"/>
              <a:gd name="T16" fmla="*/ 2147483647 w 2730"/>
              <a:gd name="T17" fmla="*/ 0 h 412"/>
              <a:gd name="T18" fmla="*/ 2147483647 w 2730"/>
              <a:gd name="T19" fmla="*/ 2147483647 h 412"/>
              <a:gd name="T20" fmla="*/ 2147483647 w 2730"/>
              <a:gd name="T21" fmla="*/ 2147483647 h 412"/>
              <a:gd name="T22" fmla="*/ 2147483647 w 2730"/>
              <a:gd name="T23" fmla="*/ 2147483647 h 412"/>
              <a:gd name="T24" fmla="*/ 0 w 2730"/>
              <a:gd name="T25" fmla="*/ 2147483647 h 412"/>
              <a:gd name="T26" fmla="*/ 2147483647 w 2730"/>
              <a:gd name="T27" fmla="*/ 2147483647 h 412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2730"/>
              <a:gd name="T43" fmla="*/ 0 h 412"/>
              <a:gd name="T44" fmla="*/ 2730 w 2730"/>
              <a:gd name="T45" fmla="*/ 412 h 412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2730" h="412">
                <a:moveTo>
                  <a:pt x="8" y="412"/>
                </a:moveTo>
                <a:lnTo>
                  <a:pt x="2730" y="412"/>
                </a:lnTo>
                <a:lnTo>
                  <a:pt x="2724" y="30"/>
                </a:lnTo>
                <a:lnTo>
                  <a:pt x="2454" y="60"/>
                </a:lnTo>
                <a:lnTo>
                  <a:pt x="2082" y="72"/>
                </a:lnTo>
                <a:lnTo>
                  <a:pt x="1722" y="66"/>
                </a:lnTo>
                <a:lnTo>
                  <a:pt x="1500" y="54"/>
                </a:lnTo>
                <a:lnTo>
                  <a:pt x="1206" y="30"/>
                </a:lnTo>
                <a:lnTo>
                  <a:pt x="906" y="0"/>
                </a:lnTo>
                <a:lnTo>
                  <a:pt x="600" y="30"/>
                </a:lnTo>
                <a:lnTo>
                  <a:pt x="396" y="12"/>
                </a:lnTo>
                <a:lnTo>
                  <a:pt x="246" y="36"/>
                </a:lnTo>
                <a:lnTo>
                  <a:pt x="0" y="12"/>
                </a:lnTo>
                <a:lnTo>
                  <a:pt x="6" y="408"/>
                </a:lnTo>
              </a:path>
            </a:pathLst>
          </a:custGeom>
          <a:pattFill prst="sphere">
            <a:fgClr>
              <a:srgbClr val="800000"/>
            </a:fgClr>
            <a:bgClr>
              <a:srgbClr val="FF0066"/>
            </a:bgClr>
          </a:patt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27" name="Freeform 113"/>
          <p:cNvSpPr>
            <a:spLocks/>
          </p:cNvSpPr>
          <p:nvPr/>
        </p:nvSpPr>
        <p:spPr bwMode="auto">
          <a:xfrm>
            <a:off x="263525" y="5086350"/>
            <a:ext cx="4321175" cy="438150"/>
          </a:xfrm>
          <a:custGeom>
            <a:avLst/>
            <a:gdLst>
              <a:gd name="T0" fmla="*/ 0 w 2722"/>
              <a:gd name="T1" fmla="*/ 0 h 276"/>
              <a:gd name="T2" fmla="*/ 2147483647 w 2722"/>
              <a:gd name="T3" fmla="*/ 2147483647 h 276"/>
              <a:gd name="T4" fmla="*/ 2147483647 w 2722"/>
              <a:gd name="T5" fmla="*/ 2147483647 h 276"/>
              <a:gd name="T6" fmla="*/ 2147483647 w 2722"/>
              <a:gd name="T7" fmla="*/ 2147483647 h 276"/>
              <a:gd name="T8" fmla="*/ 2147483647 w 2722"/>
              <a:gd name="T9" fmla="*/ 2147483647 h 276"/>
              <a:gd name="T10" fmla="*/ 2147483647 w 2722"/>
              <a:gd name="T11" fmla="*/ 0 h 27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722"/>
              <a:gd name="T19" fmla="*/ 0 h 276"/>
              <a:gd name="T20" fmla="*/ 2722 w 2722"/>
              <a:gd name="T21" fmla="*/ 276 h 27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722" h="276">
                <a:moveTo>
                  <a:pt x="0" y="0"/>
                </a:moveTo>
                <a:cubicBezTo>
                  <a:pt x="563" y="0"/>
                  <a:pt x="1132" y="4"/>
                  <a:pt x="1452" y="45"/>
                </a:cubicBezTo>
                <a:cubicBezTo>
                  <a:pt x="1772" y="86"/>
                  <a:pt x="1773" y="212"/>
                  <a:pt x="1918" y="244"/>
                </a:cubicBezTo>
                <a:cubicBezTo>
                  <a:pt x="2063" y="276"/>
                  <a:pt x="2221" y="267"/>
                  <a:pt x="2320" y="238"/>
                </a:cubicBezTo>
                <a:cubicBezTo>
                  <a:pt x="2419" y="209"/>
                  <a:pt x="2445" y="110"/>
                  <a:pt x="2512" y="70"/>
                </a:cubicBezTo>
                <a:cubicBezTo>
                  <a:pt x="2579" y="30"/>
                  <a:pt x="2678" y="15"/>
                  <a:pt x="2722" y="0"/>
                </a:cubicBezTo>
              </a:path>
            </a:pathLst>
          </a:custGeom>
          <a:noFill/>
          <a:ln w="15875" cap="flat" cmpd="sng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28" name="Freeform 114"/>
          <p:cNvSpPr>
            <a:spLocks/>
          </p:cNvSpPr>
          <p:nvPr/>
        </p:nvSpPr>
        <p:spPr bwMode="auto">
          <a:xfrm>
            <a:off x="2905125" y="5216525"/>
            <a:ext cx="1308100" cy="1184275"/>
          </a:xfrm>
          <a:custGeom>
            <a:avLst/>
            <a:gdLst>
              <a:gd name="T0" fmla="*/ 0 w 824"/>
              <a:gd name="T1" fmla="*/ 2147483647 h 746"/>
              <a:gd name="T2" fmla="*/ 2147483647 w 824"/>
              <a:gd name="T3" fmla="*/ 0 h 746"/>
              <a:gd name="T4" fmla="*/ 2147483647 w 824"/>
              <a:gd name="T5" fmla="*/ 2147483647 h 746"/>
              <a:gd name="T6" fmla="*/ 2147483647 w 824"/>
              <a:gd name="T7" fmla="*/ 2147483647 h 746"/>
              <a:gd name="T8" fmla="*/ 2147483647 w 824"/>
              <a:gd name="T9" fmla="*/ 2147483647 h 746"/>
              <a:gd name="T10" fmla="*/ 2147483647 w 824"/>
              <a:gd name="T11" fmla="*/ 2147483647 h 746"/>
              <a:gd name="T12" fmla="*/ 2147483647 w 824"/>
              <a:gd name="T13" fmla="*/ 2147483647 h 746"/>
              <a:gd name="T14" fmla="*/ 0 w 824"/>
              <a:gd name="T15" fmla="*/ 2147483647 h 74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824"/>
              <a:gd name="T25" fmla="*/ 0 h 746"/>
              <a:gd name="T26" fmla="*/ 824 w 824"/>
              <a:gd name="T27" fmla="*/ 746 h 74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824" h="746">
                <a:moveTo>
                  <a:pt x="0" y="26"/>
                </a:moveTo>
                <a:lnTo>
                  <a:pt x="824" y="0"/>
                </a:lnTo>
                <a:lnTo>
                  <a:pt x="714" y="506"/>
                </a:lnTo>
                <a:lnTo>
                  <a:pt x="618" y="686"/>
                </a:lnTo>
                <a:lnTo>
                  <a:pt x="468" y="746"/>
                </a:lnTo>
                <a:lnTo>
                  <a:pt x="300" y="692"/>
                </a:lnTo>
                <a:lnTo>
                  <a:pt x="200" y="644"/>
                </a:lnTo>
                <a:lnTo>
                  <a:pt x="0" y="26"/>
                </a:lnTo>
                <a:close/>
              </a:path>
            </a:pathLst>
          </a:custGeom>
          <a:gradFill rotWithShape="1">
            <a:gsLst>
              <a:gs pos="0">
                <a:srgbClr val="0000FF"/>
              </a:gs>
              <a:gs pos="100000">
                <a:srgbClr val="0000DC"/>
              </a:gs>
            </a:gsLst>
            <a:lin ang="5400000" scaled="1"/>
          </a:grad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29" name="Rectangle 115"/>
          <p:cNvSpPr>
            <a:spLocks noChangeArrowheads="1"/>
          </p:cNvSpPr>
          <p:nvPr/>
        </p:nvSpPr>
        <p:spPr bwMode="auto">
          <a:xfrm>
            <a:off x="623888" y="5086350"/>
            <a:ext cx="73025" cy="1008063"/>
          </a:xfrm>
          <a:prstGeom prst="rect">
            <a:avLst/>
          </a:prstGeom>
          <a:solidFill>
            <a:srgbClr val="FFFF00">
              <a:alpha val="50195"/>
            </a:srgbClr>
          </a:solidFill>
          <a:ln w="12700" algn="ctr">
            <a:solidFill>
              <a:srgbClr val="000066"/>
            </a:solidFill>
            <a:prstDash val="lg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30" name="Rectangle 116"/>
          <p:cNvSpPr>
            <a:spLocks noChangeArrowheads="1"/>
          </p:cNvSpPr>
          <p:nvPr/>
        </p:nvSpPr>
        <p:spPr bwMode="auto">
          <a:xfrm>
            <a:off x="552450" y="5013325"/>
            <a:ext cx="215900" cy="73025"/>
          </a:xfrm>
          <a:prstGeom prst="rect">
            <a:avLst/>
          </a:prstGeom>
          <a:solidFill>
            <a:srgbClr val="FFFF00">
              <a:alpha val="50195"/>
            </a:srgbClr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31" name="Freeform 117"/>
          <p:cNvSpPr>
            <a:spLocks/>
          </p:cNvSpPr>
          <p:nvPr/>
        </p:nvSpPr>
        <p:spPr bwMode="auto">
          <a:xfrm>
            <a:off x="263525" y="5216525"/>
            <a:ext cx="384175" cy="230188"/>
          </a:xfrm>
          <a:custGeom>
            <a:avLst/>
            <a:gdLst>
              <a:gd name="T0" fmla="*/ 0 w 242"/>
              <a:gd name="T1" fmla="*/ 2147483647 h 145"/>
              <a:gd name="T2" fmla="*/ 2147483647 w 242"/>
              <a:gd name="T3" fmla="*/ 2147483647 h 145"/>
              <a:gd name="T4" fmla="*/ 2147483647 w 242"/>
              <a:gd name="T5" fmla="*/ 2147483647 h 145"/>
              <a:gd name="T6" fmla="*/ 2147483647 w 242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2"/>
              <a:gd name="T13" fmla="*/ 0 h 145"/>
              <a:gd name="T14" fmla="*/ 242 w 242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2" h="145">
                <a:moveTo>
                  <a:pt x="0" y="8"/>
                </a:moveTo>
                <a:cubicBezTo>
                  <a:pt x="49" y="4"/>
                  <a:pt x="99" y="0"/>
                  <a:pt x="137" y="8"/>
                </a:cubicBezTo>
                <a:cubicBezTo>
                  <a:pt x="175" y="16"/>
                  <a:pt x="212" y="31"/>
                  <a:pt x="227" y="54"/>
                </a:cubicBezTo>
                <a:cubicBezTo>
                  <a:pt x="242" y="77"/>
                  <a:pt x="219" y="130"/>
                  <a:pt x="227" y="145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32" name="Freeform 118"/>
          <p:cNvSpPr>
            <a:spLocks/>
          </p:cNvSpPr>
          <p:nvPr/>
        </p:nvSpPr>
        <p:spPr bwMode="auto">
          <a:xfrm>
            <a:off x="685800" y="5226050"/>
            <a:ext cx="2232025" cy="104775"/>
          </a:xfrm>
          <a:custGeom>
            <a:avLst/>
            <a:gdLst>
              <a:gd name="T0" fmla="*/ 2147483647 w 1406"/>
              <a:gd name="T1" fmla="*/ 2147483647 h 66"/>
              <a:gd name="T2" fmla="*/ 2147483647 w 1406"/>
              <a:gd name="T3" fmla="*/ 0 h 66"/>
              <a:gd name="T4" fmla="*/ 2147483647 w 1406"/>
              <a:gd name="T5" fmla="*/ 2147483647 h 66"/>
              <a:gd name="T6" fmla="*/ 2147483647 w 1406"/>
              <a:gd name="T7" fmla="*/ 2147483647 h 66"/>
              <a:gd name="T8" fmla="*/ 0 60000 65536"/>
              <a:gd name="T9" fmla="*/ 0 60000 65536"/>
              <a:gd name="T10" fmla="*/ 0 60000 65536"/>
              <a:gd name="T11" fmla="*/ 0 60000 65536"/>
              <a:gd name="T12" fmla="*/ 0 w 1406"/>
              <a:gd name="T13" fmla="*/ 0 h 66"/>
              <a:gd name="T14" fmla="*/ 1406 w 1406"/>
              <a:gd name="T15" fmla="*/ 66 h 6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06" h="66">
                <a:moveTo>
                  <a:pt x="1406" y="24"/>
                </a:moveTo>
                <a:cubicBezTo>
                  <a:pt x="1218" y="20"/>
                  <a:pt x="505" y="0"/>
                  <a:pt x="278" y="0"/>
                </a:cubicBezTo>
                <a:cubicBezTo>
                  <a:pt x="51" y="0"/>
                  <a:pt x="88" y="13"/>
                  <a:pt x="44" y="24"/>
                </a:cubicBezTo>
                <a:cubicBezTo>
                  <a:pt x="0" y="35"/>
                  <a:pt x="20" y="57"/>
                  <a:pt x="14" y="66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33" name="AutoShape 119"/>
          <p:cNvSpPr>
            <a:spLocks noChangeArrowheads="1"/>
          </p:cNvSpPr>
          <p:nvPr/>
        </p:nvSpPr>
        <p:spPr bwMode="auto">
          <a:xfrm>
            <a:off x="4079875" y="5157788"/>
            <a:ext cx="73025" cy="71437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34" name="AutoShape 120"/>
          <p:cNvSpPr>
            <a:spLocks noChangeArrowheads="1"/>
          </p:cNvSpPr>
          <p:nvPr/>
        </p:nvSpPr>
        <p:spPr bwMode="auto">
          <a:xfrm>
            <a:off x="1992313" y="5157788"/>
            <a:ext cx="73025" cy="71437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35" name="Line 121"/>
          <p:cNvSpPr>
            <a:spLocks noChangeShapeType="1"/>
          </p:cNvSpPr>
          <p:nvPr/>
        </p:nvSpPr>
        <p:spPr bwMode="auto">
          <a:xfrm>
            <a:off x="4224338" y="5229225"/>
            <a:ext cx="360362" cy="0"/>
          </a:xfrm>
          <a:prstGeom prst="line">
            <a:avLst/>
          </a:prstGeom>
          <a:noFill/>
          <a:ln w="9525">
            <a:solidFill>
              <a:srgbClr val="000066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36" name="Freeform 122"/>
          <p:cNvSpPr>
            <a:spLocks/>
          </p:cNvSpPr>
          <p:nvPr/>
        </p:nvSpPr>
        <p:spPr bwMode="auto">
          <a:xfrm>
            <a:off x="374650" y="4873625"/>
            <a:ext cx="260350" cy="68263"/>
          </a:xfrm>
          <a:custGeom>
            <a:avLst/>
            <a:gdLst>
              <a:gd name="T0" fmla="*/ 2147483647 w 164"/>
              <a:gd name="T1" fmla="*/ 2147483647 h 43"/>
              <a:gd name="T2" fmla="*/ 2147483647 w 164"/>
              <a:gd name="T3" fmla="*/ 2147483647 h 43"/>
              <a:gd name="T4" fmla="*/ 0 w 164"/>
              <a:gd name="T5" fmla="*/ 0 h 43"/>
              <a:gd name="T6" fmla="*/ 0 60000 65536"/>
              <a:gd name="T7" fmla="*/ 0 60000 65536"/>
              <a:gd name="T8" fmla="*/ 0 60000 65536"/>
              <a:gd name="T9" fmla="*/ 0 w 164"/>
              <a:gd name="T10" fmla="*/ 0 h 43"/>
              <a:gd name="T11" fmla="*/ 164 w 164"/>
              <a:gd name="T12" fmla="*/ 43 h 4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64" h="43">
                <a:moveTo>
                  <a:pt x="157" y="43"/>
                </a:moveTo>
                <a:cubicBezTo>
                  <a:pt x="154" y="38"/>
                  <a:pt x="164" y="19"/>
                  <a:pt x="138" y="12"/>
                </a:cubicBezTo>
                <a:cubicBezTo>
                  <a:pt x="112" y="5"/>
                  <a:pt x="29" y="2"/>
                  <a:pt x="0" y="0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37" name="Text Box 123"/>
          <p:cNvSpPr txBox="1">
            <a:spLocks noChangeArrowheads="1"/>
          </p:cNvSpPr>
          <p:nvPr/>
        </p:nvSpPr>
        <p:spPr bwMode="auto">
          <a:xfrm>
            <a:off x="3360738" y="4924425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河川</a:t>
            </a:r>
          </a:p>
        </p:txBody>
      </p:sp>
      <p:sp>
        <p:nvSpPr>
          <p:cNvPr id="41038" name="Text Box 124"/>
          <p:cNvSpPr txBox="1">
            <a:spLocks noChangeArrowheads="1"/>
          </p:cNvSpPr>
          <p:nvPr/>
        </p:nvSpPr>
        <p:spPr bwMode="auto">
          <a:xfrm>
            <a:off x="539750" y="4779963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抽水</a:t>
            </a:r>
          </a:p>
        </p:txBody>
      </p:sp>
      <p:grpSp>
        <p:nvGrpSpPr>
          <p:cNvPr id="8" name="Group 125"/>
          <p:cNvGrpSpPr>
            <a:grpSpLocks/>
          </p:cNvGrpSpPr>
          <p:nvPr/>
        </p:nvGrpSpPr>
        <p:grpSpPr bwMode="auto">
          <a:xfrm>
            <a:off x="323850" y="5373688"/>
            <a:ext cx="4276725" cy="688975"/>
            <a:chOff x="200" y="3406"/>
            <a:chExt cx="2694" cy="434"/>
          </a:xfrm>
        </p:grpSpPr>
        <p:sp>
          <p:nvSpPr>
            <p:cNvPr id="41080" name="Freeform 126"/>
            <p:cNvSpPr>
              <a:spLocks/>
            </p:cNvSpPr>
            <p:nvPr/>
          </p:nvSpPr>
          <p:spPr bwMode="auto">
            <a:xfrm>
              <a:off x="484" y="3416"/>
              <a:ext cx="1388" cy="105"/>
            </a:xfrm>
            <a:custGeom>
              <a:avLst/>
              <a:gdLst>
                <a:gd name="T0" fmla="*/ 1388 w 1388"/>
                <a:gd name="T1" fmla="*/ 4 h 105"/>
                <a:gd name="T2" fmla="*/ 1315 w 1388"/>
                <a:gd name="T3" fmla="*/ 15 h 105"/>
                <a:gd name="T4" fmla="*/ 953 w 1388"/>
                <a:gd name="T5" fmla="*/ 15 h 105"/>
                <a:gd name="T6" fmla="*/ 499 w 1388"/>
                <a:gd name="T7" fmla="*/ 15 h 105"/>
                <a:gd name="T8" fmla="*/ 0 w 1388"/>
                <a:gd name="T9" fmla="*/ 105 h 10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88"/>
                <a:gd name="T16" fmla="*/ 0 h 105"/>
                <a:gd name="T17" fmla="*/ 1388 w 1388"/>
                <a:gd name="T18" fmla="*/ 105 h 10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88" h="105">
                  <a:moveTo>
                    <a:pt x="1388" y="4"/>
                  </a:moveTo>
                  <a:cubicBezTo>
                    <a:pt x="1374" y="6"/>
                    <a:pt x="1387" y="13"/>
                    <a:pt x="1315" y="15"/>
                  </a:cubicBezTo>
                  <a:cubicBezTo>
                    <a:pt x="1243" y="17"/>
                    <a:pt x="1089" y="15"/>
                    <a:pt x="953" y="15"/>
                  </a:cubicBezTo>
                  <a:cubicBezTo>
                    <a:pt x="817" y="15"/>
                    <a:pt x="658" y="0"/>
                    <a:pt x="499" y="15"/>
                  </a:cubicBezTo>
                  <a:cubicBezTo>
                    <a:pt x="340" y="30"/>
                    <a:pt x="83" y="90"/>
                    <a:pt x="0" y="105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81" name="Freeform 127"/>
            <p:cNvSpPr>
              <a:spLocks/>
            </p:cNvSpPr>
            <p:nvPr/>
          </p:nvSpPr>
          <p:spPr bwMode="auto">
            <a:xfrm>
              <a:off x="529" y="3588"/>
              <a:ext cx="1385" cy="115"/>
            </a:xfrm>
            <a:custGeom>
              <a:avLst/>
              <a:gdLst>
                <a:gd name="T0" fmla="*/ 1385 w 1385"/>
                <a:gd name="T1" fmla="*/ 0 h 115"/>
                <a:gd name="T2" fmla="*/ 1067 w 1385"/>
                <a:gd name="T3" fmla="*/ 36 h 115"/>
                <a:gd name="T4" fmla="*/ 497 w 1385"/>
                <a:gd name="T5" fmla="*/ 48 h 115"/>
                <a:gd name="T6" fmla="*/ 0 w 1385"/>
                <a:gd name="T7" fmla="*/ 115 h 11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385"/>
                <a:gd name="T13" fmla="*/ 0 h 115"/>
                <a:gd name="T14" fmla="*/ 1385 w 1385"/>
                <a:gd name="T15" fmla="*/ 115 h 11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385" h="115">
                  <a:moveTo>
                    <a:pt x="1385" y="0"/>
                  </a:moveTo>
                  <a:cubicBezTo>
                    <a:pt x="1332" y="6"/>
                    <a:pt x="1215" y="28"/>
                    <a:pt x="1067" y="36"/>
                  </a:cubicBezTo>
                  <a:cubicBezTo>
                    <a:pt x="919" y="44"/>
                    <a:pt x="675" y="35"/>
                    <a:pt x="497" y="48"/>
                  </a:cubicBezTo>
                  <a:cubicBezTo>
                    <a:pt x="319" y="61"/>
                    <a:pt x="104" y="101"/>
                    <a:pt x="0" y="115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82" name="Freeform 128"/>
            <p:cNvSpPr>
              <a:spLocks/>
            </p:cNvSpPr>
            <p:nvPr/>
          </p:nvSpPr>
          <p:spPr bwMode="auto">
            <a:xfrm>
              <a:off x="2526" y="3797"/>
              <a:ext cx="342" cy="43"/>
            </a:xfrm>
            <a:custGeom>
              <a:avLst/>
              <a:gdLst>
                <a:gd name="T0" fmla="*/ 342 w 342"/>
                <a:gd name="T1" fmla="*/ 0 h 43"/>
                <a:gd name="T2" fmla="*/ 180 w 342"/>
                <a:gd name="T3" fmla="*/ 13 h 43"/>
                <a:gd name="T4" fmla="*/ 0 w 342"/>
                <a:gd name="T5" fmla="*/ 43 h 43"/>
                <a:gd name="T6" fmla="*/ 0 60000 65536"/>
                <a:gd name="T7" fmla="*/ 0 60000 65536"/>
                <a:gd name="T8" fmla="*/ 0 60000 65536"/>
                <a:gd name="T9" fmla="*/ 0 w 342"/>
                <a:gd name="T10" fmla="*/ 0 h 43"/>
                <a:gd name="T11" fmla="*/ 342 w 342"/>
                <a:gd name="T12" fmla="*/ 43 h 43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42" h="43">
                  <a:moveTo>
                    <a:pt x="342" y="0"/>
                  </a:moveTo>
                  <a:cubicBezTo>
                    <a:pt x="315" y="2"/>
                    <a:pt x="237" y="6"/>
                    <a:pt x="180" y="13"/>
                  </a:cubicBezTo>
                  <a:cubicBezTo>
                    <a:pt x="123" y="20"/>
                    <a:pt x="37" y="37"/>
                    <a:pt x="0" y="43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83" name="Freeform 129"/>
            <p:cNvSpPr>
              <a:spLocks/>
            </p:cNvSpPr>
            <p:nvPr/>
          </p:nvSpPr>
          <p:spPr bwMode="auto">
            <a:xfrm>
              <a:off x="2625" y="3406"/>
              <a:ext cx="269" cy="32"/>
            </a:xfrm>
            <a:custGeom>
              <a:avLst/>
              <a:gdLst>
                <a:gd name="T0" fmla="*/ 269 w 269"/>
                <a:gd name="T1" fmla="*/ 0 h 32"/>
                <a:gd name="T2" fmla="*/ 218 w 269"/>
                <a:gd name="T3" fmla="*/ 25 h 32"/>
                <a:gd name="T4" fmla="*/ 36 w 269"/>
                <a:gd name="T5" fmla="*/ 25 h 32"/>
                <a:gd name="T6" fmla="*/ 3 w 269"/>
                <a:gd name="T7" fmla="*/ 32 h 3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69"/>
                <a:gd name="T13" fmla="*/ 0 h 32"/>
                <a:gd name="T14" fmla="*/ 269 w 269"/>
                <a:gd name="T15" fmla="*/ 32 h 3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69" h="32">
                  <a:moveTo>
                    <a:pt x="269" y="0"/>
                  </a:moveTo>
                  <a:cubicBezTo>
                    <a:pt x="261" y="5"/>
                    <a:pt x="257" y="21"/>
                    <a:pt x="218" y="25"/>
                  </a:cubicBezTo>
                  <a:cubicBezTo>
                    <a:pt x="179" y="29"/>
                    <a:pt x="72" y="24"/>
                    <a:pt x="36" y="25"/>
                  </a:cubicBezTo>
                  <a:cubicBezTo>
                    <a:pt x="0" y="26"/>
                    <a:pt x="10" y="31"/>
                    <a:pt x="3" y="32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84" name="Freeform 130"/>
            <p:cNvSpPr>
              <a:spLocks/>
            </p:cNvSpPr>
            <p:nvPr/>
          </p:nvSpPr>
          <p:spPr bwMode="auto">
            <a:xfrm>
              <a:off x="2586" y="3609"/>
              <a:ext cx="302" cy="21"/>
            </a:xfrm>
            <a:custGeom>
              <a:avLst/>
              <a:gdLst>
                <a:gd name="T0" fmla="*/ 302 w 302"/>
                <a:gd name="T1" fmla="*/ 3 h 21"/>
                <a:gd name="T2" fmla="*/ 121 w 302"/>
                <a:gd name="T3" fmla="*/ 3 h 21"/>
                <a:gd name="T4" fmla="*/ 78 w 302"/>
                <a:gd name="T5" fmla="*/ 3 h 21"/>
                <a:gd name="T6" fmla="*/ 0 w 302"/>
                <a:gd name="T7" fmla="*/ 21 h 2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02"/>
                <a:gd name="T13" fmla="*/ 0 h 21"/>
                <a:gd name="T14" fmla="*/ 302 w 302"/>
                <a:gd name="T15" fmla="*/ 21 h 2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02" h="21">
                  <a:moveTo>
                    <a:pt x="302" y="3"/>
                  </a:moveTo>
                  <a:cubicBezTo>
                    <a:pt x="242" y="7"/>
                    <a:pt x="158" y="3"/>
                    <a:pt x="121" y="3"/>
                  </a:cubicBezTo>
                  <a:cubicBezTo>
                    <a:pt x="84" y="3"/>
                    <a:pt x="98" y="0"/>
                    <a:pt x="78" y="3"/>
                  </a:cubicBezTo>
                  <a:cubicBezTo>
                    <a:pt x="58" y="6"/>
                    <a:pt x="16" y="17"/>
                    <a:pt x="0" y="21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85" name="Freeform 131"/>
            <p:cNvSpPr>
              <a:spLocks/>
            </p:cNvSpPr>
            <p:nvPr/>
          </p:nvSpPr>
          <p:spPr bwMode="auto">
            <a:xfrm>
              <a:off x="206" y="3451"/>
              <a:ext cx="142" cy="70"/>
            </a:xfrm>
            <a:custGeom>
              <a:avLst/>
              <a:gdLst>
                <a:gd name="T0" fmla="*/ 0 w 142"/>
                <a:gd name="T1" fmla="*/ 15 h 70"/>
                <a:gd name="T2" fmla="*/ 66 w 142"/>
                <a:gd name="T3" fmla="*/ 9 h 70"/>
                <a:gd name="T4" fmla="*/ 142 w 142"/>
                <a:gd name="T5" fmla="*/ 70 h 70"/>
                <a:gd name="T6" fmla="*/ 0 60000 65536"/>
                <a:gd name="T7" fmla="*/ 0 60000 65536"/>
                <a:gd name="T8" fmla="*/ 0 60000 65536"/>
                <a:gd name="T9" fmla="*/ 0 w 142"/>
                <a:gd name="T10" fmla="*/ 0 h 70"/>
                <a:gd name="T11" fmla="*/ 142 w 142"/>
                <a:gd name="T12" fmla="*/ 70 h 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2" h="70">
                  <a:moveTo>
                    <a:pt x="0" y="15"/>
                  </a:moveTo>
                  <a:cubicBezTo>
                    <a:pt x="11" y="13"/>
                    <a:pt x="42" y="0"/>
                    <a:pt x="66" y="9"/>
                  </a:cubicBezTo>
                  <a:cubicBezTo>
                    <a:pt x="90" y="18"/>
                    <a:pt x="126" y="57"/>
                    <a:pt x="142" y="7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86" name="Freeform 132"/>
            <p:cNvSpPr>
              <a:spLocks/>
            </p:cNvSpPr>
            <p:nvPr/>
          </p:nvSpPr>
          <p:spPr bwMode="auto">
            <a:xfrm>
              <a:off x="206" y="3628"/>
              <a:ext cx="150" cy="12"/>
            </a:xfrm>
            <a:custGeom>
              <a:avLst/>
              <a:gdLst>
                <a:gd name="T0" fmla="*/ 0 w 150"/>
                <a:gd name="T1" fmla="*/ 0 h 12"/>
                <a:gd name="T2" fmla="*/ 54 w 150"/>
                <a:gd name="T3" fmla="*/ 6 h 12"/>
                <a:gd name="T4" fmla="*/ 150 w 150"/>
                <a:gd name="T5" fmla="*/ 12 h 12"/>
                <a:gd name="T6" fmla="*/ 0 60000 65536"/>
                <a:gd name="T7" fmla="*/ 0 60000 65536"/>
                <a:gd name="T8" fmla="*/ 0 60000 65536"/>
                <a:gd name="T9" fmla="*/ 0 w 150"/>
                <a:gd name="T10" fmla="*/ 0 h 12"/>
                <a:gd name="T11" fmla="*/ 150 w 150"/>
                <a:gd name="T12" fmla="*/ 12 h 1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0" h="12">
                  <a:moveTo>
                    <a:pt x="0" y="0"/>
                  </a:moveTo>
                  <a:cubicBezTo>
                    <a:pt x="9" y="2"/>
                    <a:pt x="29" y="4"/>
                    <a:pt x="54" y="6"/>
                  </a:cubicBezTo>
                  <a:cubicBezTo>
                    <a:pt x="79" y="8"/>
                    <a:pt x="130" y="11"/>
                    <a:pt x="150" y="12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87" name="Freeform 133"/>
            <p:cNvSpPr>
              <a:spLocks/>
            </p:cNvSpPr>
            <p:nvPr/>
          </p:nvSpPr>
          <p:spPr bwMode="auto">
            <a:xfrm>
              <a:off x="200" y="3766"/>
              <a:ext cx="144" cy="30"/>
            </a:xfrm>
            <a:custGeom>
              <a:avLst/>
              <a:gdLst>
                <a:gd name="T0" fmla="*/ 0 w 144"/>
                <a:gd name="T1" fmla="*/ 0 h 30"/>
                <a:gd name="T2" fmla="*/ 72 w 144"/>
                <a:gd name="T3" fmla="*/ 12 h 30"/>
                <a:gd name="T4" fmla="*/ 144 w 144"/>
                <a:gd name="T5" fmla="*/ 30 h 30"/>
                <a:gd name="T6" fmla="*/ 0 60000 65536"/>
                <a:gd name="T7" fmla="*/ 0 60000 65536"/>
                <a:gd name="T8" fmla="*/ 0 60000 65536"/>
                <a:gd name="T9" fmla="*/ 0 w 144"/>
                <a:gd name="T10" fmla="*/ 0 h 30"/>
                <a:gd name="T11" fmla="*/ 144 w 144"/>
                <a:gd name="T12" fmla="*/ 30 h 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4" h="30">
                  <a:moveTo>
                    <a:pt x="0" y="0"/>
                  </a:moveTo>
                  <a:cubicBezTo>
                    <a:pt x="12" y="1"/>
                    <a:pt x="48" y="7"/>
                    <a:pt x="72" y="12"/>
                  </a:cubicBezTo>
                  <a:cubicBezTo>
                    <a:pt x="96" y="17"/>
                    <a:pt x="129" y="26"/>
                    <a:pt x="144" y="30"/>
                  </a:cubicBez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88" name="Text Box 134"/>
            <p:cNvSpPr txBox="1">
              <a:spLocks noChangeArrowheads="1"/>
            </p:cNvSpPr>
            <p:nvPr/>
          </p:nvSpPr>
          <p:spPr bwMode="auto">
            <a:xfrm>
              <a:off x="930" y="3420"/>
              <a:ext cx="770" cy="19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zh-TW" altLang="zh-TW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endParaRPr>
            </a:p>
          </p:txBody>
        </p:sp>
        <p:sp>
          <p:nvSpPr>
            <p:cNvPr id="41089" name="Freeform 135"/>
            <p:cNvSpPr>
              <a:spLocks/>
            </p:cNvSpPr>
            <p:nvPr/>
          </p:nvSpPr>
          <p:spPr bwMode="auto">
            <a:xfrm>
              <a:off x="567" y="3792"/>
              <a:ext cx="1406" cy="46"/>
            </a:xfrm>
            <a:custGeom>
              <a:avLst/>
              <a:gdLst>
                <a:gd name="T0" fmla="*/ 1406 w 1406"/>
                <a:gd name="T1" fmla="*/ 1 h 46"/>
                <a:gd name="T2" fmla="*/ 723 w 1406"/>
                <a:gd name="T3" fmla="*/ 0 h 46"/>
                <a:gd name="T4" fmla="*/ 0 w 1406"/>
                <a:gd name="T5" fmla="*/ 46 h 46"/>
                <a:gd name="T6" fmla="*/ 0 60000 65536"/>
                <a:gd name="T7" fmla="*/ 0 60000 65536"/>
                <a:gd name="T8" fmla="*/ 0 60000 65536"/>
                <a:gd name="T9" fmla="*/ 0 w 1406"/>
                <a:gd name="T10" fmla="*/ 0 h 46"/>
                <a:gd name="T11" fmla="*/ 1406 w 1406"/>
                <a:gd name="T12" fmla="*/ 46 h 4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06" h="46">
                  <a:moveTo>
                    <a:pt x="1406" y="1"/>
                  </a:moveTo>
                  <a:lnTo>
                    <a:pt x="723" y="0"/>
                  </a:lnTo>
                  <a:lnTo>
                    <a:pt x="0" y="46"/>
                  </a:lnTo>
                </a:path>
              </a:pathLst>
            </a:custGeom>
            <a:noFill/>
            <a:ln w="9525" cap="flat" cmpd="sng">
              <a:solidFill>
                <a:srgbClr val="000066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41040" name="Freeform 136"/>
          <p:cNvSpPr>
            <a:spLocks/>
          </p:cNvSpPr>
          <p:nvPr/>
        </p:nvSpPr>
        <p:spPr bwMode="auto">
          <a:xfrm>
            <a:off x="4572000" y="6176963"/>
            <a:ext cx="4333875" cy="654050"/>
          </a:xfrm>
          <a:custGeom>
            <a:avLst/>
            <a:gdLst>
              <a:gd name="T0" fmla="*/ 2147483647 w 2730"/>
              <a:gd name="T1" fmla="*/ 2147483647 h 412"/>
              <a:gd name="T2" fmla="*/ 2147483647 w 2730"/>
              <a:gd name="T3" fmla="*/ 2147483647 h 412"/>
              <a:gd name="T4" fmla="*/ 2147483647 w 2730"/>
              <a:gd name="T5" fmla="*/ 2147483647 h 412"/>
              <a:gd name="T6" fmla="*/ 2147483647 w 2730"/>
              <a:gd name="T7" fmla="*/ 2147483647 h 412"/>
              <a:gd name="T8" fmla="*/ 2147483647 w 2730"/>
              <a:gd name="T9" fmla="*/ 2147483647 h 412"/>
              <a:gd name="T10" fmla="*/ 2147483647 w 2730"/>
              <a:gd name="T11" fmla="*/ 2147483647 h 412"/>
              <a:gd name="T12" fmla="*/ 2147483647 w 2730"/>
              <a:gd name="T13" fmla="*/ 2147483647 h 412"/>
              <a:gd name="T14" fmla="*/ 2147483647 w 2730"/>
              <a:gd name="T15" fmla="*/ 2147483647 h 412"/>
              <a:gd name="T16" fmla="*/ 2147483647 w 2730"/>
              <a:gd name="T17" fmla="*/ 0 h 412"/>
              <a:gd name="T18" fmla="*/ 2147483647 w 2730"/>
              <a:gd name="T19" fmla="*/ 2147483647 h 412"/>
              <a:gd name="T20" fmla="*/ 2147483647 w 2730"/>
              <a:gd name="T21" fmla="*/ 2147483647 h 412"/>
              <a:gd name="T22" fmla="*/ 2147483647 w 2730"/>
              <a:gd name="T23" fmla="*/ 2147483647 h 412"/>
              <a:gd name="T24" fmla="*/ 0 w 2730"/>
              <a:gd name="T25" fmla="*/ 2147483647 h 412"/>
              <a:gd name="T26" fmla="*/ 2147483647 w 2730"/>
              <a:gd name="T27" fmla="*/ 2147483647 h 412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2730"/>
              <a:gd name="T43" fmla="*/ 0 h 412"/>
              <a:gd name="T44" fmla="*/ 2730 w 2730"/>
              <a:gd name="T45" fmla="*/ 412 h 412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2730" h="412">
                <a:moveTo>
                  <a:pt x="8" y="412"/>
                </a:moveTo>
                <a:lnTo>
                  <a:pt x="2730" y="412"/>
                </a:lnTo>
                <a:lnTo>
                  <a:pt x="2724" y="30"/>
                </a:lnTo>
                <a:lnTo>
                  <a:pt x="2454" y="60"/>
                </a:lnTo>
                <a:lnTo>
                  <a:pt x="2082" y="72"/>
                </a:lnTo>
                <a:lnTo>
                  <a:pt x="1722" y="66"/>
                </a:lnTo>
                <a:lnTo>
                  <a:pt x="1500" y="54"/>
                </a:lnTo>
                <a:lnTo>
                  <a:pt x="1206" y="30"/>
                </a:lnTo>
                <a:lnTo>
                  <a:pt x="906" y="0"/>
                </a:lnTo>
                <a:lnTo>
                  <a:pt x="600" y="30"/>
                </a:lnTo>
                <a:lnTo>
                  <a:pt x="396" y="12"/>
                </a:lnTo>
                <a:lnTo>
                  <a:pt x="246" y="36"/>
                </a:lnTo>
                <a:lnTo>
                  <a:pt x="0" y="12"/>
                </a:lnTo>
                <a:lnTo>
                  <a:pt x="6" y="408"/>
                </a:lnTo>
              </a:path>
            </a:pathLst>
          </a:custGeom>
          <a:pattFill prst="sphere">
            <a:fgClr>
              <a:srgbClr val="800000"/>
            </a:fgClr>
            <a:bgClr>
              <a:srgbClr val="FF0066"/>
            </a:bgClr>
          </a:patt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41" name="Freeform 137"/>
          <p:cNvSpPr>
            <a:spLocks/>
          </p:cNvSpPr>
          <p:nvPr/>
        </p:nvSpPr>
        <p:spPr bwMode="auto">
          <a:xfrm>
            <a:off x="4584700" y="5103813"/>
            <a:ext cx="4321175" cy="411162"/>
          </a:xfrm>
          <a:custGeom>
            <a:avLst/>
            <a:gdLst>
              <a:gd name="T0" fmla="*/ 0 w 2722"/>
              <a:gd name="T1" fmla="*/ 0 h 259"/>
              <a:gd name="T2" fmla="*/ 2147483647 w 2722"/>
              <a:gd name="T3" fmla="*/ 2147483647 h 259"/>
              <a:gd name="T4" fmla="*/ 2147483647 w 2722"/>
              <a:gd name="T5" fmla="*/ 2147483647 h 259"/>
              <a:gd name="T6" fmla="*/ 2147483647 w 2722"/>
              <a:gd name="T7" fmla="*/ 2147483647 h 259"/>
              <a:gd name="T8" fmla="*/ 2147483647 w 2722"/>
              <a:gd name="T9" fmla="*/ 2147483647 h 259"/>
              <a:gd name="T10" fmla="*/ 2147483647 w 2722"/>
              <a:gd name="T11" fmla="*/ 2147483647 h 259"/>
              <a:gd name="T12" fmla="*/ 2147483647 w 2722"/>
              <a:gd name="T13" fmla="*/ 2147483647 h 259"/>
              <a:gd name="T14" fmla="*/ 2147483647 w 2722"/>
              <a:gd name="T15" fmla="*/ 0 h 259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722"/>
              <a:gd name="T25" fmla="*/ 0 h 259"/>
              <a:gd name="T26" fmla="*/ 2722 w 2722"/>
              <a:gd name="T27" fmla="*/ 259 h 259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722" h="259">
                <a:moveTo>
                  <a:pt x="0" y="0"/>
                </a:moveTo>
                <a:cubicBezTo>
                  <a:pt x="563" y="0"/>
                  <a:pt x="1110" y="30"/>
                  <a:pt x="1452" y="45"/>
                </a:cubicBezTo>
                <a:cubicBezTo>
                  <a:pt x="1794" y="60"/>
                  <a:pt x="1933" y="70"/>
                  <a:pt x="2050" y="91"/>
                </a:cubicBezTo>
                <a:cubicBezTo>
                  <a:pt x="2167" y="112"/>
                  <a:pt x="2115" y="142"/>
                  <a:pt x="2152" y="169"/>
                </a:cubicBezTo>
                <a:cubicBezTo>
                  <a:pt x="2189" y="196"/>
                  <a:pt x="2224" y="247"/>
                  <a:pt x="2272" y="253"/>
                </a:cubicBezTo>
                <a:cubicBezTo>
                  <a:pt x="2320" y="259"/>
                  <a:pt x="2400" y="236"/>
                  <a:pt x="2440" y="205"/>
                </a:cubicBezTo>
                <a:cubicBezTo>
                  <a:pt x="2480" y="174"/>
                  <a:pt x="2465" y="104"/>
                  <a:pt x="2512" y="70"/>
                </a:cubicBezTo>
                <a:cubicBezTo>
                  <a:pt x="2559" y="36"/>
                  <a:pt x="2678" y="15"/>
                  <a:pt x="2722" y="0"/>
                </a:cubicBezTo>
              </a:path>
            </a:pathLst>
          </a:custGeom>
          <a:noFill/>
          <a:ln w="15875" cap="flat" cmpd="sng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42" name="Freeform 138"/>
          <p:cNvSpPr>
            <a:spLocks/>
          </p:cNvSpPr>
          <p:nvPr/>
        </p:nvSpPr>
        <p:spPr bwMode="auto">
          <a:xfrm>
            <a:off x="7885113" y="5233988"/>
            <a:ext cx="649287" cy="304800"/>
          </a:xfrm>
          <a:custGeom>
            <a:avLst/>
            <a:gdLst>
              <a:gd name="T0" fmla="*/ 0 w 855"/>
              <a:gd name="T1" fmla="*/ 2147483647 h 192"/>
              <a:gd name="T2" fmla="*/ 2147483647 w 855"/>
              <a:gd name="T3" fmla="*/ 0 h 192"/>
              <a:gd name="T4" fmla="*/ 2147483647 w 855"/>
              <a:gd name="T5" fmla="*/ 2147483647 h 192"/>
              <a:gd name="T6" fmla="*/ 2147483647 w 855"/>
              <a:gd name="T7" fmla="*/ 2147483647 h 192"/>
              <a:gd name="T8" fmla="*/ 2147483647 w 855"/>
              <a:gd name="T9" fmla="*/ 2147483647 h 192"/>
              <a:gd name="T10" fmla="*/ 2147483647 w 855"/>
              <a:gd name="T11" fmla="*/ 2147483647 h 192"/>
              <a:gd name="T12" fmla="*/ 2147483647 w 855"/>
              <a:gd name="T13" fmla="*/ 2147483647 h 192"/>
              <a:gd name="T14" fmla="*/ 0 w 855"/>
              <a:gd name="T15" fmla="*/ 2147483647 h 19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855"/>
              <a:gd name="T25" fmla="*/ 0 h 192"/>
              <a:gd name="T26" fmla="*/ 855 w 855"/>
              <a:gd name="T27" fmla="*/ 192 h 19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855" h="192">
                <a:moveTo>
                  <a:pt x="0" y="8"/>
                </a:moveTo>
                <a:lnTo>
                  <a:pt x="855" y="0"/>
                </a:lnTo>
                <a:lnTo>
                  <a:pt x="777" y="108"/>
                </a:lnTo>
                <a:lnTo>
                  <a:pt x="675" y="162"/>
                </a:lnTo>
                <a:lnTo>
                  <a:pt x="537" y="192"/>
                </a:lnTo>
                <a:lnTo>
                  <a:pt x="405" y="180"/>
                </a:lnTo>
                <a:lnTo>
                  <a:pt x="231" y="150"/>
                </a:lnTo>
                <a:lnTo>
                  <a:pt x="0" y="8"/>
                </a:lnTo>
                <a:close/>
              </a:path>
            </a:pathLst>
          </a:custGeom>
          <a:gradFill rotWithShape="1">
            <a:gsLst>
              <a:gs pos="0">
                <a:srgbClr val="0000FF"/>
              </a:gs>
              <a:gs pos="100000">
                <a:srgbClr val="0000DC"/>
              </a:gs>
            </a:gsLst>
            <a:lin ang="5400000" scaled="1"/>
          </a:gradFill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43" name="Rectangle 139"/>
          <p:cNvSpPr>
            <a:spLocks noChangeArrowheads="1"/>
          </p:cNvSpPr>
          <p:nvPr/>
        </p:nvSpPr>
        <p:spPr bwMode="auto">
          <a:xfrm>
            <a:off x="4945063" y="5103813"/>
            <a:ext cx="73025" cy="755650"/>
          </a:xfrm>
          <a:prstGeom prst="rect">
            <a:avLst/>
          </a:prstGeom>
          <a:solidFill>
            <a:srgbClr val="FFFF00">
              <a:alpha val="50195"/>
            </a:srgbClr>
          </a:solidFill>
          <a:ln w="12700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44" name="Rectangle 140"/>
          <p:cNvSpPr>
            <a:spLocks noChangeArrowheads="1"/>
          </p:cNvSpPr>
          <p:nvPr/>
        </p:nvSpPr>
        <p:spPr bwMode="auto">
          <a:xfrm>
            <a:off x="4873625" y="5030788"/>
            <a:ext cx="215900" cy="73025"/>
          </a:xfrm>
          <a:prstGeom prst="rect">
            <a:avLst/>
          </a:prstGeom>
          <a:solidFill>
            <a:srgbClr val="FFFF00">
              <a:alpha val="50195"/>
            </a:srgbClr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45" name="Freeform 141"/>
          <p:cNvSpPr>
            <a:spLocks/>
          </p:cNvSpPr>
          <p:nvPr/>
        </p:nvSpPr>
        <p:spPr bwMode="auto">
          <a:xfrm>
            <a:off x="4584700" y="5233988"/>
            <a:ext cx="384175" cy="230187"/>
          </a:xfrm>
          <a:custGeom>
            <a:avLst/>
            <a:gdLst>
              <a:gd name="T0" fmla="*/ 0 w 242"/>
              <a:gd name="T1" fmla="*/ 2147483647 h 145"/>
              <a:gd name="T2" fmla="*/ 2147483647 w 242"/>
              <a:gd name="T3" fmla="*/ 2147483647 h 145"/>
              <a:gd name="T4" fmla="*/ 2147483647 w 242"/>
              <a:gd name="T5" fmla="*/ 2147483647 h 145"/>
              <a:gd name="T6" fmla="*/ 2147483647 w 242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2"/>
              <a:gd name="T13" fmla="*/ 0 h 145"/>
              <a:gd name="T14" fmla="*/ 242 w 242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2" h="145">
                <a:moveTo>
                  <a:pt x="0" y="8"/>
                </a:moveTo>
                <a:cubicBezTo>
                  <a:pt x="49" y="4"/>
                  <a:pt x="99" y="0"/>
                  <a:pt x="137" y="8"/>
                </a:cubicBezTo>
                <a:cubicBezTo>
                  <a:pt x="175" y="16"/>
                  <a:pt x="212" y="31"/>
                  <a:pt x="227" y="54"/>
                </a:cubicBezTo>
                <a:cubicBezTo>
                  <a:pt x="242" y="77"/>
                  <a:pt x="219" y="130"/>
                  <a:pt x="227" y="145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46" name="Freeform 142"/>
          <p:cNvSpPr>
            <a:spLocks/>
          </p:cNvSpPr>
          <p:nvPr/>
        </p:nvSpPr>
        <p:spPr bwMode="auto">
          <a:xfrm>
            <a:off x="4983163" y="5238750"/>
            <a:ext cx="2884487" cy="109538"/>
          </a:xfrm>
          <a:custGeom>
            <a:avLst/>
            <a:gdLst>
              <a:gd name="T0" fmla="*/ 2147483647 w 1817"/>
              <a:gd name="T1" fmla="*/ 2147483647 h 69"/>
              <a:gd name="T2" fmla="*/ 2147483647 w 1817"/>
              <a:gd name="T3" fmla="*/ 2147483647 h 69"/>
              <a:gd name="T4" fmla="*/ 2147483647 w 1817"/>
              <a:gd name="T5" fmla="*/ 2147483647 h 69"/>
              <a:gd name="T6" fmla="*/ 2147483647 w 1817"/>
              <a:gd name="T7" fmla="*/ 2147483647 h 69"/>
              <a:gd name="T8" fmla="*/ 0 60000 65536"/>
              <a:gd name="T9" fmla="*/ 0 60000 65536"/>
              <a:gd name="T10" fmla="*/ 0 60000 65536"/>
              <a:gd name="T11" fmla="*/ 0 60000 65536"/>
              <a:gd name="T12" fmla="*/ 0 w 1817"/>
              <a:gd name="T13" fmla="*/ 0 h 69"/>
              <a:gd name="T14" fmla="*/ 1817 w 1817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17" h="69">
                <a:moveTo>
                  <a:pt x="1817" y="12"/>
                </a:moveTo>
                <a:cubicBezTo>
                  <a:pt x="1564" y="10"/>
                  <a:pt x="586" y="0"/>
                  <a:pt x="293" y="3"/>
                </a:cubicBezTo>
                <a:cubicBezTo>
                  <a:pt x="0" y="6"/>
                  <a:pt x="103" y="16"/>
                  <a:pt x="59" y="27"/>
                </a:cubicBezTo>
                <a:cubicBezTo>
                  <a:pt x="15" y="38"/>
                  <a:pt x="35" y="60"/>
                  <a:pt x="29" y="69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47" name="AutoShape 143"/>
          <p:cNvSpPr>
            <a:spLocks noChangeArrowheads="1"/>
          </p:cNvSpPr>
          <p:nvPr/>
        </p:nvSpPr>
        <p:spPr bwMode="auto">
          <a:xfrm>
            <a:off x="8401050" y="5175250"/>
            <a:ext cx="73025" cy="71438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48" name="AutoShape 144"/>
          <p:cNvSpPr>
            <a:spLocks noChangeArrowheads="1"/>
          </p:cNvSpPr>
          <p:nvPr/>
        </p:nvSpPr>
        <p:spPr bwMode="auto">
          <a:xfrm>
            <a:off x="6313488" y="5175250"/>
            <a:ext cx="73025" cy="71438"/>
          </a:xfrm>
          <a:prstGeom prst="flowChartMerge">
            <a:avLst/>
          </a:prstGeom>
          <a:solidFill>
            <a:srgbClr val="FF0000"/>
          </a:solidFill>
          <a:ln w="9525" algn="ctr">
            <a:solidFill>
              <a:srgbClr val="000066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41049" name="Line 145"/>
          <p:cNvSpPr>
            <a:spLocks noChangeShapeType="1"/>
          </p:cNvSpPr>
          <p:nvPr/>
        </p:nvSpPr>
        <p:spPr bwMode="auto">
          <a:xfrm>
            <a:off x="8545513" y="5246688"/>
            <a:ext cx="360362" cy="0"/>
          </a:xfrm>
          <a:prstGeom prst="line">
            <a:avLst/>
          </a:prstGeom>
          <a:noFill/>
          <a:ln w="9525">
            <a:solidFill>
              <a:srgbClr val="000066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50" name="Freeform 146"/>
          <p:cNvSpPr>
            <a:spLocks/>
          </p:cNvSpPr>
          <p:nvPr/>
        </p:nvSpPr>
        <p:spPr bwMode="auto">
          <a:xfrm>
            <a:off x="4695825" y="4891088"/>
            <a:ext cx="260350" cy="68262"/>
          </a:xfrm>
          <a:custGeom>
            <a:avLst/>
            <a:gdLst>
              <a:gd name="T0" fmla="*/ 2147483647 w 164"/>
              <a:gd name="T1" fmla="*/ 2147483647 h 43"/>
              <a:gd name="T2" fmla="*/ 2147483647 w 164"/>
              <a:gd name="T3" fmla="*/ 2147483647 h 43"/>
              <a:gd name="T4" fmla="*/ 0 w 164"/>
              <a:gd name="T5" fmla="*/ 0 h 43"/>
              <a:gd name="T6" fmla="*/ 0 60000 65536"/>
              <a:gd name="T7" fmla="*/ 0 60000 65536"/>
              <a:gd name="T8" fmla="*/ 0 60000 65536"/>
              <a:gd name="T9" fmla="*/ 0 w 164"/>
              <a:gd name="T10" fmla="*/ 0 h 43"/>
              <a:gd name="T11" fmla="*/ 164 w 164"/>
              <a:gd name="T12" fmla="*/ 43 h 4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64" h="43">
                <a:moveTo>
                  <a:pt x="157" y="43"/>
                </a:moveTo>
                <a:cubicBezTo>
                  <a:pt x="154" y="38"/>
                  <a:pt x="164" y="19"/>
                  <a:pt x="138" y="12"/>
                </a:cubicBezTo>
                <a:cubicBezTo>
                  <a:pt x="112" y="5"/>
                  <a:pt x="29" y="2"/>
                  <a:pt x="0" y="0"/>
                </a:cubicBezTo>
              </a:path>
            </a:pathLst>
          </a:custGeom>
          <a:noFill/>
          <a:ln w="9525" cap="flat" cmpd="sng">
            <a:solidFill>
              <a:srgbClr val="000066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1051" name="Text Box 147"/>
          <p:cNvSpPr txBox="1">
            <a:spLocks noChangeArrowheads="1"/>
          </p:cNvSpPr>
          <p:nvPr/>
        </p:nvSpPr>
        <p:spPr bwMode="auto">
          <a:xfrm>
            <a:off x="7681913" y="4941888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河川</a:t>
            </a:r>
          </a:p>
        </p:txBody>
      </p:sp>
      <p:sp>
        <p:nvSpPr>
          <p:cNvPr id="41052" name="Text Box 148"/>
          <p:cNvSpPr txBox="1">
            <a:spLocks noChangeArrowheads="1"/>
          </p:cNvSpPr>
          <p:nvPr/>
        </p:nvSpPr>
        <p:spPr bwMode="auto">
          <a:xfrm>
            <a:off x="4860925" y="4797425"/>
            <a:ext cx="647700" cy="314325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抽水</a:t>
            </a:r>
          </a:p>
        </p:txBody>
      </p:sp>
      <p:sp>
        <p:nvSpPr>
          <p:cNvPr id="41053" name="AutoShape 149"/>
          <p:cNvSpPr>
            <a:spLocks noChangeArrowheads="1"/>
          </p:cNvSpPr>
          <p:nvPr/>
        </p:nvSpPr>
        <p:spPr bwMode="auto">
          <a:xfrm>
            <a:off x="4911725" y="5805488"/>
            <a:ext cx="144463" cy="107950"/>
          </a:xfrm>
          <a:prstGeom prst="plus">
            <a:avLst>
              <a:gd name="adj" fmla="val 25000"/>
            </a:avLst>
          </a:prstGeom>
          <a:solidFill>
            <a:srgbClr val="FFFF00">
              <a:alpha val="50195"/>
            </a:srgbClr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grpSp>
        <p:nvGrpSpPr>
          <p:cNvPr id="9" name="Group 150"/>
          <p:cNvGrpSpPr>
            <a:grpSpLocks/>
          </p:cNvGrpSpPr>
          <p:nvPr/>
        </p:nvGrpSpPr>
        <p:grpSpPr bwMode="auto">
          <a:xfrm>
            <a:off x="4643438" y="5373688"/>
            <a:ext cx="4249737" cy="898525"/>
            <a:chOff x="2925" y="3374"/>
            <a:chExt cx="2677" cy="566"/>
          </a:xfrm>
        </p:grpSpPr>
        <p:sp>
          <p:nvSpPr>
            <p:cNvPr id="41065" name="Line 151"/>
            <p:cNvSpPr>
              <a:spLocks noChangeShapeType="1"/>
            </p:cNvSpPr>
            <p:nvPr/>
          </p:nvSpPr>
          <p:spPr bwMode="auto">
            <a:xfrm>
              <a:off x="3198" y="3702"/>
              <a:ext cx="1224" cy="0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41066" name="Line 152"/>
            <p:cNvSpPr>
              <a:spLocks noChangeShapeType="1"/>
            </p:cNvSpPr>
            <p:nvPr/>
          </p:nvSpPr>
          <p:spPr bwMode="auto">
            <a:xfrm>
              <a:off x="2925" y="3702"/>
              <a:ext cx="182" cy="0"/>
            </a:xfrm>
            <a:prstGeom prst="line">
              <a:avLst/>
            </a:prstGeom>
            <a:noFill/>
            <a:ln w="50800" cmpd="dbl">
              <a:solidFill>
                <a:srgbClr val="000066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grpSp>
          <p:nvGrpSpPr>
            <p:cNvPr id="10" name="Group 153"/>
            <p:cNvGrpSpPr>
              <a:grpSpLocks/>
            </p:cNvGrpSpPr>
            <p:nvPr/>
          </p:nvGrpSpPr>
          <p:grpSpPr bwMode="auto">
            <a:xfrm>
              <a:off x="2925" y="3374"/>
              <a:ext cx="2677" cy="566"/>
              <a:chOff x="2925" y="3374"/>
              <a:chExt cx="2677" cy="566"/>
            </a:xfrm>
          </p:grpSpPr>
          <p:sp>
            <p:nvSpPr>
              <p:cNvPr id="41068" name="Freeform 154"/>
              <p:cNvSpPr>
                <a:spLocks/>
              </p:cNvSpPr>
              <p:nvPr/>
            </p:nvSpPr>
            <p:spPr bwMode="auto">
              <a:xfrm>
                <a:off x="2928" y="3462"/>
                <a:ext cx="142" cy="70"/>
              </a:xfrm>
              <a:custGeom>
                <a:avLst/>
                <a:gdLst>
                  <a:gd name="T0" fmla="*/ 0 w 142"/>
                  <a:gd name="T1" fmla="*/ 15 h 70"/>
                  <a:gd name="T2" fmla="*/ 66 w 142"/>
                  <a:gd name="T3" fmla="*/ 9 h 70"/>
                  <a:gd name="T4" fmla="*/ 142 w 142"/>
                  <a:gd name="T5" fmla="*/ 70 h 70"/>
                  <a:gd name="T6" fmla="*/ 0 60000 65536"/>
                  <a:gd name="T7" fmla="*/ 0 60000 65536"/>
                  <a:gd name="T8" fmla="*/ 0 60000 65536"/>
                  <a:gd name="T9" fmla="*/ 0 w 142"/>
                  <a:gd name="T10" fmla="*/ 0 h 70"/>
                  <a:gd name="T11" fmla="*/ 142 w 142"/>
                  <a:gd name="T12" fmla="*/ 70 h 7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42" h="70">
                    <a:moveTo>
                      <a:pt x="0" y="15"/>
                    </a:moveTo>
                    <a:cubicBezTo>
                      <a:pt x="11" y="13"/>
                      <a:pt x="42" y="0"/>
                      <a:pt x="66" y="9"/>
                    </a:cubicBezTo>
                    <a:cubicBezTo>
                      <a:pt x="90" y="18"/>
                      <a:pt x="126" y="57"/>
                      <a:pt x="142" y="70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69" name="Text Box 155"/>
              <p:cNvSpPr txBox="1">
                <a:spLocks noChangeArrowheads="1"/>
              </p:cNvSpPr>
              <p:nvPr/>
            </p:nvSpPr>
            <p:spPr bwMode="auto">
              <a:xfrm>
                <a:off x="3606" y="3374"/>
                <a:ext cx="770" cy="192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endParaRPr lang="zh-TW" altLang="zh-TW" sz="1400">
                  <a:solidFill>
                    <a:srgbClr val="000000"/>
                  </a:solidFill>
                  <a:latin typeface="Times New Roman" pitchFamily="18" charset="0"/>
                  <a:ea typeface="標楷體" pitchFamily="65" charset="-120"/>
                </a:endParaRPr>
              </a:p>
            </p:txBody>
          </p:sp>
          <p:sp>
            <p:nvSpPr>
              <p:cNvPr id="41070" name="Text Box 156"/>
              <p:cNvSpPr txBox="1">
                <a:spLocks noChangeArrowheads="1"/>
              </p:cNvSpPr>
              <p:nvPr/>
            </p:nvSpPr>
            <p:spPr bwMode="auto">
              <a:xfrm>
                <a:off x="4287" y="3748"/>
                <a:ext cx="770" cy="192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endParaRPr lang="zh-TW" altLang="zh-TW" sz="1400">
                  <a:solidFill>
                    <a:srgbClr val="000000"/>
                  </a:solidFill>
                  <a:latin typeface="Times New Roman" pitchFamily="18" charset="0"/>
                  <a:ea typeface="標楷體" pitchFamily="65" charset="-120"/>
                </a:endParaRPr>
              </a:p>
            </p:txBody>
          </p:sp>
          <p:sp>
            <p:nvSpPr>
              <p:cNvPr id="41071" name="Freeform 157"/>
              <p:cNvSpPr>
                <a:spLocks/>
              </p:cNvSpPr>
              <p:nvPr/>
            </p:nvSpPr>
            <p:spPr bwMode="auto">
              <a:xfrm>
                <a:off x="3923" y="3385"/>
                <a:ext cx="1089" cy="272"/>
              </a:xfrm>
              <a:custGeom>
                <a:avLst/>
                <a:gdLst>
                  <a:gd name="T0" fmla="*/ 1089 w 1089"/>
                  <a:gd name="T1" fmla="*/ 0 h 272"/>
                  <a:gd name="T2" fmla="*/ 817 w 1089"/>
                  <a:gd name="T3" fmla="*/ 90 h 272"/>
                  <a:gd name="T4" fmla="*/ 0 w 1089"/>
                  <a:gd name="T5" fmla="*/ 272 h 272"/>
                  <a:gd name="T6" fmla="*/ 0 60000 65536"/>
                  <a:gd name="T7" fmla="*/ 0 60000 65536"/>
                  <a:gd name="T8" fmla="*/ 0 60000 65536"/>
                  <a:gd name="T9" fmla="*/ 0 w 1089"/>
                  <a:gd name="T10" fmla="*/ 0 h 272"/>
                  <a:gd name="T11" fmla="*/ 1089 w 1089"/>
                  <a:gd name="T12" fmla="*/ 272 h 27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089" h="272">
                    <a:moveTo>
                      <a:pt x="1089" y="0"/>
                    </a:moveTo>
                    <a:cubicBezTo>
                      <a:pt x="1043" y="22"/>
                      <a:pt x="998" y="45"/>
                      <a:pt x="817" y="90"/>
                    </a:cubicBezTo>
                    <a:cubicBezTo>
                      <a:pt x="636" y="135"/>
                      <a:pt x="318" y="203"/>
                      <a:pt x="0" y="272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72" name="Freeform 158"/>
              <p:cNvSpPr>
                <a:spLocks/>
              </p:cNvSpPr>
              <p:nvPr/>
            </p:nvSpPr>
            <p:spPr bwMode="auto">
              <a:xfrm>
                <a:off x="4241" y="3430"/>
                <a:ext cx="816" cy="227"/>
              </a:xfrm>
              <a:custGeom>
                <a:avLst/>
                <a:gdLst>
                  <a:gd name="T0" fmla="*/ 816 w 816"/>
                  <a:gd name="T1" fmla="*/ 0 h 227"/>
                  <a:gd name="T2" fmla="*/ 499 w 816"/>
                  <a:gd name="T3" fmla="*/ 136 h 227"/>
                  <a:gd name="T4" fmla="*/ 0 w 816"/>
                  <a:gd name="T5" fmla="*/ 227 h 227"/>
                  <a:gd name="T6" fmla="*/ 0 60000 65536"/>
                  <a:gd name="T7" fmla="*/ 0 60000 65536"/>
                  <a:gd name="T8" fmla="*/ 0 60000 65536"/>
                  <a:gd name="T9" fmla="*/ 0 w 816"/>
                  <a:gd name="T10" fmla="*/ 0 h 227"/>
                  <a:gd name="T11" fmla="*/ 816 w 816"/>
                  <a:gd name="T12" fmla="*/ 227 h 22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816" h="227">
                    <a:moveTo>
                      <a:pt x="816" y="0"/>
                    </a:moveTo>
                    <a:cubicBezTo>
                      <a:pt x="725" y="49"/>
                      <a:pt x="635" y="98"/>
                      <a:pt x="499" y="136"/>
                    </a:cubicBezTo>
                    <a:cubicBezTo>
                      <a:pt x="363" y="174"/>
                      <a:pt x="181" y="200"/>
                      <a:pt x="0" y="227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73" name="Freeform 159"/>
              <p:cNvSpPr>
                <a:spLocks/>
              </p:cNvSpPr>
              <p:nvPr/>
            </p:nvSpPr>
            <p:spPr bwMode="auto">
              <a:xfrm>
                <a:off x="4377" y="3475"/>
                <a:ext cx="771" cy="288"/>
              </a:xfrm>
              <a:custGeom>
                <a:avLst/>
                <a:gdLst>
                  <a:gd name="T0" fmla="*/ 771 w 771"/>
                  <a:gd name="T1" fmla="*/ 0 h 288"/>
                  <a:gd name="T2" fmla="*/ 544 w 771"/>
                  <a:gd name="T3" fmla="*/ 182 h 288"/>
                  <a:gd name="T4" fmla="*/ 227 w 771"/>
                  <a:gd name="T5" fmla="*/ 273 h 288"/>
                  <a:gd name="T6" fmla="*/ 0 w 771"/>
                  <a:gd name="T7" fmla="*/ 273 h 288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771"/>
                  <a:gd name="T13" fmla="*/ 0 h 288"/>
                  <a:gd name="T14" fmla="*/ 771 w 771"/>
                  <a:gd name="T15" fmla="*/ 288 h 288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771" h="288">
                    <a:moveTo>
                      <a:pt x="771" y="0"/>
                    </a:moveTo>
                    <a:cubicBezTo>
                      <a:pt x="703" y="68"/>
                      <a:pt x="635" y="136"/>
                      <a:pt x="544" y="182"/>
                    </a:cubicBezTo>
                    <a:cubicBezTo>
                      <a:pt x="453" y="228"/>
                      <a:pt x="318" y="258"/>
                      <a:pt x="227" y="273"/>
                    </a:cubicBezTo>
                    <a:cubicBezTo>
                      <a:pt x="136" y="288"/>
                      <a:pt x="68" y="280"/>
                      <a:pt x="0" y="273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74" name="Line 160"/>
              <p:cNvSpPr>
                <a:spLocks noChangeShapeType="1"/>
              </p:cNvSpPr>
              <p:nvPr/>
            </p:nvSpPr>
            <p:spPr bwMode="auto">
              <a:xfrm flipH="1">
                <a:off x="4876" y="3838"/>
                <a:ext cx="726" cy="46"/>
              </a:xfrm>
              <a:prstGeom prst="line">
                <a:avLst/>
              </a:prstGeom>
              <a:noFill/>
              <a:ln w="9525">
                <a:solidFill>
                  <a:srgbClr val="000066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75" name="Freeform 161"/>
              <p:cNvSpPr>
                <a:spLocks/>
              </p:cNvSpPr>
              <p:nvPr/>
            </p:nvSpPr>
            <p:spPr bwMode="auto">
              <a:xfrm>
                <a:off x="4105" y="3748"/>
                <a:ext cx="363" cy="136"/>
              </a:xfrm>
              <a:custGeom>
                <a:avLst/>
                <a:gdLst>
                  <a:gd name="T0" fmla="*/ 363 w 363"/>
                  <a:gd name="T1" fmla="*/ 136 h 136"/>
                  <a:gd name="T2" fmla="*/ 227 w 363"/>
                  <a:gd name="T3" fmla="*/ 90 h 136"/>
                  <a:gd name="T4" fmla="*/ 0 w 363"/>
                  <a:gd name="T5" fmla="*/ 0 h 136"/>
                  <a:gd name="T6" fmla="*/ 0 60000 65536"/>
                  <a:gd name="T7" fmla="*/ 0 60000 65536"/>
                  <a:gd name="T8" fmla="*/ 0 60000 65536"/>
                  <a:gd name="T9" fmla="*/ 0 w 363"/>
                  <a:gd name="T10" fmla="*/ 0 h 136"/>
                  <a:gd name="T11" fmla="*/ 363 w 363"/>
                  <a:gd name="T12" fmla="*/ 136 h 1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363" h="136">
                    <a:moveTo>
                      <a:pt x="363" y="136"/>
                    </a:moveTo>
                    <a:cubicBezTo>
                      <a:pt x="325" y="124"/>
                      <a:pt x="287" y="113"/>
                      <a:pt x="227" y="90"/>
                    </a:cubicBezTo>
                    <a:cubicBezTo>
                      <a:pt x="167" y="67"/>
                      <a:pt x="23" y="7"/>
                      <a:pt x="0" y="0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76" name="Freeform 162"/>
              <p:cNvSpPr>
                <a:spLocks/>
              </p:cNvSpPr>
              <p:nvPr/>
            </p:nvSpPr>
            <p:spPr bwMode="auto">
              <a:xfrm>
                <a:off x="5375" y="3430"/>
                <a:ext cx="227" cy="1"/>
              </a:xfrm>
              <a:custGeom>
                <a:avLst/>
                <a:gdLst>
                  <a:gd name="T0" fmla="*/ 227 w 227"/>
                  <a:gd name="T1" fmla="*/ 0 h 1"/>
                  <a:gd name="T2" fmla="*/ 90 w 227"/>
                  <a:gd name="T3" fmla="*/ 0 h 1"/>
                  <a:gd name="T4" fmla="*/ 0 w 227"/>
                  <a:gd name="T5" fmla="*/ 0 h 1"/>
                  <a:gd name="T6" fmla="*/ 0 60000 65536"/>
                  <a:gd name="T7" fmla="*/ 0 60000 65536"/>
                  <a:gd name="T8" fmla="*/ 0 60000 65536"/>
                  <a:gd name="T9" fmla="*/ 0 w 227"/>
                  <a:gd name="T10" fmla="*/ 0 h 1"/>
                  <a:gd name="T11" fmla="*/ 227 w 227"/>
                  <a:gd name="T12" fmla="*/ 1 h 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27" h="1">
                    <a:moveTo>
                      <a:pt x="227" y="0"/>
                    </a:moveTo>
                    <a:cubicBezTo>
                      <a:pt x="177" y="0"/>
                      <a:pt x="128" y="0"/>
                      <a:pt x="90" y="0"/>
                    </a:cubicBezTo>
                    <a:cubicBezTo>
                      <a:pt x="52" y="0"/>
                      <a:pt x="0" y="0"/>
                      <a:pt x="0" y="0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77" name="Freeform 163"/>
              <p:cNvSpPr>
                <a:spLocks/>
              </p:cNvSpPr>
              <p:nvPr/>
            </p:nvSpPr>
            <p:spPr bwMode="auto">
              <a:xfrm>
                <a:off x="5375" y="3475"/>
                <a:ext cx="227" cy="1"/>
              </a:xfrm>
              <a:custGeom>
                <a:avLst/>
                <a:gdLst>
                  <a:gd name="T0" fmla="*/ 227 w 227"/>
                  <a:gd name="T1" fmla="*/ 0 h 1"/>
                  <a:gd name="T2" fmla="*/ 90 w 227"/>
                  <a:gd name="T3" fmla="*/ 0 h 1"/>
                  <a:gd name="T4" fmla="*/ 0 w 227"/>
                  <a:gd name="T5" fmla="*/ 0 h 1"/>
                  <a:gd name="T6" fmla="*/ 0 60000 65536"/>
                  <a:gd name="T7" fmla="*/ 0 60000 65536"/>
                  <a:gd name="T8" fmla="*/ 0 60000 65536"/>
                  <a:gd name="T9" fmla="*/ 0 w 227"/>
                  <a:gd name="T10" fmla="*/ 0 h 1"/>
                  <a:gd name="T11" fmla="*/ 227 w 227"/>
                  <a:gd name="T12" fmla="*/ 1 h 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27" h="1">
                    <a:moveTo>
                      <a:pt x="227" y="0"/>
                    </a:moveTo>
                    <a:cubicBezTo>
                      <a:pt x="177" y="0"/>
                      <a:pt x="128" y="0"/>
                      <a:pt x="90" y="0"/>
                    </a:cubicBezTo>
                    <a:cubicBezTo>
                      <a:pt x="52" y="0"/>
                      <a:pt x="0" y="0"/>
                      <a:pt x="0" y="0"/>
                    </a:cubicBezTo>
                  </a:path>
                </a:pathLst>
              </a:custGeom>
              <a:noFill/>
              <a:ln w="9525" cap="flat" cmpd="sng">
                <a:solidFill>
                  <a:srgbClr val="000066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78" name="Line 164"/>
              <p:cNvSpPr>
                <a:spLocks noChangeShapeType="1"/>
              </p:cNvSpPr>
              <p:nvPr/>
            </p:nvSpPr>
            <p:spPr bwMode="auto">
              <a:xfrm flipH="1">
                <a:off x="3288" y="3657"/>
                <a:ext cx="318" cy="0"/>
              </a:xfrm>
              <a:prstGeom prst="line">
                <a:avLst/>
              </a:prstGeom>
              <a:noFill/>
              <a:ln w="9525">
                <a:solidFill>
                  <a:srgbClr val="000066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41079" name="Line 165"/>
              <p:cNvSpPr>
                <a:spLocks noChangeShapeType="1"/>
              </p:cNvSpPr>
              <p:nvPr/>
            </p:nvSpPr>
            <p:spPr bwMode="auto">
              <a:xfrm>
                <a:off x="2925" y="3657"/>
                <a:ext cx="91" cy="0"/>
              </a:xfrm>
              <a:prstGeom prst="line">
                <a:avLst/>
              </a:prstGeom>
              <a:noFill/>
              <a:ln w="9525">
                <a:solidFill>
                  <a:srgbClr val="000066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zh-TW" altLang="en-US"/>
              </a:p>
            </p:txBody>
          </p:sp>
        </p:grpSp>
      </p:grpSp>
      <p:sp>
        <p:nvSpPr>
          <p:cNvPr id="1460390" name="Text Box 166"/>
          <p:cNvSpPr txBox="1">
            <a:spLocks noChangeArrowheads="1"/>
          </p:cNvSpPr>
          <p:nvPr/>
        </p:nvSpPr>
        <p:spPr bwMode="auto">
          <a:xfrm>
            <a:off x="2914650" y="44450"/>
            <a:ext cx="3313113" cy="466725"/>
          </a:xfrm>
          <a:prstGeom prst="rect">
            <a:avLst/>
          </a:prstGeom>
          <a:solidFill>
            <a:schemeClr val="tx1"/>
          </a:solidFill>
          <a:ln w="9525" algn="ctr">
            <a:solidFill>
              <a:srgbClr val="000066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zh-TW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標楷體" pitchFamily="65" charset="-120"/>
              </a:rPr>
              <a:t>傍河取水的幾種型式</a:t>
            </a:r>
          </a:p>
        </p:txBody>
      </p:sp>
      <p:sp>
        <p:nvSpPr>
          <p:cNvPr id="41056" name="Text Box 167"/>
          <p:cNvSpPr txBox="1">
            <a:spLocks noChangeArrowheads="1"/>
          </p:cNvSpPr>
          <p:nvPr/>
        </p:nvSpPr>
        <p:spPr bwMode="auto">
          <a:xfrm>
            <a:off x="4140200" y="2060575"/>
            <a:ext cx="431800" cy="466725"/>
          </a:xfrm>
          <a:prstGeom prst="rect">
            <a:avLst/>
          </a:prstGeom>
          <a:solidFill>
            <a:srgbClr val="000066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2400">
                <a:latin typeface="Times New Roman" pitchFamily="18" charset="0"/>
              </a:rPr>
              <a:t>1</a:t>
            </a:r>
          </a:p>
        </p:txBody>
      </p:sp>
      <p:sp>
        <p:nvSpPr>
          <p:cNvPr id="41057" name="Text Box 168"/>
          <p:cNvSpPr txBox="1">
            <a:spLocks noChangeArrowheads="1"/>
          </p:cNvSpPr>
          <p:nvPr/>
        </p:nvSpPr>
        <p:spPr bwMode="auto">
          <a:xfrm>
            <a:off x="8459788" y="2060575"/>
            <a:ext cx="431800" cy="466725"/>
          </a:xfrm>
          <a:prstGeom prst="rect">
            <a:avLst/>
          </a:prstGeom>
          <a:solidFill>
            <a:srgbClr val="000066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2400">
                <a:latin typeface="Times New Roman" pitchFamily="18" charset="0"/>
              </a:rPr>
              <a:t>2</a:t>
            </a:r>
          </a:p>
        </p:txBody>
      </p:sp>
      <p:sp>
        <p:nvSpPr>
          <p:cNvPr id="41058" name="Text Box 169"/>
          <p:cNvSpPr txBox="1">
            <a:spLocks noChangeArrowheads="1"/>
          </p:cNvSpPr>
          <p:nvPr/>
        </p:nvSpPr>
        <p:spPr bwMode="auto">
          <a:xfrm>
            <a:off x="4140200" y="4221163"/>
            <a:ext cx="431800" cy="466725"/>
          </a:xfrm>
          <a:prstGeom prst="rect">
            <a:avLst/>
          </a:prstGeom>
          <a:solidFill>
            <a:srgbClr val="000066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2400">
                <a:latin typeface="Times New Roman" pitchFamily="18" charset="0"/>
              </a:rPr>
              <a:t>3</a:t>
            </a:r>
          </a:p>
        </p:txBody>
      </p:sp>
      <p:sp>
        <p:nvSpPr>
          <p:cNvPr id="41059" name="Text Box 170"/>
          <p:cNvSpPr txBox="1">
            <a:spLocks noChangeArrowheads="1"/>
          </p:cNvSpPr>
          <p:nvPr/>
        </p:nvSpPr>
        <p:spPr bwMode="auto">
          <a:xfrm>
            <a:off x="8459788" y="4221163"/>
            <a:ext cx="431800" cy="466725"/>
          </a:xfrm>
          <a:prstGeom prst="rect">
            <a:avLst/>
          </a:prstGeom>
          <a:solidFill>
            <a:srgbClr val="000066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2400">
                <a:latin typeface="Times New Roman" pitchFamily="18" charset="0"/>
              </a:rPr>
              <a:t>4</a:t>
            </a:r>
          </a:p>
        </p:txBody>
      </p:sp>
      <p:sp>
        <p:nvSpPr>
          <p:cNvPr id="41060" name="Text Box 171"/>
          <p:cNvSpPr txBox="1">
            <a:spLocks noChangeArrowheads="1"/>
          </p:cNvSpPr>
          <p:nvPr/>
        </p:nvSpPr>
        <p:spPr bwMode="auto">
          <a:xfrm>
            <a:off x="4140200" y="6391275"/>
            <a:ext cx="431800" cy="466725"/>
          </a:xfrm>
          <a:prstGeom prst="rect">
            <a:avLst/>
          </a:prstGeom>
          <a:solidFill>
            <a:srgbClr val="000066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2400">
                <a:latin typeface="Times New Roman" pitchFamily="18" charset="0"/>
              </a:rPr>
              <a:t>5</a:t>
            </a:r>
          </a:p>
        </p:txBody>
      </p:sp>
      <p:sp>
        <p:nvSpPr>
          <p:cNvPr id="41061" name="Text Box 172"/>
          <p:cNvSpPr txBox="1">
            <a:spLocks noChangeArrowheads="1"/>
          </p:cNvSpPr>
          <p:nvPr/>
        </p:nvSpPr>
        <p:spPr bwMode="auto">
          <a:xfrm>
            <a:off x="8459788" y="6391275"/>
            <a:ext cx="431800" cy="466725"/>
          </a:xfrm>
          <a:prstGeom prst="rect">
            <a:avLst/>
          </a:prstGeom>
          <a:solidFill>
            <a:srgbClr val="000066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2400">
                <a:latin typeface="Times New Roman" pitchFamily="18" charset="0"/>
              </a:rPr>
              <a:t>6</a:t>
            </a:r>
          </a:p>
        </p:txBody>
      </p:sp>
      <p:sp>
        <p:nvSpPr>
          <p:cNvPr id="41062" name="Text Box 173"/>
          <p:cNvSpPr txBox="1">
            <a:spLocks noChangeArrowheads="1"/>
          </p:cNvSpPr>
          <p:nvPr/>
        </p:nvSpPr>
        <p:spPr bwMode="auto">
          <a:xfrm>
            <a:off x="250825" y="6405563"/>
            <a:ext cx="4033838" cy="376237"/>
          </a:xfrm>
          <a:prstGeom prst="rect">
            <a:avLst/>
          </a:prstGeom>
          <a:noFill/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b="1">
                <a:solidFill>
                  <a:srgbClr val="FFFF66"/>
                </a:solidFill>
                <a:latin typeface="Times New Roman" pitchFamily="18" charset="0"/>
              </a:rPr>
              <a:t>Source: after Hiscock &amp; Grischek 2001</a:t>
            </a:r>
          </a:p>
        </p:txBody>
      </p:sp>
      <p:sp>
        <p:nvSpPr>
          <p:cNvPr id="1460398" name="Rectangle 174"/>
          <p:cNvSpPr>
            <a:spLocks noChangeArrowheads="1"/>
          </p:cNvSpPr>
          <p:nvPr/>
        </p:nvSpPr>
        <p:spPr bwMode="auto">
          <a:xfrm>
            <a:off x="4572000" y="4652963"/>
            <a:ext cx="4321175" cy="2205037"/>
          </a:xfrm>
          <a:prstGeom prst="rect">
            <a:avLst/>
          </a:prstGeom>
          <a:noFill/>
          <a:ln w="57150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60399" name="AutoShape 175"/>
          <p:cNvSpPr>
            <a:spLocks noChangeArrowheads="1"/>
          </p:cNvSpPr>
          <p:nvPr/>
        </p:nvSpPr>
        <p:spPr bwMode="auto">
          <a:xfrm>
            <a:off x="5076825" y="6308725"/>
            <a:ext cx="2374900" cy="358775"/>
          </a:xfrm>
          <a:prstGeom prst="wedgeRoundRectCallout">
            <a:avLst>
              <a:gd name="adj1" fmla="val -5148"/>
              <a:gd name="adj2" fmla="val -145574"/>
              <a:gd name="adj3" fmla="val 16667"/>
            </a:avLst>
          </a:prstGeom>
          <a:gradFill rotWithShape="1">
            <a:gsLst>
              <a:gs pos="0">
                <a:srgbClr val="0000CC">
                  <a:alpha val="60001"/>
                </a:srgbClr>
              </a:gs>
              <a:gs pos="100000">
                <a:srgbClr val="00005E">
                  <a:alpha val="79999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b="1">
                <a:ea typeface="標楷體" pitchFamily="65" charset="-120"/>
              </a:rPr>
              <a:t>輻射管伸至河床底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0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460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4603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4603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0398" grpId="0" animBg="1"/>
      <p:bldP spid="1460399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李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304800" y="228600"/>
            <a:ext cx="8305800" cy="642938"/>
          </a:xfrm>
          <a:prstGeom prst="rect">
            <a:avLst/>
          </a:prstGeom>
          <a:solidFill>
            <a:srgbClr val="CCFFFF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120000"/>
              </a:lnSpc>
            </a:pPr>
            <a:r>
              <a:rPr kumimoji="0" lang="zh-TW" altLang="en-US" sz="28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河岸滲透取水</a:t>
            </a:r>
            <a:r>
              <a:rPr kumimoji="0" lang="en-US" altLang="zh-TW" sz="2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﹙</a:t>
            </a:r>
            <a:r>
              <a:rPr kumimoji="0" lang="zh-TW" altLang="en-US" sz="2800" b="1">
                <a:solidFill>
                  <a:srgbClr val="0000FF"/>
                </a:solidFill>
                <a:latin typeface="Times New Roman" pitchFamily="18" charset="0"/>
                <a:ea typeface="標楷體" pitchFamily="65" charset="-120"/>
              </a:rPr>
              <a:t>傍河取水</a:t>
            </a:r>
            <a:r>
              <a:rPr kumimoji="0" lang="en-US" altLang="zh-TW" sz="2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﹚</a:t>
            </a:r>
            <a:r>
              <a:rPr kumimoji="0" lang="zh-TW" altLang="en-US" sz="2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與</a:t>
            </a:r>
            <a:r>
              <a:rPr lang="zh-TW" altLang="en-US" sz="2800" b="1">
                <a:solidFill>
                  <a:srgbClr val="0000FF"/>
                </a:solidFill>
                <a:latin typeface="Times New Roman" pitchFamily="18" charset="0"/>
                <a:ea typeface="標楷體" pitchFamily="65" charset="-120"/>
              </a:rPr>
              <a:t>淨水場完工示意圖</a:t>
            </a: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0" y="1143000"/>
            <a:ext cx="1981200" cy="304800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 b="1">
                <a:solidFill>
                  <a:srgbClr val="FF0000"/>
                </a:solidFill>
                <a:latin typeface="Times New Roman" pitchFamily="18" charset="0"/>
                <a:ea typeface="標楷體" pitchFamily="65" charset="-120"/>
              </a:rPr>
              <a:t>淨水場</a:t>
            </a:r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107950" y="1557338"/>
            <a:ext cx="1905000" cy="822325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雖然經過河岸之自然過濾</a:t>
            </a:r>
            <a:r>
              <a:rPr lang="en-US" altLang="zh-TW" sz="1200" b="1">
                <a:solidFill>
                  <a:srgbClr val="0000FF"/>
                </a:solidFill>
                <a:latin typeface="Times New Roman" pitchFamily="18" charset="0"/>
                <a:ea typeface="標楷體" pitchFamily="65" charset="-120"/>
              </a:rPr>
              <a:t>‚</a:t>
            </a:r>
            <a:r>
              <a:rPr lang="zh-TW" altLang="en-US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業已淨化水中雜質</a:t>
            </a:r>
            <a:r>
              <a:rPr lang="en-US" altLang="zh-TW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,</a:t>
            </a:r>
            <a:r>
              <a:rPr lang="zh-TW" altLang="en-US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但仍需視水質情形進行必要之淨水處理</a:t>
            </a: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184150" y="2492375"/>
            <a:ext cx="1143000" cy="304800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400" b="1">
                <a:solidFill>
                  <a:srgbClr val="FF0000"/>
                </a:solidFill>
                <a:latin typeface="Times New Roman" pitchFamily="18" charset="0"/>
                <a:ea typeface="標楷體" pitchFamily="65" charset="-120"/>
              </a:rPr>
              <a:t>原水抽水機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184150" y="2852738"/>
            <a:ext cx="1368425" cy="639762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200" b="1">
                <a:solidFill>
                  <a:srgbClr val="0000FF"/>
                </a:solidFill>
                <a:latin typeface="Times New Roman" pitchFamily="18" charset="0"/>
                <a:ea typeface="標楷體" pitchFamily="65" charset="-120"/>
              </a:rPr>
              <a:t>抽取集水井</a:t>
            </a:r>
            <a:r>
              <a:rPr lang="zh-TW" altLang="en-US" sz="1200" b="1">
                <a:solidFill>
                  <a:srgbClr val="0000CC"/>
                </a:solidFill>
                <a:latin typeface="標楷體" pitchFamily="65" charset="-120"/>
                <a:ea typeface="標楷體" pitchFamily="65" charset="-120"/>
              </a:rPr>
              <a:t>或集水廊道</a:t>
            </a:r>
            <a:r>
              <a:rPr lang="zh-TW" altLang="en-US" sz="1200" b="1">
                <a:solidFill>
                  <a:srgbClr val="0000FF"/>
                </a:solidFill>
                <a:latin typeface="Times New Roman" pitchFamily="18" charset="0"/>
                <a:ea typeface="標楷體" pitchFamily="65" charset="-120"/>
              </a:rPr>
              <a:t>中自然入滲之河岸滲透水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0" y="4941888"/>
            <a:ext cx="1323975" cy="517525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FF0000"/>
                </a:solidFill>
                <a:latin typeface="Times New Roman" pitchFamily="18" charset="0"/>
                <a:ea typeface="標楷體" pitchFamily="65" charset="-120"/>
              </a:rPr>
              <a:t>集水井或集水廊道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152400" y="5562600"/>
            <a:ext cx="1219200" cy="1187450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TW" altLang="en-US" sz="1200" b="1">
                <a:solidFill>
                  <a:srgbClr val="0000CC"/>
                </a:solidFill>
                <a:latin typeface="Times New Roman" pitchFamily="18" charset="0"/>
                <a:ea typeface="標楷體" pitchFamily="65" charset="-120"/>
              </a:rPr>
              <a:t>經河岸自然過濾之河水經由集水管收集後流入井中</a:t>
            </a:r>
            <a:r>
              <a:rPr lang="zh-TW" altLang="en-US" sz="1200" b="1">
                <a:solidFill>
                  <a:srgbClr val="0000CC"/>
                </a:solidFill>
                <a:latin typeface="標楷體" pitchFamily="65" charset="-120"/>
                <a:ea typeface="標楷體" pitchFamily="65" charset="-120"/>
              </a:rPr>
              <a:t>或經集水廊道</a:t>
            </a:r>
            <a:endParaRPr lang="zh-TW" altLang="en-US" sz="1200" b="1">
              <a:solidFill>
                <a:srgbClr val="0000FF"/>
              </a:solidFill>
              <a:latin typeface="Times New Roman" pitchFamily="18" charset="0"/>
              <a:ea typeface="標楷體" pitchFamily="65" charset="-120"/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7596188" y="4941888"/>
            <a:ext cx="1371600" cy="250825"/>
          </a:xfrm>
          <a:prstGeom prst="rect">
            <a:avLst/>
          </a:prstGeom>
          <a:solidFill>
            <a:srgbClr val="CC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FF0000"/>
                </a:solidFill>
                <a:latin typeface="Times New Roman" pitchFamily="18" charset="0"/>
                <a:ea typeface="標楷體" pitchFamily="65" charset="-120"/>
              </a:rPr>
              <a:t>河岸自然過濾</a:t>
            </a:r>
          </a:p>
        </p:txBody>
      </p:sp>
      <p:pic>
        <p:nvPicPr>
          <p:cNvPr id="31755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19600" y="6096000"/>
            <a:ext cx="495300" cy="17145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31756" name="Text Box 12"/>
          <p:cNvSpPr txBox="1">
            <a:spLocks noChangeArrowheads="1"/>
          </p:cNvSpPr>
          <p:nvPr/>
        </p:nvSpPr>
        <p:spPr bwMode="auto">
          <a:xfrm>
            <a:off x="4343400" y="6019800"/>
            <a:ext cx="7620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200" b="1">
                <a:solidFill>
                  <a:schemeClr val="bg1"/>
                </a:solidFill>
                <a:latin typeface="Times New Roman" pitchFamily="18" charset="0"/>
                <a:ea typeface="標楷體" pitchFamily="65" charset="-120"/>
              </a:rPr>
              <a:t>岩層</a:t>
            </a:r>
          </a:p>
        </p:txBody>
      </p:sp>
      <p:pic>
        <p:nvPicPr>
          <p:cNvPr id="31757" name="Picture 1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19600" y="5402263"/>
            <a:ext cx="685800" cy="30321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31758" name="Text Box 14"/>
          <p:cNvSpPr txBox="1">
            <a:spLocks noChangeArrowheads="1"/>
          </p:cNvSpPr>
          <p:nvPr/>
        </p:nvSpPr>
        <p:spPr bwMode="auto">
          <a:xfrm>
            <a:off x="4267200" y="5562600"/>
            <a:ext cx="9906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200" b="1">
                <a:solidFill>
                  <a:schemeClr val="bg1"/>
                </a:solidFill>
                <a:latin typeface="Times New Roman" pitchFamily="18" charset="0"/>
                <a:ea typeface="標楷體" pitchFamily="65" charset="-120"/>
              </a:rPr>
              <a:t>砂及礫石層</a:t>
            </a:r>
          </a:p>
        </p:txBody>
      </p:sp>
      <p:pic>
        <p:nvPicPr>
          <p:cNvPr id="31759" name="Picture 1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5800" y="5157788"/>
            <a:ext cx="327025" cy="1016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4495800" y="5105400"/>
            <a:ext cx="91440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chemeClr val="bg1"/>
                </a:solidFill>
                <a:latin typeface="Times New Roman" pitchFamily="18" charset="0"/>
                <a:ea typeface="標楷體" pitchFamily="65" charset="-120"/>
              </a:rPr>
              <a:t>黏土層</a:t>
            </a:r>
          </a:p>
        </p:txBody>
      </p:sp>
      <p:pic>
        <p:nvPicPr>
          <p:cNvPr id="31761" name="Picture 1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19600" y="4918075"/>
            <a:ext cx="609600" cy="17462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31762" name="Text Box 18"/>
          <p:cNvSpPr txBox="1">
            <a:spLocks noChangeArrowheads="1"/>
          </p:cNvSpPr>
          <p:nvPr/>
        </p:nvSpPr>
        <p:spPr bwMode="auto">
          <a:xfrm>
            <a:off x="4419600" y="4876800"/>
            <a:ext cx="609600" cy="23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zh-TW" altLang="en-US" sz="1200" b="1">
                <a:solidFill>
                  <a:schemeClr val="bg1"/>
                </a:solidFill>
                <a:latin typeface="Times New Roman" pitchFamily="18" charset="0"/>
                <a:ea typeface="標楷體" pitchFamily="65" charset="-120"/>
              </a:rPr>
              <a:t>烏溪</a:t>
            </a:r>
          </a:p>
        </p:txBody>
      </p:sp>
      <p:sp>
        <p:nvSpPr>
          <p:cNvPr id="31763" name="Text Box 19"/>
          <p:cNvSpPr txBox="1">
            <a:spLocks noChangeArrowheads="1"/>
          </p:cNvSpPr>
          <p:nvPr/>
        </p:nvSpPr>
        <p:spPr bwMode="auto">
          <a:xfrm>
            <a:off x="7885113" y="1484313"/>
            <a:ext cx="1143000" cy="304800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FF0000"/>
                </a:solidFill>
                <a:latin typeface="Times New Roman" pitchFamily="18" charset="0"/>
                <a:ea typeface="標楷體" pitchFamily="65" charset="-120"/>
              </a:rPr>
              <a:t>優質自來水</a:t>
            </a:r>
          </a:p>
        </p:txBody>
      </p:sp>
      <p:sp>
        <p:nvSpPr>
          <p:cNvPr id="31764" name="Text Box 20"/>
          <p:cNvSpPr txBox="1">
            <a:spLocks noChangeArrowheads="1"/>
          </p:cNvSpPr>
          <p:nvPr/>
        </p:nvSpPr>
        <p:spPr bwMode="auto">
          <a:xfrm>
            <a:off x="7812088" y="1905000"/>
            <a:ext cx="1331912" cy="822325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200" b="1">
                <a:solidFill>
                  <a:srgbClr val="0000FF"/>
                </a:solidFill>
                <a:latin typeface="Times New Roman" pitchFamily="18" charset="0"/>
                <a:ea typeface="標楷體" pitchFamily="65" charset="-120"/>
              </a:rPr>
              <a:t>經過河岸自然過濾及淨水處理後產生優質自來水供用戶使用</a:t>
            </a:r>
          </a:p>
        </p:txBody>
      </p:sp>
      <p:sp>
        <p:nvSpPr>
          <p:cNvPr id="31765" name="Text Box 21"/>
          <p:cNvSpPr txBox="1">
            <a:spLocks noChangeArrowheads="1"/>
          </p:cNvSpPr>
          <p:nvPr/>
        </p:nvSpPr>
        <p:spPr bwMode="auto">
          <a:xfrm>
            <a:off x="8001000" y="3124200"/>
            <a:ext cx="1143000" cy="304800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FF3300"/>
                </a:solidFill>
                <a:latin typeface="Times New Roman" pitchFamily="18" charset="0"/>
                <a:ea typeface="標楷體" pitchFamily="65" charset="-120"/>
              </a:rPr>
              <a:t>保育水資源</a:t>
            </a:r>
          </a:p>
        </p:txBody>
      </p:sp>
      <p:sp>
        <p:nvSpPr>
          <p:cNvPr id="31766" name="Text Box 22"/>
          <p:cNvSpPr txBox="1">
            <a:spLocks noChangeArrowheads="1"/>
          </p:cNvSpPr>
          <p:nvPr/>
        </p:nvSpPr>
        <p:spPr bwMode="auto">
          <a:xfrm>
            <a:off x="7812088" y="3573463"/>
            <a:ext cx="1331912" cy="639762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汲取地表滲流水</a:t>
            </a:r>
            <a:r>
              <a:rPr lang="en-US" altLang="zh-TW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,</a:t>
            </a:r>
            <a:r>
              <a:rPr lang="zh-TW" altLang="en-US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充分運用水資源</a:t>
            </a:r>
            <a:r>
              <a:rPr lang="zh-TW" altLang="en-US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  <a:sym typeface="Symbol" pitchFamily="18" charset="2"/>
              </a:rPr>
              <a:t>減少</a:t>
            </a:r>
            <a:r>
              <a:rPr lang="zh-TW" altLang="en-US" sz="1200" b="1">
                <a:solidFill>
                  <a:srgbClr val="0000FF"/>
                </a:solidFill>
                <a:latin typeface="標楷體" pitchFamily="65" charset="-120"/>
                <a:ea typeface="標楷體" pitchFamily="65" charset="-120"/>
              </a:rPr>
              <a:t>環境衝擊</a:t>
            </a:r>
          </a:p>
        </p:txBody>
      </p:sp>
      <p:sp>
        <p:nvSpPr>
          <p:cNvPr id="31767" name="Text Box 23"/>
          <p:cNvSpPr txBox="1">
            <a:spLocks noChangeArrowheads="1"/>
          </p:cNvSpPr>
          <p:nvPr/>
        </p:nvSpPr>
        <p:spPr bwMode="auto">
          <a:xfrm>
            <a:off x="7596188" y="5300663"/>
            <a:ext cx="1547812" cy="639762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200" b="1">
                <a:solidFill>
                  <a:srgbClr val="0000FF"/>
                </a:solidFill>
                <a:latin typeface="Times New Roman" pitchFamily="18" charset="0"/>
                <a:ea typeface="標楷體" pitchFamily="65" charset="-120"/>
              </a:rPr>
              <a:t>地表水經由河床中之砂及礫石層等天然濾料進行過濾</a:t>
            </a:r>
            <a:endParaRPr lang="zh-TW" altLang="en-US" sz="1200" b="1">
              <a:solidFill>
                <a:srgbClr val="0000FF"/>
              </a:solidFill>
              <a:latin typeface="Times New Roman" pitchFamily="18" charset="0"/>
            </a:endParaRPr>
          </a:p>
        </p:txBody>
      </p:sp>
      <p:sp>
        <p:nvSpPr>
          <p:cNvPr id="1461272" name="Freeform 24"/>
          <p:cNvSpPr>
            <a:spLocks/>
          </p:cNvSpPr>
          <p:nvPr/>
        </p:nvSpPr>
        <p:spPr bwMode="auto">
          <a:xfrm>
            <a:off x="2411413" y="3716338"/>
            <a:ext cx="360362" cy="1554162"/>
          </a:xfrm>
          <a:custGeom>
            <a:avLst/>
            <a:gdLst>
              <a:gd name="T0" fmla="*/ 2147483647 w 227"/>
              <a:gd name="T1" fmla="*/ 2147483647 h 979"/>
              <a:gd name="T2" fmla="*/ 2147483647 w 227"/>
              <a:gd name="T3" fmla="*/ 2147483647 h 979"/>
              <a:gd name="T4" fmla="*/ 2147483647 w 227"/>
              <a:gd name="T5" fmla="*/ 0 h 979"/>
              <a:gd name="T6" fmla="*/ 0 w 227"/>
              <a:gd name="T7" fmla="*/ 0 h 979"/>
              <a:gd name="T8" fmla="*/ 2147483647 w 227"/>
              <a:gd name="T9" fmla="*/ 2147483647 h 97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27"/>
              <a:gd name="T16" fmla="*/ 0 h 979"/>
              <a:gd name="T17" fmla="*/ 227 w 227"/>
              <a:gd name="T18" fmla="*/ 979 h 97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27" h="979">
                <a:moveTo>
                  <a:pt x="17" y="979"/>
                </a:moveTo>
                <a:cubicBezTo>
                  <a:pt x="84" y="979"/>
                  <a:pt x="150" y="979"/>
                  <a:pt x="217" y="979"/>
                </a:cubicBezTo>
                <a:lnTo>
                  <a:pt x="227" y="0"/>
                </a:lnTo>
                <a:lnTo>
                  <a:pt x="0" y="0"/>
                </a:lnTo>
                <a:lnTo>
                  <a:pt x="17" y="979"/>
                </a:lnTo>
                <a:close/>
              </a:path>
            </a:pathLst>
          </a:custGeom>
          <a:gradFill rotWithShape="1">
            <a:gsLst>
              <a:gs pos="0">
                <a:srgbClr val="3399FF">
                  <a:alpha val="59000"/>
                </a:srgbClr>
              </a:gs>
              <a:gs pos="100000">
                <a:srgbClr val="3193F5">
                  <a:alpha val="60001"/>
                </a:srgbClr>
              </a:gs>
            </a:gsLst>
            <a:lin ang="5400000" scaled="1"/>
          </a:gradFill>
          <a:ln w="9525">
            <a:solidFill>
              <a:srgbClr val="3399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73" name="Freeform 25"/>
          <p:cNvSpPr>
            <a:spLocks/>
          </p:cNvSpPr>
          <p:nvPr/>
        </p:nvSpPr>
        <p:spPr bwMode="auto">
          <a:xfrm>
            <a:off x="2411413" y="3716338"/>
            <a:ext cx="360362" cy="1554162"/>
          </a:xfrm>
          <a:custGeom>
            <a:avLst/>
            <a:gdLst>
              <a:gd name="T0" fmla="*/ 2147483647 w 227"/>
              <a:gd name="T1" fmla="*/ 2147483647 h 979"/>
              <a:gd name="T2" fmla="*/ 2147483647 w 227"/>
              <a:gd name="T3" fmla="*/ 2147483647 h 979"/>
              <a:gd name="T4" fmla="*/ 2147483647 w 227"/>
              <a:gd name="T5" fmla="*/ 0 h 979"/>
              <a:gd name="T6" fmla="*/ 0 w 227"/>
              <a:gd name="T7" fmla="*/ 0 h 979"/>
              <a:gd name="T8" fmla="*/ 2147483647 w 227"/>
              <a:gd name="T9" fmla="*/ 2147483647 h 97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27"/>
              <a:gd name="T16" fmla="*/ 0 h 979"/>
              <a:gd name="T17" fmla="*/ 227 w 227"/>
              <a:gd name="T18" fmla="*/ 979 h 97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27" h="979">
                <a:moveTo>
                  <a:pt x="17" y="979"/>
                </a:moveTo>
                <a:cubicBezTo>
                  <a:pt x="84" y="979"/>
                  <a:pt x="150" y="979"/>
                  <a:pt x="217" y="979"/>
                </a:cubicBezTo>
                <a:lnTo>
                  <a:pt x="227" y="0"/>
                </a:lnTo>
                <a:lnTo>
                  <a:pt x="0" y="0"/>
                </a:lnTo>
                <a:lnTo>
                  <a:pt x="17" y="979"/>
                </a:lnTo>
                <a:close/>
              </a:path>
            </a:pathLst>
          </a:custGeom>
          <a:solidFill>
            <a:srgbClr val="0033CC">
              <a:alpha val="50980"/>
            </a:srgbClr>
          </a:solidFill>
          <a:ln w="9525">
            <a:solidFill>
              <a:srgbClr val="3399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74" name="Line 26"/>
          <p:cNvSpPr>
            <a:spLocks noChangeShapeType="1"/>
          </p:cNvSpPr>
          <p:nvPr/>
        </p:nvSpPr>
        <p:spPr bwMode="auto">
          <a:xfrm flipH="1" flipV="1">
            <a:off x="2700338" y="5292725"/>
            <a:ext cx="503237" cy="433388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75" name="Line 27"/>
          <p:cNvSpPr>
            <a:spLocks noChangeShapeType="1"/>
          </p:cNvSpPr>
          <p:nvPr/>
        </p:nvSpPr>
        <p:spPr bwMode="auto">
          <a:xfrm flipH="1" flipV="1">
            <a:off x="2771775" y="5229225"/>
            <a:ext cx="720725" cy="144463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76" name="Line 28"/>
          <p:cNvSpPr>
            <a:spLocks noChangeShapeType="1"/>
          </p:cNvSpPr>
          <p:nvPr/>
        </p:nvSpPr>
        <p:spPr bwMode="auto">
          <a:xfrm flipH="1">
            <a:off x="2771775" y="4724400"/>
            <a:ext cx="431800" cy="288925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77" name="Line 29"/>
          <p:cNvSpPr>
            <a:spLocks noChangeShapeType="1"/>
          </p:cNvSpPr>
          <p:nvPr/>
        </p:nvSpPr>
        <p:spPr bwMode="auto">
          <a:xfrm flipV="1">
            <a:off x="2411413" y="5300663"/>
            <a:ext cx="144462" cy="504825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78" name="Line 30"/>
          <p:cNvSpPr>
            <a:spLocks noChangeShapeType="1"/>
          </p:cNvSpPr>
          <p:nvPr/>
        </p:nvSpPr>
        <p:spPr bwMode="auto">
          <a:xfrm flipV="1">
            <a:off x="1835150" y="5300663"/>
            <a:ext cx="576263" cy="288925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79" name="Line 31"/>
          <p:cNvSpPr>
            <a:spLocks noChangeShapeType="1"/>
          </p:cNvSpPr>
          <p:nvPr/>
        </p:nvSpPr>
        <p:spPr bwMode="auto">
          <a:xfrm flipV="1">
            <a:off x="1835150" y="5203825"/>
            <a:ext cx="649288" cy="0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0" name="Line 32"/>
          <p:cNvSpPr>
            <a:spLocks noChangeShapeType="1"/>
          </p:cNvSpPr>
          <p:nvPr/>
        </p:nvSpPr>
        <p:spPr bwMode="auto">
          <a:xfrm>
            <a:off x="1908175" y="4868863"/>
            <a:ext cx="503238" cy="215900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1" name="Line 33"/>
          <p:cNvSpPr>
            <a:spLocks noChangeShapeType="1"/>
          </p:cNvSpPr>
          <p:nvPr/>
        </p:nvSpPr>
        <p:spPr bwMode="auto">
          <a:xfrm>
            <a:off x="2840038" y="3797300"/>
            <a:ext cx="287337" cy="73025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2" name="Line 34"/>
          <p:cNvSpPr>
            <a:spLocks noChangeShapeType="1"/>
          </p:cNvSpPr>
          <p:nvPr/>
        </p:nvSpPr>
        <p:spPr bwMode="auto">
          <a:xfrm>
            <a:off x="3241675" y="3895725"/>
            <a:ext cx="287338" cy="58738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3" name="Line 35"/>
          <p:cNvSpPr>
            <a:spLocks noChangeShapeType="1"/>
          </p:cNvSpPr>
          <p:nvPr/>
        </p:nvSpPr>
        <p:spPr bwMode="auto">
          <a:xfrm flipV="1">
            <a:off x="3754438" y="3551238"/>
            <a:ext cx="360362" cy="360362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4" name="Line 36"/>
          <p:cNvSpPr>
            <a:spLocks noChangeShapeType="1"/>
          </p:cNvSpPr>
          <p:nvPr/>
        </p:nvSpPr>
        <p:spPr bwMode="auto">
          <a:xfrm flipV="1">
            <a:off x="4284663" y="3141663"/>
            <a:ext cx="0" cy="215900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5" name="Line 37"/>
          <p:cNvSpPr>
            <a:spLocks noChangeShapeType="1"/>
          </p:cNvSpPr>
          <p:nvPr/>
        </p:nvSpPr>
        <p:spPr bwMode="auto">
          <a:xfrm>
            <a:off x="5148263" y="2852738"/>
            <a:ext cx="287337" cy="0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6" name="Line 38"/>
          <p:cNvSpPr>
            <a:spLocks noChangeShapeType="1"/>
          </p:cNvSpPr>
          <p:nvPr/>
        </p:nvSpPr>
        <p:spPr bwMode="auto">
          <a:xfrm>
            <a:off x="5435600" y="2852738"/>
            <a:ext cx="287338" cy="58737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7" name="Line 39"/>
          <p:cNvSpPr>
            <a:spLocks noChangeShapeType="1"/>
          </p:cNvSpPr>
          <p:nvPr/>
        </p:nvSpPr>
        <p:spPr bwMode="auto">
          <a:xfrm flipV="1">
            <a:off x="5867400" y="2924175"/>
            <a:ext cx="360363" cy="71438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8" name="Line 40"/>
          <p:cNvSpPr>
            <a:spLocks noChangeShapeType="1"/>
          </p:cNvSpPr>
          <p:nvPr/>
        </p:nvSpPr>
        <p:spPr bwMode="auto">
          <a:xfrm flipV="1">
            <a:off x="6300788" y="3022600"/>
            <a:ext cx="503237" cy="142875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89" name="Line 41"/>
          <p:cNvSpPr>
            <a:spLocks noChangeShapeType="1"/>
          </p:cNvSpPr>
          <p:nvPr/>
        </p:nvSpPr>
        <p:spPr bwMode="auto">
          <a:xfrm flipV="1">
            <a:off x="6516688" y="3284538"/>
            <a:ext cx="287337" cy="71437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90" name="Line 42"/>
          <p:cNvSpPr>
            <a:spLocks noChangeShapeType="1"/>
          </p:cNvSpPr>
          <p:nvPr/>
        </p:nvSpPr>
        <p:spPr bwMode="auto">
          <a:xfrm flipV="1">
            <a:off x="7019925" y="3119438"/>
            <a:ext cx="288925" cy="93662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1291" name="Line 43"/>
          <p:cNvSpPr>
            <a:spLocks noChangeShapeType="1"/>
          </p:cNvSpPr>
          <p:nvPr/>
        </p:nvSpPr>
        <p:spPr bwMode="auto">
          <a:xfrm>
            <a:off x="5724525" y="2924175"/>
            <a:ext cx="503238" cy="433388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31788" name="AutoShape 44"/>
          <p:cNvSpPr>
            <a:spLocks noChangeArrowheads="1"/>
          </p:cNvSpPr>
          <p:nvPr/>
        </p:nvSpPr>
        <p:spPr bwMode="auto">
          <a:xfrm>
            <a:off x="1331913" y="5805488"/>
            <a:ext cx="3168650" cy="863600"/>
          </a:xfrm>
          <a:prstGeom prst="star32">
            <a:avLst>
              <a:gd name="adj" fmla="val 3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1600" b="1">
                <a:ea typeface="標楷體" pitchFamily="65" charset="-120"/>
              </a:rPr>
              <a:t>河床底的砂石層就是</a:t>
            </a:r>
          </a:p>
          <a:p>
            <a:pPr algn="ctr"/>
            <a:r>
              <a:rPr lang="zh-TW" altLang="en-US" sz="1600" b="1">
                <a:ea typeface="標楷體" pitchFamily="65" charset="-120"/>
              </a:rPr>
              <a:t>天然的過濾淨化廠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146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0" dur="500"/>
                                        <p:tgtEl>
                                          <p:spTgt spid="146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46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6" dur="500"/>
                                        <p:tgtEl>
                                          <p:spTgt spid="146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500"/>
                                        <p:tgtEl>
                                          <p:spTgt spid="146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2" dur="500"/>
                                        <p:tgtEl>
                                          <p:spTgt spid="146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500"/>
                                        <p:tgtEl>
                                          <p:spTgt spid="146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9" dur="1000"/>
                                        <p:tgtEl>
                                          <p:spTgt spid="146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2" dur="1000"/>
                                        <p:tgtEl>
                                          <p:spTgt spid="146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6" dur="500"/>
                                        <p:tgtEl>
                                          <p:spTgt spid="146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500"/>
                                        <p:tgtEl>
                                          <p:spTgt spid="146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2" dur="500"/>
                                        <p:tgtEl>
                                          <p:spTgt spid="146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5" dur="500"/>
                                        <p:tgtEl>
                                          <p:spTgt spid="1461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8" dur="500"/>
                                        <p:tgtEl>
                                          <p:spTgt spid="146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1" dur="500"/>
                                        <p:tgtEl>
                                          <p:spTgt spid="1461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4" dur="500"/>
                                        <p:tgtEl>
                                          <p:spTgt spid="1461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7" dur="500"/>
                                        <p:tgtEl>
                                          <p:spTgt spid="1461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0" dur="500"/>
                                        <p:tgtEl>
                                          <p:spTgt spid="1461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3" dur="500"/>
                                        <p:tgtEl>
                                          <p:spTgt spid="1461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6" dur="500"/>
                                        <p:tgtEl>
                                          <p:spTgt spid="1461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1272" grpId="0" animBg="1"/>
      <p:bldP spid="1461273" grpId="0" animBg="1"/>
      <p:bldP spid="1461274" grpId="0" animBg="1"/>
      <p:bldP spid="1461275" grpId="0" animBg="1"/>
      <p:bldP spid="1461276" grpId="0" animBg="1"/>
      <p:bldP spid="1461277" grpId="0" animBg="1"/>
      <p:bldP spid="1461278" grpId="0" animBg="1"/>
      <p:bldP spid="1461279" grpId="0" animBg="1"/>
      <p:bldP spid="1461280" grpId="0" animBg="1"/>
      <p:bldP spid="1461281" grpId="0" animBg="1"/>
      <p:bldP spid="1461282" grpId="0" animBg="1"/>
      <p:bldP spid="1461283" grpId="0" animBg="1"/>
      <p:bldP spid="1461284" grpId="0" animBg="1"/>
      <p:bldP spid="1461285" grpId="0" animBg="1"/>
      <p:bldP spid="1461286" grpId="0" animBg="1"/>
      <p:bldP spid="1461287" grpId="0" animBg="1"/>
      <p:bldP spid="1461288" grpId="0" animBg="1"/>
      <p:bldP spid="1461289" grpId="0" animBg="1"/>
      <p:bldP spid="1461290" grpId="0" animBg="1"/>
      <p:bldP spid="1461291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171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052513"/>
            <a:ext cx="8362950" cy="4968875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7200" dirty="0" smtClean="0">
                <a:solidFill>
                  <a:schemeClr val="tx1"/>
                </a:solidFill>
              </a:rPr>
              <a:t>傍河取伏流水</a:t>
            </a:r>
            <a:br>
              <a:rPr lang="zh-TW" altLang="en-US" sz="7200" dirty="0" smtClean="0">
                <a:solidFill>
                  <a:schemeClr val="tx1"/>
                </a:solidFill>
              </a:rPr>
            </a:br>
            <a:r>
              <a:rPr lang="zh-TW" altLang="en-US" sz="4800" dirty="0" smtClean="0"/>
              <a:t>（以水泥製集水暗管為主）</a:t>
            </a:r>
            <a:r>
              <a:rPr lang="zh-TW" altLang="en-US" sz="7200" dirty="0" smtClean="0">
                <a:solidFill>
                  <a:schemeClr val="tx1"/>
                </a:solidFill>
              </a:rPr>
              <a:t/>
            </a:r>
            <a:br>
              <a:rPr lang="zh-TW" altLang="en-US" sz="7200" dirty="0" smtClean="0">
                <a:solidFill>
                  <a:schemeClr val="tx1"/>
                </a:solidFill>
              </a:rPr>
            </a:br>
            <a:r>
              <a:rPr lang="zh-TW" altLang="en-US" sz="2400" dirty="0" smtClean="0">
                <a:solidFill>
                  <a:schemeClr val="tx1"/>
                </a:solidFill>
              </a:rPr>
              <a:t/>
            </a:r>
            <a:br>
              <a:rPr lang="zh-TW" altLang="en-US" sz="2400" dirty="0" smtClean="0">
                <a:solidFill>
                  <a:schemeClr val="tx1"/>
                </a:solidFill>
              </a:rPr>
            </a:br>
            <a:r>
              <a:rPr lang="en-US" altLang="zh-TW" sz="6000" dirty="0" smtClean="0">
                <a:solidFill>
                  <a:schemeClr val="tx1"/>
                </a:solidFill>
              </a:rPr>
              <a:t>88</a:t>
            </a:r>
            <a:r>
              <a:rPr lang="zh-TW" altLang="en-US" sz="6000" dirty="0" smtClean="0">
                <a:solidFill>
                  <a:schemeClr val="tx1"/>
                </a:solidFill>
              </a:rPr>
              <a:t>風災後大高雄</a:t>
            </a:r>
            <a:br>
              <a:rPr lang="zh-TW" altLang="en-US" sz="6000" dirty="0" smtClean="0">
                <a:solidFill>
                  <a:schemeClr val="tx1"/>
                </a:solidFill>
              </a:rPr>
            </a:br>
            <a:r>
              <a:rPr lang="zh-TW" altLang="en-US" sz="6000" dirty="0" smtClean="0">
                <a:solidFill>
                  <a:schemeClr val="tx1"/>
                </a:solidFill>
              </a:rPr>
              <a:t>主要的</a:t>
            </a:r>
            <a:r>
              <a:rPr lang="en-US" altLang="zh-TW" sz="6000" dirty="0" smtClean="0">
                <a:solidFill>
                  <a:schemeClr val="tx1"/>
                </a:solidFill>
              </a:rPr>
              <a:t>『</a:t>
            </a:r>
            <a:r>
              <a:rPr lang="zh-TW" altLang="en-US" sz="6000" dirty="0" smtClean="0">
                <a:solidFill>
                  <a:schemeClr val="tx1"/>
                </a:solidFill>
              </a:rPr>
              <a:t>救援</a:t>
            </a:r>
            <a:r>
              <a:rPr lang="en-US" altLang="zh-TW" sz="6000" dirty="0" smtClean="0">
                <a:solidFill>
                  <a:schemeClr val="tx1"/>
                </a:solidFill>
              </a:rPr>
              <a:t>』</a:t>
            </a:r>
            <a:r>
              <a:rPr lang="zh-TW" altLang="en-US" sz="6000" dirty="0" smtClean="0">
                <a:solidFill>
                  <a:schemeClr val="tx1"/>
                </a:solidFill>
              </a:rPr>
              <a:t>用水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323388" cy="6858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465347" name="Oval 3"/>
          <p:cNvSpPr>
            <a:spLocks noChangeArrowheads="1"/>
          </p:cNvSpPr>
          <p:nvPr/>
        </p:nvSpPr>
        <p:spPr bwMode="auto">
          <a:xfrm>
            <a:off x="2843213" y="1484313"/>
            <a:ext cx="3600450" cy="3168650"/>
          </a:xfrm>
          <a:prstGeom prst="ellipse">
            <a:avLst/>
          </a:prstGeom>
          <a:noFill/>
          <a:ln w="38100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5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65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65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5347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3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67395" name="Freeform 3"/>
          <p:cNvSpPr>
            <a:spLocks/>
          </p:cNvSpPr>
          <p:nvPr/>
        </p:nvSpPr>
        <p:spPr bwMode="auto">
          <a:xfrm>
            <a:off x="6478588" y="1301750"/>
            <a:ext cx="2690812" cy="4092575"/>
          </a:xfrm>
          <a:custGeom>
            <a:avLst/>
            <a:gdLst>
              <a:gd name="T0" fmla="*/ 2147483647 w 1695"/>
              <a:gd name="T1" fmla="*/ 2147483647 h 2578"/>
              <a:gd name="T2" fmla="*/ 2147483647 w 1695"/>
              <a:gd name="T3" fmla="*/ 2147483647 h 2578"/>
              <a:gd name="T4" fmla="*/ 2147483647 w 1695"/>
              <a:gd name="T5" fmla="*/ 2147483647 h 2578"/>
              <a:gd name="T6" fmla="*/ 2147483647 w 1695"/>
              <a:gd name="T7" fmla="*/ 2147483647 h 2578"/>
              <a:gd name="T8" fmla="*/ 2147483647 w 1695"/>
              <a:gd name="T9" fmla="*/ 2147483647 h 2578"/>
              <a:gd name="T10" fmla="*/ 2147483647 w 1695"/>
              <a:gd name="T11" fmla="*/ 2147483647 h 2578"/>
              <a:gd name="T12" fmla="*/ 2147483647 w 1695"/>
              <a:gd name="T13" fmla="*/ 2147483647 h 2578"/>
              <a:gd name="T14" fmla="*/ 2147483647 w 1695"/>
              <a:gd name="T15" fmla="*/ 2147483647 h 2578"/>
              <a:gd name="T16" fmla="*/ 2147483647 w 1695"/>
              <a:gd name="T17" fmla="*/ 2147483647 h 2578"/>
              <a:gd name="T18" fmla="*/ 2147483647 w 1695"/>
              <a:gd name="T19" fmla="*/ 2147483647 h 2578"/>
              <a:gd name="T20" fmla="*/ 2147483647 w 1695"/>
              <a:gd name="T21" fmla="*/ 2147483647 h 2578"/>
              <a:gd name="T22" fmla="*/ 2147483647 w 1695"/>
              <a:gd name="T23" fmla="*/ 2147483647 h 2578"/>
              <a:gd name="T24" fmla="*/ 2147483647 w 1695"/>
              <a:gd name="T25" fmla="*/ 2147483647 h 2578"/>
              <a:gd name="T26" fmla="*/ 2147483647 w 1695"/>
              <a:gd name="T27" fmla="*/ 2147483647 h 2578"/>
              <a:gd name="T28" fmla="*/ 2147483647 w 1695"/>
              <a:gd name="T29" fmla="*/ 2147483647 h 2578"/>
              <a:gd name="T30" fmla="*/ 2147483647 w 1695"/>
              <a:gd name="T31" fmla="*/ 2147483647 h 2578"/>
              <a:gd name="T32" fmla="*/ 2147483647 w 1695"/>
              <a:gd name="T33" fmla="*/ 2147483647 h 2578"/>
              <a:gd name="T34" fmla="*/ 2147483647 w 1695"/>
              <a:gd name="T35" fmla="*/ 2147483647 h 2578"/>
              <a:gd name="T36" fmla="*/ 2147483647 w 1695"/>
              <a:gd name="T37" fmla="*/ 2147483647 h 2578"/>
              <a:gd name="T38" fmla="*/ 2147483647 w 1695"/>
              <a:gd name="T39" fmla="*/ 2147483647 h 2578"/>
              <a:gd name="T40" fmla="*/ 2147483647 w 1695"/>
              <a:gd name="T41" fmla="*/ 2147483647 h 2578"/>
              <a:gd name="T42" fmla="*/ 2147483647 w 1695"/>
              <a:gd name="T43" fmla="*/ 2147483647 h 2578"/>
              <a:gd name="T44" fmla="*/ 2147483647 w 1695"/>
              <a:gd name="T45" fmla="*/ 2147483647 h 2578"/>
              <a:gd name="T46" fmla="*/ 2147483647 w 1695"/>
              <a:gd name="T47" fmla="*/ 2147483647 h 2578"/>
              <a:gd name="T48" fmla="*/ 2147483647 w 1695"/>
              <a:gd name="T49" fmla="*/ 2147483647 h 2578"/>
              <a:gd name="T50" fmla="*/ 2147483647 w 1695"/>
              <a:gd name="T51" fmla="*/ 2147483647 h 2578"/>
              <a:gd name="T52" fmla="*/ 2147483647 w 1695"/>
              <a:gd name="T53" fmla="*/ 2147483647 h 2578"/>
              <a:gd name="T54" fmla="*/ 2147483647 w 1695"/>
              <a:gd name="T55" fmla="*/ 2147483647 h 2578"/>
              <a:gd name="T56" fmla="*/ 0 w 1695"/>
              <a:gd name="T57" fmla="*/ 2147483647 h 2578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1695"/>
              <a:gd name="T88" fmla="*/ 0 h 2578"/>
              <a:gd name="T89" fmla="*/ 1695 w 1695"/>
              <a:gd name="T90" fmla="*/ 2578 h 2578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1695" h="2578">
                <a:moveTo>
                  <a:pt x="1695" y="11"/>
                </a:moveTo>
                <a:cubicBezTo>
                  <a:pt x="1660" y="20"/>
                  <a:pt x="1651" y="33"/>
                  <a:pt x="1621" y="52"/>
                </a:cubicBezTo>
                <a:cubicBezTo>
                  <a:pt x="1586" y="160"/>
                  <a:pt x="1635" y="0"/>
                  <a:pt x="1605" y="316"/>
                </a:cubicBezTo>
                <a:cubicBezTo>
                  <a:pt x="1604" y="332"/>
                  <a:pt x="1508" y="415"/>
                  <a:pt x="1490" y="423"/>
                </a:cubicBezTo>
                <a:cubicBezTo>
                  <a:pt x="1474" y="430"/>
                  <a:pt x="1440" y="439"/>
                  <a:pt x="1440" y="439"/>
                </a:cubicBezTo>
                <a:cubicBezTo>
                  <a:pt x="1384" y="476"/>
                  <a:pt x="1358" y="558"/>
                  <a:pt x="1292" y="579"/>
                </a:cubicBezTo>
                <a:cubicBezTo>
                  <a:pt x="1255" y="637"/>
                  <a:pt x="1264" y="704"/>
                  <a:pt x="1243" y="768"/>
                </a:cubicBezTo>
                <a:cubicBezTo>
                  <a:pt x="1242" y="771"/>
                  <a:pt x="1229" y="814"/>
                  <a:pt x="1226" y="817"/>
                </a:cubicBezTo>
                <a:cubicBezTo>
                  <a:pt x="1218" y="825"/>
                  <a:pt x="1164" y="834"/>
                  <a:pt x="1161" y="834"/>
                </a:cubicBezTo>
                <a:cubicBezTo>
                  <a:pt x="1123" y="870"/>
                  <a:pt x="1087" y="925"/>
                  <a:pt x="1037" y="941"/>
                </a:cubicBezTo>
                <a:cubicBezTo>
                  <a:pt x="1012" y="979"/>
                  <a:pt x="1001" y="1024"/>
                  <a:pt x="955" y="1040"/>
                </a:cubicBezTo>
                <a:cubicBezTo>
                  <a:pt x="944" y="1073"/>
                  <a:pt x="929" y="1079"/>
                  <a:pt x="897" y="1089"/>
                </a:cubicBezTo>
                <a:cubicBezTo>
                  <a:pt x="864" y="1141"/>
                  <a:pt x="823" y="1125"/>
                  <a:pt x="757" y="1130"/>
                </a:cubicBezTo>
                <a:cubicBezTo>
                  <a:pt x="686" y="1154"/>
                  <a:pt x="729" y="1214"/>
                  <a:pt x="659" y="1237"/>
                </a:cubicBezTo>
                <a:cubicBezTo>
                  <a:pt x="646" y="1284"/>
                  <a:pt x="636" y="1329"/>
                  <a:pt x="609" y="1369"/>
                </a:cubicBezTo>
                <a:cubicBezTo>
                  <a:pt x="597" y="1406"/>
                  <a:pt x="573" y="1428"/>
                  <a:pt x="552" y="1459"/>
                </a:cubicBezTo>
                <a:cubicBezTo>
                  <a:pt x="549" y="1503"/>
                  <a:pt x="559" y="1550"/>
                  <a:pt x="543" y="1591"/>
                </a:cubicBezTo>
                <a:cubicBezTo>
                  <a:pt x="537" y="1607"/>
                  <a:pt x="494" y="1607"/>
                  <a:pt x="494" y="1607"/>
                </a:cubicBezTo>
                <a:cubicBezTo>
                  <a:pt x="475" y="1627"/>
                  <a:pt x="465" y="1681"/>
                  <a:pt x="436" y="1690"/>
                </a:cubicBezTo>
                <a:cubicBezTo>
                  <a:pt x="415" y="1696"/>
                  <a:pt x="393" y="1695"/>
                  <a:pt x="371" y="1698"/>
                </a:cubicBezTo>
                <a:cubicBezTo>
                  <a:pt x="293" y="1723"/>
                  <a:pt x="333" y="1887"/>
                  <a:pt x="330" y="1928"/>
                </a:cubicBezTo>
                <a:cubicBezTo>
                  <a:pt x="329" y="1941"/>
                  <a:pt x="298" y="2073"/>
                  <a:pt x="297" y="2076"/>
                </a:cubicBezTo>
                <a:cubicBezTo>
                  <a:pt x="292" y="2085"/>
                  <a:pt x="280" y="2087"/>
                  <a:pt x="272" y="2093"/>
                </a:cubicBezTo>
                <a:cubicBezTo>
                  <a:pt x="264" y="2118"/>
                  <a:pt x="255" y="2142"/>
                  <a:pt x="247" y="2167"/>
                </a:cubicBezTo>
                <a:cubicBezTo>
                  <a:pt x="241" y="2289"/>
                  <a:pt x="269" y="2310"/>
                  <a:pt x="206" y="2373"/>
                </a:cubicBezTo>
                <a:cubicBezTo>
                  <a:pt x="192" y="2414"/>
                  <a:pt x="151" y="2440"/>
                  <a:pt x="116" y="2463"/>
                </a:cubicBezTo>
                <a:cubicBezTo>
                  <a:pt x="104" y="2496"/>
                  <a:pt x="105" y="2509"/>
                  <a:pt x="74" y="2529"/>
                </a:cubicBezTo>
                <a:cubicBezTo>
                  <a:pt x="71" y="2537"/>
                  <a:pt x="72" y="2548"/>
                  <a:pt x="66" y="2554"/>
                </a:cubicBezTo>
                <a:cubicBezTo>
                  <a:pt x="49" y="2571"/>
                  <a:pt x="0" y="2549"/>
                  <a:pt x="0" y="2578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7396" name="Freeform 4"/>
          <p:cNvSpPr>
            <a:spLocks/>
          </p:cNvSpPr>
          <p:nvPr/>
        </p:nvSpPr>
        <p:spPr bwMode="auto">
          <a:xfrm>
            <a:off x="6481763" y="1303338"/>
            <a:ext cx="2690812" cy="4092575"/>
          </a:xfrm>
          <a:custGeom>
            <a:avLst/>
            <a:gdLst>
              <a:gd name="T0" fmla="*/ 2147483647 w 1695"/>
              <a:gd name="T1" fmla="*/ 2147483647 h 2578"/>
              <a:gd name="T2" fmla="*/ 2147483647 w 1695"/>
              <a:gd name="T3" fmla="*/ 2147483647 h 2578"/>
              <a:gd name="T4" fmla="*/ 2147483647 w 1695"/>
              <a:gd name="T5" fmla="*/ 2147483647 h 2578"/>
              <a:gd name="T6" fmla="*/ 2147483647 w 1695"/>
              <a:gd name="T7" fmla="*/ 2147483647 h 2578"/>
              <a:gd name="T8" fmla="*/ 2147483647 w 1695"/>
              <a:gd name="T9" fmla="*/ 2147483647 h 2578"/>
              <a:gd name="T10" fmla="*/ 2147483647 w 1695"/>
              <a:gd name="T11" fmla="*/ 2147483647 h 2578"/>
              <a:gd name="T12" fmla="*/ 2147483647 w 1695"/>
              <a:gd name="T13" fmla="*/ 2147483647 h 2578"/>
              <a:gd name="T14" fmla="*/ 2147483647 w 1695"/>
              <a:gd name="T15" fmla="*/ 2147483647 h 2578"/>
              <a:gd name="T16" fmla="*/ 2147483647 w 1695"/>
              <a:gd name="T17" fmla="*/ 2147483647 h 2578"/>
              <a:gd name="T18" fmla="*/ 2147483647 w 1695"/>
              <a:gd name="T19" fmla="*/ 2147483647 h 2578"/>
              <a:gd name="T20" fmla="*/ 2147483647 w 1695"/>
              <a:gd name="T21" fmla="*/ 2147483647 h 2578"/>
              <a:gd name="T22" fmla="*/ 2147483647 w 1695"/>
              <a:gd name="T23" fmla="*/ 2147483647 h 2578"/>
              <a:gd name="T24" fmla="*/ 2147483647 w 1695"/>
              <a:gd name="T25" fmla="*/ 2147483647 h 2578"/>
              <a:gd name="T26" fmla="*/ 2147483647 w 1695"/>
              <a:gd name="T27" fmla="*/ 2147483647 h 2578"/>
              <a:gd name="T28" fmla="*/ 2147483647 w 1695"/>
              <a:gd name="T29" fmla="*/ 2147483647 h 2578"/>
              <a:gd name="T30" fmla="*/ 2147483647 w 1695"/>
              <a:gd name="T31" fmla="*/ 2147483647 h 2578"/>
              <a:gd name="T32" fmla="*/ 2147483647 w 1695"/>
              <a:gd name="T33" fmla="*/ 2147483647 h 2578"/>
              <a:gd name="T34" fmla="*/ 2147483647 w 1695"/>
              <a:gd name="T35" fmla="*/ 2147483647 h 2578"/>
              <a:gd name="T36" fmla="*/ 2147483647 w 1695"/>
              <a:gd name="T37" fmla="*/ 2147483647 h 2578"/>
              <a:gd name="T38" fmla="*/ 2147483647 w 1695"/>
              <a:gd name="T39" fmla="*/ 2147483647 h 2578"/>
              <a:gd name="T40" fmla="*/ 2147483647 w 1695"/>
              <a:gd name="T41" fmla="*/ 2147483647 h 2578"/>
              <a:gd name="T42" fmla="*/ 2147483647 w 1695"/>
              <a:gd name="T43" fmla="*/ 2147483647 h 2578"/>
              <a:gd name="T44" fmla="*/ 2147483647 w 1695"/>
              <a:gd name="T45" fmla="*/ 2147483647 h 2578"/>
              <a:gd name="T46" fmla="*/ 2147483647 w 1695"/>
              <a:gd name="T47" fmla="*/ 2147483647 h 2578"/>
              <a:gd name="T48" fmla="*/ 2147483647 w 1695"/>
              <a:gd name="T49" fmla="*/ 2147483647 h 2578"/>
              <a:gd name="T50" fmla="*/ 2147483647 w 1695"/>
              <a:gd name="T51" fmla="*/ 2147483647 h 2578"/>
              <a:gd name="T52" fmla="*/ 2147483647 w 1695"/>
              <a:gd name="T53" fmla="*/ 2147483647 h 2578"/>
              <a:gd name="T54" fmla="*/ 2147483647 w 1695"/>
              <a:gd name="T55" fmla="*/ 2147483647 h 2578"/>
              <a:gd name="T56" fmla="*/ 0 w 1695"/>
              <a:gd name="T57" fmla="*/ 2147483647 h 2578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1695"/>
              <a:gd name="T88" fmla="*/ 0 h 2578"/>
              <a:gd name="T89" fmla="*/ 1695 w 1695"/>
              <a:gd name="T90" fmla="*/ 2578 h 2578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1695" h="2578">
                <a:moveTo>
                  <a:pt x="1695" y="11"/>
                </a:moveTo>
                <a:cubicBezTo>
                  <a:pt x="1660" y="20"/>
                  <a:pt x="1651" y="33"/>
                  <a:pt x="1621" y="52"/>
                </a:cubicBezTo>
                <a:cubicBezTo>
                  <a:pt x="1586" y="160"/>
                  <a:pt x="1635" y="0"/>
                  <a:pt x="1605" y="316"/>
                </a:cubicBezTo>
                <a:cubicBezTo>
                  <a:pt x="1604" y="332"/>
                  <a:pt x="1508" y="415"/>
                  <a:pt x="1490" y="423"/>
                </a:cubicBezTo>
                <a:cubicBezTo>
                  <a:pt x="1474" y="430"/>
                  <a:pt x="1440" y="439"/>
                  <a:pt x="1440" y="439"/>
                </a:cubicBezTo>
                <a:cubicBezTo>
                  <a:pt x="1384" y="476"/>
                  <a:pt x="1358" y="558"/>
                  <a:pt x="1292" y="579"/>
                </a:cubicBezTo>
                <a:cubicBezTo>
                  <a:pt x="1255" y="637"/>
                  <a:pt x="1264" y="704"/>
                  <a:pt x="1243" y="768"/>
                </a:cubicBezTo>
                <a:cubicBezTo>
                  <a:pt x="1242" y="771"/>
                  <a:pt x="1229" y="814"/>
                  <a:pt x="1226" y="817"/>
                </a:cubicBezTo>
                <a:cubicBezTo>
                  <a:pt x="1218" y="825"/>
                  <a:pt x="1164" y="834"/>
                  <a:pt x="1161" y="834"/>
                </a:cubicBezTo>
                <a:cubicBezTo>
                  <a:pt x="1123" y="870"/>
                  <a:pt x="1087" y="925"/>
                  <a:pt x="1037" y="941"/>
                </a:cubicBezTo>
                <a:cubicBezTo>
                  <a:pt x="1012" y="979"/>
                  <a:pt x="1001" y="1024"/>
                  <a:pt x="955" y="1040"/>
                </a:cubicBezTo>
                <a:cubicBezTo>
                  <a:pt x="944" y="1073"/>
                  <a:pt x="929" y="1079"/>
                  <a:pt x="897" y="1089"/>
                </a:cubicBezTo>
                <a:cubicBezTo>
                  <a:pt x="864" y="1141"/>
                  <a:pt x="823" y="1125"/>
                  <a:pt x="757" y="1130"/>
                </a:cubicBezTo>
                <a:cubicBezTo>
                  <a:pt x="686" y="1154"/>
                  <a:pt x="729" y="1214"/>
                  <a:pt x="659" y="1237"/>
                </a:cubicBezTo>
                <a:cubicBezTo>
                  <a:pt x="646" y="1284"/>
                  <a:pt x="636" y="1329"/>
                  <a:pt x="609" y="1369"/>
                </a:cubicBezTo>
                <a:cubicBezTo>
                  <a:pt x="597" y="1406"/>
                  <a:pt x="573" y="1428"/>
                  <a:pt x="552" y="1459"/>
                </a:cubicBezTo>
                <a:cubicBezTo>
                  <a:pt x="549" y="1503"/>
                  <a:pt x="559" y="1550"/>
                  <a:pt x="543" y="1591"/>
                </a:cubicBezTo>
                <a:cubicBezTo>
                  <a:pt x="537" y="1607"/>
                  <a:pt x="494" y="1607"/>
                  <a:pt x="494" y="1607"/>
                </a:cubicBezTo>
                <a:cubicBezTo>
                  <a:pt x="475" y="1627"/>
                  <a:pt x="465" y="1681"/>
                  <a:pt x="436" y="1690"/>
                </a:cubicBezTo>
                <a:cubicBezTo>
                  <a:pt x="415" y="1696"/>
                  <a:pt x="393" y="1695"/>
                  <a:pt x="371" y="1698"/>
                </a:cubicBezTo>
                <a:cubicBezTo>
                  <a:pt x="293" y="1723"/>
                  <a:pt x="333" y="1887"/>
                  <a:pt x="330" y="1928"/>
                </a:cubicBezTo>
                <a:cubicBezTo>
                  <a:pt x="329" y="1941"/>
                  <a:pt x="298" y="2073"/>
                  <a:pt x="297" y="2076"/>
                </a:cubicBezTo>
                <a:cubicBezTo>
                  <a:pt x="292" y="2085"/>
                  <a:pt x="280" y="2087"/>
                  <a:pt x="272" y="2093"/>
                </a:cubicBezTo>
                <a:cubicBezTo>
                  <a:pt x="264" y="2118"/>
                  <a:pt x="255" y="2142"/>
                  <a:pt x="247" y="2167"/>
                </a:cubicBezTo>
                <a:cubicBezTo>
                  <a:pt x="241" y="2289"/>
                  <a:pt x="269" y="2310"/>
                  <a:pt x="206" y="2373"/>
                </a:cubicBezTo>
                <a:cubicBezTo>
                  <a:pt x="192" y="2414"/>
                  <a:pt x="151" y="2440"/>
                  <a:pt x="116" y="2463"/>
                </a:cubicBezTo>
                <a:cubicBezTo>
                  <a:pt x="104" y="2496"/>
                  <a:pt x="105" y="2509"/>
                  <a:pt x="74" y="2529"/>
                </a:cubicBezTo>
                <a:cubicBezTo>
                  <a:pt x="71" y="2537"/>
                  <a:pt x="72" y="2548"/>
                  <a:pt x="66" y="2554"/>
                </a:cubicBezTo>
                <a:cubicBezTo>
                  <a:pt x="49" y="2571"/>
                  <a:pt x="0" y="2549"/>
                  <a:pt x="0" y="2578"/>
                </a:cubicBezTo>
              </a:path>
            </a:pathLst>
          </a:custGeom>
          <a:noFill/>
          <a:ln w="38100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7397" name="Freeform 5"/>
          <p:cNvSpPr>
            <a:spLocks/>
          </p:cNvSpPr>
          <p:nvPr/>
        </p:nvSpPr>
        <p:spPr bwMode="auto">
          <a:xfrm>
            <a:off x="404813" y="2532063"/>
            <a:ext cx="6243637" cy="2574925"/>
          </a:xfrm>
          <a:custGeom>
            <a:avLst/>
            <a:gdLst>
              <a:gd name="T0" fmla="*/ 2147483647 w 3933"/>
              <a:gd name="T1" fmla="*/ 2147483647 h 1622"/>
              <a:gd name="T2" fmla="*/ 2147483647 w 3933"/>
              <a:gd name="T3" fmla="*/ 2147483647 h 1622"/>
              <a:gd name="T4" fmla="*/ 2147483647 w 3933"/>
              <a:gd name="T5" fmla="*/ 2147483647 h 1622"/>
              <a:gd name="T6" fmla="*/ 2147483647 w 3933"/>
              <a:gd name="T7" fmla="*/ 2147483647 h 1622"/>
              <a:gd name="T8" fmla="*/ 2147483647 w 3933"/>
              <a:gd name="T9" fmla="*/ 2147483647 h 1622"/>
              <a:gd name="T10" fmla="*/ 2147483647 w 3933"/>
              <a:gd name="T11" fmla="*/ 2147483647 h 1622"/>
              <a:gd name="T12" fmla="*/ 2147483647 w 3933"/>
              <a:gd name="T13" fmla="*/ 2147483647 h 1622"/>
              <a:gd name="T14" fmla="*/ 2147483647 w 3933"/>
              <a:gd name="T15" fmla="*/ 2147483647 h 1622"/>
              <a:gd name="T16" fmla="*/ 2147483647 w 3933"/>
              <a:gd name="T17" fmla="*/ 2147483647 h 1622"/>
              <a:gd name="T18" fmla="*/ 2147483647 w 3933"/>
              <a:gd name="T19" fmla="*/ 2147483647 h 1622"/>
              <a:gd name="T20" fmla="*/ 2147483647 w 3933"/>
              <a:gd name="T21" fmla="*/ 2147483647 h 1622"/>
              <a:gd name="T22" fmla="*/ 2147483647 w 3933"/>
              <a:gd name="T23" fmla="*/ 2147483647 h 1622"/>
              <a:gd name="T24" fmla="*/ 2147483647 w 3933"/>
              <a:gd name="T25" fmla="*/ 2147483647 h 1622"/>
              <a:gd name="T26" fmla="*/ 2147483647 w 3933"/>
              <a:gd name="T27" fmla="*/ 2147483647 h 1622"/>
              <a:gd name="T28" fmla="*/ 2147483647 w 3933"/>
              <a:gd name="T29" fmla="*/ 2147483647 h 1622"/>
              <a:gd name="T30" fmla="*/ 2147483647 w 3933"/>
              <a:gd name="T31" fmla="*/ 2147483647 h 1622"/>
              <a:gd name="T32" fmla="*/ 2147483647 w 3933"/>
              <a:gd name="T33" fmla="*/ 2147483647 h 1622"/>
              <a:gd name="T34" fmla="*/ 2147483647 w 3933"/>
              <a:gd name="T35" fmla="*/ 2147483647 h 1622"/>
              <a:gd name="T36" fmla="*/ 2147483647 w 3933"/>
              <a:gd name="T37" fmla="*/ 2147483647 h 1622"/>
              <a:gd name="T38" fmla="*/ 2147483647 w 3933"/>
              <a:gd name="T39" fmla="*/ 2147483647 h 1622"/>
              <a:gd name="T40" fmla="*/ 2147483647 w 3933"/>
              <a:gd name="T41" fmla="*/ 2147483647 h 1622"/>
              <a:gd name="T42" fmla="*/ 2147483647 w 3933"/>
              <a:gd name="T43" fmla="*/ 2147483647 h 1622"/>
              <a:gd name="T44" fmla="*/ 2147483647 w 3933"/>
              <a:gd name="T45" fmla="*/ 2147483647 h 1622"/>
              <a:gd name="T46" fmla="*/ 2147483647 w 3933"/>
              <a:gd name="T47" fmla="*/ 2147483647 h 1622"/>
              <a:gd name="T48" fmla="*/ 2147483647 w 3933"/>
              <a:gd name="T49" fmla="*/ 2147483647 h 1622"/>
              <a:gd name="T50" fmla="*/ 2147483647 w 3933"/>
              <a:gd name="T51" fmla="*/ 2147483647 h 1622"/>
              <a:gd name="T52" fmla="*/ 2147483647 w 3933"/>
              <a:gd name="T53" fmla="*/ 2147483647 h 1622"/>
              <a:gd name="T54" fmla="*/ 2147483647 w 3933"/>
              <a:gd name="T55" fmla="*/ 2147483647 h 1622"/>
              <a:gd name="T56" fmla="*/ 2147483647 w 3933"/>
              <a:gd name="T57" fmla="*/ 2147483647 h 1622"/>
              <a:gd name="T58" fmla="*/ 2147483647 w 3933"/>
              <a:gd name="T59" fmla="*/ 2147483647 h 1622"/>
              <a:gd name="T60" fmla="*/ 2147483647 w 3933"/>
              <a:gd name="T61" fmla="*/ 2147483647 h 1622"/>
              <a:gd name="T62" fmla="*/ 2147483647 w 3933"/>
              <a:gd name="T63" fmla="*/ 2147483647 h 1622"/>
              <a:gd name="T64" fmla="*/ 2147483647 w 3933"/>
              <a:gd name="T65" fmla="*/ 2147483647 h 1622"/>
              <a:gd name="T66" fmla="*/ 2147483647 w 3933"/>
              <a:gd name="T67" fmla="*/ 2147483647 h 1622"/>
              <a:gd name="T68" fmla="*/ 2147483647 w 3933"/>
              <a:gd name="T69" fmla="*/ 2147483647 h 1622"/>
              <a:gd name="T70" fmla="*/ 2147483647 w 3933"/>
              <a:gd name="T71" fmla="*/ 2147483647 h 1622"/>
              <a:gd name="T72" fmla="*/ 2147483647 w 3933"/>
              <a:gd name="T73" fmla="*/ 2147483647 h 1622"/>
              <a:gd name="T74" fmla="*/ 0 w 3933"/>
              <a:gd name="T75" fmla="*/ 2147483647 h 1622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w 3933"/>
              <a:gd name="T115" fmla="*/ 0 h 1622"/>
              <a:gd name="T116" fmla="*/ 3933 w 3933"/>
              <a:gd name="T117" fmla="*/ 1622 h 1622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T114" t="T115" r="T116" b="T117"/>
            <a:pathLst>
              <a:path w="3933" h="1622">
                <a:moveTo>
                  <a:pt x="3933" y="18"/>
                </a:moveTo>
                <a:cubicBezTo>
                  <a:pt x="3880" y="0"/>
                  <a:pt x="3880" y="34"/>
                  <a:pt x="3835" y="51"/>
                </a:cubicBezTo>
                <a:cubicBezTo>
                  <a:pt x="3807" y="77"/>
                  <a:pt x="3797" y="96"/>
                  <a:pt x="3785" y="133"/>
                </a:cubicBezTo>
                <a:cubicBezTo>
                  <a:pt x="3775" y="208"/>
                  <a:pt x="3771" y="282"/>
                  <a:pt x="3752" y="355"/>
                </a:cubicBezTo>
                <a:cubicBezTo>
                  <a:pt x="3749" y="368"/>
                  <a:pt x="3753" y="385"/>
                  <a:pt x="3744" y="396"/>
                </a:cubicBezTo>
                <a:cubicBezTo>
                  <a:pt x="3731" y="412"/>
                  <a:pt x="3705" y="407"/>
                  <a:pt x="3686" y="413"/>
                </a:cubicBezTo>
                <a:cubicBezTo>
                  <a:pt x="3676" y="427"/>
                  <a:pt x="3662" y="438"/>
                  <a:pt x="3654" y="454"/>
                </a:cubicBezTo>
                <a:cubicBezTo>
                  <a:pt x="3646" y="469"/>
                  <a:pt x="3637" y="503"/>
                  <a:pt x="3637" y="503"/>
                </a:cubicBezTo>
                <a:cubicBezTo>
                  <a:pt x="3633" y="621"/>
                  <a:pt x="3690" y="743"/>
                  <a:pt x="3580" y="767"/>
                </a:cubicBezTo>
                <a:cubicBezTo>
                  <a:pt x="3551" y="781"/>
                  <a:pt x="3535" y="799"/>
                  <a:pt x="3505" y="808"/>
                </a:cubicBezTo>
                <a:cubicBezTo>
                  <a:pt x="3464" y="835"/>
                  <a:pt x="3469" y="840"/>
                  <a:pt x="3415" y="857"/>
                </a:cubicBezTo>
                <a:cubicBezTo>
                  <a:pt x="3407" y="860"/>
                  <a:pt x="3390" y="865"/>
                  <a:pt x="3390" y="865"/>
                </a:cubicBezTo>
                <a:cubicBezTo>
                  <a:pt x="3365" y="891"/>
                  <a:pt x="3343" y="891"/>
                  <a:pt x="3308" y="898"/>
                </a:cubicBezTo>
                <a:cubicBezTo>
                  <a:pt x="3227" y="984"/>
                  <a:pt x="3249" y="948"/>
                  <a:pt x="3061" y="956"/>
                </a:cubicBezTo>
                <a:cubicBezTo>
                  <a:pt x="2958" y="989"/>
                  <a:pt x="2816" y="978"/>
                  <a:pt x="2724" y="981"/>
                </a:cubicBezTo>
                <a:cubicBezTo>
                  <a:pt x="2682" y="984"/>
                  <a:pt x="2622" y="969"/>
                  <a:pt x="2600" y="1005"/>
                </a:cubicBezTo>
                <a:cubicBezTo>
                  <a:pt x="2575" y="1046"/>
                  <a:pt x="2583" y="1103"/>
                  <a:pt x="2559" y="1145"/>
                </a:cubicBezTo>
                <a:cubicBezTo>
                  <a:pt x="2545" y="1170"/>
                  <a:pt x="2499" y="1213"/>
                  <a:pt x="2477" y="1236"/>
                </a:cubicBezTo>
                <a:cubicBezTo>
                  <a:pt x="2463" y="1278"/>
                  <a:pt x="2475" y="1254"/>
                  <a:pt x="2428" y="1301"/>
                </a:cubicBezTo>
                <a:cubicBezTo>
                  <a:pt x="2422" y="1307"/>
                  <a:pt x="2411" y="1318"/>
                  <a:pt x="2411" y="1318"/>
                </a:cubicBezTo>
                <a:cubicBezTo>
                  <a:pt x="2398" y="1360"/>
                  <a:pt x="2362" y="1381"/>
                  <a:pt x="2329" y="1408"/>
                </a:cubicBezTo>
                <a:cubicBezTo>
                  <a:pt x="2312" y="1422"/>
                  <a:pt x="2311" y="1432"/>
                  <a:pt x="2288" y="1441"/>
                </a:cubicBezTo>
                <a:cubicBezTo>
                  <a:pt x="2275" y="1446"/>
                  <a:pt x="2260" y="1447"/>
                  <a:pt x="2246" y="1450"/>
                </a:cubicBezTo>
                <a:cubicBezTo>
                  <a:pt x="2222" y="1466"/>
                  <a:pt x="2207" y="1481"/>
                  <a:pt x="2181" y="1491"/>
                </a:cubicBezTo>
                <a:cubicBezTo>
                  <a:pt x="2155" y="1515"/>
                  <a:pt x="2151" y="1523"/>
                  <a:pt x="2115" y="1532"/>
                </a:cubicBezTo>
                <a:cubicBezTo>
                  <a:pt x="2080" y="1554"/>
                  <a:pt x="2059" y="1558"/>
                  <a:pt x="2016" y="1565"/>
                </a:cubicBezTo>
                <a:cubicBezTo>
                  <a:pt x="1996" y="1584"/>
                  <a:pt x="1978" y="1603"/>
                  <a:pt x="1958" y="1622"/>
                </a:cubicBezTo>
                <a:cubicBezTo>
                  <a:pt x="1875" y="1615"/>
                  <a:pt x="1795" y="1605"/>
                  <a:pt x="1712" y="1598"/>
                </a:cubicBezTo>
                <a:cubicBezTo>
                  <a:pt x="1666" y="1552"/>
                  <a:pt x="1651" y="1563"/>
                  <a:pt x="1572" y="1557"/>
                </a:cubicBezTo>
                <a:cubicBezTo>
                  <a:pt x="1387" y="1431"/>
                  <a:pt x="1229" y="1495"/>
                  <a:pt x="963" y="1491"/>
                </a:cubicBezTo>
                <a:cubicBezTo>
                  <a:pt x="942" y="1470"/>
                  <a:pt x="925" y="1459"/>
                  <a:pt x="897" y="1450"/>
                </a:cubicBezTo>
                <a:cubicBezTo>
                  <a:pt x="861" y="1453"/>
                  <a:pt x="825" y="1449"/>
                  <a:pt x="790" y="1458"/>
                </a:cubicBezTo>
                <a:cubicBezTo>
                  <a:pt x="781" y="1460"/>
                  <a:pt x="780" y="1475"/>
                  <a:pt x="774" y="1482"/>
                </a:cubicBezTo>
                <a:cubicBezTo>
                  <a:pt x="769" y="1488"/>
                  <a:pt x="765" y="1497"/>
                  <a:pt x="757" y="1499"/>
                </a:cubicBezTo>
                <a:cubicBezTo>
                  <a:pt x="659" y="1524"/>
                  <a:pt x="554" y="1511"/>
                  <a:pt x="453" y="1515"/>
                </a:cubicBezTo>
                <a:cubicBezTo>
                  <a:pt x="425" y="1534"/>
                  <a:pt x="419" y="1555"/>
                  <a:pt x="387" y="1565"/>
                </a:cubicBezTo>
                <a:cubicBezTo>
                  <a:pt x="332" y="1556"/>
                  <a:pt x="332" y="1558"/>
                  <a:pt x="305" y="1515"/>
                </a:cubicBezTo>
                <a:cubicBezTo>
                  <a:pt x="205" y="1520"/>
                  <a:pt x="101" y="1532"/>
                  <a:pt x="0" y="1532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7398" name="Freeform 6"/>
          <p:cNvSpPr>
            <a:spLocks/>
          </p:cNvSpPr>
          <p:nvPr/>
        </p:nvSpPr>
        <p:spPr bwMode="auto">
          <a:xfrm>
            <a:off x="1384300" y="5878513"/>
            <a:ext cx="4689475" cy="931862"/>
          </a:xfrm>
          <a:custGeom>
            <a:avLst/>
            <a:gdLst>
              <a:gd name="T0" fmla="*/ 2147483647 w 2954"/>
              <a:gd name="T1" fmla="*/ 0 h 587"/>
              <a:gd name="T2" fmla="*/ 2147483647 w 2954"/>
              <a:gd name="T3" fmla="*/ 2147483647 h 587"/>
              <a:gd name="T4" fmla="*/ 2147483647 w 2954"/>
              <a:gd name="T5" fmla="*/ 2147483647 h 587"/>
              <a:gd name="T6" fmla="*/ 2147483647 w 2954"/>
              <a:gd name="T7" fmla="*/ 2147483647 h 587"/>
              <a:gd name="T8" fmla="*/ 2147483647 w 2954"/>
              <a:gd name="T9" fmla="*/ 2147483647 h 587"/>
              <a:gd name="T10" fmla="*/ 2147483647 w 2954"/>
              <a:gd name="T11" fmla="*/ 2147483647 h 587"/>
              <a:gd name="T12" fmla="*/ 2147483647 w 2954"/>
              <a:gd name="T13" fmla="*/ 2147483647 h 587"/>
              <a:gd name="T14" fmla="*/ 2147483647 w 2954"/>
              <a:gd name="T15" fmla="*/ 2147483647 h 587"/>
              <a:gd name="T16" fmla="*/ 2147483647 w 2954"/>
              <a:gd name="T17" fmla="*/ 2147483647 h 587"/>
              <a:gd name="T18" fmla="*/ 2147483647 w 2954"/>
              <a:gd name="T19" fmla="*/ 2147483647 h 587"/>
              <a:gd name="T20" fmla="*/ 2147483647 w 2954"/>
              <a:gd name="T21" fmla="*/ 2147483647 h 587"/>
              <a:gd name="T22" fmla="*/ 2147483647 w 2954"/>
              <a:gd name="T23" fmla="*/ 2147483647 h 587"/>
              <a:gd name="T24" fmla="*/ 2147483647 w 2954"/>
              <a:gd name="T25" fmla="*/ 2147483647 h 587"/>
              <a:gd name="T26" fmla="*/ 2147483647 w 2954"/>
              <a:gd name="T27" fmla="*/ 2147483647 h 587"/>
              <a:gd name="T28" fmla="*/ 2147483647 w 2954"/>
              <a:gd name="T29" fmla="*/ 2147483647 h 587"/>
              <a:gd name="T30" fmla="*/ 2147483647 w 2954"/>
              <a:gd name="T31" fmla="*/ 2147483647 h 587"/>
              <a:gd name="T32" fmla="*/ 2147483647 w 2954"/>
              <a:gd name="T33" fmla="*/ 2147483647 h 587"/>
              <a:gd name="T34" fmla="*/ 2147483647 w 2954"/>
              <a:gd name="T35" fmla="*/ 2147483647 h 587"/>
              <a:gd name="T36" fmla="*/ 2147483647 w 2954"/>
              <a:gd name="T37" fmla="*/ 2147483647 h 587"/>
              <a:gd name="T38" fmla="*/ 2147483647 w 2954"/>
              <a:gd name="T39" fmla="*/ 2147483647 h 587"/>
              <a:gd name="T40" fmla="*/ 2147483647 w 2954"/>
              <a:gd name="T41" fmla="*/ 2147483647 h 587"/>
              <a:gd name="T42" fmla="*/ 2147483647 w 2954"/>
              <a:gd name="T43" fmla="*/ 2147483647 h 587"/>
              <a:gd name="T44" fmla="*/ 2147483647 w 2954"/>
              <a:gd name="T45" fmla="*/ 2147483647 h 587"/>
              <a:gd name="T46" fmla="*/ 2147483647 w 2954"/>
              <a:gd name="T47" fmla="*/ 2147483647 h 587"/>
              <a:gd name="T48" fmla="*/ 2147483647 w 2954"/>
              <a:gd name="T49" fmla="*/ 2147483647 h 587"/>
              <a:gd name="T50" fmla="*/ 2147483647 w 2954"/>
              <a:gd name="T51" fmla="*/ 2147483647 h 587"/>
              <a:gd name="T52" fmla="*/ 2147483647 w 2954"/>
              <a:gd name="T53" fmla="*/ 2147483647 h 587"/>
              <a:gd name="T54" fmla="*/ 2147483647 w 2954"/>
              <a:gd name="T55" fmla="*/ 2147483647 h 587"/>
              <a:gd name="T56" fmla="*/ 2147483647 w 2954"/>
              <a:gd name="T57" fmla="*/ 2147483647 h 587"/>
              <a:gd name="T58" fmla="*/ 2147483647 w 2954"/>
              <a:gd name="T59" fmla="*/ 2147483647 h 587"/>
              <a:gd name="T60" fmla="*/ 2147483647 w 2954"/>
              <a:gd name="T61" fmla="*/ 2147483647 h 587"/>
              <a:gd name="T62" fmla="*/ 2147483647 w 2954"/>
              <a:gd name="T63" fmla="*/ 2147483647 h 587"/>
              <a:gd name="T64" fmla="*/ 2147483647 w 2954"/>
              <a:gd name="T65" fmla="*/ 2147483647 h 587"/>
              <a:gd name="T66" fmla="*/ 0 w 2954"/>
              <a:gd name="T67" fmla="*/ 2147483647 h 587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2954"/>
              <a:gd name="T103" fmla="*/ 0 h 587"/>
              <a:gd name="T104" fmla="*/ 2954 w 2954"/>
              <a:gd name="T105" fmla="*/ 587 h 587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2954" h="587">
                <a:moveTo>
                  <a:pt x="2954" y="0"/>
                </a:moveTo>
                <a:cubicBezTo>
                  <a:pt x="2938" y="5"/>
                  <a:pt x="2921" y="10"/>
                  <a:pt x="2905" y="16"/>
                </a:cubicBezTo>
                <a:cubicBezTo>
                  <a:pt x="2889" y="22"/>
                  <a:pt x="2856" y="33"/>
                  <a:pt x="2856" y="33"/>
                </a:cubicBezTo>
                <a:cubicBezTo>
                  <a:pt x="2831" y="56"/>
                  <a:pt x="2824" y="91"/>
                  <a:pt x="2814" y="123"/>
                </a:cubicBezTo>
                <a:cubicBezTo>
                  <a:pt x="2811" y="134"/>
                  <a:pt x="2817" y="153"/>
                  <a:pt x="2806" y="156"/>
                </a:cubicBezTo>
                <a:cubicBezTo>
                  <a:pt x="2758" y="169"/>
                  <a:pt x="2707" y="161"/>
                  <a:pt x="2658" y="164"/>
                </a:cubicBezTo>
                <a:cubicBezTo>
                  <a:pt x="2622" y="161"/>
                  <a:pt x="2586" y="162"/>
                  <a:pt x="2551" y="156"/>
                </a:cubicBezTo>
                <a:cubicBezTo>
                  <a:pt x="2541" y="154"/>
                  <a:pt x="2536" y="140"/>
                  <a:pt x="2526" y="140"/>
                </a:cubicBezTo>
                <a:cubicBezTo>
                  <a:pt x="2516" y="140"/>
                  <a:pt x="2510" y="151"/>
                  <a:pt x="2502" y="156"/>
                </a:cubicBezTo>
                <a:cubicBezTo>
                  <a:pt x="2424" y="150"/>
                  <a:pt x="2406" y="162"/>
                  <a:pt x="2362" y="115"/>
                </a:cubicBezTo>
                <a:cubicBezTo>
                  <a:pt x="2326" y="124"/>
                  <a:pt x="2290" y="152"/>
                  <a:pt x="2255" y="156"/>
                </a:cubicBezTo>
                <a:cubicBezTo>
                  <a:pt x="2184" y="163"/>
                  <a:pt x="2112" y="167"/>
                  <a:pt x="2041" y="173"/>
                </a:cubicBezTo>
                <a:cubicBezTo>
                  <a:pt x="2033" y="176"/>
                  <a:pt x="2024" y="179"/>
                  <a:pt x="2016" y="181"/>
                </a:cubicBezTo>
                <a:cubicBezTo>
                  <a:pt x="2005" y="184"/>
                  <a:pt x="1994" y="186"/>
                  <a:pt x="1983" y="189"/>
                </a:cubicBezTo>
                <a:cubicBezTo>
                  <a:pt x="1966" y="194"/>
                  <a:pt x="1934" y="206"/>
                  <a:pt x="1934" y="206"/>
                </a:cubicBezTo>
                <a:cubicBezTo>
                  <a:pt x="1893" y="203"/>
                  <a:pt x="1851" y="204"/>
                  <a:pt x="1811" y="197"/>
                </a:cubicBezTo>
                <a:cubicBezTo>
                  <a:pt x="1806" y="196"/>
                  <a:pt x="1782" y="166"/>
                  <a:pt x="1778" y="164"/>
                </a:cubicBezTo>
                <a:cubicBezTo>
                  <a:pt x="1742" y="142"/>
                  <a:pt x="1696" y="151"/>
                  <a:pt x="1654" y="148"/>
                </a:cubicBezTo>
                <a:cubicBezTo>
                  <a:pt x="1620" y="126"/>
                  <a:pt x="1586" y="117"/>
                  <a:pt x="1547" y="107"/>
                </a:cubicBezTo>
                <a:cubicBezTo>
                  <a:pt x="1491" y="47"/>
                  <a:pt x="1511" y="58"/>
                  <a:pt x="1407" y="49"/>
                </a:cubicBezTo>
                <a:cubicBezTo>
                  <a:pt x="1382" y="33"/>
                  <a:pt x="1369" y="17"/>
                  <a:pt x="1341" y="8"/>
                </a:cubicBezTo>
                <a:cubicBezTo>
                  <a:pt x="1247" y="14"/>
                  <a:pt x="1178" y="26"/>
                  <a:pt x="1086" y="33"/>
                </a:cubicBezTo>
                <a:cubicBezTo>
                  <a:pt x="1031" y="51"/>
                  <a:pt x="1065" y="54"/>
                  <a:pt x="988" y="66"/>
                </a:cubicBezTo>
                <a:cubicBezTo>
                  <a:pt x="968" y="84"/>
                  <a:pt x="949" y="88"/>
                  <a:pt x="930" y="107"/>
                </a:cubicBezTo>
                <a:cubicBezTo>
                  <a:pt x="903" y="190"/>
                  <a:pt x="908" y="172"/>
                  <a:pt x="798" y="181"/>
                </a:cubicBezTo>
                <a:cubicBezTo>
                  <a:pt x="783" y="204"/>
                  <a:pt x="751" y="265"/>
                  <a:pt x="724" y="280"/>
                </a:cubicBezTo>
                <a:cubicBezTo>
                  <a:pt x="686" y="301"/>
                  <a:pt x="632" y="300"/>
                  <a:pt x="593" y="304"/>
                </a:cubicBezTo>
                <a:cubicBezTo>
                  <a:pt x="546" y="336"/>
                  <a:pt x="542" y="404"/>
                  <a:pt x="494" y="428"/>
                </a:cubicBezTo>
                <a:cubicBezTo>
                  <a:pt x="479" y="436"/>
                  <a:pt x="461" y="439"/>
                  <a:pt x="445" y="444"/>
                </a:cubicBezTo>
                <a:cubicBezTo>
                  <a:pt x="437" y="447"/>
                  <a:pt x="420" y="452"/>
                  <a:pt x="420" y="452"/>
                </a:cubicBezTo>
                <a:cubicBezTo>
                  <a:pt x="388" y="484"/>
                  <a:pt x="339" y="483"/>
                  <a:pt x="296" y="494"/>
                </a:cubicBezTo>
                <a:cubicBezTo>
                  <a:pt x="257" y="504"/>
                  <a:pt x="235" y="524"/>
                  <a:pt x="198" y="535"/>
                </a:cubicBezTo>
                <a:cubicBezTo>
                  <a:pt x="163" y="545"/>
                  <a:pt x="126" y="550"/>
                  <a:pt x="91" y="559"/>
                </a:cubicBezTo>
                <a:cubicBezTo>
                  <a:pt x="63" y="587"/>
                  <a:pt x="39" y="584"/>
                  <a:pt x="0" y="584"/>
                </a:cubicBezTo>
              </a:path>
            </a:pathLst>
          </a:custGeom>
          <a:noFill/>
          <a:ln w="38100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7399" name="Freeform 7"/>
          <p:cNvSpPr>
            <a:spLocks/>
          </p:cNvSpPr>
          <p:nvPr/>
        </p:nvSpPr>
        <p:spPr bwMode="auto">
          <a:xfrm>
            <a:off x="-12700" y="5538788"/>
            <a:ext cx="3068638" cy="479425"/>
          </a:xfrm>
          <a:custGeom>
            <a:avLst/>
            <a:gdLst>
              <a:gd name="T0" fmla="*/ 2147483647 w 1933"/>
              <a:gd name="T1" fmla="*/ 2147483647 h 302"/>
              <a:gd name="T2" fmla="*/ 2147483647 w 1933"/>
              <a:gd name="T3" fmla="*/ 2147483647 h 302"/>
              <a:gd name="T4" fmla="*/ 2147483647 w 1933"/>
              <a:gd name="T5" fmla="*/ 2147483647 h 302"/>
              <a:gd name="T6" fmla="*/ 2147483647 w 1933"/>
              <a:gd name="T7" fmla="*/ 2147483647 h 302"/>
              <a:gd name="T8" fmla="*/ 2147483647 w 1933"/>
              <a:gd name="T9" fmla="*/ 2147483647 h 302"/>
              <a:gd name="T10" fmla="*/ 2147483647 w 1933"/>
              <a:gd name="T11" fmla="*/ 2147483647 h 302"/>
              <a:gd name="T12" fmla="*/ 2147483647 w 1933"/>
              <a:gd name="T13" fmla="*/ 2147483647 h 302"/>
              <a:gd name="T14" fmla="*/ 2147483647 w 1933"/>
              <a:gd name="T15" fmla="*/ 2147483647 h 302"/>
              <a:gd name="T16" fmla="*/ 2147483647 w 1933"/>
              <a:gd name="T17" fmla="*/ 2147483647 h 302"/>
              <a:gd name="T18" fmla="*/ 2147483647 w 1933"/>
              <a:gd name="T19" fmla="*/ 2147483647 h 302"/>
              <a:gd name="T20" fmla="*/ 2147483647 w 1933"/>
              <a:gd name="T21" fmla="*/ 2147483647 h 302"/>
              <a:gd name="T22" fmla="*/ 2147483647 w 1933"/>
              <a:gd name="T23" fmla="*/ 2147483647 h 302"/>
              <a:gd name="T24" fmla="*/ 2147483647 w 1933"/>
              <a:gd name="T25" fmla="*/ 2147483647 h 302"/>
              <a:gd name="T26" fmla="*/ 2147483647 w 1933"/>
              <a:gd name="T27" fmla="*/ 2147483647 h 302"/>
              <a:gd name="T28" fmla="*/ 0 w 1933"/>
              <a:gd name="T29" fmla="*/ 0 h 30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1933"/>
              <a:gd name="T46" fmla="*/ 0 h 302"/>
              <a:gd name="T47" fmla="*/ 1933 w 1933"/>
              <a:gd name="T48" fmla="*/ 302 h 30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1933" h="302">
                <a:moveTo>
                  <a:pt x="1933" y="255"/>
                </a:moveTo>
                <a:cubicBezTo>
                  <a:pt x="1913" y="193"/>
                  <a:pt x="1861" y="195"/>
                  <a:pt x="1802" y="189"/>
                </a:cubicBezTo>
                <a:cubicBezTo>
                  <a:pt x="1727" y="165"/>
                  <a:pt x="1645" y="173"/>
                  <a:pt x="1571" y="197"/>
                </a:cubicBezTo>
                <a:cubicBezTo>
                  <a:pt x="1548" y="214"/>
                  <a:pt x="1533" y="229"/>
                  <a:pt x="1506" y="239"/>
                </a:cubicBezTo>
                <a:cubicBezTo>
                  <a:pt x="1503" y="253"/>
                  <a:pt x="1505" y="268"/>
                  <a:pt x="1497" y="280"/>
                </a:cubicBezTo>
                <a:cubicBezTo>
                  <a:pt x="1482" y="302"/>
                  <a:pt x="1438" y="277"/>
                  <a:pt x="1423" y="271"/>
                </a:cubicBezTo>
                <a:cubicBezTo>
                  <a:pt x="1316" y="275"/>
                  <a:pt x="1140" y="299"/>
                  <a:pt x="1028" y="263"/>
                </a:cubicBezTo>
                <a:cubicBezTo>
                  <a:pt x="1007" y="231"/>
                  <a:pt x="980" y="215"/>
                  <a:pt x="954" y="189"/>
                </a:cubicBezTo>
                <a:cubicBezTo>
                  <a:pt x="916" y="192"/>
                  <a:pt x="877" y="191"/>
                  <a:pt x="839" y="197"/>
                </a:cubicBezTo>
                <a:cubicBezTo>
                  <a:pt x="822" y="200"/>
                  <a:pt x="790" y="214"/>
                  <a:pt x="790" y="214"/>
                </a:cubicBezTo>
                <a:cubicBezTo>
                  <a:pt x="750" y="201"/>
                  <a:pt x="747" y="171"/>
                  <a:pt x="716" y="156"/>
                </a:cubicBezTo>
                <a:cubicBezTo>
                  <a:pt x="700" y="148"/>
                  <a:pt x="666" y="140"/>
                  <a:pt x="666" y="140"/>
                </a:cubicBezTo>
                <a:cubicBezTo>
                  <a:pt x="638" y="52"/>
                  <a:pt x="526" y="78"/>
                  <a:pt x="452" y="74"/>
                </a:cubicBezTo>
                <a:cubicBezTo>
                  <a:pt x="293" y="22"/>
                  <a:pt x="420" y="58"/>
                  <a:pt x="57" y="49"/>
                </a:cubicBezTo>
                <a:cubicBezTo>
                  <a:pt x="35" y="34"/>
                  <a:pt x="19" y="19"/>
                  <a:pt x="0" y="0"/>
                </a:cubicBezTo>
              </a:path>
            </a:pathLst>
          </a:custGeom>
          <a:noFill/>
          <a:ln w="38100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7400" name="AutoShape 8"/>
          <p:cNvSpPr>
            <a:spLocks noChangeArrowheads="1"/>
          </p:cNvSpPr>
          <p:nvPr/>
        </p:nvSpPr>
        <p:spPr bwMode="auto">
          <a:xfrm>
            <a:off x="755650" y="3644900"/>
            <a:ext cx="1728788" cy="576263"/>
          </a:xfrm>
          <a:prstGeom prst="wedgeRoundRectCallout">
            <a:avLst>
              <a:gd name="adj1" fmla="val -80394"/>
              <a:gd name="adj2" fmla="val 161847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澄清湖</a:t>
            </a:r>
          </a:p>
        </p:txBody>
      </p:sp>
      <p:sp>
        <p:nvSpPr>
          <p:cNvPr id="1467401" name="Freeform 9"/>
          <p:cNvSpPr>
            <a:spLocks/>
          </p:cNvSpPr>
          <p:nvPr/>
        </p:nvSpPr>
        <p:spPr bwMode="auto">
          <a:xfrm>
            <a:off x="-25400" y="3552825"/>
            <a:ext cx="3016250" cy="2312988"/>
          </a:xfrm>
          <a:custGeom>
            <a:avLst/>
            <a:gdLst>
              <a:gd name="T0" fmla="*/ 2147483647 w 1900"/>
              <a:gd name="T1" fmla="*/ 2147483647 h 1457"/>
              <a:gd name="T2" fmla="*/ 2147483647 w 1900"/>
              <a:gd name="T3" fmla="*/ 2147483647 h 1457"/>
              <a:gd name="T4" fmla="*/ 2147483647 w 1900"/>
              <a:gd name="T5" fmla="*/ 2147483647 h 1457"/>
              <a:gd name="T6" fmla="*/ 2147483647 w 1900"/>
              <a:gd name="T7" fmla="*/ 2147483647 h 1457"/>
              <a:gd name="T8" fmla="*/ 2147483647 w 1900"/>
              <a:gd name="T9" fmla="*/ 2147483647 h 1457"/>
              <a:gd name="T10" fmla="*/ 2147483647 w 1900"/>
              <a:gd name="T11" fmla="*/ 2147483647 h 1457"/>
              <a:gd name="T12" fmla="*/ 2147483647 w 1900"/>
              <a:gd name="T13" fmla="*/ 2147483647 h 1457"/>
              <a:gd name="T14" fmla="*/ 2147483647 w 1900"/>
              <a:gd name="T15" fmla="*/ 2147483647 h 1457"/>
              <a:gd name="T16" fmla="*/ 2147483647 w 1900"/>
              <a:gd name="T17" fmla="*/ 2147483647 h 1457"/>
              <a:gd name="T18" fmla="*/ 2147483647 w 1900"/>
              <a:gd name="T19" fmla="*/ 2147483647 h 1457"/>
              <a:gd name="T20" fmla="*/ 2147483647 w 1900"/>
              <a:gd name="T21" fmla="*/ 2147483647 h 1457"/>
              <a:gd name="T22" fmla="*/ 2147483647 w 1900"/>
              <a:gd name="T23" fmla="*/ 2147483647 h 1457"/>
              <a:gd name="T24" fmla="*/ 2147483647 w 1900"/>
              <a:gd name="T25" fmla="*/ 2147483647 h 1457"/>
              <a:gd name="T26" fmla="*/ 2147483647 w 1900"/>
              <a:gd name="T27" fmla="*/ 2147483647 h 1457"/>
              <a:gd name="T28" fmla="*/ 2147483647 w 1900"/>
              <a:gd name="T29" fmla="*/ 2147483647 h 1457"/>
              <a:gd name="T30" fmla="*/ 2147483647 w 1900"/>
              <a:gd name="T31" fmla="*/ 2147483647 h 1457"/>
              <a:gd name="T32" fmla="*/ 2147483647 w 1900"/>
              <a:gd name="T33" fmla="*/ 2147483647 h 1457"/>
              <a:gd name="T34" fmla="*/ 0 w 1900"/>
              <a:gd name="T35" fmla="*/ 0 h 1457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1900"/>
              <a:gd name="T55" fmla="*/ 0 h 1457"/>
              <a:gd name="T56" fmla="*/ 1900 w 1900"/>
              <a:gd name="T57" fmla="*/ 1457 h 1457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1900" h="1457">
                <a:moveTo>
                  <a:pt x="1900" y="1457"/>
                </a:moveTo>
                <a:cubicBezTo>
                  <a:pt x="1895" y="1440"/>
                  <a:pt x="1897" y="1419"/>
                  <a:pt x="1884" y="1407"/>
                </a:cubicBezTo>
                <a:cubicBezTo>
                  <a:pt x="1847" y="1372"/>
                  <a:pt x="1809" y="1341"/>
                  <a:pt x="1769" y="1309"/>
                </a:cubicBezTo>
                <a:cubicBezTo>
                  <a:pt x="1735" y="1281"/>
                  <a:pt x="1702" y="1246"/>
                  <a:pt x="1662" y="1226"/>
                </a:cubicBezTo>
                <a:cubicBezTo>
                  <a:pt x="1634" y="1212"/>
                  <a:pt x="1572" y="1212"/>
                  <a:pt x="1555" y="1210"/>
                </a:cubicBezTo>
                <a:cubicBezTo>
                  <a:pt x="1508" y="1195"/>
                  <a:pt x="1501" y="1154"/>
                  <a:pt x="1464" y="1127"/>
                </a:cubicBezTo>
                <a:cubicBezTo>
                  <a:pt x="1427" y="1100"/>
                  <a:pt x="1406" y="1091"/>
                  <a:pt x="1365" y="1078"/>
                </a:cubicBezTo>
                <a:cubicBezTo>
                  <a:pt x="1286" y="955"/>
                  <a:pt x="1191" y="965"/>
                  <a:pt x="1053" y="955"/>
                </a:cubicBezTo>
                <a:cubicBezTo>
                  <a:pt x="979" y="928"/>
                  <a:pt x="946" y="868"/>
                  <a:pt x="888" y="823"/>
                </a:cubicBezTo>
                <a:cubicBezTo>
                  <a:pt x="866" y="806"/>
                  <a:pt x="843" y="791"/>
                  <a:pt x="822" y="774"/>
                </a:cubicBezTo>
                <a:cubicBezTo>
                  <a:pt x="783" y="743"/>
                  <a:pt x="746" y="701"/>
                  <a:pt x="691" y="700"/>
                </a:cubicBezTo>
                <a:cubicBezTo>
                  <a:pt x="554" y="697"/>
                  <a:pt x="416" y="694"/>
                  <a:pt x="279" y="691"/>
                </a:cubicBezTo>
                <a:cubicBezTo>
                  <a:pt x="235" y="662"/>
                  <a:pt x="258" y="636"/>
                  <a:pt x="205" y="617"/>
                </a:cubicBezTo>
                <a:cubicBezTo>
                  <a:pt x="180" y="580"/>
                  <a:pt x="179" y="535"/>
                  <a:pt x="148" y="502"/>
                </a:cubicBezTo>
                <a:cubicBezTo>
                  <a:pt x="127" y="445"/>
                  <a:pt x="137" y="381"/>
                  <a:pt x="82" y="346"/>
                </a:cubicBezTo>
                <a:cubicBezTo>
                  <a:pt x="55" y="307"/>
                  <a:pt x="68" y="330"/>
                  <a:pt x="49" y="272"/>
                </a:cubicBezTo>
                <a:cubicBezTo>
                  <a:pt x="46" y="264"/>
                  <a:pt x="41" y="247"/>
                  <a:pt x="41" y="247"/>
                </a:cubicBezTo>
                <a:cubicBezTo>
                  <a:pt x="36" y="168"/>
                  <a:pt x="35" y="75"/>
                  <a:pt x="0" y="0"/>
                </a:cubicBezTo>
              </a:path>
            </a:pathLst>
          </a:custGeom>
          <a:noFill/>
          <a:ln w="38100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7402" name="AutoShape 10"/>
          <p:cNvSpPr>
            <a:spLocks noChangeArrowheads="1"/>
          </p:cNvSpPr>
          <p:nvPr/>
        </p:nvSpPr>
        <p:spPr bwMode="auto">
          <a:xfrm>
            <a:off x="323850" y="1700213"/>
            <a:ext cx="1728788" cy="576262"/>
          </a:xfrm>
          <a:prstGeom prst="wedgeRoundRectCallout">
            <a:avLst>
              <a:gd name="adj1" fmla="val -70111"/>
              <a:gd name="adj2" fmla="val 266806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往八卦寮</a:t>
            </a:r>
          </a:p>
        </p:txBody>
      </p:sp>
      <p:sp>
        <p:nvSpPr>
          <p:cNvPr id="1467403" name="AutoShape 11"/>
          <p:cNvSpPr>
            <a:spLocks noChangeArrowheads="1"/>
          </p:cNvSpPr>
          <p:nvPr/>
        </p:nvSpPr>
        <p:spPr bwMode="auto">
          <a:xfrm>
            <a:off x="0" y="6021388"/>
            <a:ext cx="1728788" cy="576262"/>
          </a:xfrm>
          <a:prstGeom prst="wedgeRoundRectCallout">
            <a:avLst>
              <a:gd name="adj1" fmla="val 75986"/>
              <a:gd name="adj2" fmla="val 50829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往鳳山溪</a:t>
            </a:r>
          </a:p>
        </p:txBody>
      </p:sp>
      <p:sp>
        <p:nvSpPr>
          <p:cNvPr id="1467404" name="AutoShape 12"/>
          <p:cNvSpPr>
            <a:spLocks noChangeArrowheads="1"/>
          </p:cNvSpPr>
          <p:nvPr/>
        </p:nvSpPr>
        <p:spPr bwMode="auto">
          <a:xfrm>
            <a:off x="7235825" y="5373688"/>
            <a:ext cx="1439863" cy="935037"/>
          </a:xfrm>
          <a:prstGeom prst="wedgeRoundRectCallout">
            <a:avLst>
              <a:gd name="adj1" fmla="val -128500"/>
              <a:gd name="adj2" fmla="val 2630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曹公圳</a:t>
            </a:r>
          </a:p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取水口</a:t>
            </a:r>
          </a:p>
        </p:txBody>
      </p:sp>
      <p:sp>
        <p:nvSpPr>
          <p:cNvPr id="1467405" name="AutoShape 13"/>
          <p:cNvSpPr>
            <a:spLocks noChangeArrowheads="1"/>
          </p:cNvSpPr>
          <p:nvPr/>
        </p:nvSpPr>
        <p:spPr bwMode="auto">
          <a:xfrm>
            <a:off x="3851275" y="908050"/>
            <a:ext cx="1873250" cy="935038"/>
          </a:xfrm>
          <a:prstGeom prst="wedgeRoundRectCallout">
            <a:avLst>
              <a:gd name="adj1" fmla="val 104153"/>
              <a:gd name="adj2" fmla="val 127588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大高雄用水</a:t>
            </a:r>
          </a:p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取水口</a:t>
            </a:r>
          </a:p>
        </p:txBody>
      </p:sp>
      <p:sp>
        <p:nvSpPr>
          <p:cNvPr id="1467406" name="AutoShape 14"/>
          <p:cNvSpPr>
            <a:spLocks noChangeArrowheads="1"/>
          </p:cNvSpPr>
          <p:nvPr/>
        </p:nvSpPr>
        <p:spPr bwMode="auto">
          <a:xfrm>
            <a:off x="7164388" y="4076700"/>
            <a:ext cx="1979612" cy="935038"/>
          </a:xfrm>
          <a:prstGeom prst="wedgeRoundRectCallout">
            <a:avLst>
              <a:gd name="adj1" fmla="val -27546"/>
              <a:gd name="adj2" fmla="val -144907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武洛溪</a:t>
            </a:r>
            <a:r>
              <a:rPr lang="zh-TW" altLang="en-US" b="1">
                <a:latin typeface="Arial" charset="0"/>
              </a:rPr>
              <a:t>（</a:t>
            </a:r>
            <a:r>
              <a:rPr lang="zh-TW" altLang="en-US" sz="2400" b="1">
                <a:latin typeface="Arial" charset="0"/>
                <a:ea typeface="標楷體" pitchFamily="65" charset="-120"/>
              </a:rPr>
              <a:t>中度污染</a:t>
            </a:r>
            <a:r>
              <a:rPr lang="zh-TW" altLang="en-US" b="1">
                <a:latin typeface="Arial" charset="0"/>
              </a:rPr>
              <a:t>）</a:t>
            </a:r>
          </a:p>
        </p:txBody>
      </p:sp>
      <p:sp>
        <p:nvSpPr>
          <p:cNvPr id="1467408" name="Rectangle 16"/>
          <p:cNvSpPr>
            <a:spLocks noChangeArrowheads="1"/>
          </p:cNvSpPr>
          <p:nvPr/>
        </p:nvSpPr>
        <p:spPr bwMode="auto">
          <a:xfrm>
            <a:off x="1619250" y="188913"/>
            <a:ext cx="5903913" cy="647700"/>
          </a:xfrm>
          <a:prstGeom prst="rect">
            <a:avLst/>
          </a:prstGeom>
          <a:solidFill>
            <a:srgbClr val="0000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高雄早已有傍河取伏流水設施</a:t>
            </a:r>
          </a:p>
        </p:txBody>
      </p:sp>
      <p:sp>
        <p:nvSpPr>
          <p:cNvPr id="1467409" name="AutoShape 17"/>
          <p:cNvSpPr>
            <a:spLocks noChangeArrowheads="1"/>
          </p:cNvSpPr>
          <p:nvPr/>
        </p:nvSpPr>
        <p:spPr bwMode="auto">
          <a:xfrm>
            <a:off x="3708400" y="4941888"/>
            <a:ext cx="1727200" cy="574675"/>
          </a:xfrm>
          <a:prstGeom prst="wedgeRoundRectCallout">
            <a:avLst>
              <a:gd name="adj1" fmla="val 84833"/>
              <a:gd name="adj2" fmla="val -2208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charset="0"/>
                <a:ea typeface="標楷體" pitchFamily="65" charset="-120"/>
              </a:rPr>
              <a:t>濕地淨化</a:t>
            </a:r>
          </a:p>
        </p:txBody>
      </p:sp>
      <p:sp>
        <p:nvSpPr>
          <p:cNvPr id="1467410" name="Rectangle 18"/>
          <p:cNvSpPr>
            <a:spLocks noChangeArrowheads="1"/>
          </p:cNvSpPr>
          <p:nvPr/>
        </p:nvSpPr>
        <p:spPr bwMode="auto">
          <a:xfrm rot="-604395">
            <a:off x="4284663" y="3500438"/>
            <a:ext cx="1439862" cy="433387"/>
          </a:xfrm>
          <a:prstGeom prst="rect">
            <a:avLst/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000" b="1">
                <a:solidFill>
                  <a:srgbClr val="000000"/>
                </a:solidFill>
                <a:ea typeface="標楷體" pitchFamily="65" charset="-120"/>
              </a:rPr>
              <a:t>民生用水</a:t>
            </a:r>
          </a:p>
        </p:txBody>
      </p:sp>
      <p:sp>
        <p:nvSpPr>
          <p:cNvPr id="1467411" name="Rectangle 19"/>
          <p:cNvSpPr>
            <a:spLocks noChangeArrowheads="1"/>
          </p:cNvSpPr>
          <p:nvPr/>
        </p:nvSpPr>
        <p:spPr bwMode="auto">
          <a:xfrm>
            <a:off x="3851275" y="6308725"/>
            <a:ext cx="1439863" cy="433388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000" b="1">
                <a:solidFill>
                  <a:srgbClr val="000000"/>
                </a:solidFill>
                <a:ea typeface="標楷體" pitchFamily="65" charset="-120"/>
              </a:rPr>
              <a:t>農業用水</a:t>
            </a:r>
          </a:p>
        </p:txBody>
      </p:sp>
      <p:sp>
        <p:nvSpPr>
          <p:cNvPr id="1467412" name="AutoShape 20"/>
          <p:cNvSpPr>
            <a:spLocks noChangeArrowheads="1"/>
          </p:cNvSpPr>
          <p:nvPr/>
        </p:nvSpPr>
        <p:spPr bwMode="auto">
          <a:xfrm>
            <a:off x="5867400" y="6381750"/>
            <a:ext cx="1295400" cy="360363"/>
          </a:xfrm>
          <a:prstGeom prst="wedgeRoundRectCallout">
            <a:avLst>
              <a:gd name="adj1" fmla="val -45713"/>
              <a:gd name="adj2" fmla="val -193171"/>
              <a:gd name="adj3" fmla="val 16667"/>
            </a:avLst>
          </a:prstGeom>
          <a:solidFill>
            <a:srgbClr val="0000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>
                <a:ea typeface="標楷體" pitchFamily="65" charset="-120"/>
              </a:rPr>
              <a:t>在這裡</a:t>
            </a:r>
          </a:p>
        </p:txBody>
      </p:sp>
      <p:sp>
        <p:nvSpPr>
          <p:cNvPr id="1467407" name="Oval 15"/>
          <p:cNvSpPr>
            <a:spLocks noChangeArrowheads="1"/>
          </p:cNvSpPr>
          <p:nvPr/>
        </p:nvSpPr>
        <p:spPr bwMode="auto">
          <a:xfrm>
            <a:off x="5724525" y="4221163"/>
            <a:ext cx="792163" cy="2016125"/>
          </a:xfrm>
          <a:prstGeom prst="ellipse">
            <a:avLst/>
          </a:prstGeom>
          <a:noFill/>
          <a:ln w="38100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467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46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1467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1467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1467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1467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1467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1467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1000"/>
                                        <p:tgtEl>
                                          <p:spTgt spid="1467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1000"/>
                                        <p:tgtEl>
                                          <p:spTgt spid="1467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1" dur="1000"/>
                                        <p:tgtEl>
                                          <p:spTgt spid="1467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46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1467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1000"/>
                                        <p:tgtEl>
                                          <p:spTgt spid="1467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467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467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1000"/>
                                        <p:tgtEl>
                                          <p:spTgt spid="146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46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14674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14674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7395" grpId="0" animBg="1"/>
      <p:bldP spid="1467396" grpId="0" animBg="1"/>
      <p:bldP spid="1467397" grpId="0" animBg="1"/>
      <p:bldP spid="1467398" grpId="0" animBg="1"/>
      <p:bldP spid="1467399" grpId="0" animBg="1"/>
      <p:bldP spid="1467400" grpId="0" animBg="1"/>
      <p:bldP spid="1467401" grpId="0" animBg="1"/>
      <p:bldP spid="1467402" grpId="0" animBg="1"/>
      <p:bldP spid="1467403" grpId="0" animBg="1"/>
      <p:bldP spid="1467404" grpId="0" animBg="1"/>
      <p:bldP spid="1467405" grpId="0" animBg="1"/>
      <p:bldP spid="1467406" grpId="0" animBg="1"/>
      <p:bldP spid="1467409" grpId="0" animBg="1"/>
      <p:bldP spid="1467410" grpId="0" animBg="1"/>
      <p:bldP spid="1467411" grpId="0" animBg="1"/>
      <p:bldP spid="1467412" grpId="0" animBg="1"/>
      <p:bldP spid="1467412" grpId="1" animBg="1"/>
      <p:bldP spid="1467407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79" name="Oval 3"/>
          <p:cNvSpPr>
            <a:spLocks noChangeArrowheads="1"/>
          </p:cNvSpPr>
          <p:nvPr/>
        </p:nvSpPr>
        <p:spPr bwMode="auto">
          <a:xfrm>
            <a:off x="2339975" y="5445125"/>
            <a:ext cx="720725" cy="6477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68420" name="AutoShape 4"/>
          <p:cNvSpPr>
            <a:spLocks noChangeArrowheads="1"/>
          </p:cNvSpPr>
          <p:nvPr/>
        </p:nvSpPr>
        <p:spPr bwMode="auto">
          <a:xfrm>
            <a:off x="4356100" y="5084763"/>
            <a:ext cx="1439863" cy="935037"/>
          </a:xfrm>
          <a:prstGeom prst="wedgeRoundRectCallout">
            <a:avLst>
              <a:gd name="adj1" fmla="val -166870"/>
              <a:gd name="adj2" fmla="val 70204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pitchFamily="34" charset="0"/>
                <a:ea typeface="標楷體" pitchFamily="65" charset="-120"/>
              </a:rPr>
              <a:t>曹公圳</a:t>
            </a:r>
          </a:p>
          <a:p>
            <a:pPr algn="ctr"/>
            <a:r>
              <a:rPr lang="zh-TW" altLang="en-US" sz="2400" b="1">
                <a:latin typeface="Arial" pitchFamily="34" charset="0"/>
                <a:ea typeface="標楷體" pitchFamily="65" charset="-120"/>
              </a:rPr>
              <a:t>取水口</a:t>
            </a:r>
          </a:p>
        </p:txBody>
      </p:sp>
      <p:sp>
        <p:nvSpPr>
          <p:cNvPr id="1468421" name="AutoShape 5"/>
          <p:cNvSpPr>
            <a:spLocks noChangeArrowheads="1"/>
          </p:cNvSpPr>
          <p:nvPr/>
        </p:nvSpPr>
        <p:spPr bwMode="auto">
          <a:xfrm>
            <a:off x="6443663" y="3933825"/>
            <a:ext cx="2268537" cy="935038"/>
          </a:xfrm>
          <a:prstGeom prst="wedgeRoundRectCallout">
            <a:avLst>
              <a:gd name="adj1" fmla="val -66023"/>
              <a:gd name="adj2" fmla="val -251190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pitchFamily="34" charset="0"/>
                <a:ea typeface="標楷體" pitchFamily="65" charset="-120"/>
              </a:rPr>
              <a:t>武洛溪</a:t>
            </a:r>
          </a:p>
          <a:p>
            <a:pPr algn="ctr"/>
            <a:r>
              <a:rPr lang="zh-TW" altLang="en-US" b="1">
                <a:latin typeface="Arial" pitchFamily="34" charset="0"/>
              </a:rPr>
              <a:t>（</a:t>
            </a:r>
            <a:r>
              <a:rPr lang="zh-TW" altLang="en-US" sz="2400" b="1">
                <a:latin typeface="Arial" pitchFamily="34" charset="0"/>
                <a:ea typeface="標楷體" pitchFamily="65" charset="-120"/>
              </a:rPr>
              <a:t>中度污染</a:t>
            </a:r>
            <a:r>
              <a:rPr lang="zh-TW" altLang="en-US" b="1">
                <a:latin typeface="Arial" pitchFamily="34" charset="0"/>
              </a:rPr>
              <a:t>）</a:t>
            </a:r>
          </a:p>
        </p:txBody>
      </p:sp>
      <p:sp>
        <p:nvSpPr>
          <p:cNvPr id="50182" name="Freeform 6"/>
          <p:cNvSpPr>
            <a:spLocks/>
          </p:cNvSpPr>
          <p:nvPr/>
        </p:nvSpPr>
        <p:spPr bwMode="auto">
          <a:xfrm>
            <a:off x="2603500" y="25400"/>
            <a:ext cx="4059238" cy="5907088"/>
          </a:xfrm>
          <a:custGeom>
            <a:avLst/>
            <a:gdLst>
              <a:gd name="T0" fmla="*/ 2147483647 w 2557"/>
              <a:gd name="T1" fmla="*/ 0 h 3721"/>
              <a:gd name="T2" fmla="*/ 2147483647 w 2557"/>
              <a:gd name="T3" fmla="*/ 2147483647 h 3721"/>
              <a:gd name="T4" fmla="*/ 2147483647 w 2557"/>
              <a:gd name="T5" fmla="*/ 2147483647 h 3721"/>
              <a:gd name="T6" fmla="*/ 2147483647 w 2557"/>
              <a:gd name="T7" fmla="*/ 2147483647 h 3721"/>
              <a:gd name="T8" fmla="*/ 2147483647 w 2557"/>
              <a:gd name="T9" fmla="*/ 2147483647 h 3721"/>
              <a:gd name="T10" fmla="*/ 2147483647 w 2557"/>
              <a:gd name="T11" fmla="*/ 2147483647 h 3721"/>
              <a:gd name="T12" fmla="*/ 2147483647 w 2557"/>
              <a:gd name="T13" fmla="*/ 2147483647 h 3721"/>
              <a:gd name="T14" fmla="*/ 2147483647 w 2557"/>
              <a:gd name="T15" fmla="*/ 2147483647 h 3721"/>
              <a:gd name="T16" fmla="*/ 2147483647 w 2557"/>
              <a:gd name="T17" fmla="*/ 2147483647 h 3721"/>
              <a:gd name="T18" fmla="*/ 2147483647 w 2557"/>
              <a:gd name="T19" fmla="*/ 2147483647 h 3721"/>
              <a:gd name="T20" fmla="*/ 2147483647 w 2557"/>
              <a:gd name="T21" fmla="*/ 2147483647 h 3721"/>
              <a:gd name="T22" fmla="*/ 2147483647 w 2557"/>
              <a:gd name="T23" fmla="*/ 2147483647 h 3721"/>
              <a:gd name="T24" fmla="*/ 2147483647 w 2557"/>
              <a:gd name="T25" fmla="*/ 2147483647 h 3721"/>
              <a:gd name="T26" fmla="*/ 2147483647 w 2557"/>
              <a:gd name="T27" fmla="*/ 2147483647 h 3721"/>
              <a:gd name="T28" fmla="*/ 2147483647 w 2557"/>
              <a:gd name="T29" fmla="*/ 2147483647 h 3721"/>
              <a:gd name="T30" fmla="*/ 2147483647 w 2557"/>
              <a:gd name="T31" fmla="*/ 2147483647 h 3721"/>
              <a:gd name="T32" fmla="*/ 2147483647 w 2557"/>
              <a:gd name="T33" fmla="*/ 2147483647 h 3721"/>
              <a:gd name="T34" fmla="*/ 2147483647 w 2557"/>
              <a:gd name="T35" fmla="*/ 2147483647 h 3721"/>
              <a:gd name="T36" fmla="*/ 2147483647 w 2557"/>
              <a:gd name="T37" fmla="*/ 2147483647 h 3721"/>
              <a:gd name="T38" fmla="*/ 2147483647 w 2557"/>
              <a:gd name="T39" fmla="*/ 2147483647 h 3721"/>
              <a:gd name="T40" fmla="*/ 2147483647 w 2557"/>
              <a:gd name="T41" fmla="*/ 2147483647 h 3721"/>
              <a:gd name="T42" fmla="*/ 2147483647 w 2557"/>
              <a:gd name="T43" fmla="*/ 2147483647 h 3721"/>
              <a:gd name="T44" fmla="*/ 2147483647 w 2557"/>
              <a:gd name="T45" fmla="*/ 2147483647 h 3721"/>
              <a:gd name="T46" fmla="*/ 2147483647 w 2557"/>
              <a:gd name="T47" fmla="*/ 2147483647 h 3721"/>
              <a:gd name="T48" fmla="*/ 2147483647 w 2557"/>
              <a:gd name="T49" fmla="*/ 2147483647 h 3721"/>
              <a:gd name="T50" fmla="*/ 2147483647 w 2557"/>
              <a:gd name="T51" fmla="*/ 2147483647 h 3721"/>
              <a:gd name="T52" fmla="*/ 2147483647 w 2557"/>
              <a:gd name="T53" fmla="*/ 2147483647 h 3721"/>
              <a:gd name="T54" fmla="*/ 2147483647 w 2557"/>
              <a:gd name="T55" fmla="*/ 2147483647 h 3721"/>
              <a:gd name="T56" fmla="*/ 2147483647 w 2557"/>
              <a:gd name="T57" fmla="*/ 2147483647 h 3721"/>
              <a:gd name="T58" fmla="*/ 2147483647 w 2557"/>
              <a:gd name="T59" fmla="*/ 2147483647 h 3721"/>
              <a:gd name="T60" fmla="*/ 2147483647 w 2557"/>
              <a:gd name="T61" fmla="*/ 2147483647 h 3721"/>
              <a:gd name="T62" fmla="*/ 2147483647 w 2557"/>
              <a:gd name="T63" fmla="*/ 2147483647 h 3721"/>
              <a:gd name="T64" fmla="*/ 2147483647 w 2557"/>
              <a:gd name="T65" fmla="*/ 2147483647 h 3721"/>
              <a:gd name="T66" fmla="*/ 2147483647 w 2557"/>
              <a:gd name="T67" fmla="*/ 2147483647 h 3721"/>
              <a:gd name="T68" fmla="*/ 2147483647 w 2557"/>
              <a:gd name="T69" fmla="*/ 2147483647 h 3721"/>
              <a:gd name="T70" fmla="*/ 2147483647 w 2557"/>
              <a:gd name="T71" fmla="*/ 2147483647 h 3721"/>
              <a:gd name="T72" fmla="*/ 2147483647 w 2557"/>
              <a:gd name="T73" fmla="*/ 2147483647 h 3721"/>
              <a:gd name="T74" fmla="*/ 2147483647 w 2557"/>
              <a:gd name="T75" fmla="*/ 2147483647 h 3721"/>
              <a:gd name="T76" fmla="*/ 2147483647 w 2557"/>
              <a:gd name="T77" fmla="*/ 2147483647 h 3721"/>
              <a:gd name="T78" fmla="*/ 2147483647 w 2557"/>
              <a:gd name="T79" fmla="*/ 2147483647 h 3721"/>
              <a:gd name="T80" fmla="*/ 2147483647 w 2557"/>
              <a:gd name="T81" fmla="*/ 2147483647 h 3721"/>
              <a:gd name="T82" fmla="*/ 2147483647 w 2557"/>
              <a:gd name="T83" fmla="*/ 2147483647 h 3721"/>
              <a:gd name="T84" fmla="*/ 2147483647 w 2557"/>
              <a:gd name="T85" fmla="*/ 2147483647 h 372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2557"/>
              <a:gd name="T130" fmla="*/ 0 h 3721"/>
              <a:gd name="T131" fmla="*/ 2557 w 2557"/>
              <a:gd name="T132" fmla="*/ 3721 h 372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2557" h="3721">
                <a:moveTo>
                  <a:pt x="2557" y="0"/>
                </a:moveTo>
                <a:cubicBezTo>
                  <a:pt x="2544" y="36"/>
                  <a:pt x="2537" y="68"/>
                  <a:pt x="2515" y="99"/>
                </a:cubicBezTo>
                <a:cubicBezTo>
                  <a:pt x="2506" y="136"/>
                  <a:pt x="2498" y="179"/>
                  <a:pt x="2483" y="214"/>
                </a:cubicBezTo>
                <a:cubicBezTo>
                  <a:pt x="2463" y="260"/>
                  <a:pt x="2469" y="232"/>
                  <a:pt x="2458" y="272"/>
                </a:cubicBezTo>
                <a:cubicBezTo>
                  <a:pt x="2453" y="289"/>
                  <a:pt x="2443" y="344"/>
                  <a:pt x="2433" y="354"/>
                </a:cubicBezTo>
                <a:cubicBezTo>
                  <a:pt x="2407" y="381"/>
                  <a:pt x="2388" y="400"/>
                  <a:pt x="2376" y="437"/>
                </a:cubicBezTo>
                <a:cubicBezTo>
                  <a:pt x="2370" y="472"/>
                  <a:pt x="2369" y="527"/>
                  <a:pt x="2351" y="560"/>
                </a:cubicBezTo>
                <a:cubicBezTo>
                  <a:pt x="2341" y="577"/>
                  <a:pt x="2329" y="593"/>
                  <a:pt x="2318" y="609"/>
                </a:cubicBezTo>
                <a:cubicBezTo>
                  <a:pt x="2312" y="617"/>
                  <a:pt x="2301" y="634"/>
                  <a:pt x="2301" y="634"/>
                </a:cubicBezTo>
                <a:cubicBezTo>
                  <a:pt x="2273" y="721"/>
                  <a:pt x="2229" y="799"/>
                  <a:pt x="2211" y="889"/>
                </a:cubicBezTo>
                <a:cubicBezTo>
                  <a:pt x="2208" y="963"/>
                  <a:pt x="2214" y="1038"/>
                  <a:pt x="2203" y="1111"/>
                </a:cubicBezTo>
                <a:cubicBezTo>
                  <a:pt x="2200" y="1131"/>
                  <a:pt x="2181" y="1144"/>
                  <a:pt x="2170" y="1161"/>
                </a:cubicBezTo>
                <a:cubicBezTo>
                  <a:pt x="2154" y="1185"/>
                  <a:pt x="2144" y="1240"/>
                  <a:pt x="2137" y="1268"/>
                </a:cubicBezTo>
                <a:cubicBezTo>
                  <a:pt x="2143" y="1313"/>
                  <a:pt x="2150" y="1355"/>
                  <a:pt x="2162" y="1399"/>
                </a:cubicBezTo>
                <a:cubicBezTo>
                  <a:pt x="2157" y="1527"/>
                  <a:pt x="2198" y="1661"/>
                  <a:pt x="2063" y="1704"/>
                </a:cubicBezTo>
                <a:cubicBezTo>
                  <a:pt x="2060" y="1712"/>
                  <a:pt x="2059" y="1721"/>
                  <a:pt x="2055" y="1728"/>
                </a:cubicBezTo>
                <a:cubicBezTo>
                  <a:pt x="2051" y="1735"/>
                  <a:pt x="2042" y="1738"/>
                  <a:pt x="2038" y="1745"/>
                </a:cubicBezTo>
                <a:cubicBezTo>
                  <a:pt x="2014" y="1794"/>
                  <a:pt x="2030" y="1827"/>
                  <a:pt x="1989" y="1868"/>
                </a:cubicBezTo>
                <a:cubicBezTo>
                  <a:pt x="1973" y="1918"/>
                  <a:pt x="1992" y="1872"/>
                  <a:pt x="1964" y="1909"/>
                </a:cubicBezTo>
                <a:cubicBezTo>
                  <a:pt x="1915" y="1974"/>
                  <a:pt x="1955" y="1948"/>
                  <a:pt x="1898" y="1975"/>
                </a:cubicBezTo>
                <a:cubicBezTo>
                  <a:pt x="1835" y="2060"/>
                  <a:pt x="1828" y="2060"/>
                  <a:pt x="1742" y="2115"/>
                </a:cubicBezTo>
                <a:cubicBezTo>
                  <a:pt x="1724" y="2142"/>
                  <a:pt x="1702" y="2154"/>
                  <a:pt x="1684" y="2181"/>
                </a:cubicBezTo>
                <a:cubicBezTo>
                  <a:pt x="1671" y="2223"/>
                  <a:pt x="1654" y="2266"/>
                  <a:pt x="1610" y="2280"/>
                </a:cubicBezTo>
                <a:cubicBezTo>
                  <a:pt x="1563" y="2327"/>
                  <a:pt x="1510" y="2367"/>
                  <a:pt x="1454" y="2403"/>
                </a:cubicBezTo>
                <a:cubicBezTo>
                  <a:pt x="1426" y="2445"/>
                  <a:pt x="1400" y="2483"/>
                  <a:pt x="1363" y="2518"/>
                </a:cubicBezTo>
                <a:cubicBezTo>
                  <a:pt x="1353" y="2538"/>
                  <a:pt x="1340" y="2556"/>
                  <a:pt x="1331" y="2576"/>
                </a:cubicBezTo>
                <a:cubicBezTo>
                  <a:pt x="1314" y="2614"/>
                  <a:pt x="1310" y="2662"/>
                  <a:pt x="1289" y="2699"/>
                </a:cubicBezTo>
                <a:cubicBezTo>
                  <a:pt x="1260" y="2749"/>
                  <a:pt x="1216" y="2799"/>
                  <a:pt x="1174" y="2839"/>
                </a:cubicBezTo>
                <a:cubicBezTo>
                  <a:pt x="1154" y="2902"/>
                  <a:pt x="1184" y="2827"/>
                  <a:pt x="1141" y="2880"/>
                </a:cubicBezTo>
                <a:cubicBezTo>
                  <a:pt x="1136" y="2887"/>
                  <a:pt x="1137" y="2897"/>
                  <a:pt x="1133" y="2905"/>
                </a:cubicBezTo>
                <a:cubicBezTo>
                  <a:pt x="1130" y="2911"/>
                  <a:pt x="1105" y="2934"/>
                  <a:pt x="1100" y="2938"/>
                </a:cubicBezTo>
                <a:cubicBezTo>
                  <a:pt x="1080" y="3000"/>
                  <a:pt x="1007" y="3035"/>
                  <a:pt x="977" y="3094"/>
                </a:cubicBezTo>
                <a:cubicBezTo>
                  <a:pt x="938" y="3170"/>
                  <a:pt x="998" y="3074"/>
                  <a:pt x="952" y="3136"/>
                </a:cubicBezTo>
                <a:cubicBezTo>
                  <a:pt x="940" y="3152"/>
                  <a:pt x="919" y="3185"/>
                  <a:pt x="919" y="3185"/>
                </a:cubicBezTo>
                <a:cubicBezTo>
                  <a:pt x="903" y="3234"/>
                  <a:pt x="922" y="3190"/>
                  <a:pt x="894" y="3226"/>
                </a:cubicBezTo>
                <a:cubicBezTo>
                  <a:pt x="853" y="3280"/>
                  <a:pt x="829" y="3327"/>
                  <a:pt x="779" y="3374"/>
                </a:cubicBezTo>
                <a:cubicBezTo>
                  <a:pt x="776" y="3382"/>
                  <a:pt x="777" y="3393"/>
                  <a:pt x="771" y="3399"/>
                </a:cubicBezTo>
                <a:cubicBezTo>
                  <a:pt x="765" y="3405"/>
                  <a:pt x="753" y="3402"/>
                  <a:pt x="746" y="3407"/>
                </a:cubicBezTo>
                <a:cubicBezTo>
                  <a:pt x="733" y="3415"/>
                  <a:pt x="723" y="3428"/>
                  <a:pt x="713" y="3440"/>
                </a:cubicBezTo>
                <a:cubicBezTo>
                  <a:pt x="686" y="3473"/>
                  <a:pt x="661" y="3509"/>
                  <a:pt x="631" y="3539"/>
                </a:cubicBezTo>
                <a:cubicBezTo>
                  <a:pt x="612" y="3597"/>
                  <a:pt x="557" y="3644"/>
                  <a:pt x="499" y="3662"/>
                </a:cubicBezTo>
                <a:cubicBezTo>
                  <a:pt x="470" y="3692"/>
                  <a:pt x="444" y="3689"/>
                  <a:pt x="401" y="3695"/>
                </a:cubicBezTo>
                <a:cubicBezTo>
                  <a:pt x="319" y="3721"/>
                  <a:pt x="0" y="3695"/>
                  <a:pt x="113" y="3695"/>
                </a:cubicBezTo>
              </a:path>
            </a:pathLst>
          </a:custGeom>
          <a:noFill/>
          <a:ln w="57150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pic>
        <p:nvPicPr>
          <p:cNvPr id="1468423" name="Picture 7" descr="PIC_015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68413"/>
            <a:ext cx="3671888" cy="275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68424" name="Rectangle 8"/>
          <p:cNvSpPr>
            <a:spLocks noChangeArrowheads="1"/>
          </p:cNvSpPr>
          <p:nvPr/>
        </p:nvSpPr>
        <p:spPr bwMode="auto">
          <a:xfrm>
            <a:off x="1619250" y="188913"/>
            <a:ext cx="5903913" cy="647700"/>
          </a:xfrm>
          <a:prstGeom prst="rect">
            <a:avLst/>
          </a:prstGeom>
          <a:solidFill>
            <a:srgbClr val="0000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高雄早已有傍河取伏流水設施</a:t>
            </a:r>
          </a:p>
        </p:txBody>
      </p:sp>
      <p:sp>
        <p:nvSpPr>
          <p:cNvPr id="1468426" name="AutoShape 10"/>
          <p:cNvSpPr>
            <a:spLocks noChangeArrowheads="1"/>
          </p:cNvSpPr>
          <p:nvPr/>
        </p:nvSpPr>
        <p:spPr bwMode="auto">
          <a:xfrm>
            <a:off x="4067175" y="1916113"/>
            <a:ext cx="1727200" cy="574675"/>
          </a:xfrm>
          <a:prstGeom prst="wedgeRoundRectCallout">
            <a:avLst>
              <a:gd name="adj1" fmla="val -61579"/>
              <a:gd name="adj2" fmla="val 125968"/>
              <a:gd name="adj3" fmla="val 16667"/>
            </a:avLst>
          </a:prstGeom>
          <a:solidFill>
            <a:srgbClr val="FF0000">
              <a:alpha val="54117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Arial" pitchFamily="34" charset="0"/>
                <a:ea typeface="標楷體" pitchFamily="65" charset="-120"/>
              </a:rPr>
              <a:t>濕地淨化</a:t>
            </a:r>
          </a:p>
        </p:txBody>
      </p:sp>
      <p:sp>
        <p:nvSpPr>
          <p:cNvPr id="1468427" name="AutoShape 11"/>
          <p:cNvSpPr>
            <a:spLocks noChangeArrowheads="1"/>
          </p:cNvSpPr>
          <p:nvPr/>
        </p:nvSpPr>
        <p:spPr bwMode="auto">
          <a:xfrm>
            <a:off x="0" y="3716338"/>
            <a:ext cx="3995738" cy="1081087"/>
          </a:xfrm>
          <a:prstGeom prst="wedgeRoundRectCallout">
            <a:avLst>
              <a:gd name="adj1" fmla="val 21634"/>
              <a:gd name="adj2" fmla="val 129116"/>
              <a:gd name="adj3" fmla="val 16667"/>
            </a:avLst>
          </a:prstGeom>
          <a:solidFill>
            <a:srgbClr val="FF0000">
              <a:alpha val="32157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000" b="1" dirty="0">
                <a:latin typeface="Arial" charset="0"/>
                <a:ea typeface="標楷體" pitchFamily="65" charset="-120"/>
              </a:rPr>
              <a:t>自來水公司</a:t>
            </a:r>
          </a:p>
          <a:p>
            <a:pPr algn="ctr">
              <a:defRPr/>
            </a:pPr>
            <a:r>
              <a:rPr lang="zh-TW" altLang="en-US" sz="20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傍河伏流水</a:t>
            </a:r>
            <a:r>
              <a:rPr lang="zh-TW" altLang="en-US" sz="2000" b="1" dirty="0">
                <a:latin typeface="Arial" charset="0"/>
                <a:ea typeface="標楷體" pitchFamily="65" charset="-120"/>
              </a:rPr>
              <a:t>取水站</a:t>
            </a:r>
            <a:r>
              <a:rPr lang="en-US" altLang="zh-TW" sz="2000" b="1" dirty="0">
                <a:latin typeface="Arial" charset="0"/>
                <a:ea typeface="標楷體" pitchFamily="65" charset="-120"/>
              </a:rPr>
              <a:t>(</a:t>
            </a:r>
            <a:r>
              <a:rPr lang="zh-TW" altLang="en-US" sz="2000" b="1" dirty="0">
                <a:latin typeface="Arial" charset="0"/>
                <a:ea typeface="標楷體" pitchFamily="65" charset="-120"/>
              </a:rPr>
              <a:t>超過</a:t>
            </a:r>
            <a:r>
              <a:rPr lang="en-US" altLang="zh-TW" sz="2000" b="1" dirty="0">
                <a:latin typeface="Arial" charset="0"/>
                <a:ea typeface="標楷體" pitchFamily="65" charset="-120"/>
              </a:rPr>
              <a:t>30</a:t>
            </a:r>
            <a:r>
              <a:rPr lang="zh-TW" altLang="en-US" sz="2000" b="1" dirty="0">
                <a:latin typeface="Arial" charset="0"/>
                <a:ea typeface="標楷體" pitchFamily="65" charset="-120"/>
              </a:rPr>
              <a:t>年</a:t>
            </a:r>
            <a:r>
              <a:rPr lang="en-US" altLang="zh-TW" sz="2000" b="1" dirty="0">
                <a:latin typeface="Arial" charset="0"/>
                <a:ea typeface="標楷體" pitchFamily="65" charset="-120"/>
              </a:rPr>
              <a:t>)</a:t>
            </a:r>
          </a:p>
          <a:p>
            <a:pPr algn="ctr">
              <a:defRPr/>
            </a:pPr>
            <a:r>
              <a:rPr lang="zh-TW" altLang="en-US" b="1" dirty="0">
                <a:latin typeface="Arial" charset="0"/>
                <a:ea typeface="新細明體" charset="-120"/>
              </a:rPr>
              <a:t>（每日</a:t>
            </a:r>
            <a:r>
              <a:rPr lang="en-US" altLang="zh-TW" b="1" dirty="0">
                <a:latin typeface="Arial" charset="0"/>
                <a:ea typeface="新細明體" charset="-120"/>
              </a:rPr>
              <a:t>7-10</a:t>
            </a:r>
            <a:r>
              <a:rPr lang="zh-TW" altLang="en-US" b="1" dirty="0">
                <a:latin typeface="Arial" charset="0"/>
                <a:ea typeface="新細明體" charset="-120"/>
              </a:rPr>
              <a:t>萬噸汛期可至</a:t>
            </a:r>
            <a:r>
              <a:rPr lang="en-US" altLang="zh-TW" b="1" dirty="0">
                <a:latin typeface="Arial" charset="0"/>
                <a:ea typeface="新細明體" charset="-120"/>
              </a:rPr>
              <a:t>17</a:t>
            </a:r>
            <a:r>
              <a:rPr lang="zh-TW" altLang="en-US" b="1" dirty="0">
                <a:latin typeface="Arial" charset="0"/>
                <a:ea typeface="新細明體" charset="-120"/>
              </a:rPr>
              <a:t>萬噸）</a:t>
            </a:r>
          </a:p>
        </p:txBody>
      </p:sp>
      <p:cxnSp>
        <p:nvCxnSpPr>
          <p:cNvPr id="12" name="直線接點 11"/>
          <p:cNvCxnSpPr/>
          <p:nvPr/>
        </p:nvCxnSpPr>
        <p:spPr>
          <a:xfrm flipV="1">
            <a:off x="2854325" y="3645024"/>
            <a:ext cx="1501651" cy="2100140"/>
          </a:xfrm>
          <a:prstGeom prst="line">
            <a:avLst/>
          </a:prstGeom>
          <a:ln w="57150">
            <a:solidFill>
              <a:srgbClr val="00FF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AutoShape 20"/>
          <p:cNvSpPr>
            <a:spLocks noChangeArrowheads="1"/>
          </p:cNvSpPr>
          <p:nvPr/>
        </p:nvSpPr>
        <p:spPr bwMode="auto">
          <a:xfrm>
            <a:off x="2771775" y="6330950"/>
            <a:ext cx="1295400" cy="360363"/>
          </a:xfrm>
          <a:prstGeom prst="wedgeRoundRectCallout">
            <a:avLst>
              <a:gd name="adj1" fmla="val -45713"/>
              <a:gd name="adj2" fmla="val -193171"/>
              <a:gd name="adj3" fmla="val 16667"/>
            </a:avLst>
          </a:prstGeom>
          <a:solidFill>
            <a:srgbClr val="0000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>
                <a:ea typeface="標楷體" pitchFamily="65" charset="-120"/>
              </a:rPr>
              <a:t>在這裡</a:t>
            </a:r>
          </a:p>
        </p:txBody>
      </p:sp>
      <p:sp>
        <p:nvSpPr>
          <p:cNvPr id="16" name="矩形 15"/>
          <p:cNvSpPr/>
          <p:nvPr/>
        </p:nvSpPr>
        <p:spPr>
          <a:xfrm>
            <a:off x="3635375" y="2852738"/>
            <a:ext cx="1728788" cy="9366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FFFF00"/>
                </a:solidFill>
              </a:rPr>
              <a:t>河床下</a:t>
            </a:r>
            <a:r>
              <a:rPr lang="en-US" altLang="zh-TW" b="1" dirty="0">
                <a:solidFill>
                  <a:srgbClr val="FFFF00"/>
                </a:solidFill>
              </a:rPr>
              <a:t>6</a:t>
            </a:r>
            <a:r>
              <a:rPr lang="zh-TW" altLang="en-US" b="1" dirty="0">
                <a:solidFill>
                  <a:srgbClr val="FFFF00"/>
                </a:solidFill>
              </a:rPr>
              <a:t>公尺深的輻射集水管</a:t>
            </a:r>
          </a:p>
        </p:txBody>
      </p:sp>
      <p:sp>
        <p:nvSpPr>
          <p:cNvPr id="17" name="AutoShape 11"/>
          <p:cNvSpPr>
            <a:spLocks noChangeArrowheads="1"/>
          </p:cNvSpPr>
          <p:nvPr/>
        </p:nvSpPr>
        <p:spPr bwMode="auto">
          <a:xfrm>
            <a:off x="0" y="3716338"/>
            <a:ext cx="3995738" cy="1081087"/>
          </a:xfrm>
          <a:prstGeom prst="wedgeRoundRectCallout">
            <a:avLst>
              <a:gd name="adj1" fmla="val -11297"/>
              <a:gd name="adj2" fmla="val -85624"/>
              <a:gd name="adj3" fmla="val 16667"/>
            </a:avLst>
          </a:prstGeom>
          <a:solidFill>
            <a:srgbClr val="FF0000">
              <a:alpha val="38824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000" b="1" dirty="0">
                <a:latin typeface="Arial" charset="0"/>
                <a:ea typeface="標楷體" pitchFamily="65" charset="-120"/>
              </a:rPr>
              <a:t>自來水公司</a:t>
            </a:r>
          </a:p>
          <a:p>
            <a:pPr algn="ctr">
              <a:defRPr/>
            </a:pPr>
            <a:r>
              <a:rPr lang="zh-TW" altLang="en-US" sz="20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傍河伏流水</a:t>
            </a:r>
            <a:r>
              <a:rPr lang="zh-TW" altLang="en-US" sz="2000" b="1" dirty="0">
                <a:latin typeface="Arial" charset="0"/>
                <a:ea typeface="標楷體" pitchFamily="65" charset="-120"/>
              </a:rPr>
              <a:t>取水站</a:t>
            </a:r>
            <a:r>
              <a:rPr lang="en-US" altLang="zh-TW" sz="2000" b="1" dirty="0">
                <a:latin typeface="Arial" charset="0"/>
                <a:ea typeface="標楷體" pitchFamily="65" charset="-120"/>
              </a:rPr>
              <a:t>(</a:t>
            </a:r>
            <a:r>
              <a:rPr lang="zh-TW" altLang="en-US" sz="2000" b="1" dirty="0">
                <a:latin typeface="Arial" charset="0"/>
                <a:ea typeface="標楷體" pitchFamily="65" charset="-120"/>
              </a:rPr>
              <a:t>超過</a:t>
            </a:r>
            <a:r>
              <a:rPr lang="en-US" altLang="zh-TW" sz="2000" b="1" dirty="0">
                <a:latin typeface="Arial" charset="0"/>
                <a:ea typeface="標楷體" pitchFamily="65" charset="-120"/>
              </a:rPr>
              <a:t>30</a:t>
            </a:r>
            <a:r>
              <a:rPr lang="zh-TW" altLang="en-US" sz="2000" b="1" dirty="0">
                <a:latin typeface="Arial" charset="0"/>
                <a:ea typeface="標楷體" pitchFamily="65" charset="-120"/>
              </a:rPr>
              <a:t>年</a:t>
            </a:r>
            <a:r>
              <a:rPr lang="en-US" altLang="zh-TW" sz="2000" b="1" dirty="0">
                <a:latin typeface="Arial" charset="0"/>
                <a:ea typeface="標楷體" pitchFamily="65" charset="-120"/>
              </a:rPr>
              <a:t>)</a:t>
            </a:r>
          </a:p>
          <a:p>
            <a:pPr algn="ctr">
              <a:defRPr/>
            </a:pPr>
            <a:r>
              <a:rPr lang="zh-TW" altLang="en-US" b="1" dirty="0">
                <a:latin typeface="Arial" charset="0"/>
                <a:ea typeface="新細明體" charset="-120"/>
              </a:rPr>
              <a:t>（每日</a:t>
            </a:r>
            <a:r>
              <a:rPr lang="en-US" altLang="zh-TW" b="1" dirty="0">
                <a:latin typeface="Arial" charset="0"/>
                <a:ea typeface="新細明體" charset="-120"/>
              </a:rPr>
              <a:t>7-10</a:t>
            </a:r>
            <a:r>
              <a:rPr lang="zh-TW" altLang="en-US" b="1" dirty="0">
                <a:latin typeface="Arial" charset="0"/>
                <a:ea typeface="新細明體" charset="-120"/>
              </a:rPr>
              <a:t>萬噸汛期可至</a:t>
            </a:r>
            <a:r>
              <a:rPr lang="en-US" altLang="zh-TW" b="1" dirty="0">
                <a:latin typeface="Arial" charset="0"/>
                <a:ea typeface="新細明體" charset="-120"/>
              </a:rPr>
              <a:t>17</a:t>
            </a:r>
            <a:r>
              <a:rPr lang="zh-TW" altLang="en-US" b="1" dirty="0">
                <a:latin typeface="Arial" charset="0"/>
                <a:ea typeface="新細明體" charset="-120"/>
              </a:rPr>
              <a:t>萬噸）</a:t>
            </a:r>
          </a:p>
        </p:txBody>
      </p:sp>
      <p:pic>
        <p:nvPicPr>
          <p:cNvPr id="1026" name="Picture 2" descr="C:\Users\luty\Desktop\2012演講\輻射井佈置圖.JPG"/>
          <p:cNvPicPr>
            <a:picLocks noChangeAspect="1" noChangeArrowheads="1"/>
          </p:cNvPicPr>
          <p:nvPr/>
        </p:nvPicPr>
        <p:blipFill>
          <a:blip r:embed="rId4" cstate="print"/>
          <a:srcRect l="8621" t="806" r="6897" b="19031"/>
          <a:stretch>
            <a:fillRect/>
          </a:stretch>
        </p:blipFill>
        <p:spPr bwMode="auto">
          <a:xfrm>
            <a:off x="6765603" y="956014"/>
            <a:ext cx="2304256" cy="1457795"/>
          </a:xfrm>
          <a:prstGeom prst="rect">
            <a:avLst/>
          </a:prstGeom>
          <a:noFill/>
        </p:spPr>
      </p:pic>
      <p:pic>
        <p:nvPicPr>
          <p:cNvPr id="18" name="Picture 2" descr="C:\Users\luty\Desktop\2012演講\輻射井佈置圖.JPG"/>
          <p:cNvPicPr>
            <a:picLocks noChangeAspect="1" noChangeArrowheads="1"/>
          </p:cNvPicPr>
          <p:nvPr/>
        </p:nvPicPr>
        <p:blipFill>
          <a:blip r:embed="rId5" cstate="print"/>
          <a:srcRect l="8621" t="806" r="6897" b="19031"/>
          <a:stretch>
            <a:fillRect/>
          </a:stretch>
        </p:blipFill>
        <p:spPr bwMode="auto">
          <a:xfrm>
            <a:off x="1691680" y="2254739"/>
            <a:ext cx="6552728" cy="4145606"/>
          </a:xfrm>
          <a:prstGeom prst="rect">
            <a:avLst/>
          </a:prstGeom>
          <a:noFill/>
        </p:spPr>
      </p:pic>
      <p:sp>
        <p:nvSpPr>
          <p:cNvPr id="19" name="矩形 18"/>
          <p:cNvSpPr/>
          <p:nvPr/>
        </p:nvSpPr>
        <p:spPr>
          <a:xfrm>
            <a:off x="4139952" y="2642420"/>
            <a:ext cx="3888432" cy="858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400" b="1" dirty="0" smtClean="0">
                <a:solidFill>
                  <a:srgbClr val="FF0000"/>
                </a:solidFill>
              </a:rPr>
              <a:t>1979</a:t>
            </a:r>
            <a:r>
              <a:rPr lang="zh-TW" altLang="en-US" sz="2400" b="1" dirty="0" smtClean="0">
                <a:solidFill>
                  <a:srgbClr val="FF0000"/>
                </a:solidFill>
              </a:rPr>
              <a:t>年佈設約</a:t>
            </a:r>
            <a:r>
              <a:rPr lang="en-US" altLang="zh-TW" sz="2400" b="1" dirty="0" smtClean="0">
                <a:solidFill>
                  <a:srgbClr val="FF0000"/>
                </a:solidFill>
              </a:rPr>
              <a:t>2.7</a:t>
            </a:r>
            <a:r>
              <a:rPr lang="zh-TW" altLang="en-US" sz="2400" b="1" dirty="0" smtClean="0">
                <a:solidFill>
                  <a:srgbClr val="FF0000"/>
                </a:solidFill>
              </a:rPr>
              <a:t>公里的簡圖</a:t>
            </a:r>
            <a:endParaRPr lang="en-US" altLang="zh-TW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US" altLang="zh-TW" sz="2400" b="1" dirty="0" smtClean="0">
                <a:solidFill>
                  <a:srgbClr val="FF0000"/>
                </a:solidFill>
              </a:rPr>
              <a:t>(</a:t>
            </a:r>
            <a:r>
              <a:rPr lang="zh-TW" altLang="en-US" sz="2400" b="1" dirty="0" smtClean="0">
                <a:solidFill>
                  <a:srgbClr val="FF0000"/>
                </a:solidFill>
              </a:rPr>
              <a:t>現只剩下</a:t>
            </a:r>
            <a:r>
              <a:rPr lang="en-US" altLang="zh-TW" sz="2400" b="1" dirty="0" smtClean="0">
                <a:solidFill>
                  <a:srgbClr val="FF0000"/>
                </a:solidFill>
              </a:rPr>
              <a:t>600</a:t>
            </a:r>
            <a:r>
              <a:rPr lang="zh-TW" altLang="en-US" sz="2400" b="1" dirty="0" smtClean="0">
                <a:solidFill>
                  <a:srgbClr val="FF0000"/>
                </a:solidFill>
              </a:rPr>
              <a:t>公尺</a:t>
            </a:r>
            <a:r>
              <a:rPr lang="en-US" altLang="zh-TW" sz="2400" b="1" dirty="0" smtClean="0">
                <a:solidFill>
                  <a:srgbClr val="FF0000"/>
                </a:solidFill>
              </a:rPr>
              <a:t>)</a:t>
            </a:r>
            <a:endParaRPr lang="zh-TW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8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1468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8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1468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8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000"/>
                                        <p:tgtEl>
                                          <p:spTgt spid="1468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8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1000"/>
                                        <p:tgtEl>
                                          <p:spTgt spid="1468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8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1000"/>
                                        <p:tgtEl>
                                          <p:spTgt spid="1468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8420" grpId="0" animBg="1"/>
      <p:bldP spid="1468421" grpId="0" animBg="1"/>
      <p:bldP spid="1468426" grpId="0" animBg="1"/>
      <p:bldP spid="1468427" grpId="0" animBg="1"/>
      <p:bldP spid="15" grpId="0" animBg="1"/>
      <p:bldP spid="15" grpId="1" animBg="1"/>
      <p:bldP spid="16" grpId="0"/>
      <p:bldP spid="17" grpId="0" animBg="1"/>
      <p:bldP spid="19" grpId="0" animBg="1"/>
      <p:bldP spid="19" grpId="1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701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9388" y="1196975"/>
            <a:ext cx="4772025" cy="5432425"/>
          </a:xfrm>
        </p:spPr>
        <p:txBody>
          <a:bodyPr/>
          <a:lstStyle/>
          <a:p>
            <a:pPr eaLnBrk="1" hangingPunct="1">
              <a:lnSpc>
                <a:spcPts val="3000"/>
              </a:lnSpc>
              <a:defRPr/>
            </a:pPr>
            <a:r>
              <a:rPr lang="zh-TW" altLang="en-US" sz="2400" smtClean="0"/>
              <a:t>早在</a:t>
            </a:r>
            <a:r>
              <a:rPr lang="en-US" altLang="zh-TW" sz="2400" smtClean="0"/>
              <a:t>1938</a:t>
            </a:r>
            <a:r>
              <a:rPr lang="zh-TW" altLang="en-US" sz="2400" smtClean="0"/>
              <a:t>年即於翁公園闢建第二水源地，取用地下伏流水</a:t>
            </a:r>
            <a:r>
              <a:rPr lang="zh-TW" altLang="en-US" sz="2400" smtClean="0">
                <a:latin typeface="Calibri" pitchFamily="34" charset="0"/>
              </a:rPr>
              <a:t>◦</a:t>
            </a:r>
            <a:endParaRPr lang="zh-TW" altLang="en-US" sz="2400" smtClean="0"/>
          </a:p>
          <a:p>
            <a:pPr eaLnBrk="1" hangingPunct="1">
              <a:lnSpc>
                <a:spcPts val="3000"/>
              </a:lnSpc>
              <a:spcBef>
                <a:spcPts val="1200"/>
              </a:spcBef>
              <a:defRPr/>
            </a:pPr>
            <a:r>
              <a:rPr lang="zh-TW" altLang="en-US" sz="2400" smtClean="0"/>
              <a:t>台糖公司曾於</a:t>
            </a:r>
            <a:r>
              <a:rPr lang="en-US" altLang="zh-TW" sz="2400" smtClean="0"/>
              <a:t>1959</a:t>
            </a:r>
            <a:r>
              <a:rPr lang="zh-TW" altLang="en-US" sz="2400" smtClean="0"/>
              <a:t>年於高屏溪河床中，以建造</a:t>
            </a:r>
            <a:r>
              <a:rPr lang="zh-TW" altLang="en-US" sz="2400" u="sng" smtClean="0"/>
              <a:t>輻射井方式</a:t>
            </a:r>
            <a:r>
              <a:rPr lang="zh-TW" altLang="en-US" sz="2400" smtClean="0"/>
              <a:t>開發伏流水源，該井之出水量約為</a:t>
            </a:r>
            <a:r>
              <a:rPr lang="en-US" altLang="zh-TW" sz="2400" smtClean="0"/>
              <a:t>4</a:t>
            </a:r>
            <a:r>
              <a:rPr lang="zh-TW" altLang="en-US" sz="2400" smtClean="0"/>
              <a:t>萬</a:t>
            </a:r>
            <a:r>
              <a:rPr lang="en-US" altLang="zh-TW" sz="2400" smtClean="0"/>
              <a:t>CMD</a:t>
            </a:r>
            <a:r>
              <a:rPr lang="en-US" altLang="zh-TW" sz="2400" smtClean="0">
                <a:latin typeface="Calibri" pitchFamily="34" charset="0"/>
              </a:rPr>
              <a:t> ◦</a:t>
            </a:r>
            <a:endParaRPr lang="en-US" altLang="zh-TW" sz="2400" smtClean="0"/>
          </a:p>
          <a:p>
            <a:pPr eaLnBrk="1" hangingPunct="1">
              <a:lnSpc>
                <a:spcPts val="3000"/>
              </a:lnSpc>
              <a:spcBef>
                <a:spcPts val="1200"/>
              </a:spcBef>
              <a:defRPr/>
            </a:pPr>
            <a:r>
              <a:rPr lang="zh-TW" altLang="en-US" sz="2400" smtClean="0"/>
              <a:t>自來水公司</a:t>
            </a:r>
            <a:r>
              <a:rPr lang="en-US" altLang="zh-TW" sz="2400" smtClean="0"/>
              <a:t>1970</a:t>
            </a:r>
            <a:r>
              <a:rPr lang="zh-TW" altLang="en-US" sz="2400" smtClean="0"/>
              <a:t>年代於高屏溪本流曾設置甚多伏流水開發工程，包括：竹寮、九曲堂、翁公園、會結、昭明以及林園等</a:t>
            </a:r>
            <a:r>
              <a:rPr lang="en-US" altLang="zh-TW" sz="2400" smtClean="0"/>
              <a:t>6</a:t>
            </a:r>
            <a:r>
              <a:rPr lang="zh-TW" altLang="en-US" sz="2400" smtClean="0"/>
              <a:t>取水站</a:t>
            </a:r>
            <a:r>
              <a:rPr lang="zh-TW" altLang="en-US" sz="2400" smtClean="0">
                <a:latin typeface="Calibri" pitchFamily="34" charset="0"/>
              </a:rPr>
              <a:t>◦</a:t>
            </a:r>
            <a:endParaRPr lang="zh-TW" altLang="en-US" sz="2400" smtClean="0"/>
          </a:p>
        </p:txBody>
      </p:sp>
      <p:pic>
        <p:nvPicPr>
          <p:cNvPr id="3891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0175" y="0"/>
            <a:ext cx="39338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0701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88913"/>
            <a:ext cx="7343775" cy="981075"/>
          </a:xfrm>
        </p:spPr>
        <p:txBody>
          <a:bodyPr anchorCtr="0"/>
          <a:lstStyle/>
          <a:p>
            <a:pPr eaLnBrk="1" hangingPunct="1">
              <a:defRPr/>
            </a:pPr>
            <a:r>
              <a:rPr lang="zh-TW" altLang="en-US" sz="4000" smtClean="0"/>
              <a:t>高屏溪沿岸伏流水開發</a:t>
            </a:r>
            <a:r>
              <a:rPr lang="zh-TW" altLang="en-US" sz="4000" smtClean="0">
                <a:solidFill>
                  <a:srgbClr val="FF0000"/>
                </a:solidFill>
              </a:rPr>
              <a:t>現況分析</a:t>
            </a:r>
          </a:p>
        </p:txBody>
      </p:sp>
      <p:sp>
        <p:nvSpPr>
          <p:cNvPr id="1707013" name="AutoShape 5"/>
          <p:cNvSpPr>
            <a:spLocks noChangeArrowheads="1"/>
          </p:cNvSpPr>
          <p:nvPr/>
        </p:nvSpPr>
        <p:spPr bwMode="auto">
          <a:xfrm>
            <a:off x="0" y="5589588"/>
            <a:ext cx="5508625" cy="1268412"/>
          </a:xfrm>
          <a:prstGeom prst="star32">
            <a:avLst>
              <a:gd name="adj" fmla="val 3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/>
              <a:t>早期高雄很少使用</a:t>
            </a:r>
          </a:p>
          <a:p>
            <a:pPr algn="ctr"/>
            <a:r>
              <a:rPr lang="zh-TW" altLang="en-US" sz="2400" b="1"/>
              <a:t>風險高的地面水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7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07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07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07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07013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8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188913"/>
            <a:ext cx="7881937" cy="792162"/>
          </a:xfrm>
        </p:spPr>
        <p:txBody>
          <a:bodyPr anchorCtr="0"/>
          <a:lstStyle/>
          <a:p>
            <a:pPr eaLnBrk="1" hangingPunct="1">
              <a:defRPr/>
            </a:pPr>
            <a:r>
              <a:rPr lang="zh-TW" altLang="en-US" smtClean="0"/>
              <a:t>伏流水既有設施檢討 </a:t>
            </a:r>
          </a:p>
        </p:txBody>
      </p:sp>
      <p:sp>
        <p:nvSpPr>
          <p:cNvPr id="17080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981075"/>
            <a:ext cx="8229600" cy="2663825"/>
          </a:xfrm>
        </p:spPr>
        <p:txBody>
          <a:bodyPr/>
          <a:lstStyle/>
          <a:p>
            <a:pPr eaLnBrk="1" hangingPunct="1">
              <a:lnSpc>
                <a:spcPct val="105000"/>
              </a:lnSpc>
              <a:defRPr/>
            </a:pPr>
            <a:r>
              <a:rPr lang="zh-TW" altLang="en-US" sz="2400" smtClean="0"/>
              <a:t>目前高屏溪沿岸伏流水既有開發設施大多為</a:t>
            </a:r>
            <a:r>
              <a:rPr lang="zh-TW" altLang="en-US" sz="2400" b="0" u="sng" smtClean="0"/>
              <a:t>集水暗管</a:t>
            </a:r>
            <a:r>
              <a:rPr lang="zh-TW" altLang="en-US" sz="2400" smtClean="0"/>
              <a:t>型式</a:t>
            </a:r>
          </a:p>
          <a:p>
            <a:pPr lvl="1" eaLnBrk="1" hangingPunct="1">
              <a:lnSpc>
                <a:spcPct val="105000"/>
              </a:lnSpc>
              <a:defRPr/>
            </a:pPr>
            <a:r>
              <a:rPr lang="zh-TW" altLang="en-US" sz="2000" smtClean="0"/>
              <a:t>以</a:t>
            </a:r>
            <a:r>
              <a:rPr lang="zh-TW" altLang="en-US" sz="2000" u="sng" smtClean="0"/>
              <a:t>會結站</a:t>
            </a:r>
            <a:r>
              <a:rPr lang="zh-TW" altLang="en-US" sz="2000" smtClean="0"/>
              <a:t>為例，河床下佈設</a:t>
            </a:r>
            <a:r>
              <a:rPr lang="en-US" altLang="zh-TW" sz="2000" smtClean="0"/>
              <a:t>2</a:t>
            </a:r>
            <a:r>
              <a:rPr lang="zh-TW" altLang="en-US" sz="2000" smtClean="0"/>
              <a:t>條長各</a:t>
            </a:r>
            <a:r>
              <a:rPr lang="en-US" altLang="zh-TW" sz="2000" smtClean="0"/>
              <a:t>1</a:t>
            </a:r>
            <a:r>
              <a:rPr lang="zh-TW" altLang="en-US" sz="2000" smtClean="0"/>
              <a:t>公里、</a:t>
            </a:r>
            <a:r>
              <a:rPr lang="en-US" altLang="zh-TW" sz="2000" smtClean="0"/>
              <a:t>Φ1500mm</a:t>
            </a:r>
            <a:r>
              <a:rPr lang="zh-TW" altLang="en-US" sz="2000" smtClean="0"/>
              <a:t>穿孔式集水管、平均佈設於河床下約</a:t>
            </a:r>
            <a:r>
              <a:rPr lang="en-US" altLang="zh-TW" sz="2000" smtClean="0"/>
              <a:t>10m</a:t>
            </a:r>
            <a:r>
              <a:rPr lang="zh-TW" altLang="en-US" sz="2000" smtClean="0"/>
              <a:t>位置</a:t>
            </a:r>
            <a:r>
              <a:rPr lang="zh-TW" altLang="en-US" sz="2000" smtClean="0">
                <a:latin typeface="Calibri" pitchFamily="34" charset="0"/>
              </a:rPr>
              <a:t>◦</a:t>
            </a:r>
            <a:endParaRPr lang="zh-TW" altLang="en-US" sz="2000" smtClean="0"/>
          </a:p>
          <a:p>
            <a:pPr lvl="1" eaLnBrk="1" hangingPunct="1">
              <a:lnSpc>
                <a:spcPct val="105000"/>
              </a:lnSpc>
              <a:defRPr/>
            </a:pPr>
            <a:r>
              <a:rPr lang="zh-TW" altLang="en-US" sz="2000" smtClean="0"/>
              <a:t>該工程完成後運轉之最大集水量約為</a:t>
            </a:r>
            <a:r>
              <a:rPr lang="en-US" altLang="zh-TW" sz="2000" smtClean="0"/>
              <a:t>13.5</a:t>
            </a:r>
            <a:r>
              <a:rPr lang="zh-TW" altLang="en-US" sz="2000" smtClean="0"/>
              <a:t>萬</a:t>
            </a:r>
            <a:r>
              <a:rPr lang="en-US" altLang="zh-TW" sz="2000" smtClean="0"/>
              <a:t>CMD</a:t>
            </a:r>
            <a:r>
              <a:rPr lang="zh-TW" altLang="en-US" sz="2000" smtClean="0"/>
              <a:t>，目前實際出水量約為</a:t>
            </a:r>
            <a:r>
              <a:rPr lang="en-US" altLang="zh-TW" sz="2000" smtClean="0"/>
              <a:t>7.5</a:t>
            </a:r>
            <a:r>
              <a:rPr lang="zh-TW" altLang="en-US" sz="2000" smtClean="0"/>
              <a:t>萬</a:t>
            </a:r>
            <a:r>
              <a:rPr lang="en-US" altLang="zh-TW" sz="2000" smtClean="0"/>
              <a:t>CMD</a:t>
            </a:r>
            <a:r>
              <a:rPr lang="zh-TW" altLang="en-US" sz="2000" smtClean="0"/>
              <a:t>，目前每年皆需歲修</a:t>
            </a:r>
            <a:r>
              <a:rPr lang="zh-TW" altLang="en-US" sz="2000" smtClean="0">
                <a:latin typeface="Calibri" pitchFamily="34" charset="0"/>
              </a:rPr>
              <a:t>◦</a:t>
            </a:r>
            <a:endParaRPr lang="zh-TW" altLang="en-US" sz="2000" smtClean="0"/>
          </a:p>
          <a:p>
            <a:pPr eaLnBrk="1" hangingPunct="1">
              <a:defRPr/>
            </a:pPr>
            <a:r>
              <a:rPr lang="zh-TW" altLang="en-US" sz="2400" smtClean="0"/>
              <a:t>國外傍河取水設施除一般較常用之抽水井、寬口井外，輻射井亦為常用之集水設施</a:t>
            </a:r>
            <a:r>
              <a:rPr lang="zh-TW" altLang="en-US" sz="2400" smtClean="0">
                <a:latin typeface="Calibri" pitchFamily="34" charset="0"/>
              </a:rPr>
              <a:t>◦</a:t>
            </a:r>
            <a:endParaRPr lang="zh-TW" altLang="en-US" sz="2400" smtClean="0"/>
          </a:p>
        </p:txBody>
      </p:sp>
      <p:pic>
        <p:nvPicPr>
          <p:cNvPr id="5222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738" y="3500438"/>
            <a:ext cx="5148262" cy="267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9" name="Text Box 7"/>
          <p:cNvSpPr txBox="1">
            <a:spLocks noChangeArrowheads="1"/>
          </p:cNvSpPr>
          <p:nvPr/>
        </p:nvSpPr>
        <p:spPr bwMode="auto">
          <a:xfrm>
            <a:off x="971550" y="5949950"/>
            <a:ext cx="20875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>
                <a:latin typeface="Times New Roman" pitchFamily="18" charset="0"/>
                <a:ea typeface="華康新特明體" pitchFamily="49" charset="-120"/>
              </a:rPr>
              <a:t>會結站集水管設施圖</a:t>
            </a:r>
          </a:p>
        </p:txBody>
      </p:sp>
      <p:sp>
        <p:nvSpPr>
          <p:cNvPr id="52230" name="Text Box 8"/>
          <p:cNvSpPr txBox="1">
            <a:spLocks noChangeArrowheads="1"/>
          </p:cNvSpPr>
          <p:nvPr/>
        </p:nvSpPr>
        <p:spPr bwMode="auto">
          <a:xfrm>
            <a:off x="4427538" y="6237288"/>
            <a:ext cx="15128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>
                <a:latin typeface="Times New Roman" pitchFamily="18" charset="0"/>
                <a:ea typeface="華康新特明體" pitchFamily="49" charset="-120"/>
              </a:rPr>
              <a:t>輻射井設施圖</a:t>
            </a:r>
          </a:p>
        </p:txBody>
      </p:sp>
      <p:sp>
        <p:nvSpPr>
          <p:cNvPr id="52231" name="Text Box 9"/>
          <p:cNvSpPr txBox="1">
            <a:spLocks noChangeArrowheads="1"/>
          </p:cNvSpPr>
          <p:nvPr/>
        </p:nvSpPr>
        <p:spPr bwMode="auto">
          <a:xfrm>
            <a:off x="6659563" y="6237288"/>
            <a:ext cx="241141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1600" dirty="0">
                <a:latin typeface="Times New Roman" pitchFamily="18" charset="0"/>
                <a:ea typeface="華康新特明體" pitchFamily="49" charset="-120"/>
              </a:rPr>
              <a:t>美國</a:t>
            </a:r>
            <a:r>
              <a:rPr lang="en-US" altLang="zh-TW" sz="1600" dirty="0">
                <a:latin typeface="Times New Roman" pitchFamily="18" charset="0"/>
                <a:ea typeface="華康新特明體" pitchFamily="49" charset="-120"/>
              </a:rPr>
              <a:t>Kansas</a:t>
            </a:r>
            <a:r>
              <a:rPr lang="zh-TW" altLang="en-US" sz="1600" dirty="0">
                <a:latin typeface="Times New Roman" pitchFamily="18" charset="0"/>
                <a:ea typeface="華康新特明體" pitchFamily="49" charset="-120"/>
              </a:rPr>
              <a:t>市之輻射井</a:t>
            </a:r>
            <a:r>
              <a:rPr lang="en-US" altLang="zh-TW" sz="1400" dirty="0">
                <a:latin typeface="Times New Roman" pitchFamily="18" charset="0"/>
                <a:ea typeface="華康新特明體" pitchFamily="49" charset="-120"/>
              </a:rPr>
              <a:t>(</a:t>
            </a:r>
            <a:r>
              <a:rPr lang="zh-TW" altLang="en-US" sz="1400" dirty="0">
                <a:latin typeface="Times New Roman" pitchFamily="18" charset="0"/>
                <a:ea typeface="華康新特明體" pitchFamily="49" charset="-120"/>
              </a:rPr>
              <a:t>出水量為</a:t>
            </a:r>
            <a:r>
              <a:rPr lang="en-US" altLang="zh-TW" sz="1400" dirty="0">
                <a:latin typeface="Times New Roman" pitchFamily="18" charset="0"/>
                <a:ea typeface="華康新特明體" pitchFamily="49" charset="-120"/>
              </a:rPr>
              <a:t>8.3</a:t>
            </a:r>
            <a:r>
              <a:rPr lang="zh-TW" altLang="en-US" sz="1400" dirty="0" smtClean="0">
                <a:latin typeface="Times New Roman" pitchFamily="18" charset="0"/>
                <a:ea typeface="華康新特明體" pitchFamily="49" charset="-120"/>
              </a:rPr>
              <a:t>萬</a:t>
            </a:r>
            <a:r>
              <a:rPr lang="en-US" altLang="zh-TW" sz="1400" b="1" dirty="0" smtClean="0">
                <a:latin typeface="Times New Roman" pitchFamily="18" charset="0"/>
                <a:ea typeface="華康新特明體" pitchFamily="49" charset="-120"/>
              </a:rPr>
              <a:t>/</a:t>
            </a:r>
            <a:r>
              <a:rPr lang="zh-TW" altLang="en-US" sz="1400" dirty="0" smtClean="0">
                <a:latin typeface="Times New Roman" pitchFamily="18" charset="0"/>
                <a:ea typeface="華康新特明體" pitchFamily="49" charset="-120"/>
              </a:rPr>
              <a:t>日</a:t>
            </a:r>
            <a:r>
              <a:rPr lang="en-US" altLang="zh-TW" sz="1400" dirty="0" smtClean="0">
                <a:latin typeface="Times New Roman" pitchFamily="18" charset="0"/>
                <a:ea typeface="華康新特明體" pitchFamily="49" charset="-120"/>
              </a:rPr>
              <a:t>)</a:t>
            </a:r>
            <a:endParaRPr lang="en-US" altLang="zh-TW" sz="1400" dirty="0">
              <a:latin typeface="Times New Roman" pitchFamily="18" charset="0"/>
              <a:ea typeface="華康新特明體" pitchFamily="49" charset="-120"/>
            </a:endParaRPr>
          </a:p>
        </p:txBody>
      </p:sp>
      <p:pic>
        <p:nvPicPr>
          <p:cNvPr id="522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4221163"/>
            <a:ext cx="360045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90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643812" cy="993775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4000" smtClean="0"/>
              <a:t>伏流水開發方式示意圖</a:t>
            </a:r>
          </a:p>
        </p:txBody>
      </p:sp>
      <p:pic>
        <p:nvPicPr>
          <p:cNvPr id="532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4088" y="4171950"/>
            <a:ext cx="3113087" cy="257016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pic>
        <p:nvPicPr>
          <p:cNvPr id="532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59363" y="4171950"/>
            <a:ext cx="3113087" cy="257016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pic>
        <p:nvPicPr>
          <p:cNvPr id="532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5600" y="1341438"/>
            <a:ext cx="2638425" cy="25701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32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1213" y="1312863"/>
            <a:ext cx="3113087" cy="25701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0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88913"/>
            <a:ext cx="8229600" cy="935831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3600" dirty="0" smtClean="0"/>
              <a:t>國外傍河集取伏流水案例分析</a:t>
            </a:r>
          </a:p>
        </p:txBody>
      </p:sp>
      <p:sp>
        <p:nvSpPr>
          <p:cNvPr id="1710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052513"/>
            <a:ext cx="7867650" cy="2087562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2400" smtClean="0"/>
              <a:t>日本 東京都</a:t>
            </a:r>
          </a:p>
          <a:p>
            <a:pPr eaLnBrk="1" hangingPunct="1">
              <a:defRPr/>
            </a:pPr>
            <a:r>
              <a:rPr lang="zh-TW" altLang="en-US" sz="2400" smtClean="0"/>
              <a:t>德國 </a:t>
            </a:r>
            <a:r>
              <a:rPr lang="en-US" altLang="zh-TW" sz="2400" smtClean="0"/>
              <a:t>Dusseldorf</a:t>
            </a:r>
            <a:r>
              <a:rPr lang="zh-TW" altLang="en-US" sz="2400" smtClean="0"/>
              <a:t>水廠</a:t>
            </a:r>
          </a:p>
          <a:p>
            <a:pPr eaLnBrk="1" hangingPunct="1">
              <a:defRPr/>
            </a:pPr>
            <a:r>
              <a:rPr lang="zh-TW" altLang="en-US" sz="2400" smtClean="0"/>
              <a:t>美國 </a:t>
            </a:r>
            <a:r>
              <a:rPr lang="en-US" altLang="zh-TW" sz="2400" smtClean="0"/>
              <a:t>Louisville</a:t>
            </a:r>
            <a:r>
              <a:rPr lang="zh-TW" altLang="en-US" sz="2400" smtClean="0"/>
              <a:t>水廠</a:t>
            </a:r>
          </a:p>
        </p:txBody>
      </p:sp>
      <p:pic>
        <p:nvPicPr>
          <p:cNvPr id="542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2565400"/>
            <a:ext cx="7129463" cy="401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2627313" y="4581525"/>
            <a:ext cx="1981200" cy="160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  <a:buFont typeface="Wingdings" pitchFamily="2" charset="2"/>
              <a:buChar char="n"/>
            </a:pPr>
            <a:r>
              <a:rPr lang="en-US" altLang="zh-TW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 </a:t>
            </a:r>
            <a:r>
              <a:rPr lang="zh-TW" altLang="en-US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過濾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 typeface="Wingdings" pitchFamily="2" charset="2"/>
              <a:buChar char="n"/>
            </a:pPr>
            <a:r>
              <a:rPr lang="zh-TW" altLang="en-US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 生物降解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 typeface="Wingdings" pitchFamily="2" charset="2"/>
              <a:buChar char="n"/>
            </a:pPr>
            <a:r>
              <a:rPr lang="zh-TW" altLang="en-US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 吸附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 typeface="Wingdings" pitchFamily="2" charset="2"/>
              <a:buChar char="n"/>
            </a:pPr>
            <a:r>
              <a:rPr lang="zh-TW" altLang="en-US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 化學沉澱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 typeface="Wingdings" pitchFamily="2" charset="2"/>
              <a:buChar char="n"/>
            </a:pPr>
            <a:r>
              <a:rPr lang="zh-TW" altLang="en-US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 氧化還原作用</a:t>
            </a:r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5435600" y="1125538"/>
            <a:ext cx="2519363" cy="143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2000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可有效去除：</a:t>
            </a:r>
          </a:p>
          <a:p>
            <a:pPr>
              <a:lnSpc>
                <a:spcPct val="75000"/>
              </a:lnSpc>
              <a:spcBef>
                <a:spcPct val="50000"/>
              </a:spcBef>
              <a:buFont typeface="Wingdings" pitchFamily="2" charset="2"/>
              <a:buChar char="u"/>
            </a:pPr>
            <a:r>
              <a:rPr lang="zh-TW" altLang="en-US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天然有機污染物</a:t>
            </a:r>
          </a:p>
          <a:p>
            <a:pPr>
              <a:lnSpc>
                <a:spcPct val="75000"/>
              </a:lnSpc>
              <a:spcBef>
                <a:spcPct val="50000"/>
              </a:spcBef>
              <a:buFont typeface="Wingdings" pitchFamily="2" charset="2"/>
              <a:buChar char="u"/>
            </a:pPr>
            <a:r>
              <a:rPr lang="zh-TW" altLang="en-US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有機及無機污染物</a:t>
            </a:r>
          </a:p>
          <a:p>
            <a:pPr>
              <a:lnSpc>
                <a:spcPct val="75000"/>
              </a:lnSpc>
              <a:spcBef>
                <a:spcPct val="50000"/>
              </a:spcBef>
              <a:buFont typeface="Wingdings" pitchFamily="2" charset="2"/>
              <a:buChar char="u"/>
            </a:pPr>
            <a:r>
              <a:rPr lang="zh-TW" altLang="en-US">
                <a:solidFill>
                  <a:srgbClr val="FFFF00"/>
                </a:solidFill>
                <a:latin typeface="Book Antiqua" pitchFamily="18" charset="0"/>
                <a:ea typeface="華康新特明體" pitchFamily="49" charset="-120"/>
              </a:rPr>
              <a:t>病原體微生物</a:t>
            </a:r>
          </a:p>
        </p:txBody>
      </p:sp>
      <p:sp>
        <p:nvSpPr>
          <p:cNvPr id="1710087" name="Oval 7"/>
          <p:cNvSpPr>
            <a:spLocks noChangeArrowheads="1"/>
          </p:cNvSpPr>
          <p:nvPr/>
        </p:nvSpPr>
        <p:spPr bwMode="auto">
          <a:xfrm>
            <a:off x="4716463" y="981075"/>
            <a:ext cx="3600450" cy="1655763"/>
          </a:xfrm>
          <a:prstGeom prst="ellipse">
            <a:avLst/>
          </a:prstGeom>
          <a:noFill/>
          <a:ln w="34925">
            <a:solidFill>
              <a:srgbClr val="FF00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10088" name="Text Box 8"/>
          <p:cNvSpPr txBox="1">
            <a:spLocks noChangeArrowheads="1"/>
          </p:cNvSpPr>
          <p:nvPr/>
        </p:nvSpPr>
        <p:spPr bwMode="auto">
          <a:xfrm>
            <a:off x="4356100" y="4797425"/>
            <a:ext cx="2447925" cy="107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  <a:defRPr/>
            </a:pPr>
            <a:r>
              <a:rPr lang="zh-TW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河岸滲濾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  <a:defRPr/>
            </a:pPr>
            <a:r>
              <a:rPr lang="en-US" altLang="zh-TW" sz="20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(Riverbank filtration)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10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10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087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3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3000" dirty="0" smtClean="0"/>
              <a:t> 德國 杜塞爾多夫 </a:t>
            </a:r>
            <a:r>
              <a:rPr lang="en-US" altLang="zh-TW" sz="3000" dirty="0" smtClean="0"/>
              <a:t>( Dusseldorf)</a:t>
            </a:r>
            <a:r>
              <a:rPr lang="zh-TW" altLang="en-US" sz="3000" dirty="0" smtClean="0"/>
              <a:t>水廠</a:t>
            </a:r>
          </a:p>
        </p:txBody>
      </p:sp>
      <p:sp>
        <p:nvSpPr>
          <p:cNvPr id="171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59338" y="1701800"/>
            <a:ext cx="3762375" cy="350361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TW" sz="2400" dirty="0" smtClean="0"/>
              <a:t>1870</a:t>
            </a:r>
            <a:r>
              <a:rPr lang="zh-TW" altLang="en-US" sz="2400" dirty="0" smtClean="0"/>
              <a:t>年以來即取用伏流水供水。 </a:t>
            </a:r>
            <a:r>
              <a:rPr lang="en-US" altLang="zh-TW" sz="2400" dirty="0" smtClean="0"/>
              <a:t>1950</a:t>
            </a:r>
            <a:r>
              <a:rPr lang="zh-TW" altLang="en-US" sz="2400" dirty="0" smtClean="0"/>
              <a:t>年以後，由於工業和市鎮污水的排放，水質逐漸惡化的影響，以河岸滲濾自然淨化污染物</a:t>
            </a:r>
          </a:p>
          <a:p>
            <a:pPr eaLnBrk="1" hangingPunct="1">
              <a:defRPr/>
            </a:pPr>
            <a:r>
              <a:rPr lang="zh-TW" altLang="en-US" sz="2400" dirty="0" smtClean="0"/>
              <a:t>於萊茵河</a:t>
            </a:r>
            <a:r>
              <a:rPr lang="en-US" altLang="zh-TW" sz="2400" dirty="0" smtClean="0"/>
              <a:t>1.4</a:t>
            </a:r>
            <a:r>
              <a:rPr lang="zh-TW" altLang="en-US" sz="2400" dirty="0" smtClean="0"/>
              <a:t>公里範圍設置</a:t>
            </a:r>
            <a:r>
              <a:rPr lang="zh-TW" altLang="en-US" sz="2400" u="sng" dirty="0" smtClean="0"/>
              <a:t>垂直虹吸滲濾井</a:t>
            </a:r>
            <a:r>
              <a:rPr lang="en-US" altLang="zh-TW" sz="2400" dirty="0" smtClean="0"/>
              <a:t>80</a:t>
            </a:r>
            <a:r>
              <a:rPr lang="zh-TW" altLang="en-US" sz="2400" dirty="0" smtClean="0"/>
              <a:t>口。於里程</a:t>
            </a:r>
            <a:r>
              <a:rPr lang="en-US" altLang="zh-TW" sz="2400" dirty="0" smtClean="0"/>
              <a:t>730.7km</a:t>
            </a:r>
            <a:r>
              <a:rPr lang="zh-TW" altLang="en-US" sz="2400" dirty="0" smtClean="0"/>
              <a:t>設置一口輻射井，形成平行於河川取水井廊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252413" y="4292600"/>
            <a:ext cx="4679950" cy="2565400"/>
            <a:chOff x="2517" y="2406"/>
            <a:chExt cx="3125" cy="1794"/>
          </a:xfrm>
        </p:grpSpPr>
        <p:pic>
          <p:nvPicPr>
            <p:cNvPr id="57352" name="Picture 5"/>
            <p:cNvPicPr>
              <a:picLocks noChangeAspect="1" noChangeArrowheads="1"/>
            </p:cNvPicPr>
            <p:nvPr/>
          </p:nvPicPr>
          <p:blipFill>
            <a:blip r:embed="rId2" cstate="print">
              <a:lum bright="20000"/>
            </a:blip>
            <a:srcRect/>
            <a:stretch>
              <a:fillRect/>
            </a:stretch>
          </p:blipFill>
          <p:spPr bwMode="auto">
            <a:xfrm>
              <a:off x="2517" y="2406"/>
              <a:ext cx="3125" cy="17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7353" name="Freeform 6"/>
            <p:cNvSpPr>
              <a:spLocks/>
            </p:cNvSpPr>
            <p:nvPr/>
          </p:nvSpPr>
          <p:spPr bwMode="auto">
            <a:xfrm>
              <a:off x="2880" y="3203"/>
              <a:ext cx="2585" cy="771"/>
            </a:xfrm>
            <a:custGeom>
              <a:avLst/>
              <a:gdLst>
                <a:gd name="T0" fmla="*/ 2585 w 2585"/>
                <a:gd name="T1" fmla="*/ 771 h 771"/>
                <a:gd name="T2" fmla="*/ 1225 w 2585"/>
                <a:gd name="T3" fmla="*/ 409 h 771"/>
                <a:gd name="T4" fmla="*/ 590 w 2585"/>
                <a:gd name="T5" fmla="*/ 272 h 771"/>
                <a:gd name="T6" fmla="*/ 227 w 2585"/>
                <a:gd name="T7" fmla="*/ 182 h 771"/>
                <a:gd name="T8" fmla="*/ 136 w 2585"/>
                <a:gd name="T9" fmla="*/ 136 h 771"/>
                <a:gd name="T10" fmla="*/ 45 w 2585"/>
                <a:gd name="T11" fmla="*/ 46 h 771"/>
                <a:gd name="T12" fmla="*/ 0 w 2585"/>
                <a:gd name="T13" fmla="*/ 0 h 77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585"/>
                <a:gd name="T22" fmla="*/ 0 h 771"/>
                <a:gd name="T23" fmla="*/ 2585 w 2585"/>
                <a:gd name="T24" fmla="*/ 771 h 771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585" h="771">
                  <a:moveTo>
                    <a:pt x="2585" y="771"/>
                  </a:moveTo>
                  <a:cubicBezTo>
                    <a:pt x="2071" y="631"/>
                    <a:pt x="1558" y="492"/>
                    <a:pt x="1225" y="409"/>
                  </a:cubicBezTo>
                  <a:cubicBezTo>
                    <a:pt x="892" y="326"/>
                    <a:pt x="756" y="310"/>
                    <a:pt x="590" y="272"/>
                  </a:cubicBezTo>
                  <a:cubicBezTo>
                    <a:pt x="424" y="234"/>
                    <a:pt x="303" y="205"/>
                    <a:pt x="227" y="182"/>
                  </a:cubicBezTo>
                  <a:cubicBezTo>
                    <a:pt x="151" y="159"/>
                    <a:pt x="166" y="159"/>
                    <a:pt x="136" y="136"/>
                  </a:cubicBezTo>
                  <a:cubicBezTo>
                    <a:pt x="106" y="113"/>
                    <a:pt x="68" y="69"/>
                    <a:pt x="45" y="46"/>
                  </a:cubicBezTo>
                  <a:cubicBezTo>
                    <a:pt x="22" y="23"/>
                    <a:pt x="11" y="11"/>
                    <a:pt x="0" y="0"/>
                  </a:cubicBezTo>
                </a:path>
              </a:pathLst>
            </a:custGeom>
            <a:noFill/>
            <a:ln w="19050" cap="flat">
              <a:solidFill>
                <a:schemeClr val="bg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215900" y="1412875"/>
            <a:ext cx="4500563" cy="2808288"/>
            <a:chOff x="2562" y="618"/>
            <a:chExt cx="3130" cy="1906"/>
          </a:xfrm>
        </p:grpSpPr>
        <p:pic>
          <p:nvPicPr>
            <p:cNvPr id="57350" name="Picture 8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62" y="618"/>
              <a:ext cx="3130" cy="19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7351" name="Oval 9"/>
            <p:cNvSpPr>
              <a:spLocks noChangeArrowheads="1"/>
            </p:cNvSpPr>
            <p:nvPr/>
          </p:nvSpPr>
          <p:spPr bwMode="auto">
            <a:xfrm>
              <a:off x="5308" y="2097"/>
              <a:ext cx="45" cy="4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4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63563"/>
            <a:ext cx="8229600" cy="993775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3200" dirty="0" smtClean="0"/>
              <a:t> 美國 </a:t>
            </a:r>
            <a:r>
              <a:rPr lang="en-US" altLang="zh-TW" sz="3200" dirty="0" smtClean="0"/>
              <a:t>Louisville</a:t>
            </a:r>
            <a:r>
              <a:rPr lang="zh-TW" altLang="en-US" sz="3200" dirty="0" smtClean="0"/>
              <a:t>水廠 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肯塔基州</a:t>
            </a:r>
            <a:r>
              <a:rPr lang="en-US" altLang="zh-TW" sz="3200" dirty="0" smtClean="0"/>
              <a:t>)</a:t>
            </a:r>
          </a:p>
        </p:txBody>
      </p:sp>
      <p:sp>
        <p:nvSpPr>
          <p:cNvPr id="1714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555750"/>
            <a:ext cx="8534400" cy="2305050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2400" dirty="0" smtClean="0"/>
              <a:t>位於</a:t>
            </a:r>
            <a:r>
              <a:rPr lang="en-US" altLang="zh-TW" sz="2400" dirty="0" smtClean="0"/>
              <a:t>Ohio</a:t>
            </a:r>
            <a:r>
              <a:rPr lang="zh-TW" altLang="en-US" sz="2400" dirty="0" smtClean="0"/>
              <a:t>河畔，計畫逐漸以伏流水替代已設置之地表水取水設施 </a:t>
            </a:r>
            <a:r>
              <a:rPr lang="en-US" altLang="zh-TW" sz="2400" dirty="0" smtClean="0"/>
              <a:t>(</a:t>
            </a:r>
            <a:r>
              <a:rPr lang="zh-TW" altLang="en-US" sz="2400" dirty="0" smtClean="0"/>
              <a:t>水源供應量</a:t>
            </a:r>
            <a:r>
              <a:rPr lang="en-US" altLang="zh-TW" sz="2400" dirty="0" smtClean="0"/>
              <a:t>90</a:t>
            </a:r>
            <a:r>
              <a:rPr lang="zh-TW" altLang="en-US" sz="2400" dirty="0" smtClean="0"/>
              <a:t>萬</a:t>
            </a:r>
            <a:r>
              <a:rPr lang="en-US" altLang="zh-TW" sz="2400" dirty="0" smtClean="0"/>
              <a:t>/</a:t>
            </a:r>
            <a:r>
              <a:rPr lang="zh-TW" altLang="en-US" sz="2400" dirty="0" smtClean="0"/>
              <a:t>日</a:t>
            </a:r>
            <a:r>
              <a:rPr lang="en-US" altLang="zh-TW" sz="2400" dirty="0" smtClean="0"/>
              <a:t>)</a:t>
            </a:r>
          </a:p>
          <a:p>
            <a:pPr eaLnBrk="1" hangingPunct="1">
              <a:defRPr/>
            </a:pPr>
            <a:r>
              <a:rPr lang="zh-TW" altLang="en-US" sz="2400" dirty="0" smtClean="0"/>
              <a:t>於</a:t>
            </a:r>
            <a:r>
              <a:rPr lang="en-US" altLang="zh-TW" sz="2400" dirty="0" smtClean="0"/>
              <a:t>1999</a:t>
            </a:r>
            <a:r>
              <a:rPr lang="zh-TW" altLang="en-US" sz="2400" dirty="0" smtClean="0"/>
              <a:t>年設置伏流水</a:t>
            </a:r>
            <a:r>
              <a:rPr lang="zh-TW" altLang="en-US" sz="2400" u="sng" dirty="0" smtClean="0"/>
              <a:t>先期取水計畫</a:t>
            </a:r>
          </a:p>
          <a:p>
            <a:pPr lvl="1" eaLnBrk="1" hangingPunct="1">
              <a:defRPr/>
            </a:pPr>
            <a:r>
              <a:rPr kumimoji="0" lang="zh-TW" altLang="en-US" sz="2400" dirty="0" smtClean="0"/>
              <a:t>一口輻射井工程</a:t>
            </a:r>
          </a:p>
          <a:p>
            <a:pPr lvl="1" eaLnBrk="1" hangingPunct="1">
              <a:defRPr/>
            </a:pPr>
            <a:r>
              <a:rPr kumimoji="0" lang="zh-TW" altLang="en-US" sz="2400" dirty="0" smtClean="0"/>
              <a:t>供水能力</a:t>
            </a:r>
            <a:r>
              <a:rPr kumimoji="0" lang="en-US" altLang="zh-TW" sz="2400" dirty="0" smtClean="0"/>
              <a:t>7</a:t>
            </a:r>
            <a:r>
              <a:rPr kumimoji="0" lang="zh-TW" altLang="en-US" sz="2400" dirty="0" smtClean="0"/>
              <a:t>萬</a:t>
            </a:r>
            <a:r>
              <a:rPr kumimoji="0" lang="en-US" altLang="zh-TW" sz="2400" dirty="0" smtClean="0"/>
              <a:t>/</a:t>
            </a:r>
            <a:r>
              <a:rPr kumimoji="0" lang="zh-TW" altLang="en-US" sz="2400" dirty="0" smtClean="0"/>
              <a:t>日</a:t>
            </a:r>
            <a:endParaRPr kumimoji="0" lang="en-US" altLang="zh-TW" sz="2400" dirty="0" smtClean="0"/>
          </a:p>
        </p:txBody>
      </p:sp>
      <p:pic>
        <p:nvPicPr>
          <p:cNvPr id="58372" name="Picture 4" descr="Ranney Radial Collector Well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3773488"/>
            <a:ext cx="8424862" cy="296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zh-TW" altLang="en-US" dirty="0" smtClean="0"/>
              <a:t>四川茂線泯江上游</a:t>
            </a:r>
            <a:endParaRPr lang="zh-TW" altLang="en-US" dirty="0"/>
          </a:p>
        </p:txBody>
      </p:sp>
      <p:pic>
        <p:nvPicPr>
          <p:cNvPr id="460802" name="Picture 2" descr="D:\20130208-16九寨溝\canon相片\IMG_27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1" y="1268760"/>
            <a:ext cx="6432715" cy="4824536"/>
          </a:xfrm>
          <a:prstGeom prst="rect">
            <a:avLst/>
          </a:prstGeom>
          <a:noFill/>
        </p:spPr>
      </p:pic>
      <p:pic>
        <p:nvPicPr>
          <p:cNvPr id="460803" name="Picture 3" descr="D:\20130208-16九寨溝\canon相片\IMG_278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268760"/>
            <a:ext cx="6480721" cy="4860541"/>
          </a:xfrm>
          <a:prstGeom prst="rect">
            <a:avLst/>
          </a:prstGeom>
          <a:noFill/>
        </p:spPr>
      </p:pic>
      <p:pic>
        <p:nvPicPr>
          <p:cNvPr id="460804" name="Picture 4"/>
          <p:cNvPicPr>
            <a:picLocks noChangeAspect="1" noChangeArrowheads="1"/>
          </p:cNvPicPr>
          <p:nvPr/>
        </p:nvPicPr>
        <p:blipFill>
          <a:blip r:embed="rId4" cstate="print"/>
          <a:srcRect l="16138" t="8421" b="4641"/>
          <a:stretch>
            <a:fillRect/>
          </a:stretch>
        </p:blipFill>
        <p:spPr bwMode="auto">
          <a:xfrm>
            <a:off x="2295868" y="2420888"/>
            <a:ext cx="6848132" cy="443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橢圓 7"/>
          <p:cNvSpPr/>
          <p:nvPr/>
        </p:nvSpPr>
        <p:spPr>
          <a:xfrm rot="745233">
            <a:off x="5363416" y="3258574"/>
            <a:ext cx="1428433" cy="307715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/>
          <p:cNvSpPr/>
          <p:nvPr/>
        </p:nvSpPr>
        <p:spPr>
          <a:xfrm>
            <a:off x="179512" y="6165304"/>
            <a:ext cx="1944216" cy="576064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 smtClean="0"/>
              <a:t>2013</a:t>
            </a:r>
            <a:r>
              <a:rPr lang="zh-TW" altLang="en-US" b="1" dirty="0" smtClean="0"/>
              <a:t>年</a:t>
            </a:r>
            <a:r>
              <a:rPr lang="en-US" altLang="zh-TW" b="1" dirty="0" smtClean="0"/>
              <a:t>2</a:t>
            </a:r>
            <a:r>
              <a:rPr lang="zh-TW" altLang="en-US" b="1" dirty="0" smtClean="0"/>
              <a:t>月中旬</a:t>
            </a:r>
            <a:endParaRPr lang="en-US" altLang="zh-TW" b="1" dirty="0" smtClean="0"/>
          </a:p>
          <a:p>
            <a:pPr algn="ctr"/>
            <a:r>
              <a:rPr lang="zh-TW" altLang="en-US" b="1" dirty="0" smtClean="0"/>
              <a:t>九寨溝歸來攝</a:t>
            </a:r>
            <a:endParaRPr lang="zh-TW" altLang="en-US" b="1" dirty="0"/>
          </a:p>
        </p:txBody>
      </p:sp>
      <p:sp>
        <p:nvSpPr>
          <p:cNvPr id="10" name="矩形 9"/>
          <p:cNvSpPr/>
          <p:nvPr/>
        </p:nvSpPr>
        <p:spPr>
          <a:xfrm>
            <a:off x="7236296" y="5733256"/>
            <a:ext cx="1728192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 smtClean="0"/>
              <a:t>2010</a:t>
            </a:r>
            <a:r>
              <a:rPr lang="zh-TW" altLang="en-US" b="1" dirty="0" smtClean="0"/>
              <a:t>年施工</a:t>
            </a:r>
            <a:endParaRPr lang="zh-TW" altLang="en-US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0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0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untitled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196975"/>
            <a:ext cx="5111750" cy="345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420" name="Line 4"/>
          <p:cNvSpPr>
            <a:spLocks noChangeShapeType="1"/>
          </p:cNvSpPr>
          <p:nvPr/>
        </p:nvSpPr>
        <p:spPr bwMode="auto">
          <a:xfrm flipV="1">
            <a:off x="1476375" y="3068638"/>
            <a:ext cx="935038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9445" name="Line 5"/>
          <p:cNvSpPr>
            <a:spLocks noChangeShapeType="1"/>
          </p:cNvSpPr>
          <p:nvPr/>
        </p:nvSpPr>
        <p:spPr bwMode="auto">
          <a:xfrm flipV="1">
            <a:off x="539750" y="3573463"/>
            <a:ext cx="1871663" cy="360362"/>
          </a:xfrm>
          <a:prstGeom prst="line">
            <a:avLst/>
          </a:prstGeom>
          <a:noFill/>
          <a:ln w="38100">
            <a:solidFill>
              <a:srgbClr val="00FF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9446" name="Line 6"/>
          <p:cNvSpPr>
            <a:spLocks noChangeShapeType="1"/>
          </p:cNvSpPr>
          <p:nvPr/>
        </p:nvSpPr>
        <p:spPr bwMode="auto">
          <a:xfrm flipH="1">
            <a:off x="3132138" y="2997200"/>
            <a:ext cx="1800225" cy="431800"/>
          </a:xfrm>
          <a:prstGeom prst="line">
            <a:avLst/>
          </a:prstGeom>
          <a:noFill/>
          <a:ln w="38100">
            <a:solidFill>
              <a:srgbClr val="00FF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9447" name="Line 7"/>
          <p:cNvSpPr>
            <a:spLocks noChangeShapeType="1"/>
          </p:cNvSpPr>
          <p:nvPr/>
        </p:nvSpPr>
        <p:spPr bwMode="auto">
          <a:xfrm flipH="1">
            <a:off x="3132138" y="2708275"/>
            <a:ext cx="1008062" cy="215900"/>
          </a:xfrm>
          <a:prstGeom prst="line">
            <a:avLst/>
          </a:prstGeom>
          <a:noFill/>
          <a:ln w="38100">
            <a:solidFill>
              <a:srgbClr val="00FF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9448" name="Line 8"/>
          <p:cNvSpPr>
            <a:spLocks noChangeShapeType="1"/>
          </p:cNvSpPr>
          <p:nvPr/>
        </p:nvSpPr>
        <p:spPr bwMode="auto">
          <a:xfrm flipV="1">
            <a:off x="1476375" y="3068638"/>
            <a:ext cx="935038" cy="215900"/>
          </a:xfrm>
          <a:prstGeom prst="line">
            <a:avLst/>
          </a:prstGeom>
          <a:noFill/>
          <a:ln w="38100">
            <a:solidFill>
              <a:srgbClr val="00FF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69449" name="Rectangle 9"/>
          <p:cNvSpPr>
            <a:spLocks noChangeArrowheads="1"/>
          </p:cNvSpPr>
          <p:nvPr/>
        </p:nvSpPr>
        <p:spPr bwMode="auto">
          <a:xfrm>
            <a:off x="72008" y="332656"/>
            <a:ext cx="8964488" cy="648072"/>
          </a:xfrm>
          <a:prstGeom prst="rect">
            <a:avLst/>
          </a:prstGeom>
          <a:solidFill>
            <a:srgbClr val="000099"/>
          </a:solidFill>
          <a:ln w="9525" algn="ctr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3600" b="1" dirty="0">
                <a:effectLst>
                  <a:outerShdw blurRad="38100" dist="38100" dir="2700000" algn="tl">
                    <a:srgbClr val="000000"/>
                  </a:outerShdw>
                </a:effectLst>
                <a:ea typeface="華康魏碑體" pitchFamily="65" charset="-120"/>
              </a:rPr>
              <a:t>伏流水方案</a:t>
            </a:r>
            <a:r>
              <a:rPr lang="zh-TW" altLang="en-US" sz="3600" b="1" dirty="0" smtClean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～</a:t>
            </a:r>
            <a:r>
              <a:rPr lang="zh-TW" altLang="en-US" sz="36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低環境衝擊的幅射井取水</a:t>
            </a:r>
            <a:endParaRPr lang="zh-TW" altLang="en-US" sz="3600" dirty="0">
              <a:effectLst>
                <a:outerShdw blurRad="38100" dist="38100" dir="2700000" algn="tl">
                  <a:srgbClr val="000000"/>
                </a:outerShdw>
              </a:effectLst>
              <a:ea typeface="標楷體" pitchFamily="65" charset="-120"/>
            </a:endParaRPr>
          </a:p>
        </p:txBody>
      </p:sp>
      <p:sp>
        <p:nvSpPr>
          <p:cNvPr id="1469450" name="Rectangle 10"/>
          <p:cNvSpPr>
            <a:spLocks noChangeArrowheads="1"/>
          </p:cNvSpPr>
          <p:nvPr/>
        </p:nvSpPr>
        <p:spPr bwMode="auto">
          <a:xfrm>
            <a:off x="0" y="5733256"/>
            <a:ext cx="5364163" cy="936625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以上資料由</a:t>
            </a:r>
          </a:p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屏東科技大學丁澈士教授指導提供</a:t>
            </a:r>
          </a:p>
        </p:txBody>
      </p:sp>
      <p:sp>
        <p:nvSpPr>
          <p:cNvPr id="1469451" name="AutoShape 11"/>
          <p:cNvSpPr>
            <a:spLocks noChangeArrowheads="1"/>
          </p:cNvSpPr>
          <p:nvPr/>
        </p:nvSpPr>
        <p:spPr bwMode="auto">
          <a:xfrm rot="-547745">
            <a:off x="2262188" y="2565400"/>
            <a:ext cx="1085850" cy="1574800"/>
          </a:xfrm>
          <a:prstGeom prst="flowChartInputOutput">
            <a:avLst/>
          </a:prstGeom>
          <a:solidFill>
            <a:srgbClr val="00CCFF">
              <a:alpha val="58038"/>
            </a:srgbClr>
          </a:solidFill>
          <a:ln w="9525">
            <a:solidFill>
              <a:srgbClr val="00FF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69452" name="Freeform 12"/>
          <p:cNvSpPr>
            <a:spLocks/>
          </p:cNvSpPr>
          <p:nvPr/>
        </p:nvSpPr>
        <p:spPr bwMode="auto">
          <a:xfrm>
            <a:off x="179388" y="1989138"/>
            <a:ext cx="2447925" cy="1727200"/>
          </a:xfrm>
          <a:custGeom>
            <a:avLst/>
            <a:gdLst>
              <a:gd name="T0" fmla="*/ 2147483647 w 1542"/>
              <a:gd name="T1" fmla="*/ 2147483647 h 1088"/>
              <a:gd name="T2" fmla="*/ 2147483647 w 1542"/>
              <a:gd name="T3" fmla="*/ 2147483647 h 1088"/>
              <a:gd name="T4" fmla="*/ 2147483647 w 1542"/>
              <a:gd name="T5" fmla="*/ 2147483647 h 1088"/>
              <a:gd name="T6" fmla="*/ 2147483647 w 1542"/>
              <a:gd name="T7" fmla="*/ 2147483647 h 1088"/>
              <a:gd name="T8" fmla="*/ 2147483647 w 1542"/>
              <a:gd name="T9" fmla="*/ 2147483647 h 1088"/>
              <a:gd name="T10" fmla="*/ 2147483647 w 1542"/>
              <a:gd name="T11" fmla="*/ 0 h 1088"/>
              <a:gd name="T12" fmla="*/ 0 w 1542"/>
              <a:gd name="T13" fmla="*/ 2147483647 h 108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542"/>
              <a:gd name="T22" fmla="*/ 0 h 1088"/>
              <a:gd name="T23" fmla="*/ 1542 w 1542"/>
              <a:gd name="T24" fmla="*/ 1088 h 108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542" h="1088">
                <a:moveTo>
                  <a:pt x="1542" y="1088"/>
                </a:moveTo>
                <a:lnTo>
                  <a:pt x="1542" y="907"/>
                </a:lnTo>
                <a:lnTo>
                  <a:pt x="1497" y="862"/>
                </a:lnTo>
                <a:lnTo>
                  <a:pt x="1406" y="816"/>
                </a:lnTo>
                <a:lnTo>
                  <a:pt x="1406" y="45"/>
                </a:lnTo>
                <a:lnTo>
                  <a:pt x="1406" y="0"/>
                </a:lnTo>
                <a:lnTo>
                  <a:pt x="0" y="227"/>
                </a:lnTo>
              </a:path>
            </a:pathLst>
          </a:custGeom>
          <a:noFill/>
          <a:ln w="57150" cmpd="sng">
            <a:solidFill>
              <a:srgbClr val="66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pic>
        <p:nvPicPr>
          <p:cNvPr id="60430" name="Picture 14" descr="PIC_013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4181475"/>
            <a:ext cx="3995737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Line 7"/>
          <p:cNvSpPr>
            <a:spLocks noChangeShapeType="1"/>
          </p:cNvSpPr>
          <p:nvPr/>
        </p:nvSpPr>
        <p:spPr bwMode="auto">
          <a:xfrm flipH="1" flipV="1">
            <a:off x="3059832" y="3645024"/>
            <a:ext cx="1152128" cy="288032"/>
          </a:xfrm>
          <a:prstGeom prst="line">
            <a:avLst/>
          </a:prstGeom>
          <a:noFill/>
          <a:ln w="38100">
            <a:solidFill>
              <a:srgbClr val="00FF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" name="Line 5"/>
          <p:cNvSpPr>
            <a:spLocks noChangeShapeType="1"/>
          </p:cNvSpPr>
          <p:nvPr/>
        </p:nvSpPr>
        <p:spPr bwMode="auto">
          <a:xfrm flipV="1">
            <a:off x="1403648" y="3725862"/>
            <a:ext cx="1160165" cy="711249"/>
          </a:xfrm>
          <a:prstGeom prst="line">
            <a:avLst/>
          </a:prstGeom>
          <a:noFill/>
          <a:ln w="38100">
            <a:solidFill>
              <a:srgbClr val="00FF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pic>
        <p:nvPicPr>
          <p:cNvPr id="19" name="一起出水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5220072" y="1556792"/>
            <a:ext cx="3968440" cy="2232248"/>
          </a:xfrm>
          <a:prstGeom prst="rect">
            <a:avLst/>
          </a:prstGeom>
        </p:spPr>
      </p:pic>
      <p:pic>
        <p:nvPicPr>
          <p:cNvPr id="60419" name="Picture 3" descr="untitled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1124744"/>
            <a:ext cx="3779837" cy="29972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9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469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9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1000"/>
                                        <p:tgtEl>
                                          <p:spTgt spid="1469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9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1000"/>
                                        <p:tgtEl>
                                          <p:spTgt spid="1469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9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6" dur="1000"/>
                                        <p:tgtEl>
                                          <p:spTgt spid="1469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9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6" dur="3000"/>
                                        <p:tgtEl>
                                          <p:spTgt spid="1469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8" presetClass="entr" presetSubtype="9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9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0" dur="1000"/>
                                        <p:tgtEl>
                                          <p:spTgt spid="1469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704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3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469445" grpId="0" animBg="1"/>
      <p:bldP spid="1469446" grpId="0" animBg="1"/>
      <p:bldP spid="1469447" grpId="0" animBg="1"/>
      <p:bldP spid="1469448" grpId="0" animBg="1"/>
      <p:bldP spid="1469451" grpId="0" animBg="1"/>
      <p:bldP spid="1469452" grpId="0" animBg="1"/>
      <p:bldP spid="16" grpId="0" animBg="1"/>
      <p:bldP spid="17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4300" y="274638"/>
            <a:ext cx="8893175" cy="777875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en-US" altLang="zh-TW" sz="3200" dirty="0" smtClean="0">
                <a:solidFill>
                  <a:schemeClr val="tx1"/>
                </a:solidFill>
              </a:rPr>
              <a:t>1</a:t>
            </a:r>
            <a:r>
              <a:rPr lang="zh-TW" altLang="en-US" sz="3200" dirty="0" smtClean="0">
                <a:solidFill>
                  <a:schemeClr val="tx1"/>
                </a:solidFill>
              </a:rPr>
              <a:t>月份里嶺大橋最低流量</a:t>
            </a:r>
            <a:r>
              <a:rPr lang="en-US" altLang="zh-TW" sz="3200" dirty="0" smtClean="0">
                <a:solidFill>
                  <a:schemeClr val="tx1"/>
                </a:solidFill>
              </a:rPr>
              <a:t>&gt;25CMS(</a:t>
            </a:r>
            <a:r>
              <a:rPr lang="zh-TW" altLang="en-US" sz="3200" dirty="0" smtClean="0">
                <a:solidFill>
                  <a:schemeClr val="tx1"/>
                </a:solidFill>
              </a:rPr>
              <a:t>即每日</a:t>
            </a:r>
            <a:r>
              <a:rPr lang="en-US" altLang="zh-TW" sz="3200" dirty="0" smtClean="0">
                <a:solidFill>
                  <a:schemeClr val="tx1"/>
                </a:solidFill>
              </a:rPr>
              <a:t>200</a:t>
            </a:r>
            <a:r>
              <a:rPr lang="zh-TW" altLang="en-US" sz="3200" dirty="0" smtClean="0">
                <a:solidFill>
                  <a:schemeClr val="tx1"/>
                </a:solidFill>
              </a:rPr>
              <a:t>萬噸</a:t>
            </a:r>
            <a:r>
              <a:rPr lang="en-US" altLang="zh-TW" sz="3200" dirty="0" smtClean="0">
                <a:solidFill>
                  <a:schemeClr val="tx1"/>
                </a:solidFill>
              </a:rPr>
              <a:t>)</a:t>
            </a:r>
            <a:endParaRPr lang="zh-TW" altLang="en-US" sz="3200" dirty="0">
              <a:solidFill>
                <a:schemeClr val="tx1"/>
              </a:solidFill>
            </a:endParaRPr>
          </a:p>
        </p:txBody>
      </p:sp>
      <p:pic>
        <p:nvPicPr>
          <p:cNvPr id="7373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125538"/>
            <a:ext cx="8807450" cy="554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橢圓 3"/>
          <p:cNvSpPr/>
          <p:nvPr/>
        </p:nvSpPr>
        <p:spPr>
          <a:xfrm>
            <a:off x="1116013" y="4724400"/>
            <a:ext cx="719137" cy="7207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" name="矩形 4"/>
          <p:cNvSpPr/>
          <p:nvPr/>
        </p:nvSpPr>
        <p:spPr>
          <a:xfrm>
            <a:off x="7164388" y="3213100"/>
            <a:ext cx="1223962" cy="2159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7" name="直線接點 6"/>
          <p:cNvCxnSpPr/>
          <p:nvPr/>
        </p:nvCxnSpPr>
        <p:spPr>
          <a:xfrm>
            <a:off x="814388" y="4984750"/>
            <a:ext cx="504825" cy="0"/>
          </a:xfrm>
          <a:prstGeom prst="line">
            <a:avLst/>
          </a:prstGeom>
          <a:ln w="1905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179388" y="1052513"/>
            <a:ext cx="2160587" cy="347662"/>
          </a:xfrm>
          <a:prstGeom prst="rect">
            <a:avLst/>
          </a:prstGeom>
          <a:solidFill>
            <a:srgbClr val="00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1600" b="1" dirty="0"/>
              <a:t>CMS=</a:t>
            </a:r>
            <a:r>
              <a:rPr lang="zh-TW" altLang="en-US" sz="1600" b="1" dirty="0"/>
              <a:t>噸</a:t>
            </a:r>
            <a:r>
              <a:rPr lang="en-US" altLang="zh-TW" sz="1600" b="1" dirty="0"/>
              <a:t>/</a:t>
            </a:r>
            <a:r>
              <a:rPr lang="zh-TW" altLang="en-US" sz="1600" b="1" dirty="0"/>
              <a:t>秒</a:t>
            </a:r>
            <a:r>
              <a:rPr lang="en-US" altLang="zh-TW" sz="1600" b="1" dirty="0"/>
              <a:t>(</a:t>
            </a:r>
            <a:r>
              <a:rPr lang="zh-TW" altLang="en-US" sz="1600" b="1" dirty="0"/>
              <a:t>河川流量</a:t>
            </a:r>
            <a:r>
              <a:rPr lang="en-US" altLang="zh-TW" sz="1600" b="1" dirty="0"/>
              <a:t>)</a:t>
            </a:r>
            <a:endParaRPr lang="zh-TW" altLang="en-US" sz="16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1"/>
          <p:cNvSpPr>
            <a:spLocks noChangeArrowheads="1"/>
          </p:cNvSpPr>
          <p:nvPr/>
        </p:nvSpPr>
        <p:spPr bwMode="auto">
          <a:xfrm>
            <a:off x="0" y="1484313"/>
            <a:ext cx="9144000" cy="5373687"/>
          </a:xfrm>
          <a:prstGeom prst="rect">
            <a:avLst/>
          </a:prstGeom>
          <a:gradFill rotWithShape="1">
            <a:gsLst>
              <a:gs pos="0">
                <a:srgbClr val="00FFFF"/>
              </a:gs>
              <a:gs pos="100000">
                <a:schemeClr val="tx1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844228" name="Rectangle 4"/>
          <p:cNvSpPr>
            <a:spLocks noGrp="1" noChangeArrowheads="1"/>
          </p:cNvSpPr>
          <p:nvPr>
            <p:ph type="title"/>
          </p:nvPr>
        </p:nvSpPr>
        <p:spPr>
          <a:xfrm>
            <a:off x="107950" y="188913"/>
            <a:ext cx="8893175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4000" dirty="0" smtClean="0"/>
              <a:t>從里嶺大橋到攔河堰</a:t>
            </a:r>
            <a:r>
              <a:rPr lang="en-US" altLang="zh-TW" sz="4000" dirty="0" smtClean="0"/>
              <a:t>~</a:t>
            </a:r>
            <a:r>
              <a:rPr lang="zh-TW" altLang="en-US" sz="4000" dirty="0" smtClean="0"/>
              <a:t>水到哪裡去了？</a:t>
            </a:r>
          </a:p>
        </p:txBody>
      </p:sp>
      <p:sp>
        <p:nvSpPr>
          <p:cNvPr id="74756" name="Freeform 6"/>
          <p:cNvSpPr>
            <a:spLocks/>
          </p:cNvSpPr>
          <p:nvPr/>
        </p:nvSpPr>
        <p:spPr bwMode="auto">
          <a:xfrm>
            <a:off x="-15875" y="3454400"/>
            <a:ext cx="9244013" cy="3773488"/>
          </a:xfrm>
          <a:custGeom>
            <a:avLst/>
            <a:gdLst>
              <a:gd name="T0" fmla="*/ 2147483647 w 5823"/>
              <a:gd name="T1" fmla="*/ 0 h 2377"/>
              <a:gd name="T2" fmla="*/ 2147483647 w 5823"/>
              <a:gd name="T3" fmla="*/ 2147483647 h 2377"/>
              <a:gd name="T4" fmla="*/ 2147483647 w 5823"/>
              <a:gd name="T5" fmla="*/ 2147483647 h 2377"/>
              <a:gd name="T6" fmla="*/ 2147483647 w 5823"/>
              <a:gd name="T7" fmla="*/ 2147483647 h 2377"/>
              <a:gd name="T8" fmla="*/ 2147483647 w 5823"/>
              <a:gd name="T9" fmla="*/ 2147483647 h 2377"/>
              <a:gd name="T10" fmla="*/ 2147483647 w 5823"/>
              <a:gd name="T11" fmla="*/ 2147483647 h 2377"/>
              <a:gd name="T12" fmla="*/ 2147483647 w 5823"/>
              <a:gd name="T13" fmla="*/ 2147483647 h 2377"/>
              <a:gd name="T14" fmla="*/ 2147483647 w 5823"/>
              <a:gd name="T15" fmla="*/ 2147483647 h 2377"/>
              <a:gd name="T16" fmla="*/ 2147483647 w 5823"/>
              <a:gd name="T17" fmla="*/ 2147483647 h 2377"/>
              <a:gd name="T18" fmla="*/ 2147483647 w 5823"/>
              <a:gd name="T19" fmla="*/ 2147483647 h 2377"/>
              <a:gd name="T20" fmla="*/ 2147483647 w 5823"/>
              <a:gd name="T21" fmla="*/ 2147483647 h 2377"/>
              <a:gd name="T22" fmla="*/ 2147483647 w 5823"/>
              <a:gd name="T23" fmla="*/ 2147483647 h 2377"/>
              <a:gd name="T24" fmla="*/ 2147483647 w 5823"/>
              <a:gd name="T25" fmla="*/ 2147483647 h 2377"/>
              <a:gd name="T26" fmla="*/ 2147483647 w 5823"/>
              <a:gd name="T27" fmla="*/ 2147483647 h 2377"/>
              <a:gd name="T28" fmla="*/ 2147483647 w 5823"/>
              <a:gd name="T29" fmla="*/ 2147483647 h 2377"/>
              <a:gd name="T30" fmla="*/ 2147483647 w 5823"/>
              <a:gd name="T31" fmla="*/ 2147483647 h 2377"/>
              <a:gd name="T32" fmla="*/ 2147483647 w 5823"/>
              <a:gd name="T33" fmla="*/ 2147483647 h 2377"/>
              <a:gd name="T34" fmla="*/ 2147483647 w 5823"/>
              <a:gd name="T35" fmla="*/ 2147483647 h 2377"/>
              <a:gd name="T36" fmla="*/ 2147483647 w 5823"/>
              <a:gd name="T37" fmla="*/ 2147483647 h 2377"/>
              <a:gd name="T38" fmla="*/ 2147483647 w 5823"/>
              <a:gd name="T39" fmla="*/ 2147483647 h 2377"/>
              <a:gd name="T40" fmla="*/ 2147483647 w 5823"/>
              <a:gd name="T41" fmla="*/ 2147483647 h 2377"/>
              <a:gd name="T42" fmla="*/ 2147483647 w 5823"/>
              <a:gd name="T43" fmla="*/ 2147483647 h 2377"/>
              <a:gd name="T44" fmla="*/ 2147483647 w 5823"/>
              <a:gd name="T45" fmla="*/ 2147483647 h 2377"/>
              <a:gd name="T46" fmla="*/ 2147483647 w 5823"/>
              <a:gd name="T47" fmla="*/ 2147483647 h 2377"/>
              <a:gd name="T48" fmla="*/ 2147483647 w 5823"/>
              <a:gd name="T49" fmla="*/ 2147483647 h 2377"/>
              <a:gd name="T50" fmla="*/ 2147483647 w 5823"/>
              <a:gd name="T51" fmla="*/ 2147483647 h 2377"/>
              <a:gd name="T52" fmla="*/ 2147483647 w 5823"/>
              <a:gd name="T53" fmla="*/ 2147483647 h 2377"/>
              <a:gd name="T54" fmla="*/ 2147483647 w 5823"/>
              <a:gd name="T55" fmla="*/ 2147483647 h 2377"/>
              <a:gd name="T56" fmla="*/ 2147483647 w 5823"/>
              <a:gd name="T57" fmla="*/ 2147483647 h 2377"/>
              <a:gd name="T58" fmla="*/ 0 w 5823"/>
              <a:gd name="T59" fmla="*/ 2147483647 h 2377"/>
              <a:gd name="T60" fmla="*/ 2147483647 w 5823"/>
              <a:gd name="T61" fmla="*/ 0 h 2377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5823"/>
              <a:gd name="T94" fmla="*/ 0 h 2377"/>
              <a:gd name="T95" fmla="*/ 5823 w 5823"/>
              <a:gd name="T96" fmla="*/ 2377 h 2377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5823" h="2377">
                <a:moveTo>
                  <a:pt x="23" y="0"/>
                </a:moveTo>
                <a:cubicBezTo>
                  <a:pt x="77" y="9"/>
                  <a:pt x="95" y="24"/>
                  <a:pt x="143" y="40"/>
                </a:cubicBezTo>
                <a:cubicBezTo>
                  <a:pt x="275" y="172"/>
                  <a:pt x="391" y="135"/>
                  <a:pt x="575" y="152"/>
                </a:cubicBezTo>
                <a:cubicBezTo>
                  <a:pt x="643" y="169"/>
                  <a:pt x="708" y="194"/>
                  <a:pt x="775" y="216"/>
                </a:cubicBezTo>
                <a:cubicBezTo>
                  <a:pt x="804" y="226"/>
                  <a:pt x="840" y="245"/>
                  <a:pt x="871" y="248"/>
                </a:cubicBezTo>
                <a:cubicBezTo>
                  <a:pt x="927" y="253"/>
                  <a:pt x="1039" y="264"/>
                  <a:pt x="1039" y="264"/>
                </a:cubicBezTo>
                <a:cubicBezTo>
                  <a:pt x="1090" y="277"/>
                  <a:pt x="1130" y="289"/>
                  <a:pt x="1183" y="296"/>
                </a:cubicBezTo>
                <a:cubicBezTo>
                  <a:pt x="1277" y="327"/>
                  <a:pt x="1364" y="358"/>
                  <a:pt x="1463" y="368"/>
                </a:cubicBezTo>
                <a:cubicBezTo>
                  <a:pt x="1528" y="390"/>
                  <a:pt x="1594" y="388"/>
                  <a:pt x="1663" y="392"/>
                </a:cubicBezTo>
                <a:cubicBezTo>
                  <a:pt x="1719" y="400"/>
                  <a:pt x="1776" y="410"/>
                  <a:pt x="1831" y="424"/>
                </a:cubicBezTo>
                <a:cubicBezTo>
                  <a:pt x="1856" y="430"/>
                  <a:pt x="1878" y="444"/>
                  <a:pt x="1903" y="448"/>
                </a:cubicBezTo>
                <a:cubicBezTo>
                  <a:pt x="1991" y="461"/>
                  <a:pt x="1940" y="454"/>
                  <a:pt x="2055" y="464"/>
                </a:cubicBezTo>
                <a:cubicBezTo>
                  <a:pt x="2096" y="491"/>
                  <a:pt x="2141" y="505"/>
                  <a:pt x="2183" y="528"/>
                </a:cubicBezTo>
                <a:cubicBezTo>
                  <a:pt x="2215" y="546"/>
                  <a:pt x="2245" y="571"/>
                  <a:pt x="2279" y="584"/>
                </a:cubicBezTo>
                <a:cubicBezTo>
                  <a:pt x="2379" y="621"/>
                  <a:pt x="2503" y="623"/>
                  <a:pt x="2607" y="632"/>
                </a:cubicBezTo>
                <a:cubicBezTo>
                  <a:pt x="2734" y="657"/>
                  <a:pt x="2660" y="646"/>
                  <a:pt x="2831" y="656"/>
                </a:cubicBezTo>
                <a:cubicBezTo>
                  <a:pt x="2897" y="678"/>
                  <a:pt x="2808" y="650"/>
                  <a:pt x="2959" y="672"/>
                </a:cubicBezTo>
                <a:cubicBezTo>
                  <a:pt x="3063" y="687"/>
                  <a:pt x="3167" y="703"/>
                  <a:pt x="3271" y="720"/>
                </a:cubicBezTo>
                <a:cubicBezTo>
                  <a:pt x="3417" y="715"/>
                  <a:pt x="3486" y="716"/>
                  <a:pt x="3607" y="696"/>
                </a:cubicBezTo>
                <a:cubicBezTo>
                  <a:pt x="3764" y="699"/>
                  <a:pt x="3922" y="697"/>
                  <a:pt x="4079" y="704"/>
                </a:cubicBezTo>
                <a:cubicBezTo>
                  <a:pt x="4113" y="706"/>
                  <a:pt x="4152" y="731"/>
                  <a:pt x="4183" y="744"/>
                </a:cubicBezTo>
                <a:cubicBezTo>
                  <a:pt x="4261" y="777"/>
                  <a:pt x="4345" y="791"/>
                  <a:pt x="4423" y="824"/>
                </a:cubicBezTo>
                <a:cubicBezTo>
                  <a:pt x="4484" y="850"/>
                  <a:pt x="4552" y="863"/>
                  <a:pt x="4615" y="880"/>
                </a:cubicBezTo>
                <a:cubicBezTo>
                  <a:pt x="4723" y="909"/>
                  <a:pt x="4831" y="958"/>
                  <a:pt x="4943" y="968"/>
                </a:cubicBezTo>
                <a:cubicBezTo>
                  <a:pt x="4988" y="972"/>
                  <a:pt x="5034" y="973"/>
                  <a:pt x="5079" y="976"/>
                </a:cubicBezTo>
                <a:cubicBezTo>
                  <a:pt x="5154" y="1001"/>
                  <a:pt x="5077" y="978"/>
                  <a:pt x="5255" y="992"/>
                </a:cubicBezTo>
                <a:cubicBezTo>
                  <a:pt x="5304" y="996"/>
                  <a:pt x="5359" y="1009"/>
                  <a:pt x="5407" y="1016"/>
                </a:cubicBezTo>
                <a:cubicBezTo>
                  <a:pt x="5549" y="1036"/>
                  <a:pt x="5680" y="1120"/>
                  <a:pt x="5823" y="1120"/>
                </a:cubicBezTo>
                <a:lnTo>
                  <a:pt x="5806" y="2332"/>
                </a:lnTo>
                <a:lnTo>
                  <a:pt x="0" y="2377"/>
                </a:lnTo>
                <a:lnTo>
                  <a:pt x="23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4229" name="Freeform 5"/>
          <p:cNvSpPr>
            <a:spLocks/>
          </p:cNvSpPr>
          <p:nvPr/>
        </p:nvSpPr>
        <p:spPr bwMode="auto">
          <a:xfrm>
            <a:off x="-36513" y="3141663"/>
            <a:ext cx="9244013" cy="3773487"/>
          </a:xfrm>
          <a:custGeom>
            <a:avLst/>
            <a:gdLst>
              <a:gd name="T0" fmla="*/ 2147483647 w 5823"/>
              <a:gd name="T1" fmla="*/ 0 h 2377"/>
              <a:gd name="T2" fmla="*/ 2147483647 w 5823"/>
              <a:gd name="T3" fmla="*/ 2147483647 h 2377"/>
              <a:gd name="T4" fmla="*/ 2147483647 w 5823"/>
              <a:gd name="T5" fmla="*/ 2147483647 h 2377"/>
              <a:gd name="T6" fmla="*/ 2147483647 w 5823"/>
              <a:gd name="T7" fmla="*/ 2147483647 h 2377"/>
              <a:gd name="T8" fmla="*/ 2147483647 w 5823"/>
              <a:gd name="T9" fmla="*/ 2147483647 h 2377"/>
              <a:gd name="T10" fmla="*/ 2147483647 w 5823"/>
              <a:gd name="T11" fmla="*/ 2147483647 h 2377"/>
              <a:gd name="T12" fmla="*/ 2147483647 w 5823"/>
              <a:gd name="T13" fmla="*/ 2147483647 h 2377"/>
              <a:gd name="T14" fmla="*/ 2147483647 w 5823"/>
              <a:gd name="T15" fmla="*/ 2147483647 h 2377"/>
              <a:gd name="T16" fmla="*/ 2147483647 w 5823"/>
              <a:gd name="T17" fmla="*/ 2147483647 h 2377"/>
              <a:gd name="T18" fmla="*/ 2147483647 w 5823"/>
              <a:gd name="T19" fmla="*/ 2147483647 h 2377"/>
              <a:gd name="T20" fmla="*/ 2147483647 w 5823"/>
              <a:gd name="T21" fmla="*/ 2147483647 h 2377"/>
              <a:gd name="T22" fmla="*/ 2147483647 w 5823"/>
              <a:gd name="T23" fmla="*/ 2147483647 h 2377"/>
              <a:gd name="T24" fmla="*/ 2147483647 w 5823"/>
              <a:gd name="T25" fmla="*/ 2147483647 h 2377"/>
              <a:gd name="T26" fmla="*/ 2147483647 w 5823"/>
              <a:gd name="T27" fmla="*/ 2147483647 h 2377"/>
              <a:gd name="T28" fmla="*/ 2147483647 w 5823"/>
              <a:gd name="T29" fmla="*/ 2147483647 h 2377"/>
              <a:gd name="T30" fmla="*/ 2147483647 w 5823"/>
              <a:gd name="T31" fmla="*/ 2147483647 h 2377"/>
              <a:gd name="T32" fmla="*/ 2147483647 w 5823"/>
              <a:gd name="T33" fmla="*/ 2147483647 h 2377"/>
              <a:gd name="T34" fmla="*/ 2147483647 w 5823"/>
              <a:gd name="T35" fmla="*/ 2147483647 h 2377"/>
              <a:gd name="T36" fmla="*/ 2147483647 w 5823"/>
              <a:gd name="T37" fmla="*/ 2147483647 h 2377"/>
              <a:gd name="T38" fmla="*/ 2147483647 w 5823"/>
              <a:gd name="T39" fmla="*/ 2147483647 h 2377"/>
              <a:gd name="T40" fmla="*/ 2147483647 w 5823"/>
              <a:gd name="T41" fmla="*/ 2147483647 h 2377"/>
              <a:gd name="T42" fmla="*/ 2147483647 w 5823"/>
              <a:gd name="T43" fmla="*/ 2147483647 h 2377"/>
              <a:gd name="T44" fmla="*/ 2147483647 w 5823"/>
              <a:gd name="T45" fmla="*/ 2147483647 h 2377"/>
              <a:gd name="T46" fmla="*/ 2147483647 w 5823"/>
              <a:gd name="T47" fmla="*/ 2147483647 h 2377"/>
              <a:gd name="T48" fmla="*/ 2147483647 w 5823"/>
              <a:gd name="T49" fmla="*/ 2147483647 h 2377"/>
              <a:gd name="T50" fmla="*/ 2147483647 w 5823"/>
              <a:gd name="T51" fmla="*/ 2147483647 h 2377"/>
              <a:gd name="T52" fmla="*/ 2147483647 w 5823"/>
              <a:gd name="T53" fmla="*/ 2147483647 h 2377"/>
              <a:gd name="T54" fmla="*/ 2147483647 w 5823"/>
              <a:gd name="T55" fmla="*/ 2147483647 h 2377"/>
              <a:gd name="T56" fmla="*/ 2147483647 w 5823"/>
              <a:gd name="T57" fmla="*/ 2147483647 h 2377"/>
              <a:gd name="T58" fmla="*/ 0 w 5823"/>
              <a:gd name="T59" fmla="*/ 2147483647 h 2377"/>
              <a:gd name="T60" fmla="*/ 2147483647 w 5823"/>
              <a:gd name="T61" fmla="*/ 0 h 2377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5823"/>
              <a:gd name="T94" fmla="*/ 0 h 2377"/>
              <a:gd name="T95" fmla="*/ 5823 w 5823"/>
              <a:gd name="T96" fmla="*/ 2377 h 2377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5823" h="2377">
                <a:moveTo>
                  <a:pt x="23" y="0"/>
                </a:moveTo>
                <a:cubicBezTo>
                  <a:pt x="77" y="9"/>
                  <a:pt x="95" y="24"/>
                  <a:pt x="143" y="40"/>
                </a:cubicBezTo>
                <a:cubicBezTo>
                  <a:pt x="275" y="172"/>
                  <a:pt x="391" y="135"/>
                  <a:pt x="575" y="152"/>
                </a:cubicBezTo>
                <a:cubicBezTo>
                  <a:pt x="643" y="169"/>
                  <a:pt x="708" y="194"/>
                  <a:pt x="775" y="216"/>
                </a:cubicBezTo>
                <a:cubicBezTo>
                  <a:pt x="804" y="226"/>
                  <a:pt x="840" y="245"/>
                  <a:pt x="871" y="248"/>
                </a:cubicBezTo>
                <a:cubicBezTo>
                  <a:pt x="927" y="253"/>
                  <a:pt x="1039" y="264"/>
                  <a:pt x="1039" y="264"/>
                </a:cubicBezTo>
                <a:cubicBezTo>
                  <a:pt x="1090" y="277"/>
                  <a:pt x="1130" y="289"/>
                  <a:pt x="1183" y="296"/>
                </a:cubicBezTo>
                <a:cubicBezTo>
                  <a:pt x="1277" y="327"/>
                  <a:pt x="1364" y="358"/>
                  <a:pt x="1463" y="368"/>
                </a:cubicBezTo>
                <a:cubicBezTo>
                  <a:pt x="1528" y="390"/>
                  <a:pt x="1594" y="388"/>
                  <a:pt x="1663" y="392"/>
                </a:cubicBezTo>
                <a:cubicBezTo>
                  <a:pt x="1719" y="400"/>
                  <a:pt x="1776" y="410"/>
                  <a:pt x="1831" y="424"/>
                </a:cubicBezTo>
                <a:cubicBezTo>
                  <a:pt x="1856" y="430"/>
                  <a:pt x="1878" y="444"/>
                  <a:pt x="1903" y="448"/>
                </a:cubicBezTo>
                <a:cubicBezTo>
                  <a:pt x="1991" y="461"/>
                  <a:pt x="1940" y="454"/>
                  <a:pt x="2055" y="464"/>
                </a:cubicBezTo>
                <a:cubicBezTo>
                  <a:pt x="2096" y="491"/>
                  <a:pt x="2141" y="505"/>
                  <a:pt x="2183" y="528"/>
                </a:cubicBezTo>
                <a:cubicBezTo>
                  <a:pt x="2215" y="546"/>
                  <a:pt x="2245" y="571"/>
                  <a:pt x="2279" y="584"/>
                </a:cubicBezTo>
                <a:cubicBezTo>
                  <a:pt x="2379" y="621"/>
                  <a:pt x="2503" y="623"/>
                  <a:pt x="2607" y="632"/>
                </a:cubicBezTo>
                <a:cubicBezTo>
                  <a:pt x="2734" y="657"/>
                  <a:pt x="2660" y="646"/>
                  <a:pt x="2831" y="656"/>
                </a:cubicBezTo>
                <a:cubicBezTo>
                  <a:pt x="2897" y="678"/>
                  <a:pt x="2808" y="650"/>
                  <a:pt x="2959" y="672"/>
                </a:cubicBezTo>
                <a:cubicBezTo>
                  <a:pt x="3063" y="687"/>
                  <a:pt x="3167" y="703"/>
                  <a:pt x="3271" y="720"/>
                </a:cubicBezTo>
                <a:cubicBezTo>
                  <a:pt x="3417" y="715"/>
                  <a:pt x="3486" y="716"/>
                  <a:pt x="3607" y="696"/>
                </a:cubicBezTo>
                <a:cubicBezTo>
                  <a:pt x="3764" y="699"/>
                  <a:pt x="3922" y="697"/>
                  <a:pt x="4079" y="704"/>
                </a:cubicBezTo>
                <a:cubicBezTo>
                  <a:pt x="4113" y="706"/>
                  <a:pt x="4152" y="731"/>
                  <a:pt x="4183" y="744"/>
                </a:cubicBezTo>
                <a:cubicBezTo>
                  <a:pt x="4261" y="777"/>
                  <a:pt x="4345" y="791"/>
                  <a:pt x="4423" y="824"/>
                </a:cubicBezTo>
                <a:cubicBezTo>
                  <a:pt x="4484" y="850"/>
                  <a:pt x="4552" y="863"/>
                  <a:pt x="4615" y="880"/>
                </a:cubicBezTo>
                <a:cubicBezTo>
                  <a:pt x="4723" y="909"/>
                  <a:pt x="4831" y="958"/>
                  <a:pt x="4943" y="968"/>
                </a:cubicBezTo>
                <a:cubicBezTo>
                  <a:pt x="4988" y="972"/>
                  <a:pt x="5034" y="973"/>
                  <a:pt x="5079" y="976"/>
                </a:cubicBezTo>
                <a:cubicBezTo>
                  <a:pt x="5154" y="1001"/>
                  <a:pt x="5077" y="978"/>
                  <a:pt x="5255" y="992"/>
                </a:cubicBezTo>
                <a:cubicBezTo>
                  <a:pt x="5304" y="996"/>
                  <a:pt x="5359" y="1009"/>
                  <a:pt x="5407" y="1016"/>
                </a:cubicBezTo>
                <a:cubicBezTo>
                  <a:pt x="5549" y="1036"/>
                  <a:pt x="5680" y="1120"/>
                  <a:pt x="5823" y="1120"/>
                </a:cubicBezTo>
                <a:lnTo>
                  <a:pt x="5806" y="2332"/>
                </a:lnTo>
                <a:lnTo>
                  <a:pt x="0" y="2377"/>
                </a:lnTo>
                <a:lnTo>
                  <a:pt x="23" y="0"/>
                </a:lnTo>
                <a:close/>
              </a:path>
            </a:pathLst>
          </a:custGeom>
          <a:gradFill rotWithShape="1">
            <a:gsLst>
              <a:gs pos="0">
                <a:srgbClr val="0099FF">
                  <a:alpha val="60001"/>
                </a:srgbClr>
              </a:gs>
              <a:gs pos="100000">
                <a:srgbClr val="0064A6">
                  <a:alpha val="79999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4233" name="Freeform 9"/>
          <p:cNvSpPr>
            <a:spLocks/>
          </p:cNvSpPr>
          <p:nvPr/>
        </p:nvSpPr>
        <p:spPr bwMode="auto">
          <a:xfrm>
            <a:off x="-36513" y="3141663"/>
            <a:ext cx="9244013" cy="3773487"/>
          </a:xfrm>
          <a:custGeom>
            <a:avLst/>
            <a:gdLst>
              <a:gd name="T0" fmla="*/ 2147483647 w 5823"/>
              <a:gd name="T1" fmla="*/ 0 h 2377"/>
              <a:gd name="T2" fmla="*/ 2147483647 w 5823"/>
              <a:gd name="T3" fmla="*/ 2147483647 h 2377"/>
              <a:gd name="T4" fmla="*/ 2147483647 w 5823"/>
              <a:gd name="T5" fmla="*/ 2147483647 h 2377"/>
              <a:gd name="T6" fmla="*/ 2147483647 w 5823"/>
              <a:gd name="T7" fmla="*/ 2147483647 h 2377"/>
              <a:gd name="T8" fmla="*/ 2147483647 w 5823"/>
              <a:gd name="T9" fmla="*/ 2147483647 h 2377"/>
              <a:gd name="T10" fmla="*/ 2147483647 w 5823"/>
              <a:gd name="T11" fmla="*/ 2147483647 h 2377"/>
              <a:gd name="T12" fmla="*/ 2147483647 w 5823"/>
              <a:gd name="T13" fmla="*/ 2147483647 h 2377"/>
              <a:gd name="T14" fmla="*/ 2147483647 w 5823"/>
              <a:gd name="T15" fmla="*/ 2147483647 h 2377"/>
              <a:gd name="T16" fmla="*/ 2147483647 w 5823"/>
              <a:gd name="T17" fmla="*/ 2147483647 h 2377"/>
              <a:gd name="T18" fmla="*/ 2147483647 w 5823"/>
              <a:gd name="T19" fmla="*/ 2147483647 h 2377"/>
              <a:gd name="T20" fmla="*/ 2147483647 w 5823"/>
              <a:gd name="T21" fmla="*/ 2147483647 h 2377"/>
              <a:gd name="T22" fmla="*/ 2147483647 w 5823"/>
              <a:gd name="T23" fmla="*/ 2147483647 h 2377"/>
              <a:gd name="T24" fmla="*/ 2147483647 w 5823"/>
              <a:gd name="T25" fmla="*/ 2147483647 h 2377"/>
              <a:gd name="T26" fmla="*/ 2147483647 w 5823"/>
              <a:gd name="T27" fmla="*/ 2147483647 h 2377"/>
              <a:gd name="T28" fmla="*/ 2147483647 w 5823"/>
              <a:gd name="T29" fmla="*/ 2147483647 h 2377"/>
              <a:gd name="T30" fmla="*/ 2147483647 w 5823"/>
              <a:gd name="T31" fmla="*/ 2147483647 h 2377"/>
              <a:gd name="T32" fmla="*/ 2147483647 w 5823"/>
              <a:gd name="T33" fmla="*/ 2147483647 h 2377"/>
              <a:gd name="T34" fmla="*/ 2147483647 w 5823"/>
              <a:gd name="T35" fmla="*/ 2147483647 h 2377"/>
              <a:gd name="T36" fmla="*/ 2147483647 w 5823"/>
              <a:gd name="T37" fmla="*/ 2147483647 h 2377"/>
              <a:gd name="T38" fmla="*/ 2147483647 w 5823"/>
              <a:gd name="T39" fmla="*/ 2147483647 h 2377"/>
              <a:gd name="T40" fmla="*/ 2147483647 w 5823"/>
              <a:gd name="T41" fmla="*/ 2147483647 h 2377"/>
              <a:gd name="T42" fmla="*/ 2147483647 w 5823"/>
              <a:gd name="T43" fmla="*/ 2147483647 h 2377"/>
              <a:gd name="T44" fmla="*/ 2147483647 w 5823"/>
              <a:gd name="T45" fmla="*/ 2147483647 h 2377"/>
              <a:gd name="T46" fmla="*/ 2147483647 w 5823"/>
              <a:gd name="T47" fmla="*/ 2147483647 h 2377"/>
              <a:gd name="T48" fmla="*/ 2147483647 w 5823"/>
              <a:gd name="T49" fmla="*/ 2147483647 h 2377"/>
              <a:gd name="T50" fmla="*/ 2147483647 w 5823"/>
              <a:gd name="T51" fmla="*/ 2147483647 h 2377"/>
              <a:gd name="T52" fmla="*/ 2147483647 w 5823"/>
              <a:gd name="T53" fmla="*/ 2147483647 h 2377"/>
              <a:gd name="T54" fmla="*/ 2147483647 w 5823"/>
              <a:gd name="T55" fmla="*/ 2147483647 h 2377"/>
              <a:gd name="T56" fmla="*/ 2147483647 w 5823"/>
              <a:gd name="T57" fmla="*/ 2147483647 h 2377"/>
              <a:gd name="T58" fmla="*/ 0 w 5823"/>
              <a:gd name="T59" fmla="*/ 2147483647 h 2377"/>
              <a:gd name="T60" fmla="*/ 2147483647 w 5823"/>
              <a:gd name="T61" fmla="*/ 0 h 2377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5823"/>
              <a:gd name="T94" fmla="*/ 0 h 2377"/>
              <a:gd name="T95" fmla="*/ 5823 w 5823"/>
              <a:gd name="T96" fmla="*/ 2377 h 2377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5823" h="2377">
                <a:moveTo>
                  <a:pt x="23" y="0"/>
                </a:moveTo>
                <a:cubicBezTo>
                  <a:pt x="77" y="9"/>
                  <a:pt x="95" y="24"/>
                  <a:pt x="143" y="40"/>
                </a:cubicBezTo>
                <a:cubicBezTo>
                  <a:pt x="275" y="172"/>
                  <a:pt x="391" y="135"/>
                  <a:pt x="575" y="152"/>
                </a:cubicBezTo>
                <a:cubicBezTo>
                  <a:pt x="643" y="169"/>
                  <a:pt x="708" y="194"/>
                  <a:pt x="775" y="216"/>
                </a:cubicBezTo>
                <a:cubicBezTo>
                  <a:pt x="804" y="226"/>
                  <a:pt x="840" y="245"/>
                  <a:pt x="871" y="248"/>
                </a:cubicBezTo>
                <a:cubicBezTo>
                  <a:pt x="927" y="253"/>
                  <a:pt x="1039" y="264"/>
                  <a:pt x="1039" y="264"/>
                </a:cubicBezTo>
                <a:cubicBezTo>
                  <a:pt x="1090" y="277"/>
                  <a:pt x="1130" y="289"/>
                  <a:pt x="1183" y="296"/>
                </a:cubicBezTo>
                <a:cubicBezTo>
                  <a:pt x="1277" y="327"/>
                  <a:pt x="1364" y="358"/>
                  <a:pt x="1463" y="368"/>
                </a:cubicBezTo>
                <a:cubicBezTo>
                  <a:pt x="1528" y="390"/>
                  <a:pt x="1594" y="388"/>
                  <a:pt x="1663" y="392"/>
                </a:cubicBezTo>
                <a:cubicBezTo>
                  <a:pt x="1719" y="400"/>
                  <a:pt x="1776" y="410"/>
                  <a:pt x="1831" y="424"/>
                </a:cubicBezTo>
                <a:cubicBezTo>
                  <a:pt x="1856" y="430"/>
                  <a:pt x="1878" y="444"/>
                  <a:pt x="1903" y="448"/>
                </a:cubicBezTo>
                <a:cubicBezTo>
                  <a:pt x="1991" y="461"/>
                  <a:pt x="1940" y="454"/>
                  <a:pt x="2055" y="464"/>
                </a:cubicBezTo>
                <a:cubicBezTo>
                  <a:pt x="2096" y="491"/>
                  <a:pt x="2141" y="505"/>
                  <a:pt x="2183" y="528"/>
                </a:cubicBezTo>
                <a:cubicBezTo>
                  <a:pt x="2215" y="546"/>
                  <a:pt x="2245" y="571"/>
                  <a:pt x="2279" y="584"/>
                </a:cubicBezTo>
                <a:cubicBezTo>
                  <a:pt x="2379" y="621"/>
                  <a:pt x="2503" y="623"/>
                  <a:pt x="2607" y="632"/>
                </a:cubicBezTo>
                <a:cubicBezTo>
                  <a:pt x="2734" y="657"/>
                  <a:pt x="2660" y="646"/>
                  <a:pt x="2831" y="656"/>
                </a:cubicBezTo>
                <a:cubicBezTo>
                  <a:pt x="2897" y="678"/>
                  <a:pt x="2808" y="650"/>
                  <a:pt x="2959" y="672"/>
                </a:cubicBezTo>
                <a:cubicBezTo>
                  <a:pt x="3063" y="687"/>
                  <a:pt x="3167" y="703"/>
                  <a:pt x="3271" y="720"/>
                </a:cubicBezTo>
                <a:cubicBezTo>
                  <a:pt x="3417" y="715"/>
                  <a:pt x="3486" y="716"/>
                  <a:pt x="3607" y="696"/>
                </a:cubicBezTo>
                <a:cubicBezTo>
                  <a:pt x="3764" y="699"/>
                  <a:pt x="3922" y="697"/>
                  <a:pt x="4079" y="704"/>
                </a:cubicBezTo>
                <a:cubicBezTo>
                  <a:pt x="4113" y="706"/>
                  <a:pt x="4152" y="731"/>
                  <a:pt x="4183" y="744"/>
                </a:cubicBezTo>
                <a:cubicBezTo>
                  <a:pt x="4261" y="777"/>
                  <a:pt x="4345" y="791"/>
                  <a:pt x="4423" y="824"/>
                </a:cubicBezTo>
                <a:cubicBezTo>
                  <a:pt x="4484" y="850"/>
                  <a:pt x="4552" y="863"/>
                  <a:pt x="4615" y="880"/>
                </a:cubicBezTo>
                <a:cubicBezTo>
                  <a:pt x="4723" y="909"/>
                  <a:pt x="4831" y="958"/>
                  <a:pt x="4943" y="968"/>
                </a:cubicBezTo>
                <a:cubicBezTo>
                  <a:pt x="4988" y="972"/>
                  <a:pt x="5034" y="973"/>
                  <a:pt x="5079" y="976"/>
                </a:cubicBezTo>
                <a:cubicBezTo>
                  <a:pt x="5154" y="1001"/>
                  <a:pt x="5077" y="978"/>
                  <a:pt x="5255" y="992"/>
                </a:cubicBezTo>
                <a:cubicBezTo>
                  <a:pt x="5304" y="996"/>
                  <a:pt x="5359" y="1009"/>
                  <a:pt x="5407" y="1016"/>
                </a:cubicBezTo>
                <a:cubicBezTo>
                  <a:pt x="5549" y="1036"/>
                  <a:pt x="5680" y="1120"/>
                  <a:pt x="5823" y="1120"/>
                </a:cubicBezTo>
                <a:lnTo>
                  <a:pt x="5806" y="2332"/>
                </a:lnTo>
                <a:lnTo>
                  <a:pt x="0" y="2377"/>
                </a:lnTo>
                <a:lnTo>
                  <a:pt x="23" y="0"/>
                </a:lnTo>
                <a:close/>
              </a:path>
            </a:pathLst>
          </a:custGeom>
          <a:gradFill rotWithShape="1">
            <a:gsLst>
              <a:gs pos="0">
                <a:srgbClr val="0099FF">
                  <a:alpha val="60001"/>
                </a:srgbClr>
              </a:gs>
              <a:gs pos="100000">
                <a:srgbClr val="0064A6">
                  <a:alpha val="79999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59" name="Freeform 8"/>
          <p:cNvSpPr>
            <a:spLocks/>
          </p:cNvSpPr>
          <p:nvPr/>
        </p:nvSpPr>
        <p:spPr bwMode="auto">
          <a:xfrm>
            <a:off x="-36513" y="3429000"/>
            <a:ext cx="9323388" cy="3143250"/>
          </a:xfrm>
          <a:custGeom>
            <a:avLst/>
            <a:gdLst>
              <a:gd name="T0" fmla="*/ 2147483647 w 5873"/>
              <a:gd name="T1" fmla="*/ 0 h 1980"/>
              <a:gd name="T2" fmla="*/ 2147483647 w 5873"/>
              <a:gd name="T3" fmla="*/ 2147483647 h 1980"/>
              <a:gd name="T4" fmla="*/ 0 w 5873"/>
              <a:gd name="T5" fmla="*/ 2147483647 h 1980"/>
              <a:gd name="T6" fmla="*/ 2147483647 w 5873"/>
              <a:gd name="T7" fmla="*/ 2147483647 h 1980"/>
              <a:gd name="T8" fmla="*/ 2147483647 w 5873"/>
              <a:gd name="T9" fmla="*/ 2147483647 h 1980"/>
              <a:gd name="T10" fmla="*/ 2147483647 w 5873"/>
              <a:gd name="T11" fmla="*/ 2147483647 h 1980"/>
              <a:gd name="T12" fmla="*/ 2147483647 w 5873"/>
              <a:gd name="T13" fmla="*/ 2147483647 h 1980"/>
              <a:gd name="T14" fmla="*/ 2147483647 w 5873"/>
              <a:gd name="T15" fmla="*/ 2147483647 h 1980"/>
              <a:gd name="T16" fmla="*/ 2147483647 w 5873"/>
              <a:gd name="T17" fmla="*/ 2147483647 h 1980"/>
              <a:gd name="T18" fmla="*/ 2147483647 w 5873"/>
              <a:gd name="T19" fmla="*/ 2147483647 h 1980"/>
              <a:gd name="T20" fmla="*/ 2147483647 w 5873"/>
              <a:gd name="T21" fmla="*/ 2147483647 h 1980"/>
              <a:gd name="T22" fmla="*/ 2147483647 w 5873"/>
              <a:gd name="T23" fmla="*/ 2147483647 h 1980"/>
              <a:gd name="T24" fmla="*/ 2147483647 w 5873"/>
              <a:gd name="T25" fmla="*/ 2147483647 h 1980"/>
              <a:gd name="T26" fmla="*/ 2147483647 w 5873"/>
              <a:gd name="T27" fmla="*/ 2147483647 h 1980"/>
              <a:gd name="T28" fmla="*/ 2147483647 w 5873"/>
              <a:gd name="T29" fmla="*/ 2147483647 h 1980"/>
              <a:gd name="T30" fmla="*/ 2147483647 w 5873"/>
              <a:gd name="T31" fmla="*/ 2147483647 h 1980"/>
              <a:gd name="T32" fmla="*/ 2147483647 w 5873"/>
              <a:gd name="T33" fmla="*/ 2147483647 h 1980"/>
              <a:gd name="T34" fmla="*/ 2147483647 w 5873"/>
              <a:gd name="T35" fmla="*/ 2147483647 h 1980"/>
              <a:gd name="T36" fmla="*/ 2147483647 w 5873"/>
              <a:gd name="T37" fmla="*/ 2147483647 h 1980"/>
              <a:gd name="T38" fmla="*/ 2147483647 w 5873"/>
              <a:gd name="T39" fmla="*/ 2147483647 h 1980"/>
              <a:gd name="T40" fmla="*/ 2147483647 w 5873"/>
              <a:gd name="T41" fmla="*/ 2147483647 h 1980"/>
              <a:gd name="T42" fmla="*/ 2147483647 w 5873"/>
              <a:gd name="T43" fmla="*/ 2147483647 h 1980"/>
              <a:gd name="T44" fmla="*/ 2147483647 w 5873"/>
              <a:gd name="T45" fmla="*/ 2147483647 h 1980"/>
              <a:gd name="T46" fmla="*/ 2147483647 w 5873"/>
              <a:gd name="T47" fmla="*/ 2147483647 h 1980"/>
              <a:gd name="T48" fmla="*/ 2147483647 w 5873"/>
              <a:gd name="T49" fmla="*/ 2147483647 h 1980"/>
              <a:gd name="T50" fmla="*/ 2147483647 w 5873"/>
              <a:gd name="T51" fmla="*/ 2147483647 h 1980"/>
              <a:gd name="T52" fmla="*/ 2147483647 w 5873"/>
              <a:gd name="T53" fmla="*/ 2147483647 h 1980"/>
              <a:gd name="T54" fmla="*/ 2147483647 w 5873"/>
              <a:gd name="T55" fmla="*/ 2147483647 h 1980"/>
              <a:gd name="T56" fmla="*/ 2147483647 w 5873"/>
              <a:gd name="T57" fmla="*/ 2147483647 h 1980"/>
              <a:gd name="T58" fmla="*/ 2147483647 w 5873"/>
              <a:gd name="T59" fmla="*/ 2147483647 h 1980"/>
              <a:gd name="T60" fmla="*/ 2147483647 w 5873"/>
              <a:gd name="T61" fmla="*/ 2147483647 h 1980"/>
              <a:gd name="T62" fmla="*/ 2147483647 w 5873"/>
              <a:gd name="T63" fmla="*/ 2147483647 h 1980"/>
              <a:gd name="T64" fmla="*/ 2147483647 w 5873"/>
              <a:gd name="T65" fmla="*/ 2147483647 h 1980"/>
              <a:gd name="T66" fmla="*/ 2147483647 w 5873"/>
              <a:gd name="T67" fmla="*/ 2147483647 h 1980"/>
              <a:gd name="T68" fmla="*/ 2147483647 w 5873"/>
              <a:gd name="T69" fmla="*/ 2147483647 h 1980"/>
              <a:gd name="T70" fmla="*/ 2147483647 w 5873"/>
              <a:gd name="T71" fmla="*/ 2147483647 h 1980"/>
              <a:gd name="T72" fmla="*/ 2147483647 w 5873"/>
              <a:gd name="T73" fmla="*/ 2147483647 h 1980"/>
              <a:gd name="T74" fmla="*/ 2147483647 w 5873"/>
              <a:gd name="T75" fmla="*/ 2147483647 h 1980"/>
              <a:gd name="T76" fmla="*/ 2147483647 w 5873"/>
              <a:gd name="T77" fmla="*/ 2147483647 h 1980"/>
              <a:gd name="T78" fmla="*/ 2147483647 w 5873"/>
              <a:gd name="T79" fmla="*/ 2147483647 h 1980"/>
              <a:gd name="T80" fmla="*/ 2147483647 w 5873"/>
              <a:gd name="T81" fmla="*/ 2147483647 h 1980"/>
              <a:gd name="T82" fmla="*/ 2147483647 w 5873"/>
              <a:gd name="T83" fmla="*/ 2147483647 h 1980"/>
              <a:gd name="T84" fmla="*/ 2147483647 w 5873"/>
              <a:gd name="T85" fmla="*/ 2147483647 h 1980"/>
              <a:gd name="T86" fmla="*/ 2147483647 w 5873"/>
              <a:gd name="T87" fmla="*/ 2147483647 h 1980"/>
              <a:gd name="T88" fmla="*/ 2147483647 w 5873"/>
              <a:gd name="T89" fmla="*/ 2147483647 h 1980"/>
              <a:gd name="T90" fmla="*/ 2147483647 w 5873"/>
              <a:gd name="T91" fmla="*/ 2147483647 h 1980"/>
              <a:gd name="T92" fmla="*/ 2147483647 w 5873"/>
              <a:gd name="T93" fmla="*/ 2147483647 h 1980"/>
              <a:gd name="T94" fmla="*/ 2147483647 w 5873"/>
              <a:gd name="T95" fmla="*/ 2147483647 h 1980"/>
              <a:gd name="T96" fmla="*/ 2147483647 w 5873"/>
              <a:gd name="T97" fmla="*/ 2147483647 h 1980"/>
              <a:gd name="T98" fmla="*/ 2147483647 w 5873"/>
              <a:gd name="T99" fmla="*/ 2147483647 h 1980"/>
              <a:gd name="T100" fmla="*/ 2147483647 w 5873"/>
              <a:gd name="T101" fmla="*/ 0 h 1980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5873"/>
              <a:gd name="T154" fmla="*/ 0 h 1980"/>
              <a:gd name="T155" fmla="*/ 5873 w 5873"/>
              <a:gd name="T156" fmla="*/ 1980 h 1980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5873" h="1980">
                <a:moveTo>
                  <a:pt x="48" y="0"/>
                </a:moveTo>
                <a:cubicBezTo>
                  <a:pt x="4" y="65"/>
                  <a:pt x="37" y="7"/>
                  <a:pt x="24" y="168"/>
                </a:cubicBezTo>
                <a:cubicBezTo>
                  <a:pt x="19" y="234"/>
                  <a:pt x="0" y="294"/>
                  <a:pt x="0" y="360"/>
                </a:cubicBezTo>
                <a:lnTo>
                  <a:pt x="17" y="1254"/>
                </a:lnTo>
                <a:lnTo>
                  <a:pt x="335" y="1299"/>
                </a:lnTo>
                <a:lnTo>
                  <a:pt x="1378" y="1436"/>
                </a:lnTo>
                <a:lnTo>
                  <a:pt x="1741" y="1526"/>
                </a:lnTo>
                <a:lnTo>
                  <a:pt x="2194" y="1572"/>
                </a:lnTo>
                <a:cubicBezTo>
                  <a:pt x="2295" y="1573"/>
                  <a:pt x="2395" y="1570"/>
                  <a:pt x="2496" y="1576"/>
                </a:cubicBezTo>
                <a:cubicBezTo>
                  <a:pt x="2515" y="1577"/>
                  <a:pt x="2655" y="1625"/>
                  <a:pt x="2680" y="1632"/>
                </a:cubicBezTo>
                <a:cubicBezTo>
                  <a:pt x="2751" y="1653"/>
                  <a:pt x="2876" y="1664"/>
                  <a:pt x="2952" y="1664"/>
                </a:cubicBezTo>
                <a:lnTo>
                  <a:pt x="3238" y="1753"/>
                </a:lnTo>
                <a:lnTo>
                  <a:pt x="3827" y="1708"/>
                </a:lnTo>
                <a:lnTo>
                  <a:pt x="4326" y="1798"/>
                </a:lnTo>
                <a:lnTo>
                  <a:pt x="4644" y="1798"/>
                </a:lnTo>
                <a:lnTo>
                  <a:pt x="5007" y="1753"/>
                </a:lnTo>
                <a:lnTo>
                  <a:pt x="5505" y="1934"/>
                </a:lnTo>
                <a:lnTo>
                  <a:pt x="5778" y="1980"/>
                </a:lnTo>
                <a:lnTo>
                  <a:pt x="5868" y="1980"/>
                </a:lnTo>
                <a:cubicBezTo>
                  <a:pt x="5864" y="1696"/>
                  <a:pt x="5873" y="1412"/>
                  <a:pt x="5856" y="1128"/>
                </a:cubicBezTo>
                <a:cubicBezTo>
                  <a:pt x="5855" y="1114"/>
                  <a:pt x="5829" y="1124"/>
                  <a:pt x="5816" y="1120"/>
                </a:cubicBezTo>
                <a:cubicBezTo>
                  <a:pt x="5816" y="1120"/>
                  <a:pt x="5756" y="1100"/>
                  <a:pt x="5744" y="1096"/>
                </a:cubicBezTo>
                <a:cubicBezTo>
                  <a:pt x="5621" y="1055"/>
                  <a:pt x="5489" y="1012"/>
                  <a:pt x="5360" y="1000"/>
                </a:cubicBezTo>
                <a:cubicBezTo>
                  <a:pt x="5251" y="978"/>
                  <a:pt x="5372" y="1000"/>
                  <a:pt x="5136" y="984"/>
                </a:cubicBezTo>
                <a:cubicBezTo>
                  <a:pt x="5079" y="980"/>
                  <a:pt x="5024" y="960"/>
                  <a:pt x="4968" y="952"/>
                </a:cubicBezTo>
                <a:cubicBezTo>
                  <a:pt x="4902" y="930"/>
                  <a:pt x="4937" y="938"/>
                  <a:pt x="4864" y="928"/>
                </a:cubicBezTo>
                <a:cubicBezTo>
                  <a:pt x="4751" y="890"/>
                  <a:pt x="4693" y="893"/>
                  <a:pt x="4552" y="888"/>
                </a:cubicBezTo>
                <a:cubicBezTo>
                  <a:pt x="4500" y="883"/>
                  <a:pt x="4450" y="878"/>
                  <a:pt x="4400" y="864"/>
                </a:cubicBezTo>
                <a:cubicBezTo>
                  <a:pt x="4384" y="860"/>
                  <a:pt x="4352" y="848"/>
                  <a:pt x="4352" y="848"/>
                </a:cubicBezTo>
                <a:cubicBezTo>
                  <a:pt x="4306" y="802"/>
                  <a:pt x="4354" y="841"/>
                  <a:pt x="4280" y="816"/>
                </a:cubicBezTo>
                <a:cubicBezTo>
                  <a:pt x="4271" y="813"/>
                  <a:pt x="4265" y="804"/>
                  <a:pt x="4256" y="800"/>
                </a:cubicBezTo>
                <a:cubicBezTo>
                  <a:pt x="4220" y="785"/>
                  <a:pt x="4231" y="800"/>
                  <a:pt x="4200" y="784"/>
                </a:cubicBezTo>
                <a:cubicBezTo>
                  <a:pt x="4162" y="765"/>
                  <a:pt x="4121" y="742"/>
                  <a:pt x="4080" y="728"/>
                </a:cubicBezTo>
                <a:cubicBezTo>
                  <a:pt x="3964" y="735"/>
                  <a:pt x="3851" y="755"/>
                  <a:pt x="3736" y="768"/>
                </a:cubicBezTo>
                <a:cubicBezTo>
                  <a:pt x="3623" y="763"/>
                  <a:pt x="3494" y="773"/>
                  <a:pt x="3384" y="736"/>
                </a:cubicBezTo>
                <a:cubicBezTo>
                  <a:pt x="3299" y="745"/>
                  <a:pt x="3279" y="752"/>
                  <a:pt x="3192" y="744"/>
                </a:cubicBezTo>
                <a:cubicBezTo>
                  <a:pt x="3120" y="730"/>
                  <a:pt x="3048" y="728"/>
                  <a:pt x="2976" y="712"/>
                </a:cubicBezTo>
                <a:cubicBezTo>
                  <a:pt x="2861" y="686"/>
                  <a:pt x="2750" y="645"/>
                  <a:pt x="2632" y="632"/>
                </a:cubicBezTo>
                <a:cubicBezTo>
                  <a:pt x="2576" y="613"/>
                  <a:pt x="2537" y="613"/>
                  <a:pt x="2472" y="608"/>
                </a:cubicBezTo>
                <a:cubicBezTo>
                  <a:pt x="2440" y="600"/>
                  <a:pt x="2409" y="591"/>
                  <a:pt x="2376" y="584"/>
                </a:cubicBezTo>
                <a:cubicBezTo>
                  <a:pt x="2317" y="545"/>
                  <a:pt x="2228" y="542"/>
                  <a:pt x="2160" y="536"/>
                </a:cubicBezTo>
                <a:cubicBezTo>
                  <a:pt x="2089" y="522"/>
                  <a:pt x="2032" y="498"/>
                  <a:pt x="1960" y="488"/>
                </a:cubicBezTo>
                <a:cubicBezTo>
                  <a:pt x="1868" y="457"/>
                  <a:pt x="1774" y="447"/>
                  <a:pt x="1680" y="424"/>
                </a:cubicBezTo>
                <a:cubicBezTo>
                  <a:pt x="1623" y="339"/>
                  <a:pt x="1459" y="348"/>
                  <a:pt x="1376" y="344"/>
                </a:cubicBezTo>
                <a:cubicBezTo>
                  <a:pt x="1327" y="337"/>
                  <a:pt x="1281" y="327"/>
                  <a:pt x="1232" y="320"/>
                </a:cubicBezTo>
                <a:cubicBezTo>
                  <a:pt x="1160" y="296"/>
                  <a:pt x="1083" y="287"/>
                  <a:pt x="1008" y="280"/>
                </a:cubicBezTo>
                <a:cubicBezTo>
                  <a:pt x="907" y="246"/>
                  <a:pt x="810" y="217"/>
                  <a:pt x="704" y="208"/>
                </a:cubicBezTo>
                <a:cubicBezTo>
                  <a:pt x="537" y="152"/>
                  <a:pt x="639" y="169"/>
                  <a:pt x="336" y="160"/>
                </a:cubicBezTo>
                <a:cubicBezTo>
                  <a:pt x="303" y="149"/>
                  <a:pt x="267" y="143"/>
                  <a:pt x="240" y="120"/>
                </a:cubicBezTo>
                <a:cubicBezTo>
                  <a:pt x="215" y="99"/>
                  <a:pt x="206" y="71"/>
                  <a:pt x="176" y="56"/>
                </a:cubicBezTo>
                <a:cubicBezTo>
                  <a:pt x="134" y="35"/>
                  <a:pt x="90" y="21"/>
                  <a:pt x="48" y="0"/>
                </a:cubicBezTo>
                <a:close/>
              </a:path>
            </a:pathLst>
          </a:custGeom>
          <a:gradFill rotWithShape="1">
            <a:gsLst>
              <a:gs pos="0">
                <a:srgbClr val="CCCC00">
                  <a:alpha val="39998"/>
                </a:srgbClr>
              </a:gs>
              <a:gs pos="100000">
                <a:srgbClr val="5E5E00">
                  <a:alpha val="60001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2712" name="Rectangle 10"/>
          <p:cNvSpPr>
            <a:spLocks noChangeArrowheads="1"/>
          </p:cNvSpPr>
          <p:nvPr/>
        </p:nvSpPr>
        <p:spPr bwMode="auto">
          <a:xfrm rot="667423">
            <a:off x="2195513" y="4652963"/>
            <a:ext cx="3960812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 dirty="0">
                <a:latin typeface="+mn-ea"/>
                <a:ea typeface="+mn-ea"/>
              </a:rPr>
              <a:t>超過</a:t>
            </a:r>
            <a:r>
              <a:rPr lang="en-US" altLang="zh-TW" sz="3600" b="1" dirty="0">
                <a:latin typeface="+mn-ea"/>
                <a:ea typeface="+mn-ea"/>
              </a:rPr>
              <a:t>10</a:t>
            </a:r>
            <a:r>
              <a:rPr lang="zh-TW" altLang="en-US" sz="3600" b="1" dirty="0">
                <a:latin typeface="+mn-ea"/>
                <a:ea typeface="+mn-ea"/>
              </a:rPr>
              <a:t>公尺的沙層</a:t>
            </a:r>
            <a:r>
              <a:rPr lang="en-US" altLang="zh-TW" sz="3600" b="1" dirty="0">
                <a:latin typeface="+mn-ea"/>
                <a:ea typeface="+mn-ea"/>
              </a:rPr>
              <a:t>~</a:t>
            </a:r>
            <a:r>
              <a:rPr lang="zh-TW" altLang="en-US" sz="3600" b="1" dirty="0">
                <a:solidFill>
                  <a:srgbClr val="FFFF00"/>
                </a:solidFill>
                <a:latin typeface="+mn-ea"/>
                <a:ea typeface="+mn-ea"/>
              </a:rPr>
              <a:t>水在這裡</a:t>
            </a:r>
            <a:r>
              <a:rPr lang="en-US" altLang="zh-TW" sz="3600" b="1" dirty="0">
                <a:solidFill>
                  <a:srgbClr val="FFFF00"/>
                </a:solidFill>
                <a:latin typeface="+mn-ea"/>
                <a:ea typeface="+mn-ea"/>
              </a:rPr>
              <a:t>!</a:t>
            </a:r>
          </a:p>
        </p:txBody>
      </p:sp>
      <p:sp>
        <p:nvSpPr>
          <p:cNvPr id="74761" name="Rectangle 13"/>
          <p:cNvSpPr>
            <a:spLocks noChangeArrowheads="1"/>
          </p:cNvSpPr>
          <p:nvPr/>
        </p:nvSpPr>
        <p:spPr bwMode="auto">
          <a:xfrm>
            <a:off x="7380288" y="3716338"/>
            <a:ext cx="1763712" cy="4333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 sz="2000" b="1" dirty="0"/>
              <a:t>&lt;80</a:t>
            </a:r>
            <a:r>
              <a:rPr lang="zh-TW" altLang="en-US" sz="2000" b="1" dirty="0"/>
              <a:t>萬噸</a:t>
            </a:r>
            <a:r>
              <a:rPr lang="en-US" altLang="zh-TW" sz="2000" b="1" dirty="0"/>
              <a:t>/</a:t>
            </a:r>
            <a:r>
              <a:rPr lang="zh-TW" altLang="en-US" sz="2000" b="1" dirty="0"/>
              <a:t>日</a:t>
            </a:r>
          </a:p>
        </p:txBody>
      </p:sp>
      <p:sp>
        <p:nvSpPr>
          <p:cNvPr id="74763" name="Rectangle 15"/>
          <p:cNvSpPr>
            <a:spLocks noChangeArrowheads="1"/>
          </p:cNvSpPr>
          <p:nvPr/>
        </p:nvSpPr>
        <p:spPr bwMode="auto">
          <a:xfrm>
            <a:off x="0" y="2492375"/>
            <a:ext cx="1763713" cy="433388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 sz="2000" b="1"/>
              <a:t>&gt;200</a:t>
            </a:r>
            <a:r>
              <a:rPr lang="zh-TW" altLang="en-US" sz="2000" b="1"/>
              <a:t>萬噸</a:t>
            </a:r>
            <a:r>
              <a:rPr lang="en-US" altLang="zh-TW" sz="2000" b="1"/>
              <a:t>/</a:t>
            </a:r>
            <a:r>
              <a:rPr lang="zh-TW" altLang="en-US" sz="2000" b="1"/>
              <a:t>日</a:t>
            </a:r>
          </a:p>
        </p:txBody>
      </p:sp>
      <p:sp>
        <p:nvSpPr>
          <p:cNvPr id="74764" name="Line 16"/>
          <p:cNvSpPr>
            <a:spLocks noChangeShapeType="1"/>
          </p:cNvSpPr>
          <p:nvPr/>
        </p:nvSpPr>
        <p:spPr bwMode="auto">
          <a:xfrm flipH="1">
            <a:off x="755650" y="2924175"/>
            <a:ext cx="0" cy="43338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65" name="Rectangle 17"/>
          <p:cNvSpPr>
            <a:spLocks noChangeArrowheads="1"/>
          </p:cNvSpPr>
          <p:nvPr/>
        </p:nvSpPr>
        <p:spPr bwMode="auto">
          <a:xfrm>
            <a:off x="0" y="1989138"/>
            <a:ext cx="1619250" cy="431800"/>
          </a:xfrm>
          <a:prstGeom prst="rect">
            <a:avLst/>
          </a:prstGeom>
          <a:solidFill>
            <a:srgbClr val="66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 dirty="0"/>
              <a:t>里嶺大橋</a:t>
            </a:r>
          </a:p>
        </p:txBody>
      </p:sp>
      <p:sp>
        <p:nvSpPr>
          <p:cNvPr id="74766" name="Rectangle 18"/>
          <p:cNvSpPr>
            <a:spLocks noChangeArrowheads="1"/>
          </p:cNvSpPr>
          <p:nvPr/>
        </p:nvSpPr>
        <p:spPr bwMode="auto">
          <a:xfrm>
            <a:off x="7668766" y="4149080"/>
            <a:ext cx="1439738" cy="431800"/>
          </a:xfrm>
          <a:prstGeom prst="rect">
            <a:avLst/>
          </a:prstGeom>
          <a:solidFill>
            <a:srgbClr val="66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 dirty="0"/>
              <a:t>高屏堰</a:t>
            </a:r>
          </a:p>
        </p:txBody>
      </p:sp>
      <p:sp>
        <p:nvSpPr>
          <p:cNvPr id="74767" name="Line 19"/>
          <p:cNvSpPr>
            <a:spLocks noChangeShapeType="1"/>
          </p:cNvSpPr>
          <p:nvPr/>
        </p:nvSpPr>
        <p:spPr bwMode="auto">
          <a:xfrm>
            <a:off x="5436096" y="4077072"/>
            <a:ext cx="2951163" cy="574675"/>
          </a:xfrm>
          <a:prstGeom prst="line">
            <a:avLst/>
          </a:prstGeom>
          <a:noFill/>
          <a:ln w="127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68" name="Line 20"/>
          <p:cNvSpPr>
            <a:spLocks noChangeShapeType="1"/>
          </p:cNvSpPr>
          <p:nvPr/>
        </p:nvSpPr>
        <p:spPr bwMode="auto">
          <a:xfrm flipH="1" flipV="1">
            <a:off x="755576" y="3140968"/>
            <a:ext cx="3024187" cy="647700"/>
          </a:xfrm>
          <a:prstGeom prst="line">
            <a:avLst/>
          </a:prstGeom>
          <a:noFill/>
          <a:ln w="127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69" name="Rectangle 21"/>
          <p:cNvSpPr>
            <a:spLocks noChangeArrowheads="1"/>
          </p:cNvSpPr>
          <p:nvPr/>
        </p:nvSpPr>
        <p:spPr bwMode="auto">
          <a:xfrm rot="609065">
            <a:off x="3837051" y="3602241"/>
            <a:ext cx="1584325" cy="504825"/>
          </a:xfrm>
          <a:prstGeom prst="rect">
            <a:avLst/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 sz="2800" b="1" dirty="0">
                <a:solidFill>
                  <a:srgbClr val="FF0000"/>
                </a:solidFill>
              </a:rPr>
              <a:t>9</a:t>
            </a:r>
            <a:r>
              <a:rPr lang="zh-TW" altLang="en-US" sz="2800" b="1" dirty="0">
                <a:solidFill>
                  <a:srgbClr val="FF0000"/>
                </a:solidFill>
              </a:rPr>
              <a:t>公里</a:t>
            </a:r>
          </a:p>
        </p:txBody>
      </p:sp>
      <p:pic>
        <p:nvPicPr>
          <p:cNvPr id="397313" name="Picture 1" descr="C:\Users\luty\Desktop\近期相片\IMG_20150430_1226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3625" y="1052736"/>
            <a:ext cx="6970375" cy="2376264"/>
          </a:xfrm>
          <a:prstGeom prst="rect">
            <a:avLst/>
          </a:prstGeom>
          <a:noFill/>
        </p:spPr>
      </p:pic>
      <p:sp>
        <p:nvSpPr>
          <p:cNvPr id="74762" name="Line 14"/>
          <p:cNvSpPr>
            <a:spLocks noChangeShapeType="1"/>
          </p:cNvSpPr>
          <p:nvPr/>
        </p:nvSpPr>
        <p:spPr bwMode="auto">
          <a:xfrm>
            <a:off x="8532813" y="4076700"/>
            <a:ext cx="0" cy="6477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9" name="矩形 18"/>
          <p:cNvSpPr/>
          <p:nvPr/>
        </p:nvSpPr>
        <p:spPr>
          <a:xfrm>
            <a:off x="4860032" y="1340768"/>
            <a:ext cx="25922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 smtClean="0"/>
              <a:t>2015/04/30&lt;80</a:t>
            </a:r>
            <a:r>
              <a:rPr lang="zh-TW" altLang="en-US" b="1" dirty="0" smtClean="0"/>
              <a:t>萬噸</a:t>
            </a:r>
            <a:r>
              <a:rPr lang="en-US" altLang="zh-TW" b="1" dirty="0" smtClean="0"/>
              <a:t>/</a:t>
            </a:r>
            <a:r>
              <a:rPr lang="zh-TW" altLang="en-US" b="1" dirty="0" smtClean="0"/>
              <a:t>日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1844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1844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97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229" grpId="0" animBg="1"/>
      <p:bldP spid="1844233" grpId="0" animBg="1"/>
      <p:bldP spid="19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矩形 51"/>
          <p:cNvSpPr/>
          <p:nvPr/>
        </p:nvSpPr>
        <p:spPr>
          <a:xfrm>
            <a:off x="-396875" y="-171450"/>
            <a:ext cx="10009188" cy="453707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 l="20007" t="15593"/>
          <a:stretch>
            <a:fillRect/>
          </a:stretch>
        </p:blipFill>
        <p:spPr bwMode="auto">
          <a:xfrm>
            <a:off x="539750" y="2276475"/>
            <a:ext cx="7596188" cy="4581525"/>
          </a:xfrm>
          <a:prstGeom prst="rect">
            <a:avLst/>
          </a:prstGeom>
          <a:solidFill>
            <a:srgbClr val="0099CC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手繪多邊形 5"/>
          <p:cNvSpPr/>
          <p:nvPr/>
        </p:nvSpPr>
        <p:spPr>
          <a:xfrm>
            <a:off x="7667625" y="-190500"/>
            <a:ext cx="1728788" cy="7219950"/>
          </a:xfrm>
          <a:custGeom>
            <a:avLst/>
            <a:gdLst>
              <a:gd name="connsiteX0" fmla="*/ 0 w 1518834"/>
              <a:gd name="connsiteY0" fmla="*/ 3057828 h 7220849"/>
              <a:gd name="connsiteX1" fmla="*/ 30996 w 1518834"/>
              <a:gd name="connsiteY1" fmla="*/ 3011334 h 7220849"/>
              <a:gd name="connsiteX2" fmla="*/ 46495 w 1518834"/>
              <a:gd name="connsiteY2" fmla="*/ 2918344 h 7220849"/>
              <a:gd name="connsiteX3" fmla="*/ 61993 w 1518834"/>
              <a:gd name="connsiteY3" fmla="*/ 2871849 h 7220849"/>
              <a:gd name="connsiteX4" fmla="*/ 92990 w 1518834"/>
              <a:gd name="connsiteY4" fmla="*/ 2685869 h 7220849"/>
              <a:gd name="connsiteX5" fmla="*/ 108488 w 1518834"/>
              <a:gd name="connsiteY5" fmla="*/ 2623876 h 7220849"/>
              <a:gd name="connsiteX6" fmla="*/ 154983 w 1518834"/>
              <a:gd name="connsiteY6" fmla="*/ 2608378 h 7220849"/>
              <a:gd name="connsiteX7" fmla="*/ 201478 w 1518834"/>
              <a:gd name="connsiteY7" fmla="*/ 2468893 h 7220849"/>
              <a:gd name="connsiteX8" fmla="*/ 216976 w 1518834"/>
              <a:gd name="connsiteY8" fmla="*/ 2422398 h 7220849"/>
              <a:gd name="connsiteX9" fmla="*/ 263471 w 1518834"/>
              <a:gd name="connsiteY9" fmla="*/ 2298411 h 7220849"/>
              <a:gd name="connsiteX10" fmla="*/ 278969 w 1518834"/>
              <a:gd name="connsiteY10" fmla="*/ 2236418 h 7220849"/>
              <a:gd name="connsiteX11" fmla="*/ 294468 w 1518834"/>
              <a:gd name="connsiteY11" fmla="*/ 2189923 h 7220849"/>
              <a:gd name="connsiteX12" fmla="*/ 325464 w 1518834"/>
              <a:gd name="connsiteY12" fmla="*/ 1755971 h 7220849"/>
              <a:gd name="connsiteX13" fmla="*/ 356461 w 1518834"/>
              <a:gd name="connsiteY13" fmla="*/ 1554493 h 7220849"/>
              <a:gd name="connsiteX14" fmla="*/ 433952 w 1518834"/>
              <a:gd name="connsiteY14" fmla="*/ 1477001 h 7220849"/>
              <a:gd name="connsiteX15" fmla="*/ 480447 w 1518834"/>
              <a:gd name="connsiteY15" fmla="*/ 1430506 h 7220849"/>
              <a:gd name="connsiteX16" fmla="*/ 526942 w 1518834"/>
              <a:gd name="connsiteY16" fmla="*/ 1306520 h 7220849"/>
              <a:gd name="connsiteX17" fmla="*/ 542441 w 1518834"/>
              <a:gd name="connsiteY17" fmla="*/ 1244527 h 7220849"/>
              <a:gd name="connsiteX18" fmla="*/ 588935 w 1518834"/>
              <a:gd name="connsiteY18" fmla="*/ 1213530 h 7220849"/>
              <a:gd name="connsiteX19" fmla="*/ 619932 w 1518834"/>
              <a:gd name="connsiteY19" fmla="*/ 1074045 h 7220849"/>
              <a:gd name="connsiteX20" fmla="*/ 635430 w 1518834"/>
              <a:gd name="connsiteY20" fmla="*/ 965557 h 7220849"/>
              <a:gd name="connsiteX21" fmla="*/ 712922 w 1518834"/>
              <a:gd name="connsiteY21" fmla="*/ 872567 h 7220849"/>
              <a:gd name="connsiteX22" fmla="*/ 774915 w 1518834"/>
              <a:gd name="connsiteY22" fmla="*/ 748581 h 7220849"/>
              <a:gd name="connsiteX23" fmla="*/ 790413 w 1518834"/>
              <a:gd name="connsiteY23" fmla="*/ 702086 h 7220849"/>
              <a:gd name="connsiteX24" fmla="*/ 898902 w 1518834"/>
              <a:gd name="connsiteY24" fmla="*/ 578100 h 7220849"/>
              <a:gd name="connsiteX25" fmla="*/ 914400 w 1518834"/>
              <a:gd name="connsiteY25" fmla="*/ 531605 h 7220849"/>
              <a:gd name="connsiteX26" fmla="*/ 976393 w 1518834"/>
              <a:gd name="connsiteY26" fmla="*/ 438615 h 7220849"/>
              <a:gd name="connsiteX27" fmla="*/ 1007390 w 1518834"/>
              <a:gd name="connsiteY27" fmla="*/ 330127 h 7220849"/>
              <a:gd name="connsiteX28" fmla="*/ 1038386 w 1518834"/>
              <a:gd name="connsiteY28" fmla="*/ 283632 h 7220849"/>
              <a:gd name="connsiteX29" fmla="*/ 1084881 w 1518834"/>
              <a:gd name="connsiteY29" fmla="*/ 175144 h 7220849"/>
              <a:gd name="connsiteX30" fmla="*/ 1131376 w 1518834"/>
              <a:gd name="connsiteY30" fmla="*/ 159645 h 7220849"/>
              <a:gd name="connsiteX31" fmla="*/ 1146874 w 1518834"/>
              <a:gd name="connsiteY31" fmla="*/ 35659 h 7220849"/>
              <a:gd name="connsiteX32" fmla="*/ 1410346 w 1518834"/>
              <a:gd name="connsiteY32" fmla="*/ 35659 h 7220849"/>
              <a:gd name="connsiteX33" fmla="*/ 1394847 w 1518834"/>
              <a:gd name="connsiteY33" fmla="*/ 221639 h 7220849"/>
              <a:gd name="connsiteX34" fmla="*/ 1379349 w 1518834"/>
              <a:gd name="connsiteY34" fmla="*/ 268134 h 7220849"/>
              <a:gd name="connsiteX35" fmla="*/ 1363851 w 1518834"/>
              <a:gd name="connsiteY35" fmla="*/ 423117 h 7220849"/>
              <a:gd name="connsiteX36" fmla="*/ 1379349 w 1518834"/>
              <a:gd name="connsiteY36" fmla="*/ 888066 h 7220849"/>
              <a:gd name="connsiteX37" fmla="*/ 1394847 w 1518834"/>
              <a:gd name="connsiteY37" fmla="*/ 934561 h 7220849"/>
              <a:gd name="connsiteX38" fmla="*/ 1410346 w 1518834"/>
              <a:gd name="connsiteY38" fmla="*/ 1291022 h 7220849"/>
              <a:gd name="connsiteX39" fmla="*/ 1348352 w 1518834"/>
              <a:gd name="connsiteY39" fmla="*/ 2003944 h 7220849"/>
              <a:gd name="connsiteX40" fmla="*/ 1348352 w 1518834"/>
              <a:gd name="connsiteY40" fmla="*/ 2654873 h 7220849"/>
              <a:gd name="connsiteX41" fmla="*/ 1379349 w 1518834"/>
              <a:gd name="connsiteY41" fmla="*/ 2716866 h 7220849"/>
              <a:gd name="connsiteX42" fmla="*/ 1410346 w 1518834"/>
              <a:gd name="connsiteY42" fmla="*/ 4375184 h 7220849"/>
              <a:gd name="connsiteX43" fmla="*/ 1441342 w 1518834"/>
              <a:gd name="connsiteY43" fmla="*/ 5088106 h 7220849"/>
              <a:gd name="connsiteX44" fmla="*/ 1441342 w 1518834"/>
              <a:gd name="connsiteY44" fmla="*/ 5274086 h 7220849"/>
              <a:gd name="connsiteX45" fmla="*/ 1394847 w 1518834"/>
              <a:gd name="connsiteY45" fmla="*/ 5429069 h 7220849"/>
              <a:gd name="connsiteX46" fmla="*/ 1410346 w 1518834"/>
              <a:gd name="connsiteY46" fmla="*/ 5801028 h 7220849"/>
              <a:gd name="connsiteX47" fmla="*/ 1441342 w 1518834"/>
              <a:gd name="connsiteY47" fmla="*/ 5909517 h 7220849"/>
              <a:gd name="connsiteX48" fmla="*/ 1487837 w 1518834"/>
              <a:gd name="connsiteY48" fmla="*/ 6033503 h 7220849"/>
              <a:gd name="connsiteX49" fmla="*/ 1518834 w 1518834"/>
              <a:gd name="connsiteY49" fmla="*/ 6234981 h 7220849"/>
              <a:gd name="connsiteX50" fmla="*/ 1503335 w 1518834"/>
              <a:gd name="connsiteY50" fmla="*/ 6529449 h 7220849"/>
              <a:gd name="connsiteX51" fmla="*/ 1472339 w 1518834"/>
              <a:gd name="connsiteY51" fmla="*/ 6916906 h 7220849"/>
              <a:gd name="connsiteX52" fmla="*/ 1456841 w 1518834"/>
              <a:gd name="connsiteY52" fmla="*/ 7102886 h 7220849"/>
              <a:gd name="connsiteX53" fmla="*/ 1410346 w 1518834"/>
              <a:gd name="connsiteY53" fmla="*/ 7087388 h 7220849"/>
              <a:gd name="connsiteX54" fmla="*/ 1363851 w 1518834"/>
              <a:gd name="connsiteY54" fmla="*/ 7102886 h 7220849"/>
              <a:gd name="connsiteX55" fmla="*/ 1255363 w 1518834"/>
              <a:gd name="connsiteY55" fmla="*/ 7118384 h 7220849"/>
              <a:gd name="connsiteX56" fmla="*/ 1193369 w 1518834"/>
              <a:gd name="connsiteY56" fmla="*/ 7149381 h 7220849"/>
              <a:gd name="connsiteX57" fmla="*/ 1100380 w 1518834"/>
              <a:gd name="connsiteY57" fmla="*/ 7180378 h 7220849"/>
              <a:gd name="connsiteX58" fmla="*/ 1053885 w 1518834"/>
              <a:gd name="connsiteY58" fmla="*/ 7211374 h 7220849"/>
              <a:gd name="connsiteX59" fmla="*/ 1053885 w 1518834"/>
              <a:gd name="connsiteY59" fmla="*/ 7118384 h 7220849"/>
              <a:gd name="connsiteX60" fmla="*/ 1069383 w 1518834"/>
              <a:gd name="connsiteY60" fmla="*/ 7056391 h 7220849"/>
              <a:gd name="connsiteX61" fmla="*/ 1022888 w 1518834"/>
              <a:gd name="connsiteY61" fmla="*/ 7087388 h 7220849"/>
              <a:gd name="connsiteX62" fmla="*/ 1007390 w 1518834"/>
              <a:gd name="connsiteY62" fmla="*/ 7133883 h 7220849"/>
              <a:gd name="connsiteX63" fmla="*/ 960895 w 1518834"/>
              <a:gd name="connsiteY63" fmla="*/ 7149381 h 7220849"/>
              <a:gd name="connsiteX64" fmla="*/ 712922 w 1518834"/>
              <a:gd name="connsiteY64" fmla="*/ 7195876 h 7220849"/>
              <a:gd name="connsiteX65" fmla="*/ 666427 w 1518834"/>
              <a:gd name="connsiteY65" fmla="*/ 7180378 h 7220849"/>
              <a:gd name="connsiteX66" fmla="*/ 573437 w 1518834"/>
              <a:gd name="connsiteY66" fmla="*/ 7164879 h 7220849"/>
              <a:gd name="connsiteX67" fmla="*/ 480447 w 1518834"/>
              <a:gd name="connsiteY67" fmla="*/ 7102886 h 7220849"/>
              <a:gd name="connsiteX68" fmla="*/ 402956 w 1518834"/>
              <a:gd name="connsiteY68" fmla="*/ 7071889 h 7220849"/>
              <a:gd name="connsiteX69" fmla="*/ 309966 w 1518834"/>
              <a:gd name="connsiteY69" fmla="*/ 7040893 h 7220849"/>
              <a:gd name="connsiteX70" fmla="*/ 247973 w 1518834"/>
              <a:gd name="connsiteY70" fmla="*/ 6994398 h 7220849"/>
              <a:gd name="connsiteX71" fmla="*/ 232474 w 1518834"/>
              <a:gd name="connsiteY71" fmla="*/ 6947903 h 7220849"/>
              <a:gd name="connsiteX72" fmla="*/ 263471 w 1518834"/>
              <a:gd name="connsiteY72" fmla="*/ 6544947 h 7220849"/>
              <a:gd name="connsiteX73" fmla="*/ 232474 w 1518834"/>
              <a:gd name="connsiteY73" fmla="*/ 6482954 h 7220849"/>
              <a:gd name="connsiteX74" fmla="*/ 216976 w 1518834"/>
              <a:gd name="connsiteY74" fmla="*/ 6358967 h 7220849"/>
              <a:gd name="connsiteX75" fmla="*/ 201478 w 1518834"/>
              <a:gd name="connsiteY75" fmla="*/ 6312473 h 7220849"/>
              <a:gd name="connsiteX76" fmla="*/ 216976 w 1518834"/>
              <a:gd name="connsiteY76" fmla="*/ 6250479 h 7220849"/>
              <a:gd name="connsiteX77" fmla="*/ 216976 w 1518834"/>
              <a:gd name="connsiteY77" fmla="*/ 6141991 h 7220849"/>
              <a:gd name="connsiteX78" fmla="*/ 170481 w 1518834"/>
              <a:gd name="connsiteY78" fmla="*/ 5785530 h 7220849"/>
              <a:gd name="connsiteX79" fmla="*/ 139485 w 1518834"/>
              <a:gd name="connsiteY79" fmla="*/ 5708039 h 7220849"/>
              <a:gd name="connsiteX80" fmla="*/ 154983 w 1518834"/>
              <a:gd name="connsiteY80" fmla="*/ 5351578 h 7220849"/>
              <a:gd name="connsiteX81" fmla="*/ 170481 w 1518834"/>
              <a:gd name="connsiteY81" fmla="*/ 5305083 h 7220849"/>
              <a:gd name="connsiteX82" fmla="*/ 185980 w 1518834"/>
              <a:gd name="connsiteY82" fmla="*/ 4654154 h 7220849"/>
              <a:gd name="connsiteX83" fmla="*/ 216976 w 1518834"/>
              <a:gd name="connsiteY83" fmla="*/ 4127211 h 7220849"/>
              <a:gd name="connsiteX84" fmla="*/ 232474 w 1518834"/>
              <a:gd name="connsiteY84" fmla="*/ 3724256 h 7220849"/>
              <a:gd name="connsiteX85" fmla="*/ 216976 w 1518834"/>
              <a:gd name="connsiteY85" fmla="*/ 3445286 h 7220849"/>
              <a:gd name="connsiteX86" fmla="*/ 201478 w 1518834"/>
              <a:gd name="connsiteY86" fmla="*/ 3398791 h 7220849"/>
              <a:gd name="connsiteX87" fmla="*/ 216976 w 1518834"/>
              <a:gd name="connsiteY87" fmla="*/ 3352296 h 7220849"/>
              <a:gd name="connsiteX88" fmla="*/ 247973 w 1518834"/>
              <a:gd name="connsiteY88" fmla="*/ 3166317 h 7220849"/>
              <a:gd name="connsiteX89" fmla="*/ 232474 w 1518834"/>
              <a:gd name="connsiteY89" fmla="*/ 2778859 h 7220849"/>
              <a:gd name="connsiteX90" fmla="*/ 247973 w 1518834"/>
              <a:gd name="connsiteY90" fmla="*/ 2716866 h 7220849"/>
              <a:gd name="connsiteX91" fmla="*/ 247973 w 1518834"/>
              <a:gd name="connsiteY91" fmla="*/ 2329408 h 7220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</a:cxnLst>
            <a:rect l="l" t="t" r="r" b="b"/>
            <a:pathLst>
              <a:path w="1518834" h="7220849">
                <a:moveTo>
                  <a:pt x="0" y="3057828"/>
                </a:moveTo>
                <a:cubicBezTo>
                  <a:pt x="10332" y="3042330"/>
                  <a:pt x="25106" y="3029004"/>
                  <a:pt x="30996" y="3011334"/>
                </a:cubicBezTo>
                <a:cubicBezTo>
                  <a:pt x="40933" y="2981522"/>
                  <a:pt x="39678" y="2949020"/>
                  <a:pt x="46495" y="2918344"/>
                </a:cubicBezTo>
                <a:cubicBezTo>
                  <a:pt x="50039" y="2902396"/>
                  <a:pt x="56827" y="2887347"/>
                  <a:pt x="61993" y="2871849"/>
                </a:cubicBezTo>
                <a:cubicBezTo>
                  <a:pt x="74933" y="2781268"/>
                  <a:pt x="74858" y="2767464"/>
                  <a:pt x="92990" y="2685869"/>
                </a:cubicBezTo>
                <a:cubicBezTo>
                  <a:pt x="97611" y="2665076"/>
                  <a:pt x="95182" y="2640509"/>
                  <a:pt x="108488" y="2623876"/>
                </a:cubicBezTo>
                <a:cubicBezTo>
                  <a:pt x="118693" y="2611119"/>
                  <a:pt x="139485" y="2613544"/>
                  <a:pt x="154983" y="2608378"/>
                </a:cubicBezTo>
                <a:lnTo>
                  <a:pt x="201478" y="2468893"/>
                </a:lnTo>
                <a:cubicBezTo>
                  <a:pt x="206644" y="2453395"/>
                  <a:pt x="213772" y="2438417"/>
                  <a:pt x="216976" y="2422398"/>
                </a:cubicBezTo>
                <a:cubicBezTo>
                  <a:pt x="236127" y="2326641"/>
                  <a:pt x="217862" y="2366824"/>
                  <a:pt x="263471" y="2298411"/>
                </a:cubicBezTo>
                <a:cubicBezTo>
                  <a:pt x="268637" y="2277747"/>
                  <a:pt x="273117" y="2256899"/>
                  <a:pt x="278969" y="2236418"/>
                </a:cubicBezTo>
                <a:cubicBezTo>
                  <a:pt x="283457" y="2220710"/>
                  <a:pt x="292894" y="2206184"/>
                  <a:pt x="294468" y="2189923"/>
                </a:cubicBezTo>
                <a:cubicBezTo>
                  <a:pt x="308437" y="2045578"/>
                  <a:pt x="309449" y="1900103"/>
                  <a:pt x="325464" y="1755971"/>
                </a:cubicBezTo>
                <a:cubicBezTo>
                  <a:pt x="328575" y="1727973"/>
                  <a:pt x="336329" y="1601470"/>
                  <a:pt x="356461" y="1554493"/>
                </a:cubicBezTo>
                <a:cubicBezTo>
                  <a:pt x="381717" y="1495561"/>
                  <a:pt x="388031" y="1515269"/>
                  <a:pt x="433952" y="1477001"/>
                </a:cubicBezTo>
                <a:cubicBezTo>
                  <a:pt x="450790" y="1462969"/>
                  <a:pt x="464949" y="1446004"/>
                  <a:pt x="480447" y="1430506"/>
                </a:cubicBezTo>
                <a:cubicBezTo>
                  <a:pt x="520231" y="1271380"/>
                  <a:pt x="466158" y="1468609"/>
                  <a:pt x="526942" y="1306520"/>
                </a:cubicBezTo>
                <a:cubicBezTo>
                  <a:pt x="534421" y="1286576"/>
                  <a:pt x="530626" y="1262250"/>
                  <a:pt x="542441" y="1244527"/>
                </a:cubicBezTo>
                <a:cubicBezTo>
                  <a:pt x="552773" y="1229029"/>
                  <a:pt x="573437" y="1223862"/>
                  <a:pt x="588935" y="1213530"/>
                </a:cubicBezTo>
                <a:cubicBezTo>
                  <a:pt x="613021" y="1141274"/>
                  <a:pt x="604346" y="1175357"/>
                  <a:pt x="619932" y="1074045"/>
                </a:cubicBezTo>
                <a:cubicBezTo>
                  <a:pt x="625487" y="1037940"/>
                  <a:pt x="624933" y="1000546"/>
                  <a:pt x="635430" y="965557"/>
                </a:cubicBezTo>
                <a:cubicBezTo>
                  <a:pt x="644677" y="934733"/>
                  <a:pt x="693155" y="892334"/>
                  <a:pt x="712922" y="872567"/>
                </a:cubicBezTo>
                <a:cubicBezTo>
                  <a:pt x="746532" y="670906"/>
                  <a:pt x="693353" y="850534"/>
                  <a:pt x="774915" y="748581"/>
                </a:cubicBezTo>
                <a:cubicBezTo>
                  <a:pt x="785120" y="735824"/>
                  <a:pt x="782479" y="716367"/>
                  <a:pt x="790413" y="702086"/>
                </a:cubicBezTo>
                <a:cubicBezTo>
                  <a:pt x="843594" y="606361"/>
                  <a:pt x="830983" y="623379"/>
                  <a:pt x="898902" y="578100"/>
                </a:cubicBezTo>
                <a:cubicBezTo>
                  <a:pt x="904068" y="562602"/>
                  <a:pt x="906466" y="545886"/>
                  <a:pt x="914400" y="531605"/>
                </a:cubicBezTo>
                <a:cubicBezTo>
                  <a:pt x="932492" y="499040"/>
                  <a:pt x="976393" y="438615"/>
                  <a:pt x="976393" y="438615"/>
                </a:cubicBezTo>
                <a:cubicBezTo>
                  <a:pt x="981360" y="418746"/>
                  <a:pt x="996271" y="352366"/>
                  <a:pt x="1007390" y="330127"/>
                </a:cubicBezTo>
                <a:cubicBezTo>
                  <a:pt x="1015720" y="313467"/>
                  <a:pt x="1028054" y="299130"/>
                  <a:pt x="1038386" y="283632"/>
                </a:cubicBezTo>
                <a:cubicBezTo>
                  <a:pt x="1047693" y="246407"/>
                  <a:pt x="1051436" y="201901"/>
                  <a:pt x="1084881" y="175144"/>
                </a:cubicBezTo>
                <a:cubicBezTo>
                  <a:pt x="1097638" y="164938"/>
                  <a:pt x="1115878" y="164811"/>
                  <a:pt x="1131376" y="159645"/>
                </a:cubicBezTo>
                <a:cubicBezTo>
                  <a:pt x="1136542" y="118316"/>
                  <a:pt x="1119203" y="66789"/>
                  <a:pt x="1146874" y="35659"/>
                </a:cubicBezTo>
                <a:cubicBezTo>
                  <a:pt x="1178571" y="0"/>
                  <a:pt x="1401203" y="34745"/>
                  <a:pt x="1410346" y="35659"/>
                </a:cubicBezTo>
                <a:cubicBezTo>
                  <a:pt x="1405180" y="97652"/>
                  <a:pt x="1403069" y="159976"/>
                  <a:pt x="1394847" y="221639"/>
                </a:cubicBezTo>
                <a:cubicBezTo>
                  <a:pt x="1392688" y="237832"/>
                  <a:pt x="1381833" y="251987"/>
                  <a:pt x="1379349" y="268134"/>
                </a:cubicBezTo>
                <a:cubicBezTo>
                  <a:pt x="1371455" y="319449"/>
                  <a:pt x="1369017" y="371456"/>
                  <a:pt x="1363851" y="423117"/>
                </a:cubicBezTo>
                <a:cubicBezTo>
                  <a:pt x="1369017" y="578100"/>
                  <a:pt x="1369968" y="733281"/>
                  <a:pt x="1379349" y="888066"/>
                </a:cubicBezTo>
                <a:cubicBezTo>
                  <a:pt x="1380337" y="904373"/>
                  <a:pt x="1393594" y="918272"/>
                  <a:pt x="1394847" y="934561"/>
                </a:cubicBezTo>
                <a:cubicBezTo>
                  <a:pt x="1403969" y="1053143"/>
                  <a:pt x="1405180" y="1172202"/>
                  <a:pt x="1410346" y="1291022"/>
                </a:cubicBezTo>
                <a:cubicBezTo>
                  <a:pt x="1378484" y="1976056"/>
                  <a:pt x="1502706" y="1772416"/>
                  <a:pt x="1348352" y="2003944"/>
                </a:cubicBezTo>
                <a:cubicBezTo>
                  <a:pt x="1315150" y="2269564"/>
                  <a:pt x="1314367" y="2224399"/>
                  <a:pt x="1348352" y="2654873"/>
                </a:cubicBezTo>
                <a:cubicBezTo>
                  <a:pt x="1350170" y="2677905"/>
                  <a:pt x="1369017" y="2696202"/>
                  <a:pt x="1379349" y="2716866"/>
                </a:cubicBezTo>
                <a:cubicBezTo>
                  <a:pt x="1401018" y="4407045"/>
                  <a:pt x="1379378" y="3399702"/>
                  <a:pt x="1410346" y="4375184"/>
                </a:cubicBezTo>
                <a:cubicBezTo>
                  <a:pt x="1429895" y="4990978"/>
                  <a:pt x="1410464" y="4717569"/>
                  <a:pt x="1441342" y="5088106"/>
                </a:cubicBezTo>
                <a:cubicBezTo>
                  <a:pt x="1393853" y="5230575"/>
                  <a:pt x="1473286" y="4970624"/>
                  <a:pt x="1441342" y="5274086"/>
                </a:cubicBezTo>
                <a:cubicBezTo>
                  <a:pt x="1435696" y="5327725"/>
                  <a:pt x="1410345" y="5377408"/>
                  <a:pt x="1394847" y="5429069"/>
                </a:cubicBezTo>
                <a:cubicBezTo>
                  <a:pt x="1400013" y="5553055"/>
                  <a:pt x="1401505" y="5677249"/>
                  <a:pt x="1410346" y="5801028"/>
                </a:cubicBezTo>
                <a:cubicBezTo>
                  <a:pt x="1412653" y="5833328"/>
                  <a:pt x="1432264" y="5877744"/>
                  <a:pt x="1441342" y="5909517"/>
                </a:cubicBezTo>
                <a:cubicBezTo>
                  <a:pt x="1469477" y="6007989"/>
                  <a:pt x="1439687" y="5937202"/>
                  <a:pt x="1487837" y="6033503"/>
                </a:cubicBezTo>
                <a:cubicBezTo>
                  <a:pt x="1499634" y="6092490"/>
                  <a:pt x="1518834" y="6178691"/>
                  <a:pt x="1518834" y="6234981"/>
                </a:cubicBezTo>
                <a:cubicBezTo>
                  <a:pt x="1518834" y="6333273"/>
                  <a:pt x="1508244" y="6431280"/>
                  <a:pt x="1503335" y="6529449"/>
                </a:cubicBezTo>
                <a:cubicBezTo>
                  <a:pt x="1485791" y="6880320"/>
                  <a:pt x="1514381" y="6748735"/>
                  <a:pt x="1472339" y="6916906"/>
                </a:cubicBezTo>
                <a:cubicBezTo>
                  <a:pt x="1467173" y="6978899"/>
                  <a:pt x="1478100" y="7044423"/>
                  <a:pt x="1456841" y="7102886"/>
                </a:cubicBezTo>
                <a:cubicBezTo>
                  <a:pt x="1451258" y="7118239"/>
                  <a:pt x="1426683" y="7087388"/>
                  <a:pt x="1410346" y="7087388"/>
                </a:cubicBezTo>
                <a:cubicBezTo>
                  <a:pt x="1394009" y="7087388"/>
                  <a:pt x="1379870" y="7099682"/>
                  <a:pt x="1363851" y="7102886"/>
                </a:cubicBezTo>
                <a:cubicBezTo>
                  <a:pt x="1328031" y="7110050"/>
                  <a:pt x="1291526" y="7113218"/>
                  <a:pt x="1255363" y="7118384"/>
                </a:cubicBezTo>
                <a:cubicBezTo>
                  <a:pt x="1234698" y="7128716"/>
                  <a:pt x="1214820" y="7140800"/>
                  <a:pt x="1193369" y="7149381"/>
                </a:cubicBezTo>
                <a:cubicBezTo>
                  <a:pt x="1163033" y="7161516"/>
                  <a:pt x="1127566" y="7162255"/>
                  <a:pt x="1100380" y="7180378"/>
                </a:cubicBezTo>
                <a:lnTo>
                  <a:pt x="1053885" y="7211374"/>
                </a:lnTo>
                <a:cubicBezTo>
                  <a:pt x="1031630" y="7144611"/>
                  <a:pt x="1034810" y="7185147"/>
                  <a:pt x="1053885" y="7118384"/>
                </a:cubicBezTo>
                <a:cubicBezTo>
                  <a:pt x="1059737" y="7097903"/>
                  <a:pt x="1084445" y="7071452"/>
                  <a:pt x="1069383" y="7056391"/>
                </a:cubicBezTo>
                <a:cubicBezTo>
                  <a:pt x="1056212" y="7043220"/>
                  <a:pt x="1038386" y="7077056"/>
                  <a:pt x="1022888" y="7087388"/>
                </a:cubicBezTo>
                <a:cubicBezTo>
                  <a:pt x="1017722" y="7102886"/>
                  <a:pt x="1018942" y="7122331"/>
                  <a:pt x="1007390" y="7133883"/>
                </a:cubicBezTo>
                <a:cubicBezTo>
                  <a:pt x="995838" y="7145435"/>
                  <a:pt x="975507" y="7142075"/>
                  <a:pt x="960895" y="7149381"/>
                </a:cubicBezTo>
                <a:cubicBezTo>
                  <a:pt x="817959" y="7220849"/>
                  <a:pt x="1079052" y="7167713"/>
                  <a:pt x="712922" y="7195876"/>
                </a:cubicBezTo>
                <a:cubicBezTo>
                  <a:pt x="697424" y="7190710"/>
                  <a:pt x="682375" y="7183922"/>
                  <a:pt x="666427" y="7180378"/>
                </a:cubicBezTo>
                <a:cubicBezTo>
                  <a:pt x="635751" y="7173561"/>
                  <a:pt x="602444" y="7176965"/>
                  <a:pt x="573437" y="7164879"/>
                </a:cubicBezTo>
                <a:cubicBezTo>
                  <a:pt x="539049" y="7150551"/>
                  <a:pt x="515036" y="7116722"/>
                  <a:pt x="480447" y="7102886"/>
                </a:cubicBezTo>
                <a:cubicBezTo>
                  <a:pt x="454617" y="7092554"/>
                  <a:pt x="429101" y="7081396"/>
                  <a:pt x="402956" y="7071889"/>
                </a:cubicBezTo>
                <a:cubicBezTo>
                  <a:pt x="372250" y="7060723"/>
                  <a:pt x="309966" y="7040893"/>
                  <a:pt x="309966" y="7040893"/>
                </a:cubicBezTo>
                <a:cubicBezTo>
                  <a:pt x="289302" y="7025395"/>
                  <a:pt x="264509" y="7014241"/>
                  <a:pt x="247973" y="6994398"/>
                </a:cubicBezTo>
                <a:cubicBezTo>
                  <a:pt x="237514" y="6981848"/>
                  <a:pt x="231911" y="6964230"/>
                  <a:pt x="232474" y="6947903"/>
                </a:cubicBezTo>
                <a:cubicBezTo>
                  <a:pt x="237117" y="6813268"/>
                  <a:pt x="253139" y="6679266"/>
                  <a:pt x="263471" y="6544947"/>
                </a:cubicBezTo>
                <a:cubicBezTo>
                  <a:pt x="253139" y="6524283"/>
                  <a:pt x="238077" y="6505368"/>
                  <a:pt x="232474" y="6482954"/>
                </a:cubicBezTo>
                <a:cubicBezTo>
                  <a:pt x="222372" y="6442547"/>
                  <a:pt x="224427" y="6399946"/>
                  <a:pt x="216976" y="6358967"/>
                </a:cubicBezTo>
                <a:cubicBezTo>
                  <a:pt x="214054" y="6342894"/>
                  <a:pt x="206644" y="6327971"/>
                  <a:pt x="201478" y="6312473"/>
                </a:cubicBezTo>
                <a:cubicBezTo>
                  <a:pt x="206644" y="6291808"/>
                  <a:pt x="216976" y="6271780"/>
                  <a:pt x="216976" y="6250479"/>
                </a:cubicBezTo>
                <a:cubicBezTo>
                  <a:pt x="216976" y="6114255"/>
                  <a:pt x="179817" y="6253470"/>
                  <a:pt x="216976" y="6141991"/>
                </a:cubicBezTo>
                <a:cubicBezTo>
                  <a:pt x="123546" y="6001844"/>
                  <a:pt x="214958" y="6156172"/>
                  <a:pt x="170481" y="5785530"/>
                </a:cubicBezTo>
                <a:cubicBezTo>
                  <a:pt x="167166" y="5757908"/>
                  <a:pt x="149817" y="5733869"/>
                  <a:pt x="139485" y="5708039"/>
                </a:cubicBezTo>
                <a:cubicBezTo>
                  <a:pt x="144651" y="5589219"/>
                  <a:pt x="145861" y="5470160"/>
                  <a:pt x="154983" y="5351578"/>
                </a:cubicBezTo>
                <a:cubicBezTo>
                  <a:pt x="156236" y="5335289"/>
                  <a:pt x="169756" y="5321404"/>
                  <a:pt x="170481" y="5305083"/>
                </a:cubicBezTo>
                <a:cubicBezTo>
                  <a:pt x="180118" y="5088259"/>
                  <a:pt x="178982" y="4871079"/>
                  <a:pt x="185980" y="4654154"/>
                </a:cubicBezTo>
                <a:cubicBezTo>
                  <a:pt x="203778" y="4102428"/>
                  <a:pt x="195034" y="4566069"/>
                  <a:pt x="216976" y="4127211"/>
                </a:cubicBezTo>
                <a:cubicBezTo>
                  <a:pt x="223688" y="3992961"/>
                  <a:pt x="227308" y="3858574"/>
                  <a:pt x="232474" y="3724256"/>
                </a:cubicBezTo>
                <a:cubicBezTo>
                  <a:pt x="227308" y="3631266"/>
                  <a:pt x="225806" y="3538000"/>
                  <a:pt x="216976" y="3445286"/>
                </a:cubicBezTo>
                <a:cubicBezTo>
                  <a:pt x="215427" y="3429023"/>
                  <a:pt x="201478" y="3415128"/>
                  <a:pt x="201478" y="3398791"/>
                </a:cubicBezTo>
                <a:cubicBezTo>
                  <a:pt x="201478" y="3382454"/>
                  <a:pt x="213772" y="3368315"/>
                  <a:pt x="216976" y="3352296"/>
                </a:cubicBezTo>
                <a:cubicBezTo>
                  <a:pt x="229302" y="3290668"/>
                  <a:pt x="247973" y="3166317"/>
                  <a:pt x="247973" y="3166317"/>
                </a:cubicBezTo>
                <a:cubicBezTo>
                  <a:pt x="242807" y="3037164"/>
                  <a:pt x="232474" y="2908115"/>
                  <a:pt x="232474" y="2778859"/>
                </a:cubicBezTo>
                <a:cubicBezTo>
                  <a:pt x="232474" y="2757559"/>
                  <a:pt x="247239" y="2738154"/>
                  <a:pt x="247973" y="2716866"/>
                </a:cubicBezTo>
                <a:cubicBezTo>
                  <a:pt x="252424" y="2587790"/>
                  <a:pt x="247973" y="2458561"/>
                  <a:pt x="247973" y="2329408"/>
                </a:cubicBezTo>
              </a:path>
            </a:pathLst>
          </a:custGeom>
          <a:solidFill>
            <a:srgbClr val="800000"/>
          </a:solidFill>
          <a:ln>
            <a:solidFill>
              <a:srgbClr val="A500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" name="手繪多邊形 7"/>
          <p:cNvSpPr/>
          <p:nvPr/>
        </p:nvSpPr>
        <p:spPr>
          <a:xfrm>
            <a:off x="1333500" y="1989138"/>
            <a:ext cx="6334125" cy="1727200"/>
          </a:xfrm>
          <a:custGeom>
            <a:avLst/>
            <a:gdLst>
              <a:gd name="connsiteX0" fmla="*/ 6046885 w 6046885"/>
              <a:gd name="connsiteY0" fmla="*/ 232475 h 1472339"/>
              <a:gd name="connsiteX1" fmla="*/ 6031387 w 6046885"/>
              <a:gd name="connsiteY1" fmla="*/ 278970 h 1472339"/>
              <a:gd name="connsiteX2" fmla="*/ 5876404 w 6046885"/>
              <a:gd name="connsiteY2" fmla="*/ 325465 h 1472339"/>
              <a:gd name="connsiteX3" fmla="*/ 5659428 w 6046885"/>
              <a:gd name="connsiteY3" fmla="*/ 356461 h 1472339"/>
              <a:gd name="connsiteX4" fmla="*/ 5612933 w 6046885"/>
              <a:gd name="connsiteY4" fmla="*/ 371960 h 1472339"/>
              <a:gd name="connsiteX5" fmla="*/ 5519943 w 6046885"/>
              <a:gd name="connsiteY5" fmla="*/ 387458 h 1472339"/>
              <a:gd name="connsiteX6" fmla="*/ 5457950 w 6046885"/>
              <a:gd name="connsiteY6" fmla="*/ 402956 h 1472339"/>
              <a:gd name="connsiteX7" fmla="*/ 5209977 w 6046885"/>
              <a:gd name="connsiteY7" fmla="*/ 449451 h 1472339"/>
              <a:gd name="connsiteX8" fmla="*/ 5163482 w 6046885"/>
              <a:gd name="connsiteY8" fmla="*/ 464949 h 1472339"/>
              <a:gd name="connsiteX9" fmla="*/ 5039495 w 6046885"/>
              <a:gd name="connsiteY9" fmla="*/ 495946 h 1472339"/>
              <a:gd name="connsiteX10" fmla="*/ 4993001 w 6046885"/>
              <a:gd name="connsiteY10" fmla="*/ 511444 h 1472339"/>
              <a:gd name="connsiteX11" fmla="*/ 4636540 w 6046885"/>
              <a:gd name="connsiteY11" fmla="*/ 526943 h 1472339"/>
              <a:gd name="connsiteX12" fmla="*/ 4574546 w 6046885"/>
              <a:gd name="connsiteY12" fmla="*/ 557939 h 1472339"/>
              <a:gd name="connsiteX13" fmla="*/ 4512553 w 6046885"/>
              <a:gd name="connsiteY13" fmla="*/ 573437 h 1472339"/>
              <a:gd name="connsiteX14" fmla="*/ 4466058 w 6046885"/>
              <a:gd name="connsiteY14" fmla="*/ 588936 h 1472339"/>
              <a:gd name="connsiteX15" fmla="*/ 4156092 w 6046885"/>
              <a:gd name="connsiteY15" fmla="*/ 573437 h 1472339"/>
              <a:gd name="connsiteX16" fmla="*/ 3923618 w 6046885"/>
              <a:gd name="connsiteY16" fmla="*/ 604434 h 1472339"/>
              <a:gd name="connsiteX17" fmla="*/ 3877123 w 6046885"/>
              <a:gd name="connsiteY17" fmla="*/ 619932 h 1472339"/>
              <a:gd name="connsiteX18" fmla="*/ 3861624 w 6046885"/>
              <a:gd name="connsiteY18" fmla="*/ 666427 h 1472339"/>
              <a:gd name="connsiteX19" fmla="*/ 3722140 w 6046885"/>
              <a:gd name="connsiteY19" fmla="*/ 712922 h 1472339"/>
              <a:gd name="connsiteX20" fmla="*/ 3675645 w 6046885"/>
              <a:gd name="connsiteY20" fmla="*/ 728421 h 1472339"/>
              <a:gd name="connsiteX21" fmla="*/ 3536160 w 6046885"/>
              <a:gd name="connsiteY21" fmla="*/ 805912 h 1472339"/>
              <a:gd name="connsiteX22" fmla="*/ 3489665 w 6046885"/>
              <a:gd name="connsiteY22" fmla="*/ 836909 h 1472339"/>
              <a:gd name="connsiteX23" fmla="*/ 3396675 w 6046885"/>
              <a:gd name="connsiteY23" fmla="*/ 867905 h 1472339"/>
              <a:gd name="connsiteX24" fmla="*/ 3350180 w 6046885"/>
              <a:gd name="connsiteY24" fmla="*/ 898902 h 1472339"/>
              <a:gd name="connsiteX25" fmla="*/ 3164201 w 6046885"/>
              <a:gd name="connsiteY25" fmla="*/ 914400 h 1472339"/>
              <a:gd name="connsiteX26" fmla="*/ 3086709 w 6046885"/>
              <a:gd name="connsiteY26" fmla="*/ 929898 h 1472339"/>
              <a:gd name="connsiteX27" fmla="*/ 2125814 w 6046885"/>
              <a:gd name="connsiteY27" fmla="*/ 883404 h 1472339"/>
              <a:gd name="connsiteX28" fmla="*/ 1970831 w 6046885"/>
              <a:gd name="connsiteY28" fmla="*/ 929898 h 1472339"/>
              <a:gd name="connsiteX29" fmla="*/ 1924336 w 6046885"/>
              <a:gd name="connsiteY29" fmla="*/ 945397 h 1472339"/>
              <a:gd name="connsiteX30" fmla="*/ 1877841 w 6046885"/>
              <a:gd name="connsiteY30" fmla="*/ 960895 h 1472339"/>
              <a:gd name="connsiteX31" fmla="*/ 1769353 w 6046885"/>
              <a:gd name="connsiteY31" fmla="*/ 1069383 h 1472339"/>
              <a:gd name="connsiteX32" fmla="*/ 1521380 w 6046885"/>
              <a:gd name="connsiteY32" fmla="*/ 1115878 h 1472339"/>
              <a:gd name="connsiteX33" fmla="*/ 1428390 w 6046885"/>
              <a:gd name="connsiteY33" fmla="*/ 1131376 h 1472339"/>
              <a:gd name="connsiteX34" fmla="*/ 1335401 w 6046885"/>
              <a:gd name="connsiteY34" fmla="*/ 1162373 h 1472339"/>
              <a:gd name="connsiteX35" fmla="*/ 1288906 w 6046885"/>
              <a:gd name="connsiteY35" fmla="*/ 1177871 h 1472339"/>
              <a:gd name="connsiteX36" fmla="*/ 1164919 w 6046885"/>
              <a:gd name="connsiteY36" fmla="*/ 1193370 h 1472339"/>
              <a:gd name="connsiteX37" fmla="*/ 1025434 w 6046885"/>
              <a:gd name="connsiteY37" fmla="*/ 1270861 h 1472339"/>
              <a:gd name="connsiteX38" fmla="*/ 978940 w 6046885"/>
              <a:gd name="connsiteY38" fmla="*/ 1317356 h 1472339"/>
              <a:gd name="connsiteX39" fmla="*/ 870451 w 6046885"/>
              <a:gd name="connsiteY39" fmla="*/ 1348353 h 1472339"/>
              <a:gd name="connsiteX40" fmla="*/ 777462 w 6046885"/>
              <a:gd name="connsiteY40" fmla="*/ 1348353 h 1472339"/>
              <a:gd name="connsiteX41" fmla="*/ 653475 w 6046885"/>
              <a:gd name="connsiteY41" fmla="*/ 1379349 h 1472339"/>
              <a:gd name="connsiteX42" fmla="*/ 544987 w 6046885"/>
              <a:gd name="connsiteY42" fmla="*/ 1425844 h 1472339"/>
              <a:gd name="connsiteX43" fmla="*/ 498492 w 6046885"/>
              <a:gd name="connsiteY43" fmla="*/ 1410346 h 1472339"/>
              <a:gd name="connsiteX44" fmla="*/ 405502 w 6046885"/>
              <a:gd name="connsiteY44" fmla="*/ 1441343 h 1472339"/>
              <a:gd name="connsiteX45" fmla="*/ 297014 w 6046885"/>
              <a:gd name="connsiteY45" fmla="*/ 1472339 h 1472339"/>
              <a:gd name="connsiteX46" fmla="*/ 188526 w 6046885"/>
              <a:gd name="connsiteY46" fmla="*/ 1441343 h 1472339"/>
              <a:gd name="connsiteX47" fmla="*/ 142031 w 6046885"/>
              <a:gd name="connsiteY47" fmla="*/ 1410346 h 1472339"/>
              <a:gd name="connsiteX48" fmla="*/ 49041 w 6046885"/>
              <a:gd name="connsiteY48" fmla="*/ 1425844 h 1472339"/>
              <a:gd name="connsiteX49" fmla="*/ 64540 w 6046885"/>
              <a:gd name="connsiteY49" fmla="*/ 1363851 h 1472339"/>
              <a:gd name="connsiteX50" fmla="*/ 2546 w 6046885"/>
              <a:gd name="connsiteY50" fmla="*/ 1301858 h 1472339"/>
              <a:gd name="connsiteX51" fmla="*/ 18045 w 6046885"/>
              <a:gd name="connsiteY51" fmla="*/ 1131376 h 1472339"/>
              <a:gd name="connsiteX52" fmla="*/ 64540 w 6046885"/>
              <a:gd name="connsiteY52" fmla="*/ 1115878 h 1472339"/>
              <a:gd name="connsiteX53" fmla="*/ 95536 w 6046885"/>
              <a:gd name="connsiteY53" fmla="*/ 1069383 h 1472339"/>
              <a:gd name="connsiteX54" fmla="*/ 49041 w 6046885"/>
              <a:gd name="connsiteY54" fmla="*/ 1038387 h 1472339"/>
              <a:gd name="connsiteX55" fmla="*/ 33543 w 6046885"/>
              <a:gd name="connsiteY55" fmla="*/ 991892 h 1472339"/>
              <a:gd name="connsiteX56" fmla="*/ 64540 w 6046885"/>
              <a:gd name="connsiteY56" fmla="*/ 836909 h 1472339"/>
              <a:gd name="connsiteX57" fmla="*/ 49041 w 6046885"/>
              <a:gd name="connsiteY57" fmla="*/ 573437 h 1472339"/>
              <a:gd name="connsiteX58" fmla="*/ 80038 w 6046885"/>
              <a:gd name="connsiteY58" fmla="*/ 309966 h 1472339"/>
              <a:gd name="connsiteX59" fmla="*/ 64540 w 6046885"/>
              <a:gd name="connsiteY59" fmla="*/ 0 h 1472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6046885" h="1472339">
                <a:moveTo>
                  <a:pt x="6046885" y="232475"/>
                </a:moveTo>
                <a:cubicBezTo>
                  <a:pt x="6041719" y="247973"/>
                  <a:pt x="6042939" y="267418"/>
                  <a:pt x="6031387" y="278970"/>
                </a:cubicBezTo>
                <a:cubicBezTo>
                  <a:pt x="5994054" y="316303"/>
                  <a:pt x="5920411" y="316663"/>
                  <a:pt x="5876404" y="325465"/>
                </a:cubicBezTo>
                <a:cubicBezTo>
                  <a:pt x="5707872" y="359172"/>
                  <a:pt x="5972520" y="325152"/>
                  <a:pt x="5659428" y="356461"/>
                </a:cubicBezTo>
                <a:cubicBezTo>
                  <a:pt x="5643930" y="361627"/>
                  <a:pt x="5628881" y="368416"/>
                  <a:pt x="5612933" y="371960"/>
                </a:cubicBezTo>
                <a:cubicBezTo>
                  <a:pt x="5582257" y="378777"/>
                  <a:pt x="5550757" y="381295"/>
                  <a:pt x="5519943" y="387458"/>
                </a:cubicBezTo>
                <a:cubicBezTo>
                  <a:pt x="5499056" y="391635"/>
                  <a:pt x="5478614" y="397790"/>
                  <a:pt x="5457950" y="402956"/>
                </a:cubicBezTo>
                <a:cubicBezTo>
                  <a:pt x="5350009" y="474917"/>
                  <a:pt x="5449557" y="419504"/>
                  <a:pt x="5209977" y="449451"/>
                </a:cubicBezTo>
                <a:cubicBezTo>
                  <a:pt x="5193767" y="451477"/>
                  <a:pt x="5179243" y="460651"/>
                  <a:pt x="5163482" y="464949"/>
                </a:cubicBezTo>
                <a:cubicBezTo>
                  <a:pt x="5122382" y="476158"/>
                  <a:pt x="5080595" y="484737"/>
                  <a:pt x="5039495" y="495946"/>
                </a:cubicBezTo>
                <a:cubicBezTo>
                  <a:pt x="5023734" y="500244"/>
                  <a:pt x="5009289" y="510191"/>
                  <a:pt x="4993001" y="511444"/>
                </a:cubicBezTo>
                <a:cubicBezTo>
                  <a:pt x="4874419" y="520566"/>
                  <a:pt x="4755360" y="521777"/>
                  <a:pt x="4636540" y="526943"/>
                </a:cubicBezTo>
                <a:cubicBezTo>
                  <a:pt x="4615875" y="537275"/>
                  <a:pt x="4596179" y="549827"/>
                  <a:pt x="4574546" y="557939"/>
                </a:cubicBezTo>
                <a:cubicBezTo>
                  <a:pt x="4554602" y="565418"/>
                  <a:pt x="4533034" y="567585"/>
                  <a:pt x="4512553" y="573437"/>
                </a:cubicBezTo>
                <a:cubicBezTo>
                  <a:pt x="4496845" y="577925"/>
                  <a:pt x="4481556" y="583770"/>
                  <a:pt x="4466058" y="588936"/>
                </a:cubicBezTo>
                <a:cubicBezTo>
                  <a:pt x="4362736" y="583770"/>
                  <a:pt x="4259543" y="573437"/>
                  <a:pt x="4156092" y="573437"/>
                </a:cubicBezTo>
                <a:cubicBezTo>
                  <a:pt x="4097994" y="573437"/>
                  <a:pt x="3989564" y="587948"/>
                  <a:pt x="3923618" y="604434"/>
                </a:cubicBezTo>
                <a:cubicBezTo>
                  <a:pt x="3907769" y="608396"/>
                  <a:pt x="3892621" y="614766"/>
                  <a:pt x="3877123" y="619932"/>
                </a:cubicBezTo>
                <a:cubicBezTo>
                  <a:pt x="3871957" y="635430"/>
                  <a:pt x="3874918" y="656931"/>
                  <a:pt x="3861624" y="666427"/>
                </a:cubicBezTo>
                <a:cubicBezTo>
                  <a:pt x="3861622" y="666428"/>
                  <a:pt x="3745389" y="705172"/>
                  <a:pt x="3722140" y="712922"/>
                </a:cubicBezTo>
                <a:cubicBezTo>
                  <a:pt x="3706642" y="718088"/>
                  <a:pt x="3689238" y="719359"/>
                  <a:pt x="3675645" y="728421"/>
                </a:cubicBezTo>
                <a:cubicBezTo>
                  <a:pt x="3569062" y="799476"/>
                  <a:pt x="3617997" y="778634"/>
                  <a:pt x="3536160" y="805912"/>
                </a:cubicBezTo>
                <a:cubicBezTo>
                  <a:pt x="3520662" y="816244"/>
                  <a:pt x="3506686" y="829344"/>
                  <a:pt x="3489665" y="836909"/>
                </a:cubicBezTo>
                <a:cubicBezTo>
                  <a:pt x="3459808" y="850179"/>
                  <a:pt x="3396675" y="867905"/>
                  <a:pt x="3396675" y="867905"/>
                </a:cubicBezTo>
                <a:cubicBezTo>
                  <a:pt x="3381177" y="878237"/>
                  <a:pt x="3368445" y="895249"/>
                  <a:pt x="3350180" y="898902"/>
                </a:cubicBezTo>
                <a:cubicBezTo>
                  <a:pt x="3289180" y="911102"/>
                  <a:pt x="3225983" y="907132"/>
                  <a:pt x="3164201" y="914400"/>
                </a:cubicBezTo>
                <a:cubicBezTo>
                  <a:pt x="3138039" y="917478"/>
                  <a:pt x="3112540" y="924732"/>
                  <a:pt x="3086709" y="929898"/>
                </a:cubicBezTo>
                <a:lnTo>
                  <a:pt x="2125814" y="883404"/>
                </a:lnTo>
                <a:cubicBezTo>
                  <a:pt x="2032130" y="906825"/>
                  <a:pt x="2084019" y="892169"/>
                  <a:pt x="1970831" y="929898"/>
                </a:cubicBezTo>
                <a:lnTo>
                  <a:pt x="1924336" y="945397"/>
                </a:lnTo>
                <a:lnTo>
                  <a:pt x="1877841" y="960895"/>
                </a:lnTo>
                <a:cubicBezTo>
                  <a:pt x="1806786" y="1067478"/>
                  <a:pt x="1851190" y="1042105"/>
                  <a:pt x="1769353" y="1069383"/>
                </a:cubicBezTo>
                <a:cubicBezTo>
                  <a:pt x="1663741" y="1139791"/>
                  <a:pt x="1752538" y="1091546"/>
                  <a:pt x="1521380" y="1115878"/>
                </a:cubicBezTo>
                <a:cubicBezTo>
                  <a:pt x="1490128" y="1119168"/>
                  <a:pt x="1459387" y="1126210"/>
                  <a:pt x="1428390" y="1131376"/>
                </a:cubicBezTo>
                <a:lnTo>
                  <a:pt x="1335401" y="1162373"/>
                </a:lnTo>
                <a:cubicBezTo>
                  <a:pt x="1319903" y="1167539"/>
                  <a:pt x="1305116" y="1175845"/>
                  <a:pt x="1288906" y="1177871"/>
                </a:cubicBezTo>
                <a:lnTo>
                  <a:pt x="1164919" y="1193370"/>
                </a:lnTo>
                <a:cubicBezTo>
                  <a:pt x="1106453" y="1212858"/>
                  <a:pt x="1078724" y="1217570"/>
                  <a:pt x="1025434" y="1270861"/>
                </a:cubicBezTo>
                <a:cubicBezTo>
                  <a:pt x="1009936" y="1286359"/>
                  <a:pt x="998544" y="1307554"/>
                  <a:pt x="978940" y="1317356"/>
                </a:cubicBezTo>
                <a:cubicBezTo>
                  <a:pt x="945301" y="1334176"/>
                  <a:pt x="906614" y="1338021"/>
                  <a:pt x="870451" y="1348353"/>
                </a:cubicBezTo>
                <a:cubicBezTo>
                  <a:pt x="802257" y="1325621"/>
                  <a:pt x="845655" y="1329755"/>
                  <a:pt x="777462" y="1348353"/>
                </a:cubicBezTo>
                <a:cubicBezTo>
                  <a:pt x="736362" y="1359562"/>
                  <a:pt x="653475" y="1379349"/>
                  <a:pt x="653475" y="1379349"/>
                </a:cubicBezTo>
                <a:cubicBezTo>
                  <a:pt x="615512" y="1404658"/>
                  <a:pt x="595028" y="1425844"/>
                  <a:pt x="544987" y="1425844"/>
                </a:cubicBezTo>
                <a:cubicBezTo>
                  <a:pt x="528650" y="1425844"/>
                  <a:pt x="513990" y="1415512"/>
                  <a:pt x="498492" y="1410346"/>
                </a:cubicBezTo>
                <a:cubicBezTo>
                  <a:pt x="467495" y="1420678"/>
                  <a:pt x="437200" y="1433419"/>
                  <a:pt x="405502" y="1441343"/>
                </a:cubicBezTo>
                <a:cubicBezTo>
                  <a:pt x="327660" y="1460803"/>
                  <a:pt x="363716" y="1450105"/>
                  <a:pt x="297014" y="1472339"/>
                </a:cubicBezTo>
                <a:cubicBezTo>
                  <a:pt x="277153" y="1467374"/>
                  <a:pt x="210759" y="1452459"/>
                  <a:pt x="188526" y="1441343"/>
                </a:cubicBezTo>
                <a:cubicBezTo>
                  <a:pt x="171866" y="1433013"/>
                  <a:pt x="157529" y="1420678"/>
                  <a:pt x="142031" y="1410346"/>
                </a:cubicBezTo>
                <a:cubicBezTo>
                  <a:pt x="111034" y="1415512"/>
                  <a:pt x="75987" y="1442012"/>
                  <a:pt x="49041" y="1425844"/>
                </a:cubicBezTo>
                <a:cubicBezTo>
                  <a:pt x="30776" y="1414885"/>
                  <a:pt x="64540" y="1385151"/>
                  <a:pt x="64540" y="1363851"/>
                </a:cubicBezTo>
                <a:cubicBezTo>
                  <a:pt x="64540" y="1308746"/>
                  <a:pt x="43874" y="1315634"/>
                  <a:pt x="2546" y="1301858"/>
                </a:cubicBezTo>
                <a:cubicBezTo>
                  <a:pt x="7712" y="1245031"/>
                  <a:pt x="0" y="1185509"/>
                  <a:pt x="18045" y="1131376"/>
                </a:cubicBezTo>
                <a:cubicBezTo>
                  <a:pt x="23211" y="1115878"/>
                  <a:pt x="51783" y="1126083"/>
                  <a:pt x="64540" y="1115878"/>
                </a:cubicBezTo>
                <a:cubicBezTo>
                  <a:pt x="79085" y="1104242"/>
                  <a:pt x="85204" y="1084881"/>
                  <a:pt x="95536" y="1069383"/>
                </a:cubicBezTo>
                <a:cubicBezTo>
                  <a:pt x="80038" y="1059051"/>
                  <a:pt x="60677" y="1052932"/>
                  <a:pt x="49041" y="1038387"/>
                </a:cubicBezTo>
                <a:cubicBezTo>
                  <a:pt x="38836" y="1025630"/>
                  <a:pt x="33543" y="1008229"/>
                  <a:pt x="33543" y="991892"/>
                </a:cubicBezTo>
                <a:cubicBezTo>
                  <a:pt x="33543" y="920654"/>
                  <a:pt x="45453" y="894168"/>
                  <a:pt x="64540" y="836909"/>
                </a:cubicBezTo>
                <a:cubicBezTo>
                  <a:pt x="59374" y="749085"/>
                  <a:pt x="49041" y="661413"/>
                  <a:pt x="49041" y="573437"/>
                </a:cubicBezTo>
                <a:cubicBezTo>
                  <a:pt x="49041" y="481728"/>
                  <a:pt x="65262" y="398626"/>
                  <a:pt x="80038" y="309966"/>
                </a:cubicBezTo>
                <a:cubicBezTo>
                  <a:pt x="62822" y="51719"/>
                  <a:pt x="64540" y="155155"/>
                  <a:pt x="64540" y="0"/>
                </a:cubicBezTo>
              </a:path>
            </a:pathLst>
          </a:custGeom>
          <a:solidFill>
            <a:schemeClr val="tx1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0" name="手繪多邊形 9"/>
          <p:cNvSpPr/>
          <p:nvPr/>
        </p:nvSpPr>
        <p:spPr>
          <a:xfrm>
            <a:off x="1331913" y="3027363"/>
            <a:ext cx="3600450" cy="792162"/>
          </a:xfrm>
          <a:custGeom>
            <a:avLst/>
            <a:gdLst>
              <a:gd name="connsiteX0" fmla="*/ 15499 w 1973451"/>
              <a:gd name="connsiteY0" fmla="*/ 247973 h 710863"/>
              <a:gd name="connsiteX1" fmla="*/ 108489 w 1973451"/>
              <a:gd name="connsiteY1" fmla="*/ 216976 h 710863"/>
              <a:gd name="connsiteX2" fmla="*/ 216977 w 1973451"/>
              <a:gd name="connsiteY2" fmla="*/ 185980 h 710863"/>
              <a:gd name="connsiteX3" fmla="*/ 309967 w 1973451"/>
              <a:gd name="connsiteY3" fmla="*/ 170482 h 710863"/>
              <a:gd name="connsiteX4" fmla="*/ 402956 w 1973451"/>
              <a:gd name="connsiteY4" fmla="*/ 123987 h 710863"/>
              <a:gd name="connsiteX5" fmla="*/ 464950 w 1973451"/>
              <a:gd name="connsiteY5" fmla="*/ 46495 h 710863"/>
              <a:gd name="connsiteX6" fmla="*/ 635431 w 1973451"/>
              <a:gd name="connsiteY6" fmla="*/ 30997 h 710863"/>
              <a:gd name="connsiteX7" fmla="*/ 836909 w 1973451"/>
              <a:gd name="connsiteY7" fmla="*/ 0 h 710863"/>
              <a:gd name="connsiteX8" fmla="*/ 976394 w 1973451"/>
              <a:gd name="connsiteY8" fmla="*/ 15498 h 710863"/>
              <a:gd name="connsiteX9" fmla="*/ 1332855 w 1973451"/>
              <a:gd name="connsiteY9" fmla="*/ 46495 h 710863"/>
              <a:gd name="connsiteX10" fmla="*/ 1456841 w 1973451"/>
              <a:gd name="connsiteY10" fmla="*/ 108488 h 710863"/>
              <a:gd name="connsiteX11" fmla="*/ 1658319 w 1973451"/>
              <a:gd name="connsiteY11" fmla="*/ 92990 h 710863"/>
              <a:gd name="connsiteX12" fmla="*/ 1704814 w 1973451"/>
              <a:gd name="connsiteY12" fmla="*/ 77492 h 710863"/>
              <a:gd name="connsiteX13" fmla="*/ 1890794 w 1973451"/>
              <a:gd name="connsiteY13" fmla="*/ 46495 h 710863"/>
              <a:gd name="connsiteX14" fmla="*/ 1968285 w 1973451"/>
              <a:gd name="connsiteY14" fmla="*/ 61993 h 710863"/>
              <a:gd name="connsiteX15" fmla="*/ 1875295 w 1973451"/>
              <a:gd name="connsiteY15" fmla="*/ 123987 h 710863"/>
              <a:gd name="connsiteX16" fmla="*/ 1720312 w 1973451"/>
              <a:gd name="connsiteY16" fmla="*/ 170482 h 710863"/>
              <a:gd name="connsiteX17" fmla="*/ 1673817 w 1973451"/>
              <a:gd name="connsiteY17" fmla="*/ 201478 h 710863"/>
              <a:gd name="connsiteX18" fmla="*/ 1487838 w 1973451"/>
              <a:gd name="connsiteY18" fmla="*/ 232475 h 710863"/>
              <a:gd name="connsiteX19" fmla="*/ 1363851 w 1973451"/>
              <a:gd name="connsiteY19" fmla="*/ 263471 h 710863"/>
              <a:gd name="connsiteX20" fmla="*/ 1255363 w 1973451"/>
              <a:gd name="connsiteY20" fmla="*/ 294468 h 710863"/>
              <a:gd name="connsiteX21" fmla="*/ 1208868 w 1973451"/>
              <a:gd name="connsiteY21" fmla="*/ 325465 h 710863"/>
              <a:gd name="connsiteX22" fmla="*/ 1084882 w 1973451"/>
              <a:gd name="connsiteY22" fmla="*/ 356461 h 710863"/>
              <a:gd name="connsiteX23" fmla="*/ 1022889 w 1973451"/>
              <a:gd name="connsiteY23" fmla="*/ 418454 h 710863"/>
              <a:gd name="connsiteX24" fmla="*/ 976394 w 1973451"/>
              <a:gd name="connsiteY24" fmla="*/ 449451 h 710863"/>
              <a:gd name="connsiteX25" fmla="*/ 821411 w 1973451"/>
              <a:gd name="connsiteY25" fmla="*/ 480448 h 710863"/>
              <a:gd name="connsiteX26" fmla="*/ 790414 w 1973451"/>
              <a:gd name="connsiteY26" fmla="*/ 526943 h 710863"/>
              <a:gd name="connsiteX27" fmla="*/ 743919 w 1973451"/>
              <a:gd name="connsiteY27" fmla="*/ 542441 h 710863"/>
              <a:gd name="connsiteX28" fmla="*/ 650929 w 1973451"/>
              <a:gd name="connsiteY28" fmla="*/ 588936 h 710863"/>
              <a:gd name="connsiteX29" fmla="*/ 511444 w 1973451"/>
              <a:gd name="connsiteY29" fmla="*/ 573437 h 710863"/>
              <a:gd name="connsiteX30" fmla="*/ 15499 w 1973451"/>
              <a:gd name="connsiteY30" fmla="*/ 511444 h 710863"/>
              <a:gd name="connsiteX31" fmla="*/ 0 w 1973451"/>
              <a:gd name="connsiteY31" fmla="*/ 402956 h 710863"/>
              <a:gd name="connsiteX32" fmla="*/ 15499 w 1973451"/>
              <a:gd name="connsiteY32" fmla="*/ 356461 h 710863"/>
              <a:gd name="connsiteX33" fmla="*/ 30997 w 1973451"/>
              <a:gd name="connsiteY33" fmla="*/ 294468 h 710863"/>
              <a:gd name="connsiteX34" fmla="*/ 15499 w 1973451"/>
              <a:gd name="connsiteY34" fmla="*/ 247973 h 710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973451" h="710863">
                <a:moveTo>
                  <a:pt x="15499" y="247973"/>
                </a:moveTo>
                <a:cubicBezTo>
                  <a:pt x="28414" y="235058"/>
                  <a:pt x="77492" y="227308"/>
                  <a:pt x="108489" y="216976"/>
                </a:cubicBezTo>
                <a:cubicBezTo>
                  <a:pt x="152804" y="202204"/>
                  <a:pt x="168324" y="195710"/>
                  <a:pt x="216977" y="185980"/>
                </a:cubicBezTo>
                <a:cubicBezTo>
                  <a:pt x="247791" y="179817"/>
                  <a:pt x="278970" y="175648"/>
                  <a:pt x="309967" y="170482"/>
                </a:cubicBezTo>
                <a:cubicBezTo>
                  <a:pt x="340594" y="160272"/>
                  <a:pt x="381107" y="151298"/>
                  <a:pt x="402956" y="123987"/>
                </a:cubicBezTo>
                <a:cubicBezTo>
                  <a:pt x="437466" y="80851"/>
                  <a:pt x="389903" y="62577"/>
                  <a:pt x="464950" y="46495"/>
                </a:cubicBezTo>
                <a:cubicBezTo>
                  <a:pt x="520745" y="34539"/>
                  <a:pt x="578604" y="36163"/>
                  <a:pt x="635431" y="30997"/>
                </a:cubicBezTo>
                <a:cubicBezTo>
                  <a:pt x="715017" y="4467"/>
                  <a:pt x="717039" y="0"/>
                  <a:pt x="836909" y="0"/>
                </a:cubicBezTo>
                <a:cubicBezTo>
                  <a:pt x="883690" y="0"/>
                  <a:pt x="929899" y="10332"/>
                  <a:pt x="976394" y="15498"/>
                </a:cubicBezTo>
                <a:cubicBezTo>
                  <a:pt x="1108414" y="147518"/>
                  <a:pt x="942592" y="4681"/>
                  <a:pt x="1332855" y="46495"/>
                </a:cubicBezTo>
                <a:cubicBezTo>
                  <a:pt x="1378799" y="51418"/>
                  <a:pt x="1456841" y="108488"/>
                  <a:pt x="1456841" y="108488"/>
                </a:cubicBezTo>
                <a:cubicBezTo>
                  <a:pt x="1524000" y="103322"/>
                  <a:pt x="1591481" y="101345"/>
                  <a:pt x="1658319" y="92990"/>
                </a:cubicBezTo>
                <a:cubicBezTo>
                  <a:pt x="1674529" y="90964"/>
                  <a:pt x="1688795" y="80696"/>
                  <a:pt x="1704814" y="77492"/>
                </a:cubicBezTo>
                <a:cubicBezTo>
                  <a:pt x="1766442" y="65166"/>
                  <a:pt x="1828801" y="56827"/>
                  <a:pt x="1890794" y="46495"/>
                </a:cubicBezTo>
                <a:cubicBezTo>
                  <a:pt x="1916624" y="51661"/>
                  <a:pt x="1973451" y="36163"/>
                  <a:pt x="1968285" y="61993"/>
                </a:cubicBezTo>
                <a:cubicBezTo>
                  <a:pt x="1960979" y="98523"/>
                  <a:pt x="1906292" y="103322"/>
                  <a:pt x="1875295" y="123987"/>
                </a:cubicBezTo>
                <a:cubicBezTo>
                  <a:pt x="1798407" y="175246"/>
                  <a:pt x="1847235" y="152349"/>
                  <a:pt x="1720312" y="170482"/>
                </a:cubicBezTo>
                <a:cubicBezTo>
                  <a:pt x="1704814" y="180814"/>
                  <a:pt x="1690477" y="193148"/>
                  <a:pt x="1673817" y="201478"/>
                </a:cubicBezTo>
                <a:cubicBezTo>
                  <a:pt x="1620517" y="228127"/>
                  <a:pt x="1535959" y="225600"/>
                  <a:pt x="1487838" y="232475"/>
                </a:cubicBezTo>
                <a:cubicBezTo>
                  <a:pt x="1393313" y="245979"/>
                  <a:pt x="1435965" y="242867"/>
                  <a:pt x="1363851" y="263471"/>
                </a:cubicBezTo>
                <a:cubicBezTo>
                  <a:pt x="1227627" y="302393"/>
                  <a:pt x="1366842" y="257309"/>
                  <a:pt x="1255363" y="294468"/>
                </a:cubicBezTo>
                <a:cubicBezTo>
                  <a:pt x="1239865" y="304800"/>
                  <a:pt x="1226373" y="319099"/>
                  <a:pt x="1208868" y="325465"/>
                </a:cubicBezTo>
                <a:cubicBezTo>
                  <a:pt x="1168832" y="340023"/>
                  <a:pt x="1084882" y="356461"/>
                  <a:pt x="1084882" y="356461"/>
                </a:cubicBezTo>
                <a:cubicBezTo>
                  <a:pt x="1060084" y="430853"/>
                  <a:pt x="1089015" y="385391"/>
                  <a:pt x="1022889" y="418454"/>
                </a:cubicBezTo>
                <a:cubicBezTo>
                  <a:pt x="1006229" y="426784"/>
                  <a:pt x="994197" y="443973"/>
                  <a:pt x="976394" y="449451"/>
                </a:cubicBezTo>
                <a:cubicBezTo>
                  <a:pt x="926040" y="464945"/>
                  <a:pt x="821411" y="480448"/>
                  <a:pt x="821411" y="480448"/>
                </a:cubicBezTo>
                <a:cubicBezTo>
                  <a:pt x="811079" y="495946"/>
                  <a:pt x="804959" y="515307"/>
                  <a:pt x="790414" y="526943"/>
                </a:cubicBezTo>
                <a:cubicBezTo>
                  <a:pt x="777657" y="537148"/>
                  <a:pt x="758531" y="535135"/>
                  <a:pt x="743919" y="542441"/>
                </a:cubicBezTo>
                <a:cubicBezTo>
                  <a:pt x="623735" y="602532"/>
                  <a:pt x="767803" y="549976"/>
                  <a:pt x="650929" y="588936"/>
                </a:cubicBezTo>
                <a:cubicBezTo>
                  <a:pt x="604434" y="583770"/>
                  <a:pt x="558167" y="575773"/>
                  <a:pt x="511444" y="573437"/>
                </a:cubicBezTo>
                <a:cubicBezTo>
                  <a:pt x="11681" y="548449"/>
                  <a:pt x="81971" y="710863"/>
                  <a:pt x="15499" y="511444"/>
                </a:cubicBezTo>
                <a:cubicBezTo>
                  <a:pt x="10333" y="475281"/>
                  <a:pt x="0" y="439486"/>
                  <a:pt x="0" y="402956"/>
                </a:cubicBezTo>
                <a:cubicBezTo>
                  <a:pt x="0" y="386619"/>
                  <a:pt x="11011" y="372169"/>
                  <a:pt x="15499" y="356461"/>
                </a:cubicBezTo>
                <a:cubicBezTo>
                  <a:pt x="21351" y="335980"/>
                  <a:pt x="19182" y="312191"/>
                  <a:pt x="30997" y="294468"/>
                </a:cubicBezTo>
                <a:cubicBezTo>
                  <a:pt x="73745" y="230346"/>
                  <a:pt x="2584" y="260888"/>
                  <a:pt x="15499" y="247973"/>
                </a:cubicBezTo>
                <a:close/>
              </a:path>
            </a:pathLst>
          </a:custGeom>
          <a:solidFill>
            <a:srgbClr val="66FF99"/>
          </a:solidFill>
          <a:ln>
            <a:solidFill>
              <a:srgbClr val="66FF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4506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 l="65500" t="15851" r="22369" b="76189"/>
          <a:stretch>
            <a:fillRect/>
          </a:stretch>
        </p:blipFill>
        <p:spPr bwMode="auto">
          <a:xfrm>
            <a:off x="4859338" y="2565400"/>
            <a:ext cx="115252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手繪多邊形 10"/>
          <p:cNvSpPr/>
          <p:nvPr/>
        </p:nvSpPr>
        <p:spPr>
          <a:xfrm>
            <a:off x="-341313" y="1503363"/>
            <a:ext cx="1312863" cy="5397500"/>
          </a:xfrm>
          <a:custGeom>
            <a:avLst/>
            <a:gdLst>
              <a:gd name="connsiteX0" fmla="*/ 319305 w 1313461"/>
              <a:gd name="connsiteY0" fmla="*/ 248634 h 5397500"/>
              <a:gd name="connsiteX1" fmla="*/ 443291 w 1313461"/>
              <a:gd name="connsiteY1" fmla="*/ 357123 h 5397500"/>
              <a:gd name="connsiteX2" fmla="*/ 474288 w 1313461"/>
              <a:gd name="connsiteY2" fmla="*/ 481109 h 5397500"/>
              <a:gd name="connsiteX3" fmla="*/ 505284 w 1313461"/>
              <a:gd name="connsiteY3" fmla="*/ 589597 h 5397500"/>
              <a:gd name="connsiteX4" fmla="*/ 567278 w 1313461"/>
              <a:gd name="connsiteY4" fmla="*/ 682587 h 5397500"/>
              <a:gd name="connsiteX5" fmla="*/ 613773 w 1313461"/>
              <a:gd name="connsiteY5" fmla="*/ 837570 h 5397500"/>
              <a:gd name="connsiteX6" fmla="*/ 644769 w 1313461"/>
              <a:gd name="connsiteY6" fmla="*/ 884065 h 5397500"/>
              <a:gd name="connsiteX7" fmla="*/ 675766 w 1313461"/>
              <a:gd name="connsiteY7" fmla="*/ 977055 h 5397500"/>
              <a:gd name="connsiteX8" fmla="*/ 706762 w 1313461"/>
              <a:gd name="connsiteY8" fmla="*/ 1023550 h 5397500"/>
              <a:gd name="connsiteX9" fmla="*/ 737759 w 1313461"/>
              <a:gd name="connsiteY9" fmla="*/ 1116540 h 5397500"/>
              <a:gd name="connsiteX10" fmla="*/ 753257 w 1313461"/>
              <a:gd name="connsiteY10" fmla="*/ 1302519 h 5397500"/>
              <a:gd name="connsiteX11" fmla="*/ 768756 w 1313461"/>
              <a:gd name="connsiteY11" fmla="*/ 1364512 h 5397500"/>
              <a:gd name="connsiteX12" fmla="*/ 815251 w 1313461"/>
              <a:gd name="connsiteY12" fmla="*/ 1380011 h 5397500"/>
              <a:gd name="connsiteX13" fmla="*/ 861745 w 1313461"/>
              <a:gd name="connsiteY13" fmla="*/ 1581489 h 5397500"/>
              <a:gd name="connsiteX14" fmla="*/ 892742 w 1313461"/>
              <a:gd name="connsiteY14" fmla="*/ 1627984 h 5397500"/>
              <a:gd name="connsiteX15" fmla="*/ 923739 w 1313461"/>
              <a:gd name="connsiteY15" fmla="*/ 1906953 h 5397500"/>
              <a:gd name="connsiteX16" fmla="*/ 939237 w 1313461"/>
              <a:gd name="connsiteY16" fmla="*/ 1968946 h 5397500"/>
              <a:gd name="connsiteX17" fmla="*/ 923739 w 1313461"/>
              <a:gd name="connsiteY17" fmla="*/ 2015441 h 5397500"/>
              <a:gd name="connsiteX18" fmla="*/ 954735 w 1313461"/>
              <a:gd name="connsiteY18" fmla="*/ 2371902 h 5397500"/>
              <a:gd name="connsiteX19" fmla="*/ 954735 w 1313461"/>
              <a:gd name="connsiteY19" fmla="*/ 2666370 h 5397500"/>
              <a:gd name="connsiteX20" fmla="*/ 985732 w 1313461"/>
              <a:gd name="connsiteY20" fmla="*/ 3007333 h 5397500"/>
              <a:gd name="connsiteX21" fmla="*/ 1001230 w 1313461"/>
              <a:gd name="connsiteY21" fmla="*/ 3146818 h 5397500"/>
              <a:gd name="connsiteX22" fmla="*/ 1016729 w 1313461"/>
              <a:gd name="connsiteY22" fmla="*/ 3193312 h 5397500"/>
              <a:gd name="connsiteX23" fmla="*/ 970234 w 1313461"/>
              <a:gd name="connsiteY23" fmla="*/ 3286302 h 5397500"/>
              <a:gd name="connsiteX24" fmla="*/ 954735 w 1313461"/>
              <a:gd name="connsiteY24" fmla="*/ 3332797 h 5397500"/>
              <a:gd name="connsiteX25" fmla="*/ 970234 w 1313461"/>
              <a:gd name="connsiteY25" fmla="*/ 3565272 h 5397500"/>
              <a:gd name="connsiteX26" fmla="*/ 939237 w 1313461"/>
              <a:gd name="connsiteY26" fmla="*/ 3658262 h 5397500"/>
              <a:gd name="connsiteX27" fmla="*/ 985732 w 1313461"/>
              <a:gd name="connsiteY27" fmla="*/ 3673760 h 5397500"/>
              <a:gd name="connsiteX28" fmla="*/ 985732 w 1313461"/>
              <a:gd name="connsiteY28" fmla="*/ 3875238 h 5397500"/>
              <a:gd name="connsiteX29" fmla="*/ 1001230 w 1313461"/>
              <a:gd name="connsiteY29" fmla="*/ 4061218 h 5397500"/>
              <a:gd name="connsiteX30" fmla="*/ 1016729 w 1313461"/>
              <a:gd name="connsiteY30" fmla="*/ 4324689 h 5397500"/>
              <a:gd name="connsiteX31" fmla="*/ 1047725 w 1313461"/>
              <a:gd name="connsiteY31" fmla="*/ 4417679 h 5397500"/>
              <a:gd name="connsiteX32" fmla="*/ 1063223 w 1313461"/>
              <a:gd name="connsiteY32" fmla="*/ 4665651 h 5397500"/>
              <a:gd name="connsiteX33" fmla="*/ 1078722 w 1313461"/>
              <a:gd name="connsiteY33" fmla="*/ 4712146 h 5397500"/>
              <a:gd name="connsiteX34" fmla="*/ 1109718 w 1313461"/>
              <a:gd name="connsiteY34" fmla="*/ 4665651 h 5397500"/>
              <a:gd name="connsiteX35" fmla="*/ 1063223 w 1313461"/>
              <a:gd name="connsiteY35" fmla="*/ 4696648 h 5397500"/>
              <a:gd name="connsiteX36" fmla="*/ 1001230 w 1313461"/>
              <a:gd name="connsiteY36" fmla="*/ 4727645 h 5397500"/>
              <a:gd name="connsiteX37" fmla="*/ 954735 w 1313461"/>
              <a:gd name="connsiteY37" fmla="*/ 4712146 h 5397500"/>
              <a:gd name="connsiteX38" fmla="*/ 923739 w 1313461"/>
              <a:gd name="connsiteY38" fmla="*/ 4758641 h 5397500"/>
              <a:gd name="connsiteX39" fmla="*/ 1078722 w 1313461"/>
              <a:gd name="connsiteY39" fmla="*/ 4696648 h 5397500"/>
              <a:gd name="connsiteX40" fmla="*/ 1156213 w 1313461"/>
              <a:gd name="connsiteY40" fmla="*/ 4851631 h 5397500"/>
              <a:gd name="connsiteX41" fmla="*/ 1171712 w 1313461"/>
              <a:gd name="connsiteY41" fmla="*/ 4913624 h 5397500"/>
              <a:gd name="connsiteX42" fmla="*/ 1187210 w 1313461"/>
              <a:gd name="connsiteY42" fmla="*/ 5037611 h 5397500"/>
              <a:gd name="connsiteX43" fmla="*/ 1218206 w 1313461"/>
              <a:gd name="connsiteY43" fmla="*/ 5084106 h 5397500"/>
              <a:gd name="connsiteX44" fmla="*/ 1264701 w 1313461"/>
              <a:gd name="connsiteY44" fmla="*/ 5146099 h 5397500"/>
              <a:gd name="connsiteX45" fmla="*/ 1233705 w 1313461"/>
              <a:gd name="connsiteY45" fmla="*/ 5378573 h 5397500"/>
              <a:gd name="connsiteX46" fmla="*/ 1171712 w 1313461"/>
              <a:gd name="connsiteY46" fmla="*/ 5347577 h 5397500"/>
              <a:gd name="connsiteX47" fmla="*/ 1125217 w 1313461"/>
              <a:gd name="connsiteY47" fmla="*/ 5332079 h 5397500"/>
              <a:gd name="connsiteX48" fmla="*/ 1063223 w 1313461"/>
              <a:gd name="connsiteY48" fmla="*/ 5285584 h 5397500"/>
              <a:gd name="connsiteX49" fmla="*/ 799752 w 1313461"/>
              <a:gd name="connsiteY49" fmla="*/ 5285584 h 5397500"/>
              <a:gd name="connsiteX50" fmla="*/ 396796 w 1313461"/>
              <a:gd name="connsiteY50" fmla="*/ 5316580 h 5397500"/>
              <a:gd name="connsiteX51" fmla="*/ 24837 w 1313461"/>
              <a:gd name="connsiteY51" fmla="*/ 5285584 h 5397500"/>
              <a:gd name="connsiteX52" fmla="*/ 71332 w 1313461"/>
              <a:gd name="connsiteY52" fmla="*/ 5223590 h 5397500"/>
              <a:gd name="connsiteX53" fmla="*/ 133325 w 1313461"/>
              <a:gd name="connsiteY53" fmla="*/ 5115102 h 5397500"/>
              <a:gd name="connsiteX54" fmla="*/ 164322 w 1313461"/>
              <a:gd name="connsiteY54" fmla="*/ 5037611 h 5397500"/>
              <a:gd name="connsiteX55" fmla="*/ 195318 w 1313461"/>
              <a:gd name="connsiteY55" fmla="*/ 4774140 h 5397500"/>
              <a:gd name="connsiteX56" fmla="*/ 226315 w 1313461"/>
              <a:gd name="connsiteY56" fmla="*/ 3053828 h 5397500"/>
              <a:gd name="connsiteX57" fmla="*/ 210817 w 1313461"/>
              <a:gd name="connsiteY57" fmla="*/ 2867848 h 5397500"/>
              <a:gd name="connsiteX58" fmla="*/ 195318 w 1313461"/>
              <a:gd name="connsiteY58" fmla="*/ 2805855 h 5397500"/>
              <a:gd name="connsiteX59" fmla="*/ 179820 w 1313461"/>
              <a:gd name="connsiteY59" fmla="*/ 2697367 h 5397500"/>
              <a:gd name="connsiteX60" fmla="*/ 164322 w 1313461"/>
              <a:gd name="connsiteY60" fmla="*/ 1132038 h 5397500"/>
              <a:gd name="connsiteX61" fmla="*/ 148823 w 1313461"/>
              <a:gd name="connsiteY61" fmla="*/ 651590 h 5397500"/>
              <a:gd name="connsiteX62" fmla="*/ 133325 w 1313461"/>
              <a:gd name="connsiteY62" fmla="*/ 589597 h 5397500"/>
              <a:gd name="connsiteX63" fmla="*/ 117827 w 1313461"/>
              <a:gd name="connsiteY63" fmla="*/ 481109 h 5397500"/>
              <a:gd name="connsiteX64" fmla="*/ 164322 w 1313461"/>
              <a:gd name="connsiteY64" fmla="*/ 16160 h 5397500"/>
              <a:gd name="connsiteX65" fmla="*/ 179820 w 1313461"/>
              <a:gd name="connsiteY65" fmla="*/ 62655 h 5397500"/>
              <a:gd name="connsiteX66" fmla="*/ 210817 w 1313461"/>
              <a:gd name="connsiteY66" fmla="*/ 109150 h 5397500"/>
              <a:gd name="connsiteX67" fmla="*/ 288308 w 1313461"/>
              <a:gd name="connsiteY67" fmla="*/ 248634 h 5397500"/>
              <a:gd name="connsiteX68" fmla="*/ 334803 w 1313461"/>
              <a:gd name="connsiteY68" fmla="*/ 279631 h 5397500"/>
              <a:gd name="connsiteX69" fmla="*/ 412295 w 1313461"/>
              <a:gd name="connsiteY69" fmla="*/ 248634 h 5397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313461" h="5397500">
                <a:moveTo>
                  <a:pt x="319305" y="248634"/>
                </a:moveTo>
                <a:cubicBezTo>
                  <a:pt x="427793" y="320960"/>
                  <a:pt x="391631" y="279631"/>
                  <a:pt x="443291" y="357123"/>
                </a:cubicBezTo>
                <a:cubicBezTo>
                  <a:pt x="474804" y="514679"/>
                  <a:pt x="442516" y="369904"/>
                  <a:pt x="474288" y="481109"/>
                </a:cubicBezTo>
                <a:cubicBezTo>
                  <a:pt x="479008" y="497630"/>
                  <a:pt x="494355" y="569926"/>
                  <a:pt x="505284" y="589597"/>
                </a:cubicBezTo>
                <a:cubicBezTo>
                  <a:pt x="523376" y="622162"/>
                  <a:pt x="567278" y="682587"/>
                  <a:pt x="567278" y="682587"/>
                </a:cubicBezTo>
                <a:cubicBezTo>
                  <a:pt x="575942" y="717244"/>
                  <a:pt x="598679" y="814928"/>
                  <a:pt x="613773" y="837570"/>
                </a:cubicBezTo>
                <a:cubicBezTo>
                  <a:pt x="624105" y="853068"/>
                  <a:pt x="637204" y="867044"/>
                  <a:pt x="644769" y="884065"/>
                </a:cubicBezTo>
                <a:cubicBezTo>
                  <a:pt x="658039" y="913922"/>
                  <a:pt x="657642" y="949869"/>
                  <a:pt x="675766" y="977055"/>
                </a:cubicBezTo>
                <a:cubicBezTo>
                  <a:pt x="686098" y="992553"/>
                  <a:pt x="699197" y="1006529"/>
                  <a:pt x="706762" y="1023550"/>
                </a:cubicBezTo>
                <a:cubicBezTo>
                  <a:pt x="720032" y="1053407"/>
                  <a:pt x="737759" y="1116540"/>
                  <a:pt x="737759" y="1116540"/>
                </a:cubicBezTo>
                <a:cubicBezTo>
                  <a:pt x="742925" y="1178533"/>
                  <a:pt x="745541" y="1240792"/>
                  <a:pt x="753257" y="1302519"/>
                </a:cubicBezTo>
                <a:cubicBezTo>
                  <a:pt x="755899" y="1323655"/>
                  <a:pt x="755450" y="1347879"/>
                  <a:pt x="768756" y="1364512"/>
                </a:cubicBezTo>
                <a:cubicBezTo>
                  <a:pt x="778962" y="1377269"/>
                  <a:pt x="799753" y="1374845"/>
                  <a:pt x="815251" y="1380011"/>
                </a:cubicBezTo>
                <a:cubicBezTo>
                  <a:pt x="822396" y="1430025"/>
                  <a:pt x="830802" y="1535075"/>
                  <a:pt x="861745" y="1581489"/>
                </a:cubicBezTo>
                <a:lnTo>
                  <a:pt x="892742" y="1627984"/>
                </a:lnTo>
                <a:cubicBezTo>
                  <a:pt x="935751" y="1757013"/>
                  <a:pt x="893120" y="1616078"/>
                  <a:pt x="923739" y="1906953"/>
                </a:cubicBezTo>
                <a:cubicBezTo>
                  <a:pt x="925969" y="1928136"/>
                  <a:pt x="934071" y="1948282"/>
                  <a:pt x="939237" y="1968946"/>
                </a:cubicBezTo>
                <a:cubicBezTo>
                  <a:pt x="934071" y="1984444"/>
                  <a:pt x="923739" y="1999104"/>
                  <a:pt x="923739" y="2015441"/>
                </a:cubicBezTo>
                <a:cubicBezTo>
                  <a:pt x="923739" y="2292781"/>
                  <a:pt x="909100" y="2234993"/>
                  <a:pt x="954735" y="2371902"/>
                </a:cubicBezTo>
                <a:cubicBezTo>
                  <a:pt x="875459" y="2490819"/>
                  <a:pt x="930703" y="2386002"/>
                  <a:pt x="954735" y="2666370"/>
                </a:cubicBezTo>
                <a:cubicBezTo>
                  <a:pt x="984932" y="3018672"/>
                  <a:pt x="936852" y="2860689"/>
                  <a:pt x="985732" y="3007333"/>
                </a:cubicBezTo>
                <a:cubicBezTo>
                  <a:pt x="990898" y="3053828"/>
                  <a:pt x="993539" y="3100673"/>
                  <a:pt x="1001230" y="3146818"/>
                </a:cubicBezTo>
                <a:cubicBezTo>
                  <a:pt x="1003916" y="3162932"/>
                  <a:pt x="1016729" y="3176976"/>
                  <a:pt x="1016729" y="3193312"/>
                </a:cubicBezTo>
                <a:cubicBezTo>
                  <a:pt x="1016729" y="3232264"/>
                  <a:pt x="985904" y="3254961"/>
                  <a:pt x="970234" y="3286302"/>
                </a:cubicBezTo>
                <a:cubicBezTo>
                  <a:pt x="962928" y="3300914"/>
                  <a:pt x="959901" y="3317299"/>
                  <a:pt x="954735" y="3332797"/>
                </a:cubicBezTo>
                <a:cubicBezTo>
                  <a:pt x="959901" y="3410289"/>
                  <a:pt x="973928" y="3487696"/>
                  <a:pt x="970234" y="3565272"/>
                </a:cubicBezTo>
                <a:cubicBezTo>
                  <a:pt x="968680" y="3597908"/>
                  <a:pt x="934616" y="3625917"/>
                  <a:pt x="939237" y="3658262"/>
                </a:cubicBezTo>
                <a:cubicBezTo>
                  <a:pt x="941547" y="3674434"/>
                  <a:pt x="970234" y="3668594"/>
                  <a:pt x="985732" y="3673760"/>
                </a:cubicBezTo>
                <a:cubicBezTo>
                  <a:pt x="1023036" y="3785674"/>
                  <a:pt x="985732" y="3652628"/>
                  <a:pt x="985732" y="3875238"/>
                </a:cubicBezTo>
                <a:cubicBezTo>
                  <a:pt x="985732" y="3937446"/>
                  <a:pt x="996064" y="3999225"/>
                  <a:pt x="1001230" y="4061218"/>
                </a:cubicBezTo>
                <a:cubicBezTo>
                  <a:pt x="964490" y="4171437"/>
                  <a:pt x="975095" y="4116519"/>
                  <a:pt x="1016729" y="4324689"/>
                </a:cubicBezTo>
                <a:cubicBezTo>
                  <a:pt x="1023137" y="4356728"/>
                  <a:pt x="1047725" y="4417679"/>
                  <a:pt x="1047725" y="4417679"/>
                </a:cubicBezTo>
                <a:cubicBezTo>
                  <a:pt x="1052891" y="4500336"/>
                  <a:pt x="1054553" y="4583287"/>
                  <a:pt x="1063223" y="4665651"/>
                </a:cubicBezTo>
                <a:cubicBezTo>
                  <a:pt x="1064933" y="4681898"/>
                  <a:pt x="1062385" y="4712146"/>
                  <a:pt x="1078722" y="4712146"/>
                </a:cubicBezTo>
                <a:cubicBezTo>
                  <a:pt x="1097349" y="4712146"/>
                  <a:pt x="1122889" y="4678822"/>
                  <a:pt x="1109718" y="4665651"/>
                </a:cubicBezTo>
                <a:cubicBezTo>
                  <a:pt x="1096546" y="4652480"/>
                  <a:pt x="1079395" y="4687406"/>
                  <a:pt x="1063223" y="4696648"/>
                </a:cubicBezTo>
                <a:cubicBezTo>
                  <a:pt x="1043164" y="4708111"/>
                  <a:pt x="1021894" y="4717313"/>
                  <a:pt x="1001230" y="4727645"/>
                </a:cubicBezTo>
                <a:cubicBezTo>
                  <a:pt x="985732" y="4722479"/>
                  <a:pt x="969903" y="4706079"/>
                  <a:pt x="954735" y="4712146"/>
                </a:cubicBezTo>
                <a:cubicBezTo>
                  <a:pt x="937441" y="4719064"/>
                  <a:pt x="905669" y="4754123"/>
                  <a:pt x="923739" y="4758641"/>
                </a:cubicBezTo>
                <a:cubicBezTo>
                  <a:pt x="949276" y="4765025"/>
                  <a:pt x="1050700" y="4710659"/>
                  <a:pt x="1078722" y="4696648"/>
                </a:cubicBezTo>
                <a:cubicBezTo>
                  <a:pt x="1117886" y="4814143"/>
                  <a:pt x="1090114" y="4763499"/>
                  <a:pt x="1156213" y="4851631"/>
                </a:cubicBezTo>
                <a:cubicBezTo>
                  <a:pt x="1161379" y="4872295"/>
                  <a:pt x="1168210" y="4892613"/>
                  <a:pt x="1171712" y="4913624"/>
                </a:cubicBezTo>
                <a:cubicBezTo>
                  <a:pt x="1178559" y="4954708"/>
                  <a:pt x="1176251" y="4997428"/>
                  <a:pt x="1187210" y="5037611"/>
                </a:cubicBezTo>
                <a:cubicBezTo>
                  <a:pt x="1192111" y="5055581"/>
                  <a:pt x="1207380" y="5068949"/>
                  <a:pt x="1218206" y="5084106"/>
                </a:cubicBezTo>
                <a:cubicBezTo>
                  <a:pt x="1233220" y="5105125"/>
                  <a:pt x="1249203" y="5125435"/>
                  <a:pt x="1264701" y="5146099"/>
                </a:cubicBezTo>
                <a:cubicBezTo>
                  <a:pt x="1292918" y="5230745"/>
                  <a:pt x="1313461" y="5264636"/>
                  <a:pt x="1233705" y="5378573"/>
                </a:cubicBezTo>
                <a:cubicBezTo>
                  <a:pt x="1220456" y="5397500"/>
                  <a:pt x="1192947" y="5356678"/>
                  <a:pt x="1171712" y="5347577"/>
                </a:cubicBezTo>
                <a:cubicBezTo>
                  <a:pt x="1156696" y="5341142"/>
                  <a:pt x="1140715" y="5337245"/>
                  <a:pt x="1125217" y="5332079"/>
                </a:cubicBezTo>
                <a:cubicBezTo>
                  <a:pt x="1104552" y="5316581"/>
                  <a:pt x="1087499" y="5294412"/>
                  <a:pt x="1063223" y="5285584"/>
                </a:cubicBezTo>
                <a:cubicBezTo>
                  <a:pt x="977290" y="5254335"/>
                  <a:pt x="885978" y="5278398"/>
                  <a:pt x="799752" y="5285584"/>
                </a:cubicBezTo>
                <a:lnTo>
                  <a:pt x="396796" y="5316580"/>
                </a:lnTo>
                <a:cubicBezTo>
                  <a:pt x="272810" y="5306248"/>
                  <a:pt x="144466" y="5319764"/>
                  <a:pt x="24837" y="5285584"/>
                </a:cubicBezTo>
                <a:cubicBezTo>
                  <a:pt x="0" y="5278488"/>
                  <a:pt x="59780" y="5246694"/>
                  <a:pt x="71332" y="5223590"/>
                </a:cubicBezTo>
                <a:cubicBezTo>
                  <a:pt x="133774" y="5098705"/>
                  <a:pt x="28933" y="5219494"/>
                  <a:pt x="133325" y="5115102"/>
                </a:cubicBezTo>
                <a:cubicBezTo>
                  <a:pt x="143657" y="5089272"/>
                  <a:pt x="157002" y="5064451"/>
                  <a:pt x="164322" y="5037611"/>
                </a:cubicBezTo>
                <a:cubicBezTo>
                  <a:pt x="181284" y="4975416"/>
                  <a:pt x="191350" y="4817794"/>
                  <a:pt x="195318" y="4774140"/>
                </a:cubicBezTo>
                <a:cubicBezTo>
                  <a:pt x="226159" y="4064834"/>
                  <a:pt x="226315" y="4149085"/>
                  <a:pt x="226315" y="3053828"/>
                </a:cubicBezTo>
                <a:cubicBezTo>
                  <a:pt x="226315" y="2991620"/>
                  <a:pt x="218533" y="2929576"/>
                  <a:pt x="210817" y="2867848"/>
                </a:cubicBezTo>
                <a:cubicBezTo>
                  <a:pt x="208175" y="2846712"/>
                  <a:pt x="199128" y="2826812"/>
                  <a:pt x="195318" y="2805855"/>
                </a:cubicBezTo>
                <a:cubicBezTo>
                  <a:pt x="188783" y="2769914"/>
                  <a:pt x="184986" y="2733530"/>
                  <a:pt x="179820" y="2697367"/>
                </a:cubicBezTo>
                <a:cubicBezTo>
                  <a:pt x="212375" y="1948585"/>
                  <a:pt x="199897" y="2424596"/>
                  <a:pt x="164322" y="1132038"/>
                </a:cubicBezTo>
                <a:cubicBezTo>
                  <a:pt x="159914" y="971866"/>
                  <a:pt x="157964" y="811562"/>
                  <a:pt x="148823" y="651590"/>
                </a:cubicBezTo>
                <a:cubicBezTo>
                  <a:pt x="147608" y="630324"/>
                  <a:pt x="137135" y="610554"/>
                  <a:pt x="133325" y="589597"/>
                </a:cubicBezTo>
                <a:cubicBezTo>
                  <a:pt x="126790" y="553656"/>
                  <a:pt x="122993" y="517272"/>
                  <a:pt x="117827" y="481109"/>
                </a:cubicBezTo>
                <a:cubicBezTo>
                  <a:pt x="133325" y="326126"/>
                  <a:pt x="141496" y="170234"/>
                  <a:pt x="164322" y="16160"/>
                </a:cubicBezTo>
                <a:cubicBezTo>
                  <a:pt x="166716" y="0"/>
                  <a:pt x="172514" y="48043"/>
                  <a:pt x="179820" y="62655"/>
                </a:cubicBezTo>
                <a:cubicBezTo>
                  <a:pt x="188150" y="79315"/>
                  <a:pt x="200485" y="93652"/>
                  <a:pt x="210817" y="109150"/>
                </a:cubicBezTo>
                <a:cubicBezTo>
                  <a:pt x="240764" y="198992"/>
                  <a:pt x="224062" y="195096"/>
                  <a:pt x="288308" y="248634"/>
                </a:cubicBezTo>
                <a:cubicBezTo>
                  <a:pt x="302618" y="260558"/>
                  <a:pt x="319305" y="269299"/>
                  <a:pt x="334803" y="279631"/>
                </a:cubicBezTo>
                <a:cubicBezTo>
                  <a:pt x="392257" y="260480"/>
                  <a:pt x="366686" y="271439"/>
                  <a:pt x="412295" y="248634"/>
                </a:cubicBezTo>
              </a:path>
            </a:pathLst>
          </a:custGeom>
          <a:solidFill>
            <a:srgbClr val="80000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2" name="矩形 11"/>
          <p:cNvSpPr/>
          <p:nvPr/>
        </p:nvSpPr>
        <p:spPr>
          <a:xfrm>
            <a:off x="3995738" y="981075"/>
            <a:ext cx="2952750" cy="5762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000000"/>
                </a:solidFill>
              </a:rPr>
              <a:t>屏東平原</a:t>
            </a:r>
            <a:r>
              <a:rPr lang="en-US" altLang="zh-TW" b="1" dirty="0">
                <a:solidFill>
                  <a:srgbClr val="000000"/>
                </a:solidFill>
              </a:rPr>
              <a:t>(</a:t>
            </a:r>
            <a:r>
              <a:rPr lang="zh-TW" altLang="en-US" b="1" dirty="0">
                <a:solidFill>
                  <a:srgbClr val="000000"/>
                </a:solidFill>
              </a:rPr>
              <a:t>高樹里港</a:t>
            </a:r>
            <a:r>
              <a:rPr lang="en-US" altLang="zh-TW" b="1" dirty="0">
                <a:solidFill>
                  <a:srgbClr val="000000"/>
                </a:solidFill>
              </a:rPr>
              <a:t>)</a:t>
            </a:r>
            <a:endParaRPr lang="zh-TW" altLang="en-US" b="1" dirty="0">
              <a:solidFill>
                <a:srgbClr val="000000"/>
              </a:solidFill>
            </a:endParaRPr>
          </a:p>
        </p:txBody>
      </p:sp>
      <p:cxnSp>
        <p:nvCxnSpPr>
          <p:cNvPr id="14" name="直線單箭頭接點 13"/>
          <p:cNvCxnSpPr>
            <a:endCxn id="7" idx="0"/>
          </p:cNvCxnSpPr>
          <p:nvPr/>
        </p:nvCxnSpPr>
        <p:spPr>
          <a:xfrm>
            <a:off x="5421313" y="1612900"/>
            <a:ext cx="14287" cy="952500"/>
          </a:xfrm>
          <a:prstGeom prst="straightConnector1">
            <a:avLst/>
          </a:prstGeom>
          <a:ln w="28575">
            <a:noFill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手繪多邊形 15"/>
          <p:cNvSpPr/>
          <p:nvPr/>
        </p:nvSpPr>
        <p:spPr>
          <a:xfrm>
            <a:off x="2303463" y="2955925"/>
            <a:ext cx="684212" cy="401638"/>
          </a:xfrm>
          <a:custGeom>
            <a:avLst/>
            <a:gdLst>
              <a:gd name="connsiteX0" fmla="*/ 21947 w 615180"/>
              <a:gd name="connsiteY0" fmla="*/ 42603 h 321572"/>
              <a:gd name="connsiteX1" fmla="*/ 83940 w 615180"/>
              <a:gd name="connsiteY1" fmla="*/ 151091 h 321572"/>
              <a:gd name="connsiteX2" fmla="*/ 145933 w 615180"/>
              <a:gd name="connsiteY2" fmla="*/ 290575 h 321572"/>
              <a:gd name="connsiteX3" fmla="*/ 192428 w 615180"/>
              <a:gd name="connsiteY3" fmla="*/ 321572 h 321572"/>
              <a:gd name="connsiteX4" fmla="*/ 269920 w 615180"/>
              <a:gd name="connsiteY4" fmla="*/ 306074 h 321572"/>
              <a:gd name="connsiteX5" fmla="*/ 316415 w 615180"/>
              <a:gd name="connsiteY5" fmla="*/ 290575 h 321572"/>
              <a:gd name="connsiteX6" fmla="*/ 378408 w 615180"/>
              <a:gd name="connsiteY6" fmla="*/ 275077 h 321572"/>
              <a:gd name="connsiteX7" fmla="*/ 502394 w 615180"/>
              <a:gd name="connsiteY7" fmla="*/ 244081 h 321572"/>
              <a:gd name="connsiteX8" fmla="*/ 564387 w 615180"/>
              <a:gd name="connsiteY8" fmla="*/ 104596 h 321572"/>
              <a:gd name="connsiteX9" fmla="*/ 610882 w 615180"/>
              <a:gd name="connsiteY9" fmla="*/ 58101 h 3215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5180" h="321572">
                <a:moveTo>
                  <a:pt x="21947" y="42603"/>
                </a:moveTo>
                <a:cubicBezTo>
                  <a:pt x="64513" y="212871"/>
                  <a:pt x="0" y="0"/>
                  <a:pt x="83940" y="151091"/>
                </a:cubicBezTo>
                <a:cubicBezTo>
                  <a:pt x="122304" y="220147"/>
                  <a:pt x="95971" y="240613"/>
                  <a:pt x="145933" y="290575"/>
                </a:cubicBezTo>
                <a:cubicBezTo>
                  <a:pt x="159104" y="303746"/>
                  <a:pt x="176930" y="311240"/>
                  <a:pt x="192428" y="321572"/>
                </a:cubicBezTo>
                <a:cubicBezTo>
                  <a:pt x="218259" y="316406"/>
                  <a:pt x="244364" y="312463"/>
                  <a:pt x="269920" y="306074"/>
                </a:cubicBezTo>
                <a:cubicBezTo>
                  <a:pt x="285769" y="302112"/>
                  <a:pt x="300707" y="295063"/>
                  <a:pt x="316415" y="290575"/>
                </a:cubicBezTo>
                <a:cubicBezTo>
                  <a:pt x="336896" y="284723"/>
                  <a:pt x="357615" y="279698"/>
                  <a:pt x="378408" y="275077"/>
                </a:cubicBezTo>
                <a:cubicBezTo>
                  <a:pt x="490621" y="250141"/>
                  <a:pt x="419310" y="271775"/>
                  <a:pt x="502394" y="244081"/>
                </a:cubicBezTo>
                <a:cubicBezTo>
                  <a:pt x="517739" y="198045"/>
                  <a:pt x="527548" y="141435"/>
                  <a:pt x="564387" y="104596"/>
                </a:cubicBezTo>
                <a:cubicBezTo>
                  <a:pt x="615180" y="53802"/>
                  <a:pt x="610882" y="96922"/>
                  <a:pt x="610882" y="58101"/>
                </a:cubicBezTo>
              </a:path>
            </a:pathLst>
          </a:custGeom>
          <a:solidFill>
            <a:srgbClr val="0000CC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7" name="矩形 16"/>
          <p:cNvSpPr/>
          <p:nvPr/>
        </p:nvSpPr>
        <p:spPr>
          <a:xfrm>
            <a:off x="1403350" y="1268413"/>
            <a:ext cx="2952750" cy="5762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000000"/>
                </a:solidFill>
              </a:rPr>
              <a:t>高屏溪</a:t>
            </a:r>
          </a:p>
        </p:txBody>
      </p:sp>
      <p:cxnSp>
        <p:nvCxnSpPr>
          <p:cNvPr id="18" name="直線單箭頭接點 17"/>
          <p:cNvCxnSpPr/>
          <p:nvPr/>
        </p:nvCxnSpPr>
        <p:spPr>
          <a:xfrm flipH="1">
            <a:off x="2700338" y="1700213"/>
            <a:ext cx="71437" cy="129698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矩形 19"/>
          <p:cNvSpPr/>
          <p:nvPr/>
        </p:nvSpPr>
        <p:spPr>
          <a:xfrm>
            <a:off x="2108200" y="2924175"/>
            <a:ext cx="46038" cy="576263"/>
          </a:xfrm>
          <a:prstGeom prst="rect">
            <a:avLst/>
          </a:prstGeom>
          <a:solidFill>
            <a:srgbClr val="A50021"/>
          </a:solidFill>
          <a:ln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22" name="直線接點 21"/>
          <p:cNvCxnSpPr/>
          <p:nvPr/>
        </p:nvCxnSpPr>
        <p:spPr>
          <a:xfrm>
            <a:off x="2124075" y="3402013"/>
            <a:ext cx="431800" cy="0"/>
          </a:xfrm>
          <a:prstGeom prst="line">
            <a:avLst/>
          </a:prstGeom>
          <a:ln w="28575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/>
          <p:cNvCxnSpPr>
            <a:endCxn id="110" idx="0"/>
          </p:cNvCxnSpPr>
          <p:nvPr/>
        </p:nvCxnSpPr>
        <p:spPr>
          <a:xfrm flipV="1">
            <a:off x="2154238" y="3254375"/>
            <a:ext cx="209550" cy="61913"/>
          </a:xfrm>
          <a:prstGeom prst="line">
            <a:avLst/>
          </a:prstGeom>
          <a:ln w="28575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 24"/>
          <p:cNvSpPr/>
          <p:nvPr/>
        </p:nvSpPr>
        <p:spPr>
          <a:xfrm>
            <a:off x="8316913" y="1196975"/>
            <a:ext cx="611187" cy="28797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800" b="1" dirty="0"/>
              <a:t>中</a:t>
            </a:r>
            <a:endParaRPr lang="en-US" altLang="zh-TW" sz="2800" b="1" dirty="0"/>
          </a:p>
          <a:p>
            <a:pPr algn="ctr">
              <a:defRPr/>
            </a:pPr>
            <a:r>
              <a:rPr lang="zh-TW" altLang="en-US" sz="2800" b="1" dirty="0"/>
              <a:t>央</a:t>
            </a:r>
            <a:endParaRPr lang="en-US" altLang="zh-TW" sz="2800" b="1" dirty="0"/>
          </a:p>
          <a:p>
            <a:pPr algn="ctr">
              <a:defRPr/>
            </a:pPr>
            <a:r>
              <a:rPr lang="zh-TW" altLang="en-US" sz="2800" b="1" dirty="0"/>
              <a:t>山 </a:t>
            </a:r>
            <a:endParaRPr lang="en-US" altLang="zh-TW" sz="2800" b="1" dirty="0"/>
          </a:p>
          <a:p>
            <a:pPr algn="ctr">
              <a:defRPr/>
            </a:pPr>
            <a:r>
              <a:rPr lang="zh-TW" altLang="en-US" sz="2800" b="1" dirty="0"/>
              <a:t>脈</a:t>
            </a:r>
            <a:endParaRPr lang="en-US" altLang="zh-TW" sz="2800" b="1" dirty="0"/>
          </a:p>
          <a:p>
            <a:pPr algn="ctr">
              <a:defRPr/>
            </a:pPr>
            <a:endParaRPr lang="zh-TW" altLang="en-US" sz="2800" b="1" dirty="0"/>
          </a:p>
        </p:txBody>
      </p:sp>
      <p:sp>
        <p:nvSpPr>
          <p:cNvPr id="26" name="矩形 25"/>
          <p:cNvSpPr/>
          <p:nvPr/>
        </p:nvSpPr>
        <p:spPr>
          <a:xfrm>
            <a:off x="-107950" y="2565400"/>
            <a:ext cx="611188" cy="28797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800" b="1" dirty="0"/>
              <a:t>旗山丘 </a:t>
            </a:r>
            <a:endParaRPr lang="en-US" altLang="zh-TW" sz="2800" b="1" dirty="0"/>
          </a:p>
          <a:p>
            <a:pPr algn="ctr">
              <a:defRPr/>
            </a:pPr>
            <a:r>
              <a:rPr lang="zh-TW" altLang="en-US" sz="2800" b="1" dirty="0"/>
              <a:t>陵</a:t>
            </a:r>
            <a:endParaRPr lang="en-US" altLang="zh-TW" sz="2800" b="1" dirty="0"/>
          </a:p>
          <a:p>
            <a:pPr algn="ctr">
              <a:defRPr/>
            </a:pPr>
            <a:endParaRPr lang="zh-TW" altLang="en-US" sz="2800" b="1" dirty="0"/>
          </a:p>
        </p:txBody>
      </p:sp>
      <p:sp>
        <p:nvSpPr>
          <p:cNvPr id="27" name="矩形 26"/>
          <p:cNvSpPr/>
          <p:nvPr/>
        </p:nvSpPr>
        <p:spPr>
          <a:xfrm>
            <a:off x="395288" y="1989138"/>
            <a:ext cx="1152525" cy="7921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835150" y="200025"/>
            <a:ext cx="504825" cy="28527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FF0000"/>
                </a:solidFill>
              </a:rPr>
              <a:t>南水局輻射井取伏流水</a:t>
            </a:r>
          </a:p>
        </p:txBody>
      </p:sp>
      <p:cxnSp>
        <p:nvCxnSpPr>
          <p:cNvPr id="31" name="直線單箭頭接點 30"/>
          <p:cNvCxnSpPr/>
          <p:nvPr/>
        </p:nvCxnSpPr>
        <p:spPr>
          <a:xfrm flipH="1">
            <a:off x="6804025" y="2420938"/>
            <a:ext cx="720725" cy="647700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單箭頭接點 32"/>
          <p:cNvCxnSpPr/>
          <p:nvPr/>
        </p:nvCxnSpPr>
        <p:spPr>
          <a:xfrm flipH="1">
            <a:off x="6956425" y="2573338"/>
            <a:ext cx="720725" cy="647700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線單箭頭接點 35"/>
          <p:cNvCxnSpPr/>
          <p:nvPr/>
        </p:nvCxnSpPr>
        <p:spPr>
          <a:xfrm flipH="1">
            <a:off x="5867400" y="3500438"/>
            <a:ext cx="720725" cy="649287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線單箭頭接點 37"/>
          <p:cNvCxnSpPr/>
          <p:nvPr/>
        </p:nvCxnSpPr>
        <p:spPr>
          <a:xfrm flipH="1">
            <a:off x="4716463" y="3716338"/>
            <a:ext cx="863600" cy="360362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單箭頭接點 40"/>
          <p:cNvCxnSpPr/>
          <p:nvPr/>
        </p:nvCxnSpPr>
        <p:spPr>
          <a:xfrm flipH="1">
            <a:off x="5148263" y="4221163"/>
            <a:ext cx="647700" cy="360362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線單箭頭接點 41"/>
          <p:cNvCxnSpPr/>
          <p:nvPr/>
        </p:nvCxnSpPr>
        <p:spPr>
          <a:xfrm flipH="1">
            <a:off x="3635375" y="4221163"/>
            <a:ext cx="865188" cy="287337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線單箭頭接點 44"/>
          <p:cNvCxnSpPr/>
          <p:nvPr/>
        </p:nvCxnSpPr>
        <p:spPr>
          <a:xfrm flipH="1">
            <a:off x="3924300" y="4724400"/>
            <a:ext cx="935038" cy="360363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線單箭頭接點 46"/>
          <p:cNvCxnSpPr/>
          <p:nvPr/>
        </p:nvCxnSpPr>
        <p:spPr>
          <a:xfrm flipH="1">
            <a:off x="2700338" y="4365625"/>
            <a:ext cx="1008062" cy="287338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直線單箭頭接點 50"/>
          <p:cNvCxnSpPr/>
          <p:nvPr/>
        </p:nvCxnSpPr>
        <p:spPr>
          <a:xfrm flipH="1">
            <a:off x="1403350" y="4724400"/>
            <a:ext cx="1008063" cy="144463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單箭頭接點 53"/>
          <p:cNvCxnSpPr/>
          <p:nvPr/>
        </p:nvCxnSpPr>
        <p:spPr>
          <a:xfrm flipH="1">
            <a:off x="2771775" y="5157788"/>
            <a:ext cx="936625" cy="287337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線單箭頭接點 55"/>
          <p:cNvCxnSpPr/>
          <p:nvPr/>
        </p:nvCxnSpPr>
        <p:spPr>
          <a:xfrm flipH="1">
            <a:off x="1547813" y="5516563"/>
            <a:ext cx="1079500" cy="144462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線單箭頭接點 67"/>
          <p:cNvCxnSpPr/>
          <p:nvPr/>
        </p:nvCxnSpPr>
        <p:spPr>
          <a:xfrm flipH="1">
            <a:off x="5724525" y="3068638"/>
            <a:ext cx="863600" cy="504825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直線單箭頭接點 68"/>
          <p:cNvCxnSpPr/>
          <p:nvPr/>
        </p:nvCxnSpPr>
        <p:spPr>
          <a:xfrm flipH="1">
            <a:off x="5219700" y="2852738"/>
            <a:ext cx="1008063" cy="360362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線單箭頭接點 71"/>
          <p:cNvCxnSpPr/>
          <p:nvPr/>
        </p:nvCxnSpPr>
        <p:spPr>
          <a:xfrm flipH="1">
            <a:off x="3708400" y="3284538"/>
            <a:ext cx="1079500" cy="360362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直線單箭頭接點 75"/>
          <p:cNvCxnSpPr/>
          <p:nvPr/>
        </p:nvCxnSpPr>
        <p:spPr>
          <a:xfrm flipH="1">
            <a:off x="2195513" y="3860800"/>
            <a:ext cx="863600" cy="215900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直線單箭頭接點 79"/>
          <p:cNvCxnSpPr/>
          <p:nvPr/>
        </p:nvCxnSpPr>
        <p:spPr>
          <a:xfrm flipH="1">
            <a:off x="1331913" y="4005263"/>
            <a:ext cx="719137" cy="71437"/>
          </a:xfrm>
          <a:prstGeom prst="straightConnector1">
            <a:avLst/>
          </a:prstGeom>
          <a:ln w="57150">
            <a:solidFill>
              <a:srgbClr val="000099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直線單箭頭接點 85"/>
          <p:cNvCxnSpPr/>
          <p:nvPr/>
        </p:nvCxnSpPr>
        <p:spPr>
          <a:xfrm flipV="1">
            <a:off x="3348038" y="3819525"/>
            <a:ext cx="0" cy="431800"/>
          </a:xfrm>
          <a:prstGeom prst="straightConnector1">
            <a:avLst/>
          </a:prstGeom>
          <a:ln w="57150">
            <a:solidFill>
              <a:srgbClr val="000099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直線單箭頭接點 86"/>
          <p:cNvCxnSpPr/>
          <p:nvPr/>
        </p:nvCxnSpPr>
        <p:spPr>
          <a:xfrm flipV="1">
            <a:off x="3348038" y="3284538"/>
            <a:ext cx="0" cy="431800"/>
          </a:xfrm>
          <a:prstGeom prst="straightConnector1">
            <a:avLst/>
          </a:prstGeom>
          <a:ln w="57150">
            <a:solidFill>
              <a:srgbClr val="000099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直線單箭頭接點 87"/>
          <p:cNvCxnSpPr/>
          <p:nvPr/>
        </p:nvCxnSpPr>
        <p:spPr>
          <a:xfrm flipV="1">
            <a:off x="1187450" y="5229225"/>
            <a:ext cx="0" cy="431800"/>
          </a:xfrm>
          <a:prstGeom prst="straightConnector1">
            <a:avLst/>
          </a:prstGeom>
          <a:ln w="57150">
            <a:solidFill>
              <a:srgbClr val="000099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直線單箭頭接點 88"/>
          <p:cNvCxnSpPr/>
          <p:nvPr/>
        </p:nvCxnSpPr>
        <p:spPr>
          <a:xfrm flipV="1">
            <a:off x="1187450" y="4652963"/>
            <a:ext cx="0" cy="431800"/>
          </a:xfrm>
          <a:prstGeom prst="straightConnector1">
            <a:avLst/>
          </a:prstGeom>
          <a:ln w="57150">
            <a:solidFill>
              <a:srgbClr val="000099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直線單箭頭接點 89"/>
          <p:cNvCxnSpPr/>
          <p:nvPr/>
        </p:nvCxnSpPr>
        <p:spPr>
          <a:xfrm flipV="1">
            <a:off x="1187450" y="4149725"/>
            <a:ext cx="0" cy="431800"/>
          </a:xfrm>
          <a:prstGeom prst="straightConnector1">
            <a:avLst/>
          </a:prstGeom>
          <a:ln w="57150">
            <a:solidFill>
              <a:srgbClr val="000099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直線單箭頭接點 90"/>
          <p:cNvCxnSpPr/>
          <p:nvPr/>
        </p:nvCxnSpPr>
        <p:spPr>
          <a:xfrm flipV="1">
            <a:off x="1187450" y="3573463"/>
            <a:ext cx="0" cy="431800"/>
          </a:xfrm>
          <a:prstGeom prst="straightConnector1">
            <a:avLst/>
          </a:prstGeom>
          <a:ln w="57150">
            <a:solidFill>
              <a:srgbClr val="000099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線單箭頭接點 91"/>
          <p:cNvCxnSpPr/>
          <p:nvPr/>
        </p:nvCxnSpPr>
        <p:spPr>
          <a:xfrm flipV="1">
            <a:off x="1187450" y="2997200"/>
            <a:ext cx="0" cy="431800"/>
          </a:xfrm>
          <a:prstGeom prst="straightConnector1">
            <a:avLst/>
          </a:prstGeom>
          <a:ln w="57150">
            <a:solidFill>
              <a:srgbClr val="000099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線單箭頭接點 97"/>
          <p:cNvCxnSpPr/>
          <p:nvPr/>
        </p:nvCxnSpPr>
        <p:spPr>
          <a:xfrm flipV="1">
            <a:off x="3352800" y="2781300"/>
            <a:ext cx="0" cy="431800"/>
          </a:xfrm>
          <a:prstGeom prst="straightConnector1">
            <a:avLst/>
          </a:prstGeom>
          <a:ln w="57150">
            <a:solidFill>
              <a:srgbClr val="000099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橢圓 101"/>
          <p:cNvSpPr/>
          <p:nvPr/>
        </p:nvSpPr>
        <p:spPr>
          <a:xfrm>
            <a:off x="1547813" y="2708275"/>
            <a:ext cx="1728787" cy="1008063"/>
          </a:xfrm>
          <a:prstGeom prst="ellipse">
            <a:avLst/>
          </a:prstGeom>
          <a:noFill/>
          <a:ln w="5715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05" name="矩形 104"/>
          <p:cNvSpPr/>
          <p:nvPr/>
        </p:nvSpPr>
        <p:spPr>
          <a:xfrm>
            <a:off x="3348038" y="-26988"/>
            <a:ext cx="503237" cy="30241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000000"/>
                </a:solidFill>
              </a:rPr>
              <a:t>屏東地區魚塭抽取地下水</a:t>
            </a:r>
          </a:p>
        </p:txBody>
      </p:sp>
      <p:cxnSp>
        <p:nvCxnSpPr>
          <p:cNvPr id="108" name="直線接點 107"/>
          <p:cNvCxnSpPr/>
          <p:nvPr/>
        </p:nvCxnSpPr>
        <p:spPr>
          <a:xfrm>
            <a:off x="468313" y="3027363"/>
            <a:ext cx="2027237" cy="26987"/>
          </a:xfrm>
          <a:prstGeom prst="line">
            <a:avLst/>
          </a:prstGeom>
          <a:ln w="28575">
            <a:noFill/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矩形 109"/>
          <p:cNvSpPr/>
          <p:nvPr/>
        </p:nvSpPr>
        <p:spPr>
          <a:xfrm rot="21166870">
            <a:off x="923925" y="3252788"/>
            <a:ext cx="2952750" cy="5746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FF0000"/>
                </a:solidFill>
              </a:rPr>
              <a:t>伏流水區</a:t>
            </a:r>
          </a:p>
        </p:txBody>
      </p:sp>
      <p:sp>
        <p:nvSpPr>
          <p:cNvPr id="111" name="矩形 110"/>
          <p:cNvSpPr/>
          <p:nvPr/>
        </p:nvSpPr>
        <p:spPr>
          <a:xfrm rot="20881588">
            <a:off x="2508250" y="3827463"/>
            <a:ext cx="2952750" cy="5762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FF0000"/>
                </a:solidFill>
              </a:rPr>
              <a:t>地下水區</a:t>
            </a:r>
          </a:p>
        </p:txBody>
      </p:sp>
      <p:sp>
        <p:nvSpPr>
          <p:cNvPr id="55" name="矩形 54"/>
          <p:cNvSpPr/>
          <p:nvPr/>
        </p:nvSpPr>
        <p:spPr>
          <a:xfrm>
            <a:off x="468313" y="2133600"/>
            <a:ext cx="1008062" cy="5746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28" name="矩形 27"/>
          <p:cNvSpPr/>
          <p:nvPr/>
        </p:nvSpPr>
        <p:spPr>
          <a:xfrm>
            <a:off x="900113" y="404813"/>
            <a:ext cx="431800" cy="23034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b="1" dirty="0">
                <a:solidFill>
                  <a:srgbClr val="000000"/>
                </a:solidFill>
              </a:rPr>
              <a:t>興田與佛光山泉水</a:t>
            </a:r>
          </a:p>
        </p:txBody>
      </p:sp>
      <p:cxnSp>
        <p:nvCxnSpPr>
          <p:cNvPr id="107" name="直線接點 106"/>
          <p:cNvCxnSpPr>
            <a:stCxn id="11" idx="6"/>
          </p:cNvCxnSpPr>
          <p:nvPr/>
        </p:nvCxnSpPr>
        <p:spPr>
          <a:xfrm flipV="1">
            <a:off x="303213" y="2349500"/>
            <a:ext cx="7508875" cy="36513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矩形 52"/>
          <p:cNvSpPr/>
          <p:nvPr/>
        </p:nvSpPr>
        <p:spPr>
          <a:xfrm>
            <a:off x="4067175" y="260350"/>
            <a:ext cx="4249738" cy="57626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800" b="1" dirty="0"/>
              <a:t>南水局正在努力的計畫</a:t>
            </a:r>
          </a:p>
        </p:txBody>
      </p:sp>
      <p:sp>
        <p:nvSpPr>
          <p:cNvPr id="57" name="手繪多邊形 56"/>
          <p:cNvSpPr/>
          <p:nvPr/>
        </p:nvSpPr>
        <p:spPr>
          <a:xfrm>
            <a:off x="1885950" y="3213100"/>
            <a:ext cx="598488" cy="244475"/>
          </a:xfrm>
          <a:custGeom>
            <a:avLst/>
            <a:gdLst>
              <a:gd name="connsiteX0" fmla="*/ 500063 w 545893"/>
              <a:gd name="connsiteY0" fmla="*/ 25073 h 210810"/>
              <a:gd name="connsiteX1" fmla="*/ 414338 w 545893"/>
              <a:gd name="connsiteY1" fmla="*/ 82223 h 210810"/>
              <a:gd name="connsiteX2" fmla="*/ 328613 w 545893"/>
              <a:gd name="connsiteY2" fmla="*/ 110798 h 210810"/>
              <a:gd name="connsiteX3" fmla="*/ 242888 w 545893"/>
              <a:gd name="connsiteY3" fmla="*/ 139373 h 210810"/>
              <a:gd name="connsiteX4" fmla="*/ 200025 w 545893"/>
              <a:gd name="connsiteY4" fmla="*/ 167948 h 210810"/>
              <a:gd name="connsiteX5" fmla="*/ 85725 w 545893"/>
              <a:gd name="connsiteY5" fmla="*/ 196523 h 210810"/>
              <a:gd name="connsiteX6" fmla="*/ 0 w 545893"/>
              <a:gd name="connsiteY6" fmla="*/ 210810 h 210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893" h="210810">
                <a:moveTo>
                  <a:pt x="500063" y="25073"/>
                </a:moveTo>
                <a:cubicBezTo>
                  <a:pt x="320948" y="69850"/>
                  <a:pt x="545893" y="0"/>
                  <a:pt x="414338" y="82223"/>
                </a:cubicBezTo>
                <a:cubicBezTo>
                  <a:pt x="388796" y="98187"/>
                  <a:pt x="357188" y="101273"/>
                  <a:pt x="328613" y="110798"/>
                </a:cubicBezTo>
                <a:cubicBezTo>
                  <a:pt x="300038" y="120323"/>
                  <a:pt x="267950" y="122665"/>
                  <a:pt x="242888" y="139373"/>
                </a:cubicBezTo>
                <a:cubicBezTo>
                  <a:pt x="228600" y="148898"/>
                  <a:pt x="216163" y="162080"/>
                  <a:pt x="200025" y="167948"/>
                </a:cubicBezTo>
                <a:cubicBezTo>
                  <a:pt x="163117" y="181369"/>
                  <a:pt x="124463" y="190067"/>
                  <a:pt x="85725" y="196523"/>
                </a:cubicBezTo>
                <a:lnTo>
                  <a:pt x="0" y="210810"/>
                </a:lnTo>
              </a:path>
            </a:pathLst>
          </a:custGeom>
          <a:ln w="19050">
            <a:solidFill>
              <a:srgbClr val="0000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8" name="手繪多邊形 57"/>
          <p:cNvSpPr/>
          <p:nvPr/>
        </p:nvSpPr>
        <p:spPr>
          <a:xfrm>
            <a:off x="2038350" y="3213100"/>
            <a:ext cx="588963" cy="396875"/>
          </a:xfrm>
          <a:custGeom>
            <a:avLst/>
            <a:gdLst>
              <a:gd name="connsiteX0" fmla="*/ 500063 w 545893"/>
              <a:gd name="connsiteY0" fmla="*/ 25073 h 210810"/>
              <a:gd name="connsiteX1" fmla="*/ 414338 w 545893"/>
              <a:gd name="connsiteY1" fmla="*/ 82223 h 210810"/>
              <a:gd name="connsiteX2" fmla="*/ 328613 w 545893"/>
              <a:gd name="connsiteY2" fmla="*/ 110798 h 210810"/>
              <a:gd name="connsiteX3" fmla="*/ 242888 w 545893"/>
              <a:gd name="connsiteY3" fmla="*/ 139373 h 210810"/>
              <a:gd name="connsiteX4" fmla="*/ 200025 w 545893"/>
              <a:gd name="connsiteY4" fmla="*/ 167948 h 210810"/>
              <a:gd name="connsiteX5" fmla="*/ 85725 w 545893"/>
              <a:gd name="connsiteY5" fmla="*/ 196523 h 210810"/>
              <a:gd name="connsiteX6" fmla="*/ 0 w 545893"/>
              <a:gd name="connsiteY6" fmla="*/ 210810 h 210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893" h="210810">
                <a:moveTo>
                  <a:pt x="500063" y="25073"/>
                </a:moveTo>
                <a:cubicBezTo>
                  <a:pt x="320948" y="69850"/>
                  <a:pt x="545893" y="0"/>
                  <a:pt x="414338" y="82223"/>
                </a:cubicBezTo>
                <a:cubicBezTo>
                  <a:pt x="388796" y="98187"/>
                  <a:pt x="357188" y="101273"/>
                  <a:pt x="328613" y="110798"/>
                </a:cubicBezTo>
                <a:cubicBezTo>
                  <a:pt x="300038" y="120323"/>
                  <a:pt x="267950" y="122665"/>
                  <a:pt x="242888" y="139373"/>
                </a:cubicBezTo>
                <a:cubicBezTo>
                  <a:pt x="228600" y="148898"/>
                  <a:pt x="216163" y="162080"/>
                  <a:pt x="200025" y="167948"/>
                </a:cubicBezTo>
                <a:cubicBezTo>
                  <a:pt x="163117" y="181369"/>
                  <a:pt x="124463" y="190067"/>
                  <a:pt x="85725" y="196523"/>
                </a:cubicBezTo>
                <a:lnTo>
                  <a:pt x="0" y="210810"/>
                </a:lnTo>
              </a:path>
            </a:pathLst>
          </a:custGeom>
          <a:ln w="19050">
            <a:solidFill>
              <a:srgbClr val="0000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9" name="手繪多邊形 58"/>
          <p:cNvSpPr/>
          <p:nvPr/>
        </p:nvSpPr>
        <p:spPr>
          <a:xfrm>
            <a:off x="2555875" y="3213100"/>
            <a:ext cx="215900" cy="431800"/>
          </a:xfrm>
          <a:custGeom>
            <a:avLst/>
            <a:gdLst>
              <a:gd name="connsiteX0" fmla="*/ 500063 w 545893"/>
              <a:gd name="connsiteY0" fmla="*/ 25073 h 210810"/>
              <a:gd name="connsiteX1" fmla="*/ 414338 w 545893"/>
              <a:gd name="connsiteY1" fmla="*/ 82223 h 210810"/>
              <a:gd name="connsiteX2" fmla="*/ 328613 w 545893"/>
              <a:gd name="connsiteY2" fmla="*/ 110798 h 210810"/>
              <a:gd name="connsiteX3" fmla="*/ 242888 w 545893"/>
              <a:gd name="connsiteY3" fmla="*/ 139373 h 210810"/>
              <a:gd name="connsiteX4" fmla="*/ 200025 w 545893"/>
              <a:gd name="connsiteY4" fmla="*/ 167948 h 210810"/>
              <a:gd name="connsiteX5" fmla="*/ 85725 w 545893"/>
              <a:gd name="connsiteY5" fmla="*/ 196523 h 210810"/>
              <a:gd name="connsiteX6" fmla="*/ 0 w 545893"/>
              <a:gd name="connsiteY6" fmla="*/ 210810 h 210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893" h="210810">
                <a:moveTo>
                  <a:pt x="500063" y="25073"/>
                </a:moveTo>
                <a:cubicBezTo>
                  <a:pt x="320948" y="69850"/>
                  <a:pt x="545893" y="0"/>
                  <a:pt x="414338" y="82223"/>
                </a:cubicBezTo>
                <a:cubicBezTo>
                  <a:pt x="388796" y="98187"/>
                  <a:pt x="357188" y="101273"/>
                  <a:pt x="328613" y="110798"/>
                </a:cubicBezTo>
                <a:cubicBezTo>
                  <a:pt x="300038" y="120323"/>
                  <a:pt x="267950" y="122665"/>
                  <a:pt x="242888" y="139373"/>
                </a:cubicBezTo>
                <a:cubicBezTo>
                  <a:pt x="228600" y="148898"/>
                  <a:pt x="216163" y="162080"/>
                  <a:pt x="200025" y="167948"/>
                </a:cubicBezTo>
                <a:cubicBezTo>
                  <a:pt x="163117" y="181369"/>
                  <a:pt x="124463" y="190067"/>
                  <a:pt x="85725" y="196523"/>
                </a:cubicBezTo>
                <a:lnTo>
                  <a:pt x="0" y="210810"/>
                </a:lnTo>
              </a:path>
            </a:pathLst>
          </a:custGeom>
          <a:ln w="19050">
            <a:solidFill>
              <a:srgbClr val="0000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60" name="手繪多邊形 59"/>
          <p:cNvSpPr/>
          <p:nvPr/>
        </p:nvSpPr>
        <p:spPr>
          <a:xfrm flipH="1">
            <a:off x="2700338" y="3068638"/>
            <a:ext cx="566737" cy="431800"/>
          </a:xfrm>
          <a:custGeom>
            <a:avLst/>
            <a:gdLst>
              <a:gd name="connsiteX0" fmla="*/ 500063 w 545893"/>
              <a:gd name="connsiteY0" fmla="*/ 25073 h 210810"/>
              <a:gd name="connsiteX1" fmla="*/ 414338 w 545893"/>
              <a:gd name="connsiteY1" fmla="*/ 82223 h 210810"/>
              <a:gd name="connsiteX2" fmla="*/ 328613 w 545893"/>
              <a:gd name="connsiteY2" fmla="*/ 110798 h 210810"/>
              <a:gd name="connsiteX3" fmla="*/ 242888 w 545893"/>
              <a:gd name="connsiteY3" fmla="*/ 139373 h 210810"/>
              <a:gd name="connsiteX4" fmla="*/ 200025 w 545893"/>
              <a:gd name="connsiteY4" fmla="*/ 167948 h 210810"/>
              <a:gd name="connsiteX5" fmla="*/ 85725 w 545893"/>
              <a:gd name="connsiteY5" fmla="*/ 196523 h 210810"/>
              <a:gd name="connsiteX6" fmla="*/ 0 w 545893"/>
              <a:gd name="connsiteY6" fmla="*/ 210810 h 210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893" h="210810">
                <a:moveTo>
                  <a:pt x="500063" y="25073"/>
                </a:moveTo>
                <a:cubicBezTo>
                  <a:pt x="320948" y="69850"/>
                  <a:pt x="545893" y="0"/>
                  <a:pt x="414338" y="82223"/>
                </a:cubicBezTo>
                <a:cubicBezTo>
                  <a:pt x="388796" y="98187"/>
                  <a:pt x="357188" y="101273"/>
                  <a:pt x="328613" y="110798"/>
                </a:cubicBezTo>
                <a:cubicBezTo>
                  <a:pt x="300038" y="120323"/>
                  <a:pt x="267950" y="122665"/>
                  <a:pt x="242888" y="139373"/>
                </a:cubicBezTo>
                <a:cubicBezTo>
                  <a:pt x="228600" y="148898"/>
                  <a:pt x="216163" y="162080"/>
                  <a:pt x="200025" y="167948"/>
                </a:cubicBezTo>
                <a:cubicBezTo>
                  <a:pt x="163117" y="181369"/>
                  <a:pt x="124463" y="190067"/>
                  <a:pt x="85725" y="196523"/>
                </a:cubicBezTo>
                <a:lnTo>
                  <a:pt x="0" y="210810"/>
                </a:lnTo>
              </a:path>
            </a:pathLst>
          </a:custGeom>
          <a:ln w="19050">
            <a:solidFill>
              <a:srgbClr val="0000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6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8" presetClass="entr" presetSubtype="12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8" presetClass="entr" presetSubtype="12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18" presetClass="entr" presetSubtype="12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18" presetClass="entr" presetSubtype="12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0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18" presetClass="entr" presetSubtype="12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8" presetClass="entr" presetSubtype="9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8" presetClass="entr" presetSubtype="9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8" presetClass="entr" presetSubtype="9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8" presetClass="entr" presetSubtype="9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5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8" presetClass="entr" presetSubtype="9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8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8" presetClass="entr" presetSubtype="9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8" presetClass="entr" presetSubtype="9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4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8" presetClass="entr" presetSubtype="9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7000"/>
                            </p:stCondLst>
                            <p:childTnLst>
                              <p:par>
                                <p:cTn id="99" presetID="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500" fill="hold"/>
                                        <p:tgtEl>
                                          <p:spTgt spid="102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5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1000" tmFilter="0, 0; .2, .5; .8, .5; 1, 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8" dur="500" autoRev="1" fill="hold"/>
                                        <p:tgtEl>
                                          <p:spTgt spid="1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 tmFilter="0, 0; .2, .5; .8, .5; 1, 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500" autoRev="1" fill="hold"/>
                                        <p:tgtEl>
                                          <p:spTgt spid="1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" grpId="0" animBg="1"/>
      <p:bldP spid="110" grpId="0"/>
      <p:bldP spid="111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幅射井韓國動畫.avi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412776"/>
            <a:ext cx="6846795" cy="4896544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2339752" y="476672"/>
            <a:ext cx="3888432" cy="720080"/>
          </a:xfrm>
          <a:prstGeom prst="rect">
            <a:avLst/>
          </a:prstGeom>
          <a:solidFill>
            <a:srgbClr val="00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b="1" dirty="0" smtClean="0"/>
              <a:t>幅射井施作動畫</a:t>
            </a:r>
            <a:r>
              <a:rPr lang="en-US" altLang="zh-TW" sz="2800" b="1" dirty="0" smtClean="0"/>
              <a:t>~</a:t>
            </a:r>
            <a:r>
              <a:rPr lang="zh-TW" altLang="en-US" sz="2800" b="1" dirty="0" smtClean="0"/>
              <a:t>韓國</a:t>
            </a:r>
            <a:endParaRPr lang="zh-TW" altLang="en-US" sz="28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5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12160" y="2852936"/>
            <a:ext cx="3131840" cy="1512168"/>
          </a:xfrm>
        </p:spPr>
        <p:txBody>
          <a:bodyPr/>
          <a:lstStyle/>
          <a:p>
            <a:r>
              <a:rPr lang="zh-TW" altLang="en-US" dirty="0" smtClean="0"/>
              <a:t>出水的壯觀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dirty="0" smtClean="0"/>
              <a:t>韓國</a:t>
            </a:r>
            <a:endParaRPr lang="zh-TW" altLang="en-US" dirty="0"/>
          </a:p>
        </p:txBody>
      </p:sp>
      <p:pic>
        <p:nvPicPr>
          <p:cNvPr id="4" name="出水.WM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971600" y="3092388"/>
            <a:ext cx="5020816" cy="3765612"/>
          </a:xfrm>
          <a:prstGeom prst="rect">
            <a:avLst/>
          </a:prstGeom>
        </p:spPr>
      </p:pic>
      <p:pic>
        <p:nvPicPr>
          <p:cNvPr id="5" name="一起出水.wmv">
            <a:hlinkClick r:id="" action="ppaction://media"/>
          </p:cNvPr>
          <p:cNvPicPr>
            <a:picLocks noRot="1" noChangeAspect="1"/>
          </p:cNvPicPr>
          <p:nvPr>
            <a:videoFile r:link="rId2"/>
          </p:nvPr>
        </p:nvPicPr>
        <p:blipFill>
          <a:blip r:embed="rId5" cstate="print"/>
          <a:stretch>
            <a:fillRect/>
          </a:stretch>
        </p:blipFill>
        <p:spPr>
          <a:xfrm>
            <a:off x="827584" y="0"/>
            <a:ext cx="5379412" cy="3025920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70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53" name="Group 53"/>
          <p:cNvGraphicFramePr>
            <a:graphicFrameLocks noGrp="1"/>
          </p:cNvGraphicFramePr>
          <p:nvPr/>
        </p:nvGraphicFramePr>
        <p:xfrm>
          <a:off x="107504" y="923960"/>
          <a:ext cx="8902213" cy="5529376"/>
        </p:xfrm>
        <a:graphic>
          <a:graphicData uri="http://schemas.openxmlformats.org/drawingml/2006/table">
            <a:tbl>
              <a:tblPr/>
              <a:tblGrid>
                <a:gridCol w="936104"/>
                <a:gridCol w="2448272"/>
                <a:gridCol w="2448272"/>
                <a:gridCol w="3069565"/>
              </a:tblGrid>
              <a:tr h="23610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管材項目</a:t>
                      </a:r>
                    </a:p>
                  </a:txBody>
                  <a:tcPr marL="33231" marR="33231" marT="36000" marB="360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混凝土集水管</a:t>
                      </a:r>
                      <a:endParaRPr kumimoji="1" lang="en-US" altLang="zh-TW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（在混凝土管打洞透水）</a:t>
                      </a:r>
                    </a:p>
                  </a:txBody>
                  <a:tcPr marL="33231" marR="33231" marT="36000" marB="36000" horzOverflow="overflow">
                    <a:lnL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多孔鋼製集水管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（ 鋼管打孔透水）</a:t>
                      </a:r>
                    </a:p>
                  </a:txBody>
                  <a:tcPr marL="33231" marR="33231" marT="36000" marB="36000" horzOverflow="overflow">
                    <a:lnL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鋼骨繞線式集水管</a:t>
                      </a:r>
                      <a:b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</a:b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（ 最新突破技術）</a:t>
                      </a:r>
                      <a:endParaRPr kumimoji="1" lang="en-US" altLang="zh-TW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Arial" charset="0"/>
                      </a:endParaRPr>
                    </a:p>
                  </a:txBody>
                  <a:tcPr marL="33231" marR="33231" marT="36000" marB="36000" horzOverflow="overflow">
                    <a:lnL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  <a:tr h="316835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優缺點</a:t>
                      </a:r>
                    </a:p>
                  </a:txBody>
                  <a:tcPr marL="33231" marR="33231" marT="36000" marB="360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1.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 透水率低，且容易阻塞</a:t>
                      </a:r>
                      <a:endParaRPr kumimoji="1" lang="zh-TW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2.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耐震性及抗壓性不佳</a:t>
                      </a:r>
                      <a:endParaRPr kumimoji="1" lang="en-US" altLang="zh-TW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3.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只能用明挖覆蓋</a:t>
                      </a:r>
                      <a:endParaRPr kumimoji="1" lang="zh-TW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</a:endParaRPr>
                    </a:p>
                  </a:txBody>
                  <a:tcPr marL="33231" marR="33231" marT="36000" marB="36000" horzOverflow="overflow">
                    <a:lnL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1.25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年前改良式，透水率比混凝土集水管高</a:t>
                      </a: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5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倍，但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圓孔還是容易堵塞</a:t>
                      </a:r>
                      <a:endParaRPr kumimoji="1" lang="zh-TW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2.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耐震性及抗壓性佳</a:t>
                      </a:r>
                      <a:endParaRPr kumimoji="1" lang="zh-TW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3.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可埋管或用頂進法</a:t>
                      </a:r>
                      <a:endParaRPr kumimoji="1" lang="zh-TW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</a:endParaRPr>
                    </a:p>
                  </a:txBody>
                  <a:tcPr marL="33231" marR="33231" marT="36000" marB="36000" horzOverflow="overflow">
                    <a:lnL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1.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 近</a:t>
                      </a: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15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年歐美日最新技術，透水率非常高，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高度防砂不易堵塞。</a:t>
                      </a: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(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日本宣稱水滲入速度在</a:t>
                      </a:r>
                      <a:r>
                        <a:rPr kumimoji="1" lang="en-US" altLang="zh-TW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0.5cm</a:t>
                      </a: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/sec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以下完全不會堵塞</a:t>
                      </a: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)</a:t>
                      </a:r>
                      <a:endParaRPr kumimoji="1" lang="zh-TW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2.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耐震性及抗壓抗彎性更佳</a:t>
                      </a:r>
                      <a:endParaRPr kumimoji="1" lang="zh-TW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3.</a:t>
                      </a: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  <a:cs typeface="Arial" charset="0"/>
                        </a:rPr>
                        <a:t>可埋管或用頂進法</a:t>
                      </a:r>
                      <a:endParaRPr kumimoji="1" lang="zh-TW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Times New Roman" pitchFamily="18" charset="0"/>
                        <a:ea typeface="華康魏碑體" pitchFamily="65" charset="-12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5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imes New Roman" pitchFamily="18" charset="0"/>
                          <a:ea typeface="華康魏碑體" pitchFamily="65" charset="-120"/>
                        </a:rPr>
                        <a:t>                         </a:t>
                      </a:r>
                    </a:p>
                  </a:txBody>
                  <a:tcPr marL="33231" marR="33231" marT="36000" marB="36000" horzOverflow="overflow">
                    <a:lnL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4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  <p:pic>
        <p:nvPicPr>
          <p:cNvPr id="25648" name="Picture 6" descr="http://www.fenyuan.com.tw/images/pcv08.jpg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556792"/>
            <a:ext cx="208823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51" name="Freeform 140"/>
          <p:cNvSpPr>
            <a:spLocks noChangeAspect="1"/>
          </p:cNvSpPr>
          <p:nvPr/>
        </p:nvSpPr>
        <p:spPr bwMode="auto">
          <a:xfrm>
            <a:off x="6372200" y="5661248"/>
            <a:ext cx="576064" cy="552502"/>
          </a:xfrm>
          <a:custGeom>
            <a:avLst/>
            <a:gdLst>
              <a:gd name="T0" fmla="*/ 0 w 305"/>
              <a:gd name="T1" fmla="*/ 156598 h 270"/>
              <a:gd name="T2" fmla="*/ 162258 w 305"/>
              <a:gd name="T3" fmla="*/ 306388 h 270"/>
              <a:gd name="T4" fmla="*/ 346075 w 305"/>
              <a:gd name="T5" fmla="*/ 0 h 27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05" h="270">
                <a:moveTo>
                  <a:pt x="0" y="138"/>
                </a:moveTo>
                <a:lnTo>
                  <a:pt x="143" y="270"/>
                </a:lnTo>
                <a:lnTo>
                  <a:pt x="305" y="0"/>
                </a:lnTo>
              </a:path>
            </a:pathLst>
          </a:custGeom>
          <a:noFill/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0000" tIns="46800" rIns="90000" bIns="46800" anchor="ctr"/>
          <a:lstStyle/>
          <a:p>
            <a:endParaRPr lang="zh-TW" altLang="en-US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 l="19608" t="44544" r="57882" b="46547"/>
          <a:stretch>
            <a:fillRect/>
          </a:stretch>
        </p:blipFill>
        <p:spPr bwMode="auto">
          <a:xfrm>
            <a:off x="3563888" y="1700807"/>
            <a:ext cx="2329974" cy="130478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 l="50285" t="44544" r="16557" b="46547"/>
          <a:stretch>
            <a:fillRect/>
          </a:stretch>
        </p:blipFill>
        <p:spPr bwMode="auto">
          <a:xfrm>
            <a:off x="5999634" y="1772816"/>
            <a:ext cx="3030630" cy="115212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2" name="矩形 11"/>
          <p:cNvSpPr/>
          <p:nvPr/>
        </p:nvSpPr>
        <p:spPr>
          <a:xfrm>
            <a:off x="7236296" y="5733256"/>
            <a:ext cx="1728192" cy="432048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400" b="1" dirty="0" smtClean="0"/>
              <a:t>大大勝出</a:t>
            </a:r>
            <a:r>
              <a:rPr lang="en-US" altLang="zh-TW" sz="2400" b="1" dirty="0" smtClean="0"/>
              <a:t>!</a:t>
            </a:r>
            <a:endParaRPr lang="zh-TW" altLang="en-US" sz="2400" b="1" dirty="0"/>
          </a:p>
        </p:txBody>
      </p:sp>
      <p:sp>
        <p:nvSpPr>
          <p:cNvPr id="13" name="標題 3"/>
          <p:cNvSpPr txBox="1">
            <a:spLocks/>
          </p:cNvSpPr>
          <p:nvPr/>
        </p:nvSpPr>
        <p:spPr bwMode="auto">
          <a:xfrm>
            <a:off x="1043608" y="44624"/>
            <a:ext cx="7920880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zh-TW" altLang="en-US" sz="4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如何防止透水管阻塞秘訣公開</a:t>
            </a:r>
            <a:endParaRPr kumimoji="1" lang="zh-TW" altLang="en-US" sz="4400" b="1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07504" y="514336"/>
            <a:ext cx="1107996" cy="36933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eaLnBrk="0" hangingPunct="0"/>
            <a:r>
              <a:rPr lang="zh-TW" altLang="zh-TW" b="1" dirty="0" smtClean="0">
                <a:solidFill>
                  <a:srgbClr val="FFFF00"/>
                </a:solidFill>
                <a:latin typeface="華康中圓體" pitchFamily="49" charset="-120"/>
              </a:rPr>
              <a:t>管材比較</a:t>
            </a:r>
            <a:endParaRPr lang="en-US" altLang="zh-TW" b="1" dirty="0">
              <a:solidFill>
                <a:srgbClr val="FFFF00"/>
              </a:solidFill>
              <a:latin typeface="華康中圓體" pitchFamily="49" charset="-12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563888" y="5301208"/>
            <a:ext cx="2304256" cy="100811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/>
              <a:t>很汗顏很多水利學者對管材的知識，還停留在這個階段</a:t>
            </a:r>
            <a:endParaRPr lang="zh-TW" altLang="en-US" sz="20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5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repeatCount="1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51" grpId="0" animBg="1"/>
      <p:bldP spid="12" grpId="0" animBg="1"/>
      <p:bldP spid="12" grpId="1" animBg="1"/>
      <p:bldP spid="15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0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6858"/>
            <a:ext cx="9143999" cy="5924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矩形 2"/>
          <p:cNvSpPr/>
          <p:nvPr/>
        </p:nvSpPr>
        <p:spPr>
          <a:xfrm>
            <a:off x="1403648" y="188640"/>
            <a:ext cx="6048672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/>
              <a:t>日本那賀公司對</a:t>
            </a:r>
            <a:r>
              <a:rPr lang="en-US" altLang="zh-TW" sz="2000" b="1" dirty="0" smtClean="0"/>
              <a:t>『</a:t>
            </a:r>
            <a:r>
              <a:rPr lang="zh-TW" altLang="en-US" sz="2000" b="1" dirty="0" smtClean="0"/>
              <a:t>鋼骨繞線式透水管</a:t>
            </a:r>
            <a:r>
              <a:rPr lang="en-US" altLang="zh-TW" sz="2000" b="1" dirty="0" smtClean="0"/>
              <a:t>』</a:t>
            </a:r>
            <a:r>
              <a:rPr lang="zh-TW" altLang="en-US" sz="2000" b="1" dirty="0" smtClean="0"/>
              <a:t>設計的介紹</a:t>
            </a:r>
            <a:endParaRPr lang="zh-TW" altLang="en-US" sz="2000" b="1" dirty="0"/>
          </a:p>
        </p:txBody>
      </p:sp>
      <p:sp>
        <p:nvSpPr>
          <p:cNvPr id="4" name="圓角矩形圖說文字 3"/>
          <p:cNvSpPr/>
          <p:nvPr/>
        </p:nvSpPr>
        <p:spPr>
          <a:xfrm>
            <a:off x="6876256" y="5457750"/>
            <a:ext cx="2088232" cy="1296144"/>
          </a:xfrm>
          <a:prstGeom prst="wedgeRoundRectCallout">
            <a:avLst>
              <a:gd name="adj1" fmla="val 4845"/>
              <a:gd name="adj2" fmla="val -75214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/>
              <a:t>重要的是此技術</a:t>
            </a:r>
            <a:endParaRPr lang="en-US" altLang="zh-TW" sz="2000" b="1" dirty="0" smtClean="0"/>
          </a:p>
          <a:p>
            <a:pPr algn="ctr"/>
            <a:r>
              <a:rPr lang="zh-TW" altLang="en-US" sz="2000" b="1" dirty="0" smtClean="0"/>
              <a:t>台灣廠商已可自己做出且品質不輸日本</a:t>
            </a:r>
            <a:endParaRPr lang="zh-TW" altLang="en-US" sz="20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9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0"/>
            <a:ext cx="5141249" cy="7274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 l="4202" t="53453" r="4760" b="2993"/>
          <a:stretch>
            <a:fillRect/>
          </a:stretch>
        </p:blipFill>
        <p:spPr bwMode="auto">
          <a:xfrm>
            <a:off x="179512" y="919799"/>
            <a:ext cx="8706422" cy="5893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9608" t="44544" r="4760" b="46547"/>
          <a:stretch>
            <a:fillRect/>
          </a:stretch>
        </p:blipFill>
        <p:spPr bwMode="auto">
          <a:xfrm>
            <a:off x="2352278" y="34718"/>
            <a:ext cx="5472608" cy="912101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5" name="橢圓 4"/>
          <p:cNvSpPr/>
          <p:nvPr/>
        </p:nvSpPr>
        <p:spPr>
          <a:xfrm>
            <a:off x="4283968" y="4581128"/>
            <a:ext cx="1440160" cy="64807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圖說文字 5"/>
          <p:cNvSpPr/>
          <p:nvPr/>
        </p:nvSpPr>
        <p:spPr>
          <a:xfrm>
            <a:off x="7164288" y="4077072"/>
            <a:ext cx="1979712" cy="1224136"/>
          </a:xfrm>
          <a:prstGeom prst="wedgeRectCallout">
            <a:avLst>
              <a:gd name="adj1" fmla="val -143620"/>
              <a:gd name="adj2" fmla="val 1737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400" b="1" dirty="0" smtClean="0"/>
              <a:t>日本「那賀」公司很有自信的宣傳</a:t>
            </a:r>
            <a:r>
              <a:rPr lang="en-US" altLang="zh-TW" sz="2400" b="1" dirty="0" smtClean="0"/>
              <a:t>!</a:t>
            </a:r>
            <a:endParaRPr lang="zh-TW" altLang="en-US" sz="24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40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927100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4800" dirty="0" smtClean="0"/>
              <a:t>感謝</a:t>
            </a:r>
          </a:p>
        </p:txBody>
      </p:sp>
      <p:sp>
        <p:nvSpPr>
          <p:cNvPr id="1664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988840"/>
            <a:ext cx="8713787" cy="338455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zh-TW" altLang="en-US" sz="4000" dirty="0" smtClean="0"/>
              <a:t>屏東科技大學工學院院長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zh-TW" altLang="en-US" sz="4000" dirty="0" smtClean="0"/>
              <a:t>丁澈士 教授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zh-TW" altLang="en-US" sz="4000" dirty="0" smtClean="0"/>
              <a:t>高雄大學都市發展與建築研究所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zh-TW" altLang="en-US" sz="4000" dirty="0" smtClean="0"/>
              <a:t>曾梓峰所長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zh-TW" altLang="en-US" sz="4000" dirty="0" smtClean="0"/>
              <a:t>指導</a:t>
            </a:r>
          </a:p>
        </p:txBody>
      </p:sp>
      <p:sp>
        <p:nvSpPr>
          <p:cNvPr id="1664006" name="Rectangle 6"/>
          <p:cNvSpPr>
            <a:spLocks noChangeArrowheads="1"/>
          </p:cNvSpPr>
          <p:nvPr/>
        </p:nvSpPr>
        <p:spPr bwMode="auto">
          <a:xfrm>
            <a:off x="755576" y="5445224"/>
            <a:ext cx="7772400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1"/>
          <a:lstStyle/>
          <a:p>
            <a:pPr algn="ctr">
              <a:defRPr/>
            </a:pPr>
            <a:r>
              <a:rPr lang="zh-TW" altLang="en-US" sz="4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敬請支持與指教！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42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435975" cy="3587750"/>
          </a:xfrm>
          <a:solidFill>
            <a:srgbClr val="000099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6000" smtClean="0"/>
              <a:t>最後</a:t>
            </a:r>
            <a:br>
              <a:rPr lang="zh-TW" altLang="en-US" sz="6000" smtClean="0"/>
            </a:br>
            <a:r>
              <a:rPr lang="zh-TW" altLang="en-US" sz="6000" smtClean="0"/>
              <a:t>我們談談正確的</a:t>
            </a:r>
            <a:br>
              <a:rPr lang="zh-TW" altLang="en-US" sz="6000" smtClean="0"/>
            </a:br>
            <a:r>
              <a:rPr lang="zh-TW" altLang="en-US" sz="6000" smtClean="0"/>
              <a:t>平原水庫與百里埤塘</a:t>
            </a:r>
            <a:r>
              <a:rPr lang="zh-TW" altLang="en-US" sz="4800" smtClean="0"/>
              <a:t> </a:t>
            </a:r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auto">
          <a:xfrm>
            <a:off x="250825" y="4868863"/>
            <a:ext cx="8713788" cy="1223962"/>
          </a:xfrm>
          <a:prstGeom prst="rect">
            <a:avLst/>
          </a:prstGeom>
          <a:solidFill>
            <a:srgbClr val="00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5400" b="1">
                <a:latin typeface="Arial" pitchFamily="34" charset="0"/>
                <a:ea typeface="標楷體" pitchFamily="65" charset="-120"/>
              </a:rPr>
              <a:t>還原高屏大湖的原意與真相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4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95288" y="1196975"/>
            <a:ext cx="8353425" cy="1038225"/>
          </a:xfrm>
          <a:solidFill>
            <a:srgbClr val="66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6000" smtClean="0">
                <a:solidFill>
                  <a:schemeClr val="tx1"/>
                </a:solidFill>
              </a:rPr>
              <a:t>先看看荷蘭海牙的經驗</a:t>
            </a:r>
          </a:p>
        </p:txBody>
      </p:sp>
      <p:sp>
        <p:nvSpPr>
          <p:cNvPr id="16404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5650" y="2852738"/>
            <a:ext cx="7416800" cy="2879725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3600" smtClean="0">
                <a:solidFill>
                  <a:schemeClr val="tx1"/>
                </a:solidFill>
              </a:rPr>
              <a:t>一項在萊茵河出海口</a:t>
            </a:r>
          </a:p>
          <a:p>
            <a:pPr eaLnBrk="1" hangingPunct="1">
              <a:defRPr/>
            </a:pPr>
            <a:r>
              <a:rPr lang="zh-TW" altLang="en-US" sz="3600" smtClean="0">
                <a:solidFill>
                  <a:schemeClr val="tx1"/>
                </a:solidFill>
              </a:rPr>
              <a:t>利用數百公頃濕地</a:t>
            </a:r>
            <a:r>
              <a:rPr lang="en-US" altLang="zh-TW" sz="3600" smtClean="0">
                <a:solidFill>
                  <a:schemeClr val="tx1"/>
                </a:solidFill>
              </a:rPr>
              <a:t>(</a:t>
            </a:r>
            <a:r>
              <a:rPr lang="zh-TW" altLang="en-US" sz="3600" smtClean="0">
                <a:solidFill>
                  <a:schemeClr val="tx1"/>
                </a:solidFill>
              </a:rPr>
              <a:t>當然不是良田</a:t>
            </a:r>
            <a:r>
              <a:rPr lang="en-US" altLang="zh-TW" sz="3600" smtClean="0">
                <a:solidFill>
                  <a:schemeClr val="tx1"/>
                </a:solidFill>
              </a:rPr>
              <a:t>)</a:t>
            </a:r>
          </a:p>
          <a:p>
            <a:pPr eaLnBrk="1" hangingPunct="1">
              <a:defRPr/>
            </a:pPr>
            <a:r>
              <a:rPr lang="zh-TW" altLang="en-US" sz="3600" smtClean="0">
                <a:solidFill>
                  <a:schemeClr val="tx1"/>
                </a:solidFill>
              </a:rPr>
              <a:t>供應</a:t>
            </a:r>
            <a:r>
              <a:rPr lang="en-US" altLang="zh-TW" sz="3600" smtClean="0">
                <a:solidFill>
                  <a:schemeClr val="tx1"/>
                </a:solidFill>
              </a:rPr>
              <a:t>140</a:t>
            </a:r>
            <a:r>
              <a:rPr lang="zh-TW" altLang="en-US" sz="3600" smtClean="0">
                <a:solidFill>
                  <a:schemeClr val="tx1"/>
                </a:solidFill>
              </a:rPr>
              <a:t>萬人口用水的</a:t>
            </a:r>
          </a:p>
          <a:p>
            <a:pPr eaLnBrk="1" hangingPunct="1">
              <a:defRPr/>
            </a:pPr>
            <a:r>
              <a:rPr lang="zh-TW" altLang="en-US" sz="3600" smtClean="0">
                <a:solidFill>
                  <a:schemeClr val="tx1"/>
                </a:solidFill>
              </a:rPr>
              <a:t>百里埤塘與地下水補注工法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DZ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8275"/>
            <a:ext cx="9144000" cy="6689725"/>
          </a:xfrm>
          <a:prstGeom prst="rect">
            <a:avLst/>
          </a:prstGeom>
          <a:solidFill>
            <a:srgbClr val="808080"/>
          </a:solidFill>
          <a:ln w="9525">
            <a:noFill/>
            <a:miter lim="800000"/>
            <a:headEnd/>
            <a:tailEnd/>
          </a:ln>
        </p:spPr>
      </p:pic>
      <p:sp>
        <p:nvSpPr>
          <p:cNvPr id="1641475" name="Text Box 3"/>
          <p:cNvSpPr txBox="1">
            <a:spLocks noChangeArrowheads="1"/>
          </p:cNvSpPr>
          <p:nvPr/>
        </p:nvSpPr>
        <p:spPr bwMode="auto">
          <a:xfrm>
            <a:off x="76200" y="739775"/>
            <a:ext cx="1793875" cy="2617788"/>
          </a:xfrm>
          <a:prstGeom prst="rect">
            <a:avLst/>
          </a:prstGeom>
          <a:solidFill>
            <a:srgbClr val="000099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64488" tIns="32244" rIns="64488" bIns="32244">
            <a:spAutoFit/>
          </a:bodyPr>
          <a:lstStyle/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endParaRPr lang="en-US" altLang="zh-TW" sz="900">
              <a:solidFill>
                <a:schemeClr val="bg1"/>
              </a:solidFill>
              <a:latin typeface="新細明體" pitchFamily="18" charset="-120"/>
            </a:endParaRPr>
          </a:p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r>
              <a:rPr lang="en-US" altLang="zh-TW" sz="1600" b="1">
                <a:solidFill>
                  <a:srgbClr val="FFFF00"/>
                </a:solidFill>
                <a:latin typeface="新細明體" pitchFamily="18" charset="-120"/>
              </a:rPr>
              <a:t>A.</a:t>
            </a:r>
            <a:r>
              <a:rPr lang="zh-TW" altLang="en-US" sz="1600" b="1">
                <a:solidFill>
                  <a:srgbClr val="FFFF00"/>
                </a:solidFill>
                <a:latin typeface="新細明體" pitchFamily="18" charset="-120"/>
              </a:rPr>
              <a:t>人工湖入滲池</a:t>
            </a:r>
          </a:p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r>
              <a:rPr lang="en-US" altLang="zh-TW" sz="1600" b="1">
                <a:solidFill>
                  <a:srgbClr val="FFFF00"/>
                </a:solidFill>
                <a:latin typeface="新細明體" pitchFamily="18" charset="-120"/>
              </a:rPr>
              <a:t>B.</a:t>
            </a:r>
            <a:r>
              <a:rPr lang="zh-TW" altLang="en-US" sz="1600" b="1">
                <a:solidFill>
                  <a:srgbClr val="FFFF00"/>
                </a:solidFill>
                <a:latin typeface="新細明體" pitchFamily="18" charset="-120"/>
              </a:rPr>
              <a:t>碳處理之收集池</a:t>
            </a:r>
          </a:p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r>
              <a:rPr lang="en-US" altLang="zh-TW" sz="1600" b="1">
                <a:solidFill>
                  <a:srgbClr val="FFFF00"/>
                </a:solidFill>
                <a:latin typeface="新細明體" pitchFamily="18" charset="-120"/>
              </a:rPr>
              <a:t>C.</a:t>
            </a:r>
            <a:r>
              <a:rPr lang="zh-TW" altLang="zh-TW" sz="1600" b="1">
                <a:solidFill>
                  <a:srgbClr val="FFFF00"/>
                </a:solidFill>
                <a:latin typeface="新細明體" pitchFamily="18" charset="-120"/>
              </a:rPr>
              <a:t>軟化處理廠</a:t>
            </a:r>
          </a:p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r>
              <a:rPr lang="en-US" altLang="zh-TW" sz="1600" b="1">
                <a:solidFill>
                  <a:srgbClr val="FFFF00"/>
                </a:solidFill>
                <a:latin typeface="新細明體" pitchFamily="18" charset="-120"/>
              </a:rPr>
              <a:t>D.</a:t>
            </a:r>
            <a:r>
              <a:rPr lang="zh-TW" altLang="en-US" sz="1600" b="1">
                <a:solidFill>
                  <a:srgbClr val="FFFF00"/>
                </a:solidFill>
                <a:latin typeface="新細明體" pitchFamily="18" charset="-120"/>
              </a:rPr>
              <a:t>曝氣處理</a:t>
            </a:r>
          </a:p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r>
              <a:rPr lang="en-US" altLang="zh-TW" sz="1600" b="1">
                <a:solidFill>
                  <a:srgbClr val="FFFF00"/>
                </a:solidFill>
                <a:latin typeface="新細明體" pitchFamily="18" charset="-120"/>
              </a:rPr>
              <a:t>E.</a:t>
            </a:r>
            <a:r>
              <a:rPr lang="zh-TW" altLang="zh-TW" sz="1600" b="1">
                <a:solidFill>
                  <a:srgbClr val="FFFF00"/>
                </a:solidFill>
                <a:latin typeface="新細明體" pitchFamily="18" charset="-120"/>
              </a:rPr>
              <a:t>快濾池</a:t>
            </a:r>
          </a:p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r>
              <a:rPr lang="en-US" altLang="zh-TW" sz="1600" b="1">
                <a:solidFill>
                  <a:srgbClr val="FFFF00"/>
                </a:solidFill>
                <a:latin typeface="新細明體" pitchFamily="18" charset="-120"/>
              </a:rPr>
              <a:t>F.</a:t>
            </a:r>
            <a:r>
              <a:rPr lang="zh-TW" altLang="zh-TW" sz="1600" b="1">
                <a:solidFill>
                  <a:srgbClr val="FFFF00"/>
                </a:solidFill>
                <a:latin typeface="新細明體" pitchFamily="18" charset="-120"/>
              </a:rPr>
              <a:t>慢砂濾廠</a:t>
            </a:r>
          </a:p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r>
              <a:rPr lang="en-US" altLang="zh-TW" sz="1600" b="1">
                <a:solidFill>
                  <a:srgbClr val="FFFF00"/>
                </a:solidFill>
                <a:latin typeface="新細明體" pitchFamily="18" charset="-120"/>
              </a:rPr>
              <a:t>G.</a:t>
            </a:r>
            <a:r>
              <a:rPr lang="zh-TW" altLang="zh-TW" sz="1600" b="1">
                <a:solidFill>
                  <a:srgbClr val="FFFF00"/>
                </a:solidFill>
                <a:latin typeface="新細明體" pitchFamily="18" charset="-120"/>
              </a:rPr>
              <a:t>地下儲水池</a:t>
            </a:r>
          </a:p>
          <a:p>
            <a:pPr defTabSz="957263">
              <a:lnSpc>
                <a:spcPct val="75000"/>
              </a:lnSpc>
              <a:spcBef>
                <a:spcPct val="50000"/>
              </a:spcBef>
              <a:defRPr/>
            </a:pPr>
            <a:endParaRPr lang="en-US" altLang="zh-TW" sz="1600" b="1">
              <a:solidFill>
                <a:srgbClr val="FFFF00"/>
              </a:solidFill>
              <a:latin typeface="新細明體" pitchFamily="18" charset="-120"/>
            </a:endParaRPr>
          </a:p>
        </p:txBody>
      </p:sp>
      <p:sp>
        <p:nvSpPr>
          <p:cNvPr id="1641476" name="Text Box 4"/>
          <p:cNvSpPr txBox="1">
            <a:spLocks noChangeArrowheads="1"/>
          </p:cNvSpPr>
          <p:nvPr/>
        </p:nvSpPr>
        <p:spPr bwMode="auto">
          <a:xfrm>
            <a:off x="1476375" y="188913"/>
            <a:ext cx="6840538" cy="490537"/>
          </a:xfrm>
          <a:prstGeom prst="rect">
            <a:avLst/>
          </a:prstGeom>
          <a:solidFill>
            <a:srgbClr val="660033">
              <a:alpha val="50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 lIns="64488" tIns="32244" rIns="64488" bIns="32244">
            <a:spAutoFit/>
          </a:bodyPr>
          <a:lstStyle/>
          <a:p>
            <a:pPr defTabSz="615950">
              <a:spcBef>
                <a:spcPct val="50000"/>
              </a:spcBef>
              <a:defRPr/>
            </a:pPr>
            <a:r>
              <a:rPr lang="en-US" altLang="zh-TW" sz="2800">
                <a:latin typeface="Times New Roman" pitchFamily="18" charset="0"/>
                <a:ea typeface="標楷體" pitchFamily="65" charset="-120"/>
              </a:rPr>
              <a:t> </a:t>
            </a: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荷蘭</a:t>
            </a:r>
            <a:r>
              <a:rPr lang="en-US" altLang="zh-TW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DZH</a:t>
            </a: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自來水廠人工湖地下水補注工程</a:t>
            </a:r>
          </a:p>
        </p:txBody>
      </p:sp>
      <p:sp>
        <p:nvSpPr>
          <p:cNvPr id="1641477" name="AutoShape 5"/>
          <p:cNvSpPr>
            <a:spLocks noChangeArrowheads="1"/>
          </p:cNvSpPr>
          <p:nvPr/>
        </p:nvSpPr>
        <p:spPr bwMode="auto">
          <a:xfrm>
            <a:off x="5795963" y="4005263"/>
            <a:ext cx="3348037" cy="863600"/>
          </a:xfrm>
          <a:prstGeom prst="wedgeRoundRectCallout">
            <a:avLst>
              <a:gd name="adj1" fmla="val -192245"/>
              <a:gd name="adj2" fmla="val 85662"/>
              <a:gd name="adj3" fmla="val 16667"/>
            </a:avLst>
          </a:prstGeom>
          <a:gradFill rotWithShape="1">
            <a:gsLst>
              <a:gs pos="0">
                <a:srgbClr val="800000">
                  <a:alpha val="74001"/>
                </a:srgbClr>
              </a:gs>
              <a:gs pos="100000">
                <a:srgbClr val="800000">
                  <a:gamma/>
                  <a:shade val="66275"/>
                  <a:invGamma/>
                  <a:alpha val="92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引萊茵河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（馬士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河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）下游出海口河水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41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1477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2498" name="Text Box 2"/>
          <p:cNvSpPr txBox="1">
            <a:spLocks noChangeArrowheads="1"/>
          </p:cNvSpPr>
          <p:nvPr/>
        </p:nvSpPr>
        <p:spPr bwMode="auto">
          <a:xfrm>
            <a:off x="1331913" y="188913"/>
            <a:ext cx="6840537" cy="490537"/>
          </a:xfrm>
          <a:prstGeom prst="rect">
            <a:avLst/>
          </a:prstGeom>
          <a:solidFill>
            <a:srgbClr val="FF0000">
              <a:alpha val="50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 lIns="64488" tIns="32244" rIns="64488" bIns="32244">
            <a:spAutoFit/>
          </a:bodyPr>
          <a:lstStyle/>
          <a:p>
            <a:pPr defTabSz="615950">
              <a:spcBef>
                <a:spcPct val="50000"/>
              </a:spcBef>
              <a:defRPr/>
            </a:pPr>
            <a:r>
              <a:rPr lang="en-US" altLang="zh-TW" sz="2800" b="1">
                <a:latin typeface="Times New Roman" charset="0"/>
                <a:ea typeface="標楷體" pitchFamily="65" charset="-120"/>
              </a:rPr>
              <a:t> </a:t>
            </a: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標楷體" pitchFamily="65" charset="-120"/>
              </a:rPr>
              <a:t>荷蘭</a:t>
            </a:r>
            <a:r>
              <a:rPr lang="en-US" altLang="zh-TW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標楷體" pitchFamily="65" charset="-120"/>
              </a:rPr>
              <a:t>DZH</a:t>
            </a: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標楷體" pitchFamily="65" charset="-120"/>
              </a:rPr>
              <a:t>自來水廠人工湖地下水補注工程</a:t>
            </a:r>
          </a:p>
        </p:txBody>
      </p:sp>
      <p:pic>
        <p:nvPicPr>
          <p:cNvPr id="4813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12788"/>
            <a:ext cx="9144000" cy="614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2500" name="AutoShape 4"/>
          <p:cNvSpPr>
            <a:spLocks noChangeArrowheads="1"/>
          </p:cNvSpPr>
          <p:nvPr/>
        </p:nvSpPr>
        <p:spPr bwMode="auto">
          <a:xfrm>
            <a:off x="6516688" y="4005263"/>
            <a:ext cx="2447925" cy="863600"/>
          </a:xfrm>
          <a:prstGeom prst="wedgeRoundRectCallout">
            <a:avLst>
              <a:gd name="adj1" fmla="val -65111"/>
              <a:gd name="adj2" fmla="val -117278"/>
              <a:gd name="adj3" fmla="val 16667"/>
            </a:avLst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供應</a:t>
            </a:r>
            <a:r>
              <a:rPr lang="en-US" altLang="zh-TW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140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萬人口</a:t>
            </a:r>
          </a:p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飲用水</a:t>
            </a:r>
          </a:p>
        </p:txBody>
      </p:sp>
      <p:sp>
        <p:nvSpPr>
          <p:cNvPr id="1642501" name="AutoShape 5"/>
          <p:cNvSpPr>
            <a:spLocks noChangeArrowheads="1"/>
          </p:cNvSpPr>
          <p:nvPr/>
        </p:nvSpPr>
        <p:spPr bwMode="auto">
          <a:xfrm>
            <a:off x="5940425" y="5805488"/>
            <a:ext cx="3203575" cy="863600"/>
          </a:xfrm>
          <a:prstGeom prst="wedgeRoundRectCallout">
            <a:avLst>
              <a:gd name="adj1" fmla="val -204806"/>
              <a:gd name="adj2" fmla="val -194116"/>
              <a:gd name="adj3" fmla="val 16667"/>
            </a:avLst>
          </a:prstGeom>
          <a:solidFill>
            <a:srgbClr val="800000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引萊因河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（馬士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河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）下游出海口河水</a:t>
            </a:r>
          </a:p>
        </p:txBody>
      </p:sp>
      <p:sp>
        <p:nvSpPr>
          <p:cNvPr id="1642502" name="Line 6"/>
          <p:cNvSpPr>
            <a:spLocks noChangeShapeType="1"/>
          </p:cNvSpPr>
          <p:nvPr/>
        </p:nvSpPr>
        <p:spPr bwMode="auto">
          <a:xfrm flipV="1">
            <a:off x="971550" y="2924175"/>
            <a:ext cx="863600" cy="1657350"/>
          </a:xfrm>
          <a:prstGeom prst="line">
            <a:avLst/>
          </a:prstGeom>
          <a:noFill/>
          <a:ln w="762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03" name="Line 7"/>
          <p:cNvSpPr>
            <a:spLocks noChangeShapeType="1"/>
          </p:cNvSpPr>
          <p:nvPr/>
        </p:nvSpPr>
        <p:spPr bwMode="auto">
          <a:xfrm flipV="1">
            <a:off x="2051050" y="2276475"/>
            <a:ext cx="1150938" cy="503238"/>
          </a:xfrm>
          <a:prstGeom prst="line">
            <a:avLst/>
          </a:prstGeom>
          <a:noFill/>
          <a:ln w="762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04" name="Line 8"/>
          <p:cNvSpPr>
            <a:spLocks noChangeShapeType="1"/>
          </p:cNvSpPr>
          <p:nvPr/>
        </p:nvSpPr>
        <p:spPr bwMode="auto">
          <a:xfrm>
            <a:off x="3348038" y="2276475"/>
            <a:ext cx="936625" cy="144463"/>
          </a:xfrm>
          <a:prstGeom prst="line">
            <a:avLst/>
          </a:prstGeom>
          <a:noFill/>
          <a:ln w="762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05" name="Line 9"/>
          <p:cNvSpPr>
            <a:spLocks noChangeShapeType="1"/>
          </p:cNvSpPr>
          <p:nvPr/>
        </p:nvSpPr>
        <p:spPr bwMode="auto">
          <a:xfrm>
            <a:off x="2051050" y="2997200"/>
            <a:ext cx="1150938" cy="71438"/>
          </a:xfrm>
          <a:prstGeom prst="line">
            <a:avLst/>
          </a:prstGeom>
          <a:noFill/>
          <a:ln w="381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06" name="Line 10"/>
          <p:cNvSpPr>
            <a:spLocks noChangeShapeType="1"/>
          </p:cNvSpPr>
          <p:nvPr/>
        </p:nvSpPr>
        <p:spPr bwMode="auto">
          <a:xfrm>
            <a:off x="2051050" y="3357563"/>
            <a:ext cx="792163" cy="358775"/>
          </a:xfrm>
          <a:prstGeom prst="line">
            <a:avLst/>
          </a:prstGeom>
          <a:noFill/>
          <a:ln w="381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07" name="Line 11"/>
          <p:cNvSpPr>
            <a:spLocks noChangeShapeType="1"/>
          </p:cNvSpPr>
          <p:nvPr/>
        </p:nvSpPr>
        <p:spPr bwMode="auto">
          <a:xfrm>
            <a:off x="4356100" y="2565400"/>
            <a:ext cx="647700" cy="576263"/>
          </a:xfrm>
          <a:prstGeom prst="line">
            <a:avLst/>
          </a:prstGeom>
          <a:noFill/>
          <a:ln w="762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08" name="Line 12"/>
          <p:cNvSpPr>
            <a:spLocks noChangeShapeType="1"/>
          </p:cNvSpPr>
          <p:nvPr/>
        </p:nvSpPr>
        <p:spPr bwMode="auto">
          <a:xfrm>
            <a:off x="2987675" y="3716338"/>
            <a:ext cx="936625" cy="73025"/>
          </a:xfrm>
          <a:prstGeom prst="line">
            <a:avLst/>
          </a:prstGeom>
          <a:noFill/>
          <a:ln w="381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09" name="Line 13"/>
          <p:cNvSpPr>
            <a:spLocks noChangeShapeType="1"/>
          </p:cNvSpPr>
          <p:nvPr/>
        </p:nvSpPr>
        <p:spPr bwMode="auto">
          <a:xfrm>
            <a:off x="3924300" y="3933825"/>
            <a:ext cx="576263" cy="574675"/>
          </a:xfrm>
          <a:prstGeom prst="line">
            <a:avLst/>
          </a:prstGeom>
          <a:noFill/>
          <a:ln w="381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10" name="Line 14"/>
          <p:cNvSpPr>
            <a:spLocks noChangeShapeType="1"/>
          </p:cNvSpPr>
          <p:nvPr/>
        </p:nvSpPr>
        <p:spPr bwMode="auto">
          <a:xfrm>
            <a:off x="2051050" y="4365625"/>
            <a:ext cx="792163" cy="431800"/>
          </a:xfrm>
          <a:prstGeom prst="line">
            <a:avLst/>
          </a:prstGeom>
          <a:noFill/>
          <a:ln w="381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2511" name="Line 15"/>
          <p:cNvSpPr>
            <a:spLocks noChangeShapeType="1"/>
          </p:cNvSpPr>
          <p:nvPr/>
        </p:nvSpPr>
        <p:spPr bwMode="auto">
          <a:xfrm>
            <a:off x="2916238" y="4941888"/>
            <a:ext cx="647700" cy="503237"/>
          </a:xfrm>
          <a:prstGeom prst="line">
            <a:avLst/>
          </a:prstGeom>
          <a:noFill/>
          <a:ln w="38100">
            <a:solidFill>
              <a:srgbClr val="00FF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48144" name="Rectangle 16"/>
          <p:cNvSpPr>
            <a:spLocks noChangeArrowheads="1"/>
          </p:cNvSpPr>
          <p:nvPr/>
        </p:nvSpPr>
        <p:spPr bwMode="auto">
          <a:xfrm>
            <a:off x="827088" y="836613"/>
            <a:ext cx="1223962" cy="431800"/>
          </a:xfrm>
          <a:prstGeom prst="rect">
            <a:avLst/>
          </a:prstGeom>
          <a:solidFill>
            <a:srgbClr val="000066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北海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1642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1000"/>
                                        <p:tgtEl>
                                          <p:spTgt spid="1642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1000"/>
                                        <p:tgtEl>
                                          <p:spTgt spid="1642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1000"/>
                                        <p:tgtEl>
                                          <p:spTgt spid="1642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1000"/>
                                        <p:tgtEl>
                                          <p:spTgt spid="1642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1000"/>
                                        <p:tgtEl>
                                          <p:spTgt spid="1642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6" dur="1000"/>
                                        <p:tgtEl>
                                          <p:spTgt spid="1642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9" dur="1000"/>
                                        <p:tgtEl>
                                          <p:spTgt spid="1642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1000"/>
                                        <p:tgtEl>
                                          <p:spTgt spid="1642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1000"/>
                                        <p:tgtEl>
                                          <p:spTgt spid="1642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2502" grpId="0" animBg="1"/>
      <p:bldP spid="1642503" grpId="0" animBg="1"/>
      <p:bldP spid="1642504" grpId="0" animBg="1"/>
      <p:bldP spid="1642505" grpId="0" animBg="1"/>
      <p:bldP spid="1642506" grpId="0" animBg="1"/>
      <p:bldP spid="1642507" grpId="0" animBg="1"/>
      <p:bldP spid="1642508" grpId="0" animBg="1"/>
      <p:bldP spid="1642509" grpId="0" animBg="1"/>
      <p:bldP spid="1642510" grpId="0" animBg="1"/>
      <p:bldP spid="1642511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 descr="0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325" y="71438"/>
            <a:ext cx="3503613" cy="6742112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643523" name="Rectangle 3"/>
          <p:cNvSpPr>
            <a:spLocks noChangeArrowheads="1"/>
          </p:cNvSpPr>
          <p:nvPr/>
        </p:nvSpPr>
        <p:spPr bwMode="auto">
          <a:xfrm>
            <a:off x="3924300" y="836613"/>
            <a:ext cx="4787900" cy="1368425"/>
          </a:xfrm>
          <a:prstGeom prst="rect">
            <a:avLst/>
          </a:prstGeom>
          <a:solidFill>
            <a:srgbClr val="000066"/>
          </a:solidFill>
          <a:ln w="2857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kumimoji="0" lang="zh-TW" altLang="en-US" sz="4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人工湖補注池</a:t>
            </a:r>
            <a:br>
              <a:rPr kumimoji="0" lang="zh-TW" altLang="en-US" sz="4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</a:br>
            <a:r>
              <a:rPr lang="en-US" altLang="zh-TW" sz="4800" b="1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Infiltration Basin</a:t>
            </a:r>
          </a:p>
        </p:txBody>
      </p:sp>
      <p:pic>
        <p:nvPicPr>
          <p:cNvPr id="686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938" y="2998788"/>
            <a:ext cx="5580062" cy="3886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643525" name="Line 5"/>
          <p:cNvSpPr>
            <a:spLocks noChangeShapeType="1"/>
          </p:cNvSpPr>
          <p:nvPr/>
        </p:nvSpPr>
        <p:spPr bwMode="auto">
          <a:xfrm>
            <a:off x="4716463" y="4149725"/>
            <a:ext cx="0" cy="1081088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26" name="Line 6"/>
          <p:cNvSpPr>
            <a:spLocks noChangeShapeType="1"/>
          </p:cNvSpPr>
          <p:nvPr/>
        </p:nvSpPr>
        <p:spPr bwMode="auto">
          <a:xfrm>
            <a:off x="5003800" y="4149725"/>
            <a:ext cx="0" cy="720725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 rot="16867917" flipH="1">
            <a:off x="3563938" y="2636837"/>
            <a:ext cx="1150938" cy="1008063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8503"/>
                  <a:pt x="14747" y="6458"/>
                  <a:pt x="12579" y="5701"/>
                </a:cubicBezTo>
                <a:lnTo>
                  <a:pt x="14359" y="603"/>
                </a:lnTo>
                <a:cubicBezTo>
                  <a:pt x="18695" y="2117"/>
                  <a:pt x="21599" y="6207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CC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43528" name="Text Box 8"/>
          <p:cNvSpPr txBox="1">
            <a:spLocks noChangeArrowheads="1"/>
          </p:cNvSpPr>
          <p:nvPr/>
        </p:nvSpPr>
        <p:spPr bwMode="auto">
          <a:xfrm>
            <a:off x="5219700" y="260350"/>
            <a:ext cx="2303463" cy="641350"/>
          </a:xfrm>
          <a:prstGeom prst="rect">
            <a:avLst/>
          </a:prstGeom>
          <a:noFill/>
          <a:ln w="28575" algn="ctr">
            <a:noFill/>
            <a:prstDash val="lgDash"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zh-TW" altLang="en-US" sz="36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百里埤塘</a:t>
            </a:r>
          </a:p>
        </p:txBody>
      </p:sp>
      <p:sp>
        <p:nvSpPr>
          <p:cNvPr id="1643529" name="Line 9"/>
          <p:cNvSpPr>
            <a:spLocks noChangeShapeType="1"/>
          </p:cNvSpPr>
          <p:nvPr/>
        </p:nvSpPr>
        <p:spPr bwMode="auto">
          <a:xfrm>
            <a:off x="5580063" y="4437063"/>
            <a:ext cx="0" cy="1081087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0" name="Line 10"/>
          <p:cNvSpPr>
            <a:spLocks noChangeShapeType="1"/>
          </p:cNvSpPr>
          <p:nvPr/>
        </p:nvSpPr>
        <p:spPr bwMode="auto">
          <a:xfrm>
            <a:off x="5148263" y="4221163"/>
            <a:ext cx="0" cy="1081087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1" name="Line 11"/>
          <p:cNvSpPr>
            <a:spLocks noChangeShapeType="1"/>
          </p:cNvSpPr>
          <p:nvPr/>
        </p:nvSpPr>
        <p:spPr bwMode="auto">
          <a:xfrm>
            <a:off x="6011863" y="4437063"/>
            <a:ext cx="0" cy="1081087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2" name="Line 12"/>
          <p:cNvSpPr>
            <a:spLocks noChangeShapeType="1"/>
          </p:cNvSpPr>
          <p:nvPr/>
        </p:nvSpPr>
        <p:spPr bwMode="auto">
          <a:xfrm>
            <a:off x="7308850" y="4724400"/>
            <a:ext cx="0" cy="1081088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3" name="Line 13"/>
          <p:cNvSpPr>
            <a:spLocks noChangeShapeType="1"/>
          </p:cNvSpPr>
          <p:nvPr/>
        </p:nvSpPr>
        <p:spPr bwMode="auto">
          <a:xfrm>
            <a:off x="6877050" y="4652963"/>
            <a:ext cx="0" cy="1081087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4" name="Line 14"/>
          <p:cNvSpPr>
            <a:spLocks noChangeShapeType="1"/>
          </p:cNvSpPr>
          <p:nvPr/>
        </p:nvSpPr>
        <p:spPr bwMode="auto">
          <a:xfrm>
            <a:off x="6516688" y="4581525"/>
            <a:ext cx="0" cy="1081088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5" name="Line 15"/>
          <p:cNvSpPr>
            <a:spLocks noChangeShapeType="1"/>
          </p:cNvSpPr>
          <p:nvPr/>
        </p:nvSpPr>
        <p:spPr bwMode="auto">
          <a:xfrm>
            <a:off x="7740650" y="4652963"/>
            <a:ext cx="0" cy="1081087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6" name="Line 16"/>
          <p:cNvSpPr>
            <a:spLocks noChangeShapeType="1"/>
          </p:cNvSpPr>
          <p:nvPr/>
        </p:nvSpPr>
        <p:spPr bwMode="auto">
          <a:xfrm>
            <a:off x="8101013" y="4581525"/>
            <a:ext cx="0" cy="1081088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7" name="Line 17"/>
          <p:cNvSpPr>
            <a:spLocks noChangeShapeType="1"/>
          </p:cNvSpPr>
          <p:nvPr/>
        </p:nvSpPr>
        <p:spPr bwMode="auto">
          <a:xfrm>
            <a:off x="8388350" y="4437063"/>
            <a:ext cx="0" cy="1081087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8" name="Line 18"/>
          <p:cNvSpPr>
            <a:spLocks noChangeShapeType="1"/>
          </p:cNvSpPr>
          <p:nvPr/>
        </p:nvSpPr>
        <p:spPr bwMode="auto">
          <a:xfrm>
            <a:off x="5364163" y="4292600"/>
            <a:ext cx="0" cy="720725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39" name="Line 19"/>
          <p:cNvSpPr>
            <a:spLocks noChangeShapeType="1"/>
          </p:cNvSpPr>
          <p:nvPr/>
        </p:nvSpPr>
        <p:spPr bwMode="auto">
          <a:xfrm>
            <a:off x="5795963" y="4365625"/>
            <a:ext cx="0" cy="720725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40" name="Line 20"/>
          <p:cNvSpPr>
            <a:spLocks noChangeShapeType="1"/>
          </p:cNvSpPr>
          <p:nvPr/>
        </p:nvSpPr>
        <p:spPr bwMode="auto">
          <a:xfrm>
            <a:off x="6227763" y="4437063"/>
            <a:ext cx="0" cy="720725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41" name="Line 21"/>
          <p:cNvSpPr>
            <a:spLocks noChangeShapeType="1"/>
          </p:cNvSpPr>
          <p:nvPr/>
        </p:nvSpPr>
        <p:spPr bwMode="auto">
          <a:xfrm>
            <a:off x="6659563" y="4508500"/>
            <a:ext cx="0" cy="720725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42" name="Line 22"/>
          <p:cNvSpPr>
            <a:spLocks noChangeShapeType="1"/>
          </p:cNvSpPr>
          <p:nvPr/>
        </p:nvSpPr>
        <p:spPr bwMode="auto">
          <a:xfrm>
            <a:off x="7092950" y="4581525"/>
            <a:ext cx="0" cy="720725"/>
          </a:xfrm>
          <a:prstGeom prst="line">
            <a:avLst/>
          </a:prstGeom>
          <a:noFill/>
          <a:ln w="28575">
            <a:solidFill>
              <a:srgbClr val="00FFFF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3543" name="Rectangle 23"/>
          <p:cNvSpPr>
            <a:spLocks noChangeArrowheads="1"/>
          </p:cNvSpPr>
          <p:nvPr/>
        </p:nvSpPr>
        <p:spPr bwMode="auto">
          <a:xfrm>
            <a:off x="5724525" y="2349500"/>
            <a:ext cx="3241675" cy="57467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000" b="1">
                <a:latin typeface="Arial" pitchFamily="34" charset="0"/>
              </a:rPr>
              <a:t>抽取經地層過濾的地下水</a:t>
            </a:r>
          </a:p>
        </p:txBody>
      </p:sp>
      <p:sp>
        <p:nvSpPr>
          <p:cNvPr id="1643544" name="Freeform 24"/>
          <p:cNvSpPr>
            <a:spLocks/>
          </p:cNvSpPr>
          <p:nvPr/>
        </p:nvSpPr>
        <p:spPr bwMode="auto">
          <a:xfrm>
            <a:off x="8316913" y="2781300"/>
            <a:ext cx="600075" cy="3168650"/>
          </a:xfrm>
          <a:custGeom>
            <a:avLst/>
            <a:gdLst>
              <a:gd name="T0" fmla="*/ 0 w 288"/>
              <a:gd name="T1" fmla="*/ 2147483647 h 1996"/>
              <a:gd name="T2" fmla="*/ 2147483647 w 288"/>
              <a:gd name="T3" fmla="*/ 2147483647 h 1996"/>
              <a:gd name="T4" fmla="*/ 2147483647 w 288"/>
              <a:gd name="T5" fmla="*/ 0 h 1996"/>
              <a:gd name="T6" fmla="*/ 0 60000 65536"/>
              <a:gd name="T7" fmla="*/ 0 60000 65536"/>
              <a:gd name="T8" fmla="*/ 0 60000 65536"/>
              <a:gd name="T9" fmla="*/ 0 w 288"/>
              <a:gd name="T10" fmla="*/ 0 h 1996"/>
              <a:gd name="T11" fmla="*/ 288 w 288"/>
              <a:gd name="T12" fmla="*/ 1996 h 199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88" h="1996">
                <a:moveTo>
                  <a:pt x="0" y="1996"/>
                </a:moveTo>
                <a:cubicBezTo>
                  <a:pt x="129" y="1890"/>
                  <a:pt x="258" y="1785"/>
                  <a:pt x="273" y="1452"/>
                </a:cubicBezTo>
                <a:cubicBezTo>
                  <a:pt x="288" y="1119"/>
                  <a:pt x="121" y="242"/>
                  <a:pt x="91" y="0"/>
                </a:cubicBezTo>
              </a:path>
            </a:pathLst>
          </a:custGeom>
          <a:noFill/>
          <a:ln w="76200" cmpd="sng">
            <a:solidFill>
              <a:srgbClr val="00FFFF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1643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2000"/>
                                        <p:tgtEl>
                                          <p:spTgt spid="1643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2000"/>
                                        <p:tgtEl>
                                          <p:spTgt spid="1643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2000"/>
                                        <p:tgtEl>
                                          <p:spTgt spid="1643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2000"/>
                                        <p:tgtEl>
                                          <p:spTgt spid="1643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1643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2000"/>
                                        <p:tgtEl>
                                          <p:spTgt spid="1643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2000"/>
                                        <p:tgtEl>
                                          <p:spTgt spid="1643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2000"/>
                                        <p:tgtEl>
                                          <p:spTgt spid="1643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2000"/>
                                        <p:tgtEl>
                                          <p:spTgt spid="1643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2000"/>
                                        <p:tgtEl>
                                          <p:spTgt spid="1643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2000"/>
                                        <p:tgtEl>
                                          <p:spTgt spid="1643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2000"/>
                                        <p:tgtEl>
                                          <p:spTgt spid="1643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2000"/>
                                        <p:tgtEl>
                                          <p:spTgt spid="1643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2000"/>
                                        <p:tgtEl>
                                          <p:spTgt spid="1643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2000"/>
                                        <p:tgtEl>
                                          <p:spTgt spid="1643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7" dur="1000"/>
                                        <p:tgtEl>
                                          <p:spTgt spid="1643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643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3525" grpId="0" animBg="1"/>
      <p:bldP spid="1643526" grpId="0" animBg="1"/>
      <p:bldP spid="1643529" grpId="0" animBg="1"/>
      <p:bldP spid="1643530" grpId="0" animBg="1"/>
      <p:bldP spid="1643531" grpId="0" animBg="1"/>
      <p:bldP spid="1643532" grpId="0" animBg="1"/>
      <p:bldP spid="1643533" grpId="0" animBg="1"/>
      <p:bldP spid="1643534" grpId="0" animBg="1"/>
      <p:bldP spid="1643535" grpId="0" animBg="1"/>
      <p:bldP spid="1643536" grpId="0" animBg="1"/>
      <p:bldP spid="1643537" grpId="0" animBg="1"/>
      <p:bldP spid="1643538" grpId="0" animBg="1"/>
      <p:bldP spid="1643539" grpId="0" animBg="1"/>
      <p:bldP spid="1643540" grpId="0" animBg="1"/>
      <p:bldP spid="1643541" grpId="0" animBg="1"/>
      <p:bldP spid="1643542" grpId="0" animBg="1"/>
      <p:bldP spid="1643543" grpId="0" animBg="1"/>
      <p:bldP spid="1643544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196975"/>
            <a:ext cx="7777162" cy="5183188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</p:spPr>
      </p:pic>
      <p:sp>
        <p:nvSpPr>
          <p:cNvPr id="1697795" name="Rectangle 3"/>
          <p:cNvSpPr>
            <a:spLocks noChangeArrowheads="1"/>
          </p:cNvSpPr>
          <p:nvPr/>
        </p:nvSpPr>
        <p:spPr bwMode="auto">
          <a:xfrm>
            <a:off x="1042988" y="404813"/>
            <a:ext cx="7777162" cy="579437"/>
          </a:xfrm>
          <a:prstGeom prst="rect">
            <a:avLst/>
          </a:prstGeom>
          <a:solidFill>
            <a:srgbClr val="660066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TW" sz="32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1995.10/5-10/7  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「世界河流會議」</a:t>
            </a:r>
          </a:p>
        </p:txBody>
      </p:sp>
      <p:pic>
        <p:nvPicPr>
          <p:cNvPr id="69636" name="Picture 4" descr="P103059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789363"/>
            <a:ext cx="2273300" cy="306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97797" name="Rectangle 5"/>
          <p:cNvSpPr>
            <a:spLocks noChangeArrowheads="1"/>
          </p:cNvSpPr>
          <p:nvPr/>
        </p:nvSpPr>
        <p:spPr bwMode="auto">
          <a:xfrm>
            <a:off x="1116013" y="1268413"/>
            <a:ext cx="7704137" cy="4968875"/>
          </a:xfrm>
          <a:prstGeom prst="rect">
            <a:avLst/>
          </a:prstGeom>
          <a:gradFill rotWithShape="1">
            <a:gsLst>
              <a:gs pos="0">
                <a:schemeClr val="bg2">
                  <a:alpha val="60001"/>
                </a:schemeClr>
              </a:gs>
              <a:gs pos="100000">
                <a:schemeClr val="bg2">
                  <a:gamma/>
                  <a:shade val="86275"/>
                  <a:invGamma/>
                  <a:alpha val="80000"/>
                </a:scheme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Tx/>
              <a:buChar char="•"/>
              <a:defRPr/>
            </a:pP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1995.10/5-10/7</a:t>
            </a:r>
          </a:p>
          <a:p>
            <a:pPr marL="609600" indent="-609600">
              <a:spcBef>
                <a:spcPct val="20000"/>
              </a:spcBef>
              <a:buClr>
                <a:schemeClr val="hlink"/>
              </a:buClr>
              <a:buFontTx/>
              <a:buChar char="•"/>
              <a:defRPr/>
            </a:pP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高雄市綠色協會、保護高屏溪綠色聯盟主辦「世界河流會議」，期望吸取國際河川整治及管理經驗，作為水資源利用與管理的參考，會後並提出了對高屏溪管理與水資源政策的七大構想：</a:t>
            </a: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1.</a:t>
            </a:r>
            <a:r>
              <a:rPr lang="zh-TW" alt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速建平原水庫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取代越域引水及瑪家水庫</a:t>
            </a: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2.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補注地下水，儲存未來水資源的寶藏</a:t>
            </a: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3.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儘速展開防治污染的行動</a:t>
            </a: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4.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儘速成立河川警察</a:t>
            </a: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5.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科技台灣應拒絕大型石化廠及煉鋼場</a:t>
            </a: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6.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砂石開採全收回公有</a:t>
            </a:r>
            <a:r>
              <a:rPr lang="en-US" altLang="zh-TW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7.</a:t>
            </a:r>
            <a:r>
              <a:rPr lang="zh-TW" alt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攔河堰上游應避免開發，並</a:t>
            </a:r>
            <a:r>
              <a:rPr lang="zh-TW" alt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闢建平原水庫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7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97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7797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 descr="水的故鄉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333375"/>
            <a:ext cx="3860800" cy="5327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655811" name="Rectangle 3"/>
          <p:cNvSpPr>
            <a:spLocks noChangeArrowheads="1"/>
          </p:cNvSpPr>
          <p:nvPr/>
        </p:nvSpPr>
        <p:spPr bwMode="auto">
          <a:xfrm>
            <a:off x="5364163" y="188913"/>
            <a:ext cx="3538537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Tx/>
              <a:buChar char="•"/>
              <a:defRPr/>
            </a:pPr>
            <a:r>
              <a:rPr lang="en-US" altLang="zh-TW" sz="32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1998.9.18-9.19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Tx/>
              <a:buChar char="•"/>
              <a:defRPr/>
            </a:pP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南台灣綠色團體共同</a:t>
            </a: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自籌經費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舉辦「國際人工湖與地下水補注研討會」，提出</a:t>
            </a: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以地下水補注取代美濃水庫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，作為另一種水資源永續發展的考慮</a:t>
            </a:r>
            <a:r>
              <a:rPr lang="en-US" altLang="zh-TW" sz="32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!</a:t>
            </a:r>
          </a:p>
        </p:txBody>
      </p:sp>
      <p:sp>
        <p:nvSpPr>
          <p:cNvPr id="1655812" name="AutoShape 4"/>
          <p:cNvSpPr>
            <a:spLocks noChangeArrowheads="1"/>
          </p:cNvSpPr>
          <p:nvPr/>
        </p:nvSpPr>
        <p:spPr bwMode="auto">
          <a:xfrm>
            <a:off x="468313" y="4868863"/>
            <a:ext cx="6769100" cy="1989137"/>
          </a:xfrm>
          <a:prstGeom prst="star32">
            <a:avLst>
              <a:gd name="adj" fmla="val 41255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latin typeface="Arial" pitchFamily="34" charset="0"/>
              </a:rPr>
              <a:t>荷蘭專家發現高屏平原</a:t>
            </a:r>
          </a:p>
          <a:p>
            <a:pPr algn="ctr"/>
            <a:r>
              <a:rPr lang="zh-TW" altLang="en-US" sz="2800" b="1">
                <a:latin typeface="Arial" pitchFamily="34" charset="0"/>
              </a:rPr>
              <a:t>比荷蘭更有地下水補注與</a:t>
            </a:r>
          </a:p>
          <a:p>
            <a:pPr algn="ctr"/>
            <a:r>
              <a:rPr lang="zh-TW" altLang="en-US" sz="2800" b="1">
                <a:latin typeface="Arial" pitchFamily="34" charset="0"/>
              </a:rPr>
              <a:t>平原水庫的優良條件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5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55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55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55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5812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484313"/>
            <a:ext cx="6840537" cy="505142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699843" name="Rectangle 3"/>
          <p:cNvSpPr>
            <a:spLocks noGrp="1" noChangeArrowheads="1"/>
          </p:cNvSpPr>
          <p:nvPr>
            <p:ph type="title"/>
          </p:nvPr>
        </p:nvSpPr>
        <p:spPr>
          <a:xfrm>
            <a:off x="1042988" y="188913"/>
            <a:ext cx="6985000" cy="1152525"/>
          </a:xfrm>
          <a:solidFill>
            <a:srgbClr val="0000CC"/>
          </a:solidFill>
        </p:spPr>
        <p:txBody>
          <a:bodyPr/>
          <a:lstStyle/>
          <a:p>
            <a:pPr eaLnBrk="1" hangingPunct="1">
              <a:defRPr/>
            </a:pPr>
            <a:r>
              <a:rPr lang="zh-TW" altLang="en-US" sz="3600" smtClean="0">
                <a:solidFill>
                  <a:schemeClr val="tx1"/>
                </a:solidFill>
              </a:rPr>
              <a:t>於是促成了</a:t>
            </a:r>
            <a:r>
              <a:rPr lang="en-US" altLang="zh-TW" sz="3600" smtClean="0">
                <a:solidFill>
                  <a:schemeClr val="tx1"/>
                </a:solidFill>
              </a:rPr>
              <a:t>『</a:t>
            </a:r>
            <a:r>
              <a:rPr lang="zh-TW" altLang="en-US" sz="3600" smtClean="0">
                <a:solidFill>
                  <a:schemeClr val="tx1"/>
                </a:solidFill>
              </a:rPr>
              <a:t>中央</a:t>
            </a:r>
            <a:r>
              <a:rPr lang="en-US" altLang="zh-TW" sz="3600" smtClean="0">
                <a:solidFill>
                  <a:schemeClr val="tx1"/>
                </a:solidFill>
              </a:rPr>
              <a:t>』</a:t>
            </a:r>
            <a:r>
              <a:rPr lang="zh-TW" altLang="en-US" sz="3600" smtClean="0">
                <a:solidFill>
                  <a:schemeClr val="tx1"/>
                </a:solidFill>
              </a:rPr>
              <a:t>的重視</a:t>
            </a:r>
            <a:br>
              <a:rPr lang="zh-TW" altLang="en-US" sz="3600" smtClean="0">
                <a:solidFill>
                  <a:schemeClr val="tx1"/>
                </a:solidFill>
              </a:rPr>
            </a:br>
            <a:r>
              <a:rPr lang="zh-TW" altLang="en-US" sz="3600" smtClean="0">
                <a:solidFill>
                  <a:schemeClr val="tx1"/>
                </a:solidFill>
              </a:rPr>
              <a:t>進而進行了研究與規劃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08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773238"/>
            <a:ext cx="7993062" cy="1584325"/>
          </a:xfrm>
          <a:gradFill rotWithShape="1">
            <a:gsLst>
              <a:gs pos="0">
                <a:srgbClr val="003300">
                  <a:alpha val="60001"/>
                </a:srgbClr>
              </a:gs>
              <a:gs pos="100000">
                <a:srgbClr val="003300">
                  <a:gamma/>
                  <a:shade val="86275"/>
                  <a:invGamma/>
                  <a:alpha val="83000"/>
                </a:srgbClr>
              </a:gs>
            </a:gsLst>
            <a:lin ang="5400000" scaled="1"/>
          </a:gra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en-US" altLang="zh-TW" sz="4400" dirty="0" smtClean="0">
                <a:solidFill>
                  <a:schemeClr val="tx1"/>
                </a:solidFill>
              </a:rPr>
              <a:t>1998</a:t>
            </a:r>
            <a:r>
              <a:rPr lang="zh-TW" altLang="en-US" sz="4400" dirty="0" smtClean="0">
                <a:solidFill>
                  <a:schemeClr val="tx1"/>
                </a:solidFill>
              </a:rPr>
              <a:t>年底</a:t>
            </a:r>
            <a:r>
              <a:rPr lang="zh-TW" altLang="en-US" sz="4400" u="sng" dirty="0" smtClean="0">
                <a:solidFill>
                  <a:schemeClr val="tx1"/>
                </a:solidFill>
              </a:rPr>
              <a:t>謝長廷</a:t>
            </a:r>
            <a:r>
              <a:rPr lang="zh-TW" altLang="en-US" sz="4400" dirty="0" smtClean="0">
                <a:solidFill>
                  <a:schemeClr val="tx1"/>
                </a:solidFill>
              </a:rPr>
              <a:t>當選高雄市長</a:t>
            </a:r>
            <a:br>
              <a:rPr lang="zh-TW" altLang="en-US" sz="4400" dirty="0" smtClean="0">
                <a:solidFill>
                  <a:schemeClr val="tx1"/>
                </a:solidFill>
              </a:rPr>
            </a:br>
            <a:r>
              <a:rPr lang="zh-TW" altLang="en-US" sz="4400" dirty="0" smtClean="0">
                <a:solidFill>
                  <a:schemeClr val="tx1"/>
                </a:solidFill>
              </a:rPr>
              <a:t>高高屏縣市皆為</a:t>
            </a:r>
            <a:r>
              <a:rPr lang="zh-TW" altLang="en-US" sz="4400" dirty="0" smtClean="0">
                <a:solidFill>
                  <a:schemeClr val="tx1"/>
                </a:solidFill>
                <a:latin typeface="標楷體"/>
              </a:rPr>
              <a:t>”</a:t>
            </a:r>
            <a:r>
              <a:rPr lang="zh-TW" altLang="en-US" sz="4400" dirty="0" smtClean="0">
                <a:solidFill>
                  <a:schemeClr val="tx1"/>
                </a:solidFill>
              </a:rPr>
              <a:t>綠色執政</a:t>
            </a:r>
            <a:r>
              <a:rPr lang="zh-TW" altLang="en-US" sz="4400" dirty="0" smtClean="0">
                <a:solidFill>
                  <a:schemeClr val="tx1"/>
                </a:solidFill>
                <a:latin typeface="標楷體"/>
              </a:rPr>
              <a:t>”</a:t>
            </a:r>
            <a:endParaRPr lang="zh-TW" altLang="en-US" sz="4400" dirty="0" smtClean="0">
              <a:solidFill>
                <a:schemeClr val="tx1"/>
              </a:solidFill>
            </a:endParaRPr>
          </a:p>
        </p:txBody>
      </p:sp>
      <p:sp>
        <p:nvSpPr>
          <p:cNvPr id="17008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3860800"/>
            <a:ext cx="8137525" cy="2089150"/>
          </a:xfrm>
          <a:gradFill rotWithShape="1">
            <a:gsLst>
              <a:gs pos="0">
                <a:srgbClr val="660066">
                  <a:alpha val="60001"/>
                </a:srgbClr>
              </a:gs>
              <a:gs pos="100000">
                <a:srgbClr val="660066">
                  <a:gamma/>
                  <a:shade val="87451"/>
                  <a:invGamma/>
                  <a:alpha val="80000"/>
                </a:srgbClr>
              </a:gs>
            </a:gsLst>
            <a:lin ang="5400000" scaled="1"/>
          </a:gra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en-US" altLang="zh-TW" sz="3600" dirty="0" smtClean="0">
                <a:solidFill>
                  <a:schemeClr val="tx1"/>
                </a:solidFill>
              </a:rPr>
              <a:t>2000</a:t>
            </a:r>
            <a:r>
              <a:rPr lang="zh-TW" altLang="en-US" sz="3600" dirty="0" smtClean="0">
                <a:solidFill>
                  <a:schemeClr val="tx1"/>
                </a:solidFill>
              </a:rPr>
              <a:t>年</a:t>
            </a:r>
            <a:r>
              <a:rPr lang="zh-TW" altLang="en-US" sz="3600" u="sng" dirty="0" smtClean="0">
                <a:solidFill>
                  <a:schemeClr val="tx1"/>
                </a:solidFill>
              </a:rPr>
              <a:t>陳水扁</a:t>
            </a:r>
            <a:r>
              <a:rPr lang="zh-TW" altLang="en-US" sz="3600" dirty="0" smtClean="0">
                <a:solidFill>
                  <a:schemeClr val="tx1"/>
                </a:solidFill>
              </a:rPr>
              <a:t>當選總統</a:t>
            </a:r>
          </a:p>
          <a:p>
            <a:pPr eaLnBrk="1" hangingPunct="1">
              <a:defRPr/>
            </a:pPr>
            <a:r>
              <a:rPr lang="zh-TW" altLang="en-US" sz="3600" dirty="0" smtClean="0">
                <a:solidFill>
                  <a:schemeClr val="tx1"/>
                </a:solidFill>
              </a:rPr>
              <a:t>原本以為南方</a:t>
            </a:r>
            <a:r>
              <a:rPr lang="zh-TW" altLang="en-US" sz="3600" dirty="0" smtClean="0">
                <a:solidFill>
                  <a:schemeClr val="tx1"/>
                </a:solidFill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”</a:t>
            </a:r>
            <a:r>
              <a:rPr lang="zh-TW" altLang="en-US" sz="3600" dirty="0" smtClean="0">
                <a:solidFill>
                  <a:schemeClr val="tx1"/>
                </a:solidFill>
              </a:rPr>
              <a:t>水</a:t>
            </a:r>
            <a:r>
              <a:rPr lang="zh-TW" altLang="en-US" sz="3600" dirty="0" smtClean="0">
                <a:solidFill>
                  <a:schemeClr val="tx1"/>
                </a:solidFill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”</a:t>
            </a:r>
            <a:r>
              <a:rPr lang="zh-TW" altLang="en-US" sz="3600" dirty="0" smtClean="0">
                <a:solidFill>
                  <a:schemeClr val="tx1"/>
                </a:solidFill>
              </a:rPr>
              <a:t>的綠色革命可以成功</a:t>
            </a:r>
            <a:r>
              <a:rPr lang="en-US" altLang="zh-TW" sz="3600" dirty="0" smtClean="0">
                <a:solidFill>
                  <a:schemeClr val="tx1"/>
                </a:solidFill>
              </a:rPr>
              <a:t>!</a:t>
            </a:r>
          </a:p>
          <a:p>
            <a:pPr eaLnBrk="1" hangingPunct="1">
              <a:defRPr/>
            </a:pPr>
            <a:r>
              <a:rPr lang="zh-TW" altLang="en-US" sz="3600" dirty="0" smtClean="0">
                <a:solidFill>
                  <a:schemeClr val="tx1"/>
                </a:solidFill>
              </a:rPr>
              <a:t>但是</a:t>
            </a:r>
            <a:r>
              <a:rPr lang="en-US" altLang="zh-TW" sz="3600" dirty="0" smtClean="0">
                <a:solidFill>
                  <a:schemeClr val="tx1"/>
                </a:solidFill>
                <a:latin typeface="標楷體"/>
              </a:rPr>
              <a:t>…</a:t>
            </a:r>
            <a:endParaRPr lang="en-US" altLang="zh-TW" sz="36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341438"/>
            <a:ext cx="8839200" cy="51816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</p:spPr>
      </p:pic>
      <p:sp>
        <p:nvSpPr>
          <p:cNvPr id="1656835" name="Rectangle 3"/>
          <p:cNvSpPr>
            <a:spLocks noGrp="1" noChangeArrowheads="1"/>
          </p:cNvSpPr>
          <p:nvPr>
            <p:ph type="title"/>
          </p:nvPr>
        </p:nvSpPr>
        <p:spPr>
          <a:xfrm>
            <a:off x="179388" y="188913"/>
            <a:ext cx="8856662" cy="1079500"/>
          </a:xfrm>
          <a:solidFill>
            <a:srgbClr val="000099"/>
          </a:solidFill>
          <a:ln>
            <a:solidFill>
              <a:srgbClr val="FFFF00"/>
            </a:solidFill>
          </a:ln>
          <a:effectLst>
            <a:outerShdw dist="17961" dir="2700000" algn="ctr" rotWithShape="0">
              <a:srgbClr val="080808"/>
            </a:outerShdw>
          </a:effectLst>
        </p:spPr>
        <p:txBody>
          <a:bodyPr/>
          <a:lstStyle/>
          <a:p>
            <a:pPr eaLnBrk="1" hangingPunct="1">
              <a:defRPr/>
            </a:pPr>
            <a:r>
              <a:rPr lang="zh-TW" altLang="en-US" sz="3600" smtClean="0">
                <a:solidFill>
                  <a:schemeClr val="tx1"/>
                </a:solidFill>
                <a:latin typeface="標楷體" pitchFamily="65" charset="-120"/>
              </a:rPr>
              <a:t>結果</a:t>
            </a:r>
            <a:r>
              <a:rPr lang="en-US" altLang="zh-TW" sz="3600" smtClean="0">
                <a:solidFill>
                  <a:schemeClr val="tx1"/>
                </a:solidFill>
                <a:latin typeface="標楷體" pitchFamily="65" charset="-120"/>
              </a:rPr>
              <a:t>2002</a:t>
            </a:r>
            <a:r>
              <a:rPr lang="zh-TW" altLang="en-US" sz="3600" smtClean="0">
                <a:solidFill>
                  <a:schemeClr val="tx1"/>
                </a:solidFill>
                <a:latin typeface="標楷體" pitchFamily="65" charset="-120"/>
              </a:rPr>
              <a:t>年提出的高屏大湖計畫內容</a:t>
            </a:r>
            <a:br>
              <a:rPr lang="zh-TW" altLang="en-US" sz="3600" smtClean="0">
                <a:solidFill>
                  <a:schemeClr val="tx1"/>
                </a:solidFill>
                <a:latin typeface="標楷體" pitchFamily="65" charset="-120"/>
              </a:rPr>
            </a:br>
            <a:r>
              <a:rPr lang="zh-TW" altLang="en-US" sz="3200" smtClean="0">
                <a:solidFill>
                  <a:schemeClr val="tx1"/>
                </a:solidFill>
                <a:latin typeface="標楷體" pitchFamily="65" charset="-120"/>
              </a:rPr>
              <a:t>（</a:t>
            </a:r>
            <a:r>
              <a:rPr lang="en-US" altLang="zh-TW" sz="3200" smtClean="0">
                <a:latin typeface="標楷體" pitchFamily="65" charset="-120"/>
              </a:rPr>
              <a:t>300</a:t>
            </a:r>
            <a:r>
              <a:rPr lang="zh-TW" altLang="en-US" sz="3200" smtClean="0">
                <a:solidFill>
                  <a:schemeClr val="tx1"/>
                </a:solidFill>
                <a:latin typeface="標楷體" pitchFamily="65" charset="-120"/>
              </a:rPr>
              <a:t>億每天取</a:t>
            </a:r>
            <a:r>
              <a:rPr lang="en-US" altLang="zh-TW" sz="3200" smtClean="0">
                <a:solidFill>
                  <a:schemeClr val="tx1"/>
                </a:solidFill>
                <a:latin typeface="標楷體" pitchFamily="65" charset="-120"/>
              </a:rPr>
              <a:t>30</a:t>
            </a:r>
            <a:r>
              <a:rPr lang="zh-TW" altLang="en-US" sz="3200" smtClean="0">
                <a:solidFill>
                  <a:schemeClr val="tx1"/>
                </a:solidFill>
                <a:latin typeface="標楷體" pitchFamily="65" charset="-120"/>
              </a:rPr>
              <a:t>萬噸水～</a:t>
            </a:r>
            <a:r>
              <a:rPr lang="en-US" altLang="zh-TW" sz="3200" smtClean="0">
                <a:latin typeface="標楷體" pitchFamily="65" charset="-120"/>
              </a:rPr>
              <a:t>700</a:t>
            </a:r>
            <a:r>
              <a:rPr lang="zh-TW" altLang="en-US" sz="3200" smtClean="0">
                <a:latin typeface="標楷體" pitchFamily="65" charset="-120"/>
              </a:rPr>
              <a:t>公頃良田變大湖</a:t>
            </a:r>
            <a:r>
              <a:rPr lang="zh-TW" altLang="en-US" sz="3200" smtClean="0">
                <a:solidFill>
                  <a:schemeClr val="tx1"/>
                </a:solidFill>
                <a:latin typeface="標楷體" pitchFamily="65" charset="-120"/>
              </a:rPr>
              <a:t>）</a:t>
            </a:r>
          </a:p>
        </p:txBody>
      </p:sp>
      <p:sp>
        <p:nvSpPr>
          <p:cNvPr id="73732" name="Freeform 4"/>
          <p:cNvSpPr>
            <a:spLocks/>
          </p:cNvSpPr>
          <p:nvPr/>
        </p:nvSpPr>
        <p:spPr bwMode="auto">
          <a:xfrm>
            <a:off x="7037388" y="2800350"/>
            <a:ext cx="422275" cy="515938"/>
          </a:xfrm>
          <a:custGeom>
            <a:avLst/>
            <a:gdLst>
              <a:gd name="T0" fmla="*/ 0 w 266"/>
              <a:gd name="T1" fmla="*/ 0 h 325"/>
              <a:gd name="T2" fmla="*/ 2147483647 w 266"/>
              <a:gd name="T3" fmla="*/ 2147483647 h 325"/>
              <a:gd name="T4" fmla="*/ 0 60000 65536"/>
              <a:gd name="T5" fmla="*/ 0 60000 65536"/>
              <a:gd name="T6" fmla="*/ 0 w 266"/>
              <a:gd name="T7" fmla="*/ 0 h 325"/>
              <a:gd name="T8" fmla="*/ 266 w 266"/>
              <a:gd name="T9" fmla="*/ 325 h 32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66" h="325">
                <a:moveTo>
                  <a:pt x="0" y="0"/>
                </a:moveTo>
                <a:lnTo>
                  <a:pt x="266" y="325"/>
                </a:lnTo>
              </a:path>
            </a:pathLst>
          </a:custGeom>
          <a:noFill/>
          <a:ln w="44450">
            <a:solidFill>
              <a:srgbClr val="FF0000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 rot="2671739">
            <a:off x="7010161" y="2813685"/>
            <a:ext cx="838200" cy="314325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高美堰</a:t>
            </a:r>
          </a:p>
        </p:txBody>
      </p:sp>
      <p:sp>
        <p:nvSpPr>
          <p:cNvPr id="73734" name="Freeform 6"/>
          <p:cNvSpPr>
            <a:spLocks/>
          </p:cNvSpPr>
          <p:nvPr/>
        </p:nvSpPr>
        <p:spPr bwMode="auto">
          <a:xfrm>
            <a:off x="5918200" y="2808288"/>
            <a:ext cx="1117600" cy="508000"/>
          </a:xfrm>
          <a:custGeom>
            <a:avLst/>
            <a:gdLst>
              <a:gd name="T0" fmla="*/ 2147483647 w 704"/>
              <a:gd name="T1" fmla="*/ 0 h 320"/>
              <a:gd name="T2" fmla="*/ 2147483647 w 704"/>
              <a:gd name="T3" fmla="*/ 2147483647 h 320"/>
              <a:gd name="T4" fmla="*/ 2147483647 w 704"/>
              <a:gd name="T5" fmla="*/ 2147483647 h 320"/>
              <a:gd name="T6" fmla="*/ 2147483647 w 704"/>
              <a:gd name="T7" fmla="*/ 2147483647 h 320"/>
              <a:gd name="T8" fmla="*/ 2147483647 w 704"/>
              <a:gd name="T9" fmla="*/ 2147483647 h 320"/>
              <a:gd name="T10" fmla="*/ 2147483647 w 704"/>
              <a:gd name="T11" fmla="*/ 2147483647 h 320"/>
              <a:gd name="T12" fmla="*/ 2147483647 w 704"/>
              <a:gd name="T13" fmla="*/ 2147483647 h 320"/>
              <a:gd name="T14" fmla="*/ 2147483647 w 704"/>
              <a:gd name="T15" fmla="*/ 2147483647 h 320"/>
              <a:gd name="T16" fmla="*/ 2147483647 w 704"/>
              <a:gd name="T17" fmla="*/ 2147483647 h 320"/>
              <a:gd name="T18" fmla="*/ 2147483647 w 704"/>
              <a:gd name="T19" fmla="*/ 2147483647 h 320"/>
              <a:gd name="T20" fmla="*/ 2147483647 w 704"/>
              <a:gd name="T21" fmla="*/ 2147483647 h 320"/>
              <a:gd name="T22" fmla="*/ 2147483647 w 704"/>
              <a:gd name="T23" fmla="*/ 2147483647 h 320"/>
              <a:gd name="T24" fmla="*/ 2147483647 w 704"/>
              <a:gd name="T25" fmla="*/ 2147483647 h 320"/>
              <a:gd name="T26" fmla="*/ 2147483647 w 704"/>
              <a:gd name="T27" fmla="*/ 2147483647 h 320"/>
              <a:gd name="T28" fmla="*/ 2147483647 w 704"/>
              <a:gd name="T29" fmla="*/ 2147483647 h 320"/>
              <a:gd name="T30" fmla="*/ 2147483647 w 704"/>
              <a:gd name="T31" fmla="*/ 2147483647 h 320"/>
              <a:gd name="T32" fmla="*/ 2147483647 w 704"/>
              <a:gd name="T33" fmla="*/ 2147483647 h 320"/>
              <a:gd name="T34" fmla="*/ 2147483647 w 704"/>
              <a:gd name="T35" fmla="*/ 2147483647 h 320"/>
              <a:gd name="T36" fmla="*/ 0 w 704"/>
              <a:gd name="T37" fmla="*/ 2147483647 h 32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704"/>
              <a:gd name="T58" fmla="*/ 0 h 320"/>
              <a:gd name="T59" fmla="*/ 704 w 704"/>
              <a:gd name="T60" fmla="*/ 320 h 320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704" h="320">
                <a:moveTo>
                  <a:pt x="704" y="0"/>
                </a:moveTo>
                <a:cubicBezTo>
                  <a:pt x="693" y="19"/>
                  <a:pt x="645" y="50"/>
                  <a:pt x="625" y="59"/>
                </a:cubicBezTo>
                <a:cubicBezTo>
                  <a:pt x="620" y="64"/>
                  <a:pt x="615" y="66"/>
                  <a:pt x="608" y="67"/>
                </a:cubicBezTo>
                <a:cubicBezTo>
                  <a:pt x="591" y="77"/>
                  <a:pt x="574" y="86"/>
                  <a:pt x="555" y="88"/>
                </a:cubicBezTo>
                <a:cubicBezTo>
                  <a:pt x="534" y="97"/>
                  <a:pt x="514" y="109"/>
                  <a:pt x="493" y="119"/>
                </a:cubicBezTo>
                <a:cubicBezTo>
                  <a:pt x="482" y="125"/>
                  <a:pt x="471" y="134"/>
                  <a:pt x="459" y="136"/>
                </a:cubicBezTo>
                <a:cubicBezTo>
                  <a:pt x="450" y="139"/>
                  <a:pt x="442" y="143"/>
                  <a:pt x="433" y="144"/>
                </a:cubicBezTo>
                <a:cubicBezTo>
                  <a:pt x="417" y="152"/>
                  <a:pt x="396" y="153"/>
                  <a:pt x="379" y="155"/>
                </a:cubicBezTo>
                <a:cubicBezTo>
                  <a:pt x="365" y="160"/>
                  <a:pt x="351" y="162"/>
                  <a:pt x="336" y="163"/>
                </a:cubicBezTo>
                <a:cubicBezTo>
                  <a:pt x="319" y="166"/>
                  <a:pt x="303" y="169"/>
                  <a:pt x="286" y="171"/>
                </a:cubicBezTo>
                <a:cubicBezTo>
                  <a:pt x="280" y="173"/>
                  <a:pt x="275" y="175"/>
                  <a:pt x="269" y="176"/>
                </a:cubicBezTo>
                <a:cubicBezTo>
                  <a:pt x="260" y="180"/>
                  <a:pt x="255" y="183"/>
                  <a:pt x="246" y="189"/>
                </a:cubicBezTo>
                <a:cubicBezTo>
                  <a:pt x="241" y="192"/>
                  <a:pt x="233" y="200"/>
                  <a:pt x="233" y="200"/>
                </a:cubicBezTo>
                <a:cubicBezTo>
                  <a:pt x="229" y="207"/>
                  <a:pt x="223" y="214"/>
                  <a:pt x="217" y="219"/>
                </a:cubicBezTo>
                <a:cubicBezTo>
                  <a:pt x="211" y="228"/>
                  <a:pt x="203" y="235"/>
                  <a:pt x="198" y="245"/>
                </a:cubicBezTo>
                <a:cubicBezTo>
                  <a:pt x="197" y="253"/>
                  <a:pt x="191" y="269"/>
                  <a:pt x="185" y="275"/>
                </a:cubicBezTo>
                <a:cubicBezTo>
                  <a:pt x="177" y="314"/>
                  <a:pt x="125" y="307"/>
                  <a:pt x="99" y="307"/>
                </a:cubicBezTo>
                <a:cubicBezTo>
                  <a:pt x="91" y="310"/>
                  <a:pt x="82" y="311"/>
                  <a:pt x="73" y="312"/>
                </a:cubicBezTo>
                <a:cubicBezTo>
                  <a:pt x="50" y="320"/>
                  <a:pt x="24" y="317"/>
                  <a:pt x="0" y="317"/>
                </a:cubicBezTo>
              </a:path>
            </a:pathLst>
          </a:custGeom>
          <a:noFill/>
          <a:ln w="25400">
            <a:solidFill>
              <a:srgbClr val="0000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5821363" y="3286125"/>
            <a:ext cx="76200" cy="76200"/>
          </a:xfrm>
          <a:prstGeom prst="ellipse">
            <a:avLst/>
          </a:prstGeom>
          <a:solidFill>
            <a:srgbClr val="003300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73736" name="Freeform 8"/>
          <p:cNvSpPr>
            <a:spLocks/>
          </p:cNvSpPr>
          <p:nvPr/>
        </p:nvSpPr>
        <p:spPr bwMode="auto">
          <a:xfrm>
            <a:off x="5394325" y="3370263"/>
            <a:ext cx="447675" cy="433387"/>
          </a:xfrm>
          <a:custGeom>
            <a:avLst/>
            <a:gdLst>
              <a:gd name="T0" fmla="*/ 2147483647 w 282"/>
              <a:gd name="T1" fmla="*/ 0 h 273"/>
              <a:gd name="T2" fmla="*/ 2147483647 w 282"/>
              <a:gd name="T3" fmla="*/ 2147483647 h 273"/>
              <a:gd name="T4" fmla="*/ 2147483647 w 282"/>
              <a:gd name="T5" fmla="*/ 2147483647 h 273"/>
              <a:gd name="T6" fmla="*/ 2147483647 w 282"/>
              <a:gd name="T7" fmla="*/ 2147483647 h 273"/>
              <a:gd name="T8" fmla="*/ 2147483647 w 282"/>
              <a:gd name="T9" fmla="*/ 2147483647 h 273"/>
              <a:gd name="T10" fmla="*/ 2147483647 w 282"/>
              <a:gd name="T11" fmla="*/ 2147483647 h 273"/>
              <a:gd name="T12" fmla="*/ 2147483647 w 282"/>
              <a:gd name="T13" fmla="*/ 2147483647 h 273"/>
              <a:gd name="T14" fmla="*/ 2147483647 w 282"/>
              <a:gd name="T15" fmla="*/ 2147483647 h 273"/>
              <a:gd name="T16" fmla="*/ 2147483647 w 282"/>
              <a:gd name="T17" fmla="*/ 2147483647 h 273"/>
              <a:gd name="T18" fmla="*/ 2147483647 w 282"/>
              <a:gd name="T19" fmla="*/ 2147483647 h 273"/>
              <a:gd name="T20" fmla="*/ 0 w 282"/>
              <a:gd name="T21" fmla="*/ 2147483647 h 27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282"/>
              <a:gd name="T34" fmla="*/ 0 h 273"/>
              <a:gd name="T35" fmla="*/ 282 w 282"/>
              <a:gd name="T36" fmla="*/ 273 h 273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282" h="273">
                <a:moveTo>
                  <a:pt x="282" y="0"/>
                </a:moveTo>
                <a:cubicBezTo>
                  <a:pt x="275" y="4"/>
                  <a:pt x="271" y="9"/>
                  <a:pt x="267" y="17"/>
                </a:cubicBezTo>
                <a:cubicBezTo>
                  <a:pt x="265" y="28"/>
                  <a:pt x="264" y="32"/>
                  <a:pt x="263" y="45"/>
                </a:cubicBezTo>
                <a:cubicBezTo>
                  <a:pt x="263" y="63"/>
                  <a:pt x="275" y="164"/>
                  <a:pt x="259" y="184"/>
                </a:cubicBezTo>
                <a:cubicBezTo>
                  <a:pt x="258" y="191"/>
                  <a:pt x="252" y="198"/>
                  <a:pt x="247" y="203"/>
                </a:cubicBezTo>
                <a:cubicBezTo>
                  <a:pt x="245" y="205"/>
                  <a:pt x="239" y="209"/>
                  <a:pt x="239" y="209"/>
                </a:cubicBezTo>
                <a:cubicBezTo>
                  <a:pt x="232" y="224"/>
                  <a:pt x="203" y="239"/>
                  <a:pt x="187" y="241"/>
                </a:cubicBezTo>
                <a:cubicBezTo>
                  <a:pt x="176" y="247"/>
                  <a:pt x="161" y="252"/>
                  <a:pt x="149" y="254"/>
                </a:cubicBezTo>
                <a:cubicBezTo>
                  <a:pt x="116" y="267"/>
                  <a:pt x="83" y="264"/>
                  <a:pt x="48" y="265"/>
                </a:cubicBezTo>
                <a:cubicBezTo>
                  <a:pt x="38" y="266"/>
                  <a:pt x="28" y="266"/>
                  <a:pt x="18" y="267"/>
                </a:cubicBezTo>
                <a:cubicBezTo>
                  <a:pt x="12" y="268"/>
                  <a:pt x="0" y="273"/>
                  <a:pt x="0" y="273"/>
                </a:cubicBezTo>
              </a:path>
            </a:pathLst>
          </a:custGeom>
          <a:noFill/>
          <a:ln w="22225">
            <a:solidFill>
              <a:srgbClr val="0033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37" name="Freeform 9"/>
          <p:cNvSpPr>
            <a:spLocks/>
          </p:cNvSpPr>
          <p:nvPr/>
        </p:nvSpPr>
        <p:spPr bwMode="auto">
          <a:xfrm>
            <a:off x="4351338" y="3802063"/>
            <a:ext cx="1054100" cy="1262062"/>
          </a:xfrm>
          <a:custGeom>
            <a:avLst/>
            <a:gdLst>
              <a:gd name="T0" fmla="*/ 2147483647 w 664"/>
              <a:gd name="T1" fmla="*/ 0 h 795"/>
              <a:gd name="T2" fmla="*/ 0 w 664"/>
              <a:gd name="T3" fmla="*/ 2147483647 h 795"/>
              <a:gd name="T4" fmla="*/ 0 60000 65536"/>
              <a:gd name="T5" fmla="*/ 0 60000 65536"/>
              <a:gd name="T6" fmla="*/ 0 w 664"/>
              <a:gd name="T7" fmla="*/ 0 h 795"/>
              <a:gd name="T8" fmla="*/ 664 w 664"/>
              <a:gd name="T9" fmla="*/ 795 h 7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664" h="795">
                <a:moveTo>
                  <a:pt x="664" y="0"/>
                </a:moveTo>
                <a:lnTo>
                  <a:pt x="0" y="795"/>
                </a:lnTo>
              </a:path>
            </a:pathLst>
          </a:custGeom>
          <a:noFill/>
          <a:ln w="22225">
            <a:solidFill>
              <a:srgbClr val="0033CC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38" name="Freeform 10"/>
          <p:cNvSpPr>
            <a:spLocks/>
          </p:cNvSpPr>
          <p:nvPr/>
        </p:nvSpPr>
        <p:spPr bwMode="auto">
          <a:xfrm>
            <a:off x="3290888" y="4564063"/>
            <a:ext cx="1066800" cy="490537"/>
          </a:xfrm>
          <a:custGeom>
            <a:avLst/>
            <a:gdLst>
              <a:gd name="T0" fmla="*/ 2147483647 w 672"/>
              <a:gd name="T1" fmla="*/ 2147483647 h 309"/>
              <a:gd name="T2" fmla="*/ 2147483647 w 672"/>
              <a:gd name="T3" fmla="*/ 2147483647 h 309"/>
              <a:gd name="T4" fmla="*/ 0 w 672"/>
              <a:gd name="T5" fmla="*/ 2147483647 h 309"/>
              <a:gd name="T6" fmla="*/ 0 60000 65536"/>
              <a:gd name="T7" fmla="*/ 0 60000 65536"/>
              <a:gd name="T8" fmla="*/ 0 60000 65536"/>
              <a:gd name="T9" fmla="*/ 0 w 672"/>
              <a:gd name="T10" fmla="*/ 0 h 309"/>
              <a:gd name="T11" fmla="*/ 672 w 672"/>
              <a:gd name="T12" fmla="*/ 309 h 30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72" h="309">
                <a:moveTo>
                  <a:pt x="672" y="309"/>
                </a:moveTo>
                <a:cubicBezTo>
                  <a:pt x="618" y="266"/>
                  <a:pt x="462" y="102"/>
                  <a:pt x="350" y="51"/>
                </a:cubicBezTo>
                <a:cubicBezTo>
                  <a:pt x="238" y="0"/>
                  <a:pt x="73" y="13"/>
                  <a:pt x="0" y="3"/>
                </a:cubicBezTo>
              </a:path>
            </a:pathLst>
          </a:custGeom>
          <a:noFill/>
          <a:ln w="22225" cap="flat" cmpd="sng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39" name="Line 11"/>
          <p:cNvSpPr>
            <a:spLocks noChangeShapeType="1"/>
          </p:cNvSpPr>
          <p:nvPr/>
        </p:nvSpPr>
        <p:spPr bwMode="auto">
          <a:xfrm flipV="1">
            <a:off x="6888163" y="2981325"/>
            <a:ext cx="0" cy="3048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sm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40" name="Line 12"/>
          <p:cNvSpPr>
            <a:spLocks noChangeShapeType="1"/>
          </p:cNvSpPr>
          <p:nvPr/>
        </p:nvSpPr>
        <p:spPr bwMode="auto">
          <a:xfrm flipV="1">
            <a:off x="6811963" y="2981325"/>
            <a:ext cx="0" cy="3048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sm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41" name="Line 13"/>
          <p:cNvSpPr>
            <a:spLocks noChangeShapeType="1"/>
          </p:cNvSpPr>
          <p:nvPr/>
        </p:nvSpPr>
        <p:spPr bwMode="auto">
          <a:xfrm flipV="1">
            <a:off x="7040563" y="2981325"/>
            <a:ext cx="0" cy="3048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sm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42" name="Line 14"/>
          <p:cNvSpPr>
            <a:spLocks noChangeShapeType="1"/>
          </p:cNvSpPr>
          <p:nvPr/>
        </p:nvSpPr>
        <p:spPr bwMode="auto">
          <a:xfrm flipV="1">
            <a:off x="6964363" y="2981325"/>
            <a:ext cx="0" cy="3048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sm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43" name="Text Box 15"/>
          <p:cNvSpPr txBox="1">
            <a:spLocks noChangeArrowheads="1"/>
          </p:cNvSpPr>
          <p:nvPr/>
        </p:nvSpPr>
        <p:spPr bwMode="auto">
          <a:xfrm>
            <a:off x="6626225" y="3270250"/>
            <a:ext cx="533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lnSpc>
                <a:spcPct val="2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進水口</a:t>
            </a:r>
          </a:p>
          <a:p>
            <a:pPr>
              <a:lnSpc>
                <a:spcPct val="2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沉砂池</a:t>
            </a:r>
          </a:p>
          <a:p>
            <a:pPr>
              <a:lnSpc>
                <a:spcPct val="2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巴歇爾水槽</a:t>
            </a:r>
          </a:p>
          <a:p>
            <a:pPr>
              <a:lnSpc>
                <a:spcPct val="2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分水工</a:t>
            </a:r>
          </a:p>
        </p:txBody>
      </p:sp>
      <p:sp>
        <p:nvSpPr>
          <p:cNvPr id="73744" name="Freeform 16"/>
          <p:cNvSpPr>
            <a:spLocks/>
          </p:cNvSpPr>
          <p:nvPr/>
        </p:nvSpPr>
        <p:spPr bwMode="auto">
          <a:xfrm>
            <a:off x="1900238" y="3046413"/>
            <a:ext cx="1406525" cy="1611312"/>
          </a:xfrm>
          <a:custGeom>
            <a:avLst/>
            <a:gdLst>
              <a:gd name="T0" fmla="*/ 2147483647 w 886"/>
              <a:gd name="T1" fmla="*/ 2147483647 h 1015"/>
              <a:gd name="T2" fmla="*/ 2147483647 w 886"/>
              <a:gd name="T3" fmla="*/ 2147483647 h 1015"/>
              <a:gd name="T4" fmla="*/ 2147483647 w 886"/>
              <a:gd name="T5" fmla="*/ 2147483647 h 1015"/>
              <a:gd name="T6" fmla="*/ 2147483647 w 886"/>
              <a:gd name="T7" fmla="*/ 2147483647 h 1015"/>
              <a:gd name="T8" fmla="*/ 2147483647 w 886"/>
              <a:gd name="T9" fmla="*/ 2147483647 h 1015"/>
              <a:gd name="T10" fmla="*/ 2147483647 w 886"/>
              <a:gd name="T11" fmla="*/ 2147483647 h 1015"/>
              <a:gd name="T12" fmla="*/ 2147483647 w 886"/>
              <a:gd name="T13" fmla="*/ 2147483647 h 1015"/>
              <a:gd name="T14" fmla="*/ 2147483647 w 886"/>
              <a:gd name="T15" fmla="*/ 2147483647 h 1015"/>
              <a:gd name="T16" fmla="*/ 2147483647 w 886"/>
              <a:gd name="T17" fmla="*/ 2147483647 h 1015"/>
              <a:gd name="T18" fmla="*/ 2147483647 w 886"/>
              <a:gd name="T19" fmla="*/ 2147483647 h 1015"/>
              <a:gd name="T20" fmla="*/ 2147483647 w 886"/>
              <a:gd name="T21" fmla="*/ 2147483647 h 1015"/>
              <a:gd name="T22" fmla="*/ 2147483647 w 886"/>
              <a:gd name="T23" fmla="*/ 2147483647 h 1015"/>
              <a:gd name="T24" fmla="*/ 2147483647 w 886"/>
              <a:gd name="T25" fmla="*/ 2147483647 h 1015"/>
              <a:gd name="T26" fmla="*/ 2147483647 w 886"/>
              <a:gd name="T27" fmla="*/ 2147483647 h 1015"/>
              <a:gd name="T28" fmla="*/ 2147483647 w 886"/>
              <a:gd name="T29" fmla="*/ 2147483647 h 1015"/>
              <a:gd name="T30" fmla="*/ 2147483647 w 886"/>
              <a:gd name="T31" fmla="*/ 2147483647 h 1015"/>
              <a:gd name="T32" fmla="*/ 2147483647 w 886"/>
              <a:gd name="T33" fmla="*/ 2147483647 h 1015"/>
              <a:gd name="T34" fmla="*/ 2147483647 w 886"/>
              <a:gd name="T35" fmla="*/ 2147483647 h 1015"/>
              <a:gd name="T36" fmla="*/ 2147483647 w 886"/>
              <a:gd name="T37" fmla="*/ 2147483647 h 1015"/>
              <a:gd name="T38" fmla="*/ 2147483647 w 886"/>
              <a:gd name="T39" fmla="*/ 2147483647 h 1015"/>
              <a:gd name="T40" fmla="*/ 2147483647 w 886"/>
              <a:gd name="T41" fmla="*/ 2147483647 h 1015"/>
              <a:gd name="T42" fmla="*/ 2147483647 w 886"/>
              <a:gd name="T43" fmla="*/ 2147483647 h 1015"/>
              <a:gd name="T44" fmla="*/ 0 w 886"/>
              <a:gd name="T45" fmla="*/ 0 h 1015"/>
              <a:gd name="T46" fmla="*/ 2147483647 w 886"/>
              <a:gd name="T47" fmla="*/ 2147483647 h 1015"/>
              <a:gd name="T48" fmla="*/ 2147483647 w 886"/>
              <a:gd name="T49" fmla="*/ 2147483647 h 1015"/>
              <a:gd name="T50" fmla="*/ 2147483647 w 886"/>
              <a:gd name="T51" fmla="*/ 2147483647 h 1015"/>
              <a:gd name="T52" fmla="*/ 2147483647 w 886"/>
              <a:gd name="T53" fmla="*/ 2147483647 h 1015"/>
              <a:gd name="T54" fmla="*/ 2147483647 w 886"/>
              <a:gd name="T55" fmla="*/ 2147483647 h 1015"/>
              <a:gd name="T56" fmla="*/ 2147483647 w 886"/>
              <a:gd name="T57" fmla="*/ 2147483647 h 1015"/>
              <a:gd name="T58" fmla="*/ 2147483647 w 886"/>
              <a:gd name="T59" fmla="*/ 2147483647 h 1015"/>
              <a:gd name="T60" fmla="*/ 2147483647 w 886"/>
              <a:gd name="T61" fmla="*/ 2147483647 h 1015"/>
              <a:gd name="T62" fmla="*/ 2147483647 w 886"/>
              <a:gd name="T63" fmla="*/ 2147483647 h 1015"/>
              <a:gd name="T64" fmla="*/ 2147483647 w 886"/>
              <a:gd name="T65" fmla="*/ 2147483647 h 1015"/>
              <a:gd name="T66" fmla="*/ 2147483647 w 886"/>
              <a:gd name="T67" fmla="*/ 2147483647 h 1015"/>
              <a:gd name="T68" fmla="*/ 2147483647 w 886"/>
              <a:gd name="T69" fmla="*/ 2147483647 h 1015"/>
              <a:gd name="T70" fmla="*/ 2147483647 w 886"/>
              <a:gd name="T71" fmla="*/ 2147483647 h 1015"/>
              <a:gd name="T72" fmla="*/ 2147483647 w 886"/>
              <a:gd name="T73" fmla="*/ 2147483647 h 1015"/>
              <a:gd name="T74" fmla="*/ 2147483647 w 886"/>
              <a:gd name="T75" fmla="*/ 2147483647 h 1015"/>
              <a:gd name="T76" fmla="*/ 2147483647 w 886"/>
              <a:gd name="T77" fmla="*/ 2147483647 h 1015"/>
              <a:gd name="T78" fmla="*/ 2147483647 w 886"/>
              <a:gd name="T79" fmla="*/ 2147483647 h 1015"/>
              <a:gd name="T80" fmla="*/ 2147483647 w 886"/>
              <a:gd name="T81" fmla="*/ 2147483647 h 1015"/>
              <a:gd name="T82" fmla="*/ 2147483647 w 886"/>
              <a:gd name="T83" fmla="*/ 2147483647 h 1015"/>
              <a:gd name="T84" fmla="*/ 2147483647 w 886"/>
              <a:gd name="T85" fmla="*/ 2147483647 h 1015"/>
              <a:gd name="T86" fmla="*/ 2147483647 w 886"/>
              <a:gd name="T87" fmla="*/ 2147483647 h 1015"/>
              <a:gd name="T88" fmla="*/ 2147483647 w 886"/>
              <a:gd name="T89" fmla="*/ 2147483647 h 1015"/>
              <a:gd name="T90" fmla="*/ 2147483647 w 886"/>
              <a:gd name="T91" fmla="*/ 2147483647 h 1015"/>
              <a:gd name="T92" fmla="*/ 2147483647 w 886"/>
              <a:gd name="T93" fmla="*/ 2147483647 h 1015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886"/>
              <a:gd name="T142" fmla="*/ 0 h 1015"/>
              <a:gd name="T143" fmla="*/ 886 w 886"/>
              <a:gd name="T144" fmla="*/ 1015 h 1015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886" h="1015">
                <a:moveTo>
                  <a:pt x="886" y="967"/>
                </a:moveTo>
                <a:lnTo>
                  <a:pt x="790" y="967"/>
                </a:lnTo>
                <a:lnTo>
                  <a:pt x="742" y="967"/>
                </a:lnTo>
                <a:lnTo>
                  <a:pt x="694" y="967"/>
                </a:lnTo>
                <a:lnTo>
                  <a:pt x="646" y="1015"/>
                </a:lnTo>
                <a:lnTo>
                  <a:pt x="598" y="1015"/>
                </a:lnTo>
                <a:lnTo>
                  <a:pt x="550" y="1015"/>
                </a:lnTo>
                <a:lnTo>
                  <a:pt x="502" y="1015"/>
                </a:lnTo>
                <a:lnTo>
                  <a:pt x="406" y="967"/>
                </a:lnTo>
                <a:lnTo>
                  <a:pt x="358" y="967"/>
                </a:lnTo>
                <a:lnTo>
                  <a:pt x="358" y="919"/>
                </a:lnTo>
                <a:lnTo>
                  <a:pt x="161" y="919"/>
                </a:lnTo>
                <a:lnTo>
                  <a:pt x="22" y="775"/>
                </a:lnTo>
                <a:lnTo>
                  <a:pt x="22" y="727"/>
                </a:lnTo>
                <a:lnTo>
                  <a:pt x="39" y="636"/>
                </a:lnTo>
                <a:lnTo>
                  <a:pt x="70" y="583"/>
                </a:lnTo>
                <a:lnTo>
                  <a:pt x="48" y="403"/>
                </a:lnTo>
                <a:lnTo>
                  <a:pt x="22" y="343"/>
                </a:lnTo>
                <a:lnTo>
                  <a:pt x="22" y="295"/>
                </a:lnTo>
                <a:lnTo>
                  <a:pt x="20" y="223"/>
                </a:lnTo>
                <a:lnTo>
                  <a:pt x="29" y="137"/>
                </a:lnTo>
                <a:lnTo>
                  <a:pt x="22" y="55"/>
                </a:lnTo>
                <a:lnTo>
                  <a:pt x="0" y="0"/>
                </a:lnTo>
                <a:lnTo>
                  <a:pt x="173" y="2"/>
                </a:lnTo>
                <a:lnTo>
                  <a:pt x="324" y="5"/>
                </a:lnTo>
                <a:lnTo>
                  <a:pt x="327" y="38"/>
                </a:lnTo>
                <a:lnTo>
                  <a:pt x="348" y="62"/>
                </a:lnTo>
                <a:lnTo>
                  <a:pt x="358" y="103"/>
                </a:lnTo>
                <a:lnTo>
                  <a:pt x="416" y="132"/>
                </a:lnTo>
                <a:lnTo>
                  <a:pt x="598" y="151"/>
                </a:lnTo>
                <a:lnTo>
                  <a:pt x="677" y="156"/>
                </a:lnTo>
                <a:lnTo>
                  <a:pt x="675" y="197"/>
                </a:lnTo>
                <a:lnTo>
                  <a:pt x="838" y="209"/>
                </a:lnTo>
                <a:lnTo>
                  <a:pt x="838" y="487"/>
                </a:lnTo>
                <a:lnTo>
                  <a:pt x="752" y="463"/>
                </a:lnTo>
                <a:lnTo>
                  <a:pt x="737" y="523"/>
                </a:lnTo>
                <a:lnTo>
                  <a:pt x="694" y="535"/>
                </a:lnTo>
                <a:lnTo>
                  <a:pt x="603" y="552"/>
                </a:lnTo>
                <a:lnTo>
                  <a:pt x="598" y="583"/>
                </a:lnTo>
                <a:lnTo>
                  <a:pt x="646" y="583"/>
                </a:lnTo>
                <a:lnTo>
                  <a:pt x="646" y="631"/>
                </a:lnTo>
                <a:lnTo>
                  <a:pt x="694" y="631"/>
                </a:lnTo>
                <a:lnTo>
                  <a:pt x="737" y="629"/>
                </a:lnTo>
                <a:lnTo>
                  <a:pt x="812" y="641"/>
                </a:lnTo>
                <a:lnTo>
                  <a:pt x="884" y="650"/>
                </a:lnTo>
                <a:lnTo>
                  <a:pt x="838" y="727"/>
                </a:lnTo>
                <a:lnTo>
                  <a:pt x="886" y="967"/>
                </a:lnTo>
                <a:close/>
              </a:path>
            </a:pathLst>
          </a:custGeom>
          <a:solidFill>
            <a:srgbClr val="FFF1FF">
              <a:alpha val="50195"/>
            </a:srgbClr>
          </a:solidFill>
          <a:ln w="158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45" name="Freeform 17"/>
          <p:cNvSpPr>
            <a:spLocks/>
          </p:cNvSpPr>
          <p:nvPr/>
        </p:nvSpPr>
        <p:spPr bwMode="auto">
          <a:xfrm>
            <a:off x="639763" y="4410075"/>
            <a:ext cx="1287462" cy="1238250"/>
          </a:xfrm>
          <a:custGeom>
            <a:avLst/>
            <a:gdLst>
              <a:gd name="T0" fmla="*/ 2147483647 w 811"/>
              <a:gd name="T1" fmla="*/ 0 h 780"/>
              <a:gd name="T2" fmla="*/ 2147483647 w 811"/>
              <a:gd name="T3" fmla="*/ 2147483647 h 780"/>
              <a:gd name="T4" fmla="*/ 2147483647 w 811"/>
              <a:gd name="T5" fmla="*/ 2147483647 h 780"/>
              <a:gd name="T6" fmla="*/ 2147483647 w 811"/>
              <a:gd name="T7" fmla="*/ 2147483647 h 780"/>
              <a:gd name="T8" fmla="*/ 2147483647 w 811"/>
              <a:gd name="T9" fmla="*/ 2147483647 h 780"/>
              <a:gd name="T10" fmla="*/ 2147483647 w 811"/>
              <a:gd name="T11" fmla="*/ 2147483647 h 780"/>
              <a:gd name="T12" fmla="*/ 2147483647 w 811"/>
              <a:gd name="T13" fmla="*/ 2147483647 h 780"/>
              <a:gd name="T14" fmla="*/ 2147483647 w 811"/>
              <a:gd name="T15" fmla="*/ 2147483647 h 780"/>
              <a:gd name="T16" fmla="*/ 2147483647 w 811"/>
              <a:gd name="T17" fmla="*/ 2147483647 h 780"/>
              <a:gd name="T18" fmla="*/ 2147483647 w 811"/>
              <a:gd name="T19" fmla="*/ 2147483647 h 780"/>
              <a:gd name="T20" fmla="*/ 2147483647 w 811"/>
              <a:gd name="T21" fmla="*/ 2147483647 h 780"/>
              <a:gd name="T22" fmla="*/ 2147483647 w 811"/>
              <a:gd name="T23" fmla="*/ 2147483647 h 780"/>
              <a:gd name="T24" fmla="*/ 2147483647 w 811"/>
              <a:gd name="T25" fmla="*/ 2147483647 h 780"/>
              <a:gd name="T26" fmla="*/ 2147483647 w 811"/>
              <a:gd name="T27" fmla="*/ 2147483647 h 780"/>
              <a:gd name="T28" fmla="*/ 2147483647 w 811"/>
              <a:gd name="T29" fmla="*/ 2147483647 h 780"/>
              <a:gd name="T30" fmla="*/ 2147483647 w 811"/>
              <a:gd name="T31" fmla="*/ 2147483647 h 780"/>
              <a:gd name="T32" fmla="*/ 2147483647 w 811"/>
              <a:gd name="T33" fmla="*/ 2147483647 h 780"/>
              <a:gd name="T34" fmla="*/ 0 w 811"/>
              <a:gd name="T35" fmla="*/ 2147483647 h 780"/>
              <a:gd name="T36" fmla="*/ 2147483647 w 811"/>
              <a:gd name="T37" fmla="*/ 2147483647 h 780"/>
              <a:gd name="T38" fmla="*/ 2147483647 w 811"/>
              <a:gd name="T39" fmla="*/ 2147483647 h 780"/>
              <a:gd name="T40" fmla="*/ 2147483647 w 811"/>
              <a:gd name="T41" fmla="*/ 2147483647 h 780"/>
              <a:gd name="T42" fmla="*/ 2147483647 w 811"/>
              <a:gd name="T43" fmla="*/ 2147483647 h 780"/>
              <a:gd name="T44" fmla="*/ 2147483647 w 811"/>
              <a:gd name="T45" fmla="*/ 2147483647 h 780"/>
              <a:gd name="T46" fmla="*/ 2147483647 w 811"/>
              <a:gd name="T47" fmla="*/ 2147483647 h 780"/>
              <a:gd name="T48" fmla="*/ 2147483647 w 811"/>
              <a:gd name="T49" fmla="*/ 2147483647 h 780"/>
              <a:gd name="T50" fmla="*/ 2147483647 w 811"/>
              <a:gd name="T51" fmla="*/ 2147483647 h 780"/>
              <a:gd name="T52" fmla="*/ 2147483647 w 811"/>
              <a:gd name="T53" fmla="*/ 2147483647 h 780"/>
              <a:gd name="T54" fmla="*/ 2147483647 w 811"/>
              <a:gd name="T55" fmla="*/ 2147483647 h 780"/>
              <a:gd name="T56" fmla="*/ 2147483647 w 811"/>
              <a:gd name="T57" fmla="*/ 0 h 780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811"/>
              <a:gd name="T88" fmla="*/ 0 h 780"/>
              <a:gd name="T89" fmla="*/ 811 w 811"/>
              <a:gd name="T90" fmla="*/ 780 h 780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811" h="780">
                <a:moveTo>
                  <a:pt x="811" y="0"/>
                </a:moveTo>
                <a:lnTo>
                  <a:pt x="768" y="252"/>
                </a:lnTo>
                <a:lnTo>
                  <a:pt x="576" y="300"/>
                </a:lnTo>
                <a:lnTo>
                  <a:pt x="576" y="444"/>
                </a:lnTo>
                <a:lnTo>
                  <a:pt x="326" y="523"/>
                </a:lnTo>
                <a:lnTo>
                  <a:pt x="355" y="631"/>
                </a:lnTo>
                <a:lnTo>
                  <a:pt x="437" y="614"/>
                </a:lnTo>
                <a:lnTo>
                  <a:pt x="432" y="588"/>
                </a:lnTo>
                <a:lnTo>
                  <a:pt x="463" y="552"/>
                </a:lnTo>
                <a:lnTo>
                  <a:pt x="547" y="542"/>
                </a:lnTo>
                <a:lnTo>
                  <a:pt x="547" y="569"/>
                </a:lnTo>
                <a:lnTo>
                  <a:pt x="617" y="552"/>
                </a:lnTo>
                <a:lnTo>
                  <a:pt x="624" y="588"/>
                </a:lnTo>
                <a:lnTo>
                  <a:pt x="696" y="576"/>
                </a:lnTo>
                <a:lnTo>
                  <a:pt x="610" y="610"/>
                </a:lnTo>
                <a:lnTo>
                  <a:pt x="566" y="643"/>
                </a:lnTo>
                <a:lnTo>
                  <a:pt x="521" y="665"/>
                </a:lnTo>
                <a:lnTo>
                  <a:pt x="0" y="780"/>
                </a:lnTo>
                <a:lnTo>
                  <a:pt x="48" y="444"/>
                </a:lnTo>
                <a:lnTo>
                  <a:pt x="82" y="300"/>
                </a:lnTo>
                <a:lnTo>
                  <a:pt x="125" y="190"/>
                </a:lnTo>
                <a:lnTo>
                  <a:pt x="254" y="175"/>
                </a:lnTo>
                <a:lnTo>
                  <a:pt x="250" y="142"/>
                </a:lnTo>
                <a:lnTo>
                  <a:pt x="353" y="118"/>
                </a:lnTo>
                <a:lnTo>
                  <a:pt x="341" y="34"/>
                </a:lnTo>
                <a:lnTo>
                  <a:pt x="432" y="12"/>
                </a:lnTo>
                <a:lnTo>
                  <a:pt x="550" y="7"/>
                </a:lnTo>
                <a:lnTo>
                  <a:pt x="653" y="26"/>
                </a:lnTo>
                <a:lnTo>
                  <a:pt x="811" y="0"/>
                </a:lnTo>
                <a:close/>
              </a:path>
            </a:pathLst>
          </a:custGeom>
          <a:solidFill>
            <a:srgbClr val="FFF1FF">
              <a:alpha val="50195"/>
            </a:srgbClr>
          </a:solidFill>
          <a:ln w="158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5364163" y="3103563"/>
            <a:ext cx="908050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調節池</a:t>
            </a:r>
          </a:p>
        </p:txBody>
      </p:sp>
      <p:sp>
        <p:nvSpPr>
          <p:cNvPr id="73747" name="Line 19"/>
          <p:cNvSpPr>
            <a:spLocks noChangeShapeType="1"/>
          </p:cNvSpPr>
          <p:nvPr/>
        </p:nvSpPr>
        <p:spPr bwMode="auto">
          <a:xfrm>
            <a:off x="6278563" y="2524125"/>
            <a:ext cx="304800" cy="4572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48" name="Line 20"/>
          <p:cNvSpPr>
            <a:spLocks noChangeShapeType="1"/>
          </p:cNvSpPr>
          <p:nvPr/>
        </p:nvSpPr>
        <p:spPr bwMode="auto">
          <a:xfrm flipH="1">
            <a:off x="6126163" y="2524125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49" name="Text Box 21"/>
          <p:cNvSpPr txBox="1">
            <a:spLocks noChangeArrowheads="1"/>
          </p:cNvSpPr>
          <p:nvPr/>
        </p:nvSpPr>
        <p:spPr bwMode="auto">
          <a:xfrm>
            <a:off x="5364163" y="2295525"/>
            <a:ext cx="13716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明渠段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(L=2,208m)</a:t>
            </a:r>
          </a:p>
        </p:txBody>
      </p:sp>
      <p:sp>
        <p:nvSpPr>
          <p:cNvPr id="73750" name="Text Box 22"/>
          <p:cNvSpPr txBox="1">
            <a:spLocks noChangeArrowheads="1"/>
          </p:cNvSpPr>
          <p:nvPr/>
        </p:nvSpPr>
        <p:spPr bwMode="auto">
          <a:xfrm>
            <a:off x="5292725" y="5157788"/>
            <a:ext cx="2303463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管線段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(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</a:rPr>
              <a:t>φ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 =3m; L=7,644m)</a:t>
            </a:r>
          </a:p>
        </p:txBody>
      </p:sp>
      <p:sp>
        <p:nvSpPr>
          <p:cNvPr id="73751" name="Line 23"/>
          <p:cNvSpPr>
            <a:spLocks noChangeShapeType="1"/>
          </p:cNvSpPr>
          <p:nvPr/>
        </p:nvSpPr>
        <p:spPr bwMode="auto">
          <a:xfrm flipH="1" flipV="1">
            <a:off x="4525963" y="4962525"/>
            <a:ext cx="838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52" name="Line 24"/>
          <p:cNvSpPr>
            <a:spLocks noChangeShapeType="1"/>
          </p:cNvSpPr>
          <p:nvPr/>
        </p:nvSpPr>
        <p:spPr bwMode="auto">
          <a:xfrm>
            <a:off x="5364163" y="5495925"/>
            <a:ext cx="6858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53" name="Text Box 25"/>
          <p:cNvSpPr txBox="1">
            <a:spLocks noChangeArrowheads="1"/>
          </p:cNvSpPr>
          <p:nvPr/>
        </p:nvSpPr>
        <p:spPr bwMode="auto">
          <a:xfrm rot="3051248">
            <a:off x="5935663" y="4019550"/>
            <a:ext cx="83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高美大橋</a:t>
            </a:r>
          </a:p>
        </p:txBody>
      </p:sp>
      <p:sp>
        <p:nvSpPr>
          <p:cNvPr id="73754" name="Text Box 26"/>
          <p:cNvSpPr txBox="1">
            <a:spLocks noChangeArrowheads="1"/>
          </p:cNvSpPr>
          <p:nvPr/>
        </p:nvSpPr>
        <p:spPr bwMode="auto">
          <a:xfrm rot="2316252">
            <a:off x="4875213" y="3895725"/>
            <a:ext cx="3365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土    庫    堤    防</a:t>
            </a:r>
          </a:p>
        </p:txBody>
      </p:sp>
      <p:sp>
        <p:nvSpPr>
          <p:cNvPr id="73755" name="Text Box 27"/>
          <p:cNvSpPr txBox="1">
            <a:spLocks noChangeArrowheads="1"/>
          </p:cNvSpPr>
          <p:nvPr/>
        </p:nvSpPr>
        <p:spPr bwMode="auto">
          <a:xfrm>
            <a:off x="5748338" y="3343275"/>
            <a:ext cx="29368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TW" altLang="en-US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龜山堤防</a:t>
            </a:r>
          </a:p>
        </p:txBody>
      </p:sp>
      <p:sp>
        <p:nvSpPr>
          <p:cNvPr id="73756" name="Text Box 28"/>
          <p:cNvSpPr txBox="1">
            <a:spLocks noChangeArrowheads="1"/>
          </p:cNvSpPr>
          <p:nvPr/>
        </p:nvSpPr>
        <p:spPr bwMode="auto">
          <a:xfrm rot="2820955">
            <a:off x="5022851" y="4008437"/>
            <a:ext cx="381000" cy="167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dist">
              <a:lnSpc>
                <a:spcPct val="130000"/>
              </a:lnSpc>
              <a:spcBef>
                <a:spcPct val="50000"/>
              </a:spcBef>
            </a:pPr>
            <a:r>
              <a:rPr lang="zh-TW" altLang="en-US" sz="16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荖 濃 溪</a:t>
            </a:r>
          </a:p>
        </p:txBody>
      </p:sp>
      <p:sp>
        <p:nvSpPr>
          <p:cNvPr id="73757" name="Line 29"/>
          <p:cNvSpPr>
            <a:spLocks noChangeShapeType="1"/>
          </p:cNvSpPr>
          <p:nvPr/>
        </p:nvSpPr>
        <p:spPr bwMode="auto">
          <a:xfrm flipH="1">
            <a:off x="4221163" y="5648325"/>
            <a:ext cx="2286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58" name="Freeform 30"/>
          <p:cNvSpPr>
            <a:spLocks/>
          </p:cNvSpPr>
          <p:nvPr/>
        </p:nvSpPr>
        <p:spPr bwMode="auto">
          <a:xfrm>
            <a:off x="152400" y="2447925"/>
            <a:ext cx="1885950" cy="4033838"/>
          </a:xfrm>
          <a:custGeom>
            <a:avLst/>
            <a:gdLst>
              <a:gd name="T0" fmla="*/ 2147483647 w 1188"/>
              <a:gd name="T1" fmla="*/ 0 h 2541"/>
              <a:gd name="T2" fmla="*/ 2147483647 w 1188"/>
              <a:gd name="T3" fmla="*/ 2147483647 h 2541"/>
              <a:gd name="T4" fmla="*/ 2147483647 w 1188"/>
              <a:gd name="T5" fmla="*/ 2147483647 h 2541"/>
              <a:gd name="T6" fmla="*/ 2147483647 w 1188"/>
              <a:gd name="T7" fmla="*/ 2147483647 h 2541"/>
              <a:gd name="T8" fmla="*/ 2147483647 w 1188"/>
              <a:gd name="T9" fmla="*/ 2147483647 h 2541"/>
              <a:gd name="T10" fmla="*/ 2147483647 w 1188"/>
              <a:gd name="T11" fmla="*/ 2147483647 h 2541"/>
              <a:gd name="T12" fmla="*/ 2147483647 w 1188"/>
              <a:gd name="T13" fmla="*/ 2147483647 h 2541"/>
              <a:gd name="T14" fmla="*/ 2147483647 w 1188"/>
              <a:gd name="T15" fmla="*/ 2147483647 h 2541"/>
              <a:gd name="T16" fmla="*/ 2147483647 w 1188"/>
              <a:gd name="T17" fmla="*/ 2147483647 h 2541"/>
              <a:gd name="T18" fmla="*/ 2147483647 w 1188"/>
              <a:gd name="T19" fmla="*/ 2147483647 h 2541"/>
              <a:gd name="T20" fmla="*/ 2147483647 w 1188"/>
              <a:gd name="T21" fmla="*/ 2147483647 h 2541"/>
              <a:gd name="T22" fmla="*/ 2147483647 w 1188"/>
              <a:gd name="T23" fmla="*/ 2147483647 h 2541"/>
              <a:gd name="T24" fmla="*/ 2147483647 w 1188"/>
              <a:gd name="T25" fmla="*/ 2147483647 h 2541"/>
              <a:gd name="T26" fmla="*/ 2147483647 w 1188"/>
              <a:gd name="T27" fmla="*/ 2147483647 h 2541"/>
              <a:gd name="T28" fmla="*/ 2147483647 w 1188"/>
              <a:gd name="T29" fmla="*/ 2147483647 h 2541"/>
              <a:gd name="T30" fmla="*/ 2147483647 w 1188"/>
              <a:gd name="T31" fmla="*/ 2147483647 h 2541"/>
              <a:gd name="T32" fmla="*/ 2147483647 w 1188"/>
              <a:gd name="T33" fmla="*/ 2147483647 h 2541"/>
              <a:gd name="T34" fmla="*/ 2147483647 w 1188"/>
              <a:gd name="T35" fmla="*/ 2147483647 h 2541"/>
              <a:gd name="T36" fmla="*/ 2147483647 w 1188"/>
              <a:gd name="T37" fmla="*/ 2147483647 h 2541"/>
              <a:gd name="T38" fmla="*/ 2147483647 w 1188"/>
              <a:gd name="T39" fmla="*/ 2147483647 h 2541"/>
              <a:gd name="T40" fmla="*/ 2147483647 w 1188"/>
              <a:gd name="T41" fmla="*/ 2147483647 h 2541"/>
              <a:gd name="T42" fmla="*/ 2147483647 w 1188"/>
              <a:gd name="T43" fmla="*/ 2147483647 h 2541"/>
              <a:gd name="T44" fmla="*/ 2147483647 w 1188"/>
              <a:gd name="T45" fmla="*/ 2147483647 h 2541"/>
              <a:gd name="T46" fmla="*/ 2147483647 w 1188"/>
              <a:gd name="T47" fmla="*/ 2147483647 h 2541"/>
              <a:gd name="T48" fmla="*/ 2147483647 w 1188"/>
              <a:gd name="T49" fmla="*/ 2147483647 h 2541"/>
              <a:gd name="T50" fmla="*/ 2147483647 w 1188"/>
              <a:gd name="T51" fmla="*/ 2147483647 h 2541"/>
              <a:gd name="T52" fmla="*/ 2147483647 w 1188"/>
              <a:gd name="T53" fmla="*/ 2147483647 h 2541"/>
              <a:gd name="T54" fmla="*/ 2147483647 w 1188"/>
              <a:gd name="T55" fmla="*/ 2147483647 h 2541"/>
              <a:gd name="T56" fmla="*/ 2147483647 w 1188"/>
              <a:gd name="T57" fmla="*/ 2147483647 h 2541"/>
              <a:gd name="T58" fmla="*/ 2147483647 w 1188"/>
              <a:gd name="T59" fmla="*/ 2147483647 h 2541"/>
              <a:gd name="T60" fmla="*/ 0 w 1188"/>
              <a:gd name="T61" fmla="*/ 2147483647 h 2541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1188"/>
              <a:gd name="T94" fmla="*/ 0 h 2541"/>
              <a:gd name="T95" fmla="*/ 1188 w 1188"/>
              <a:gd name="T96" fmla="*/ 2541 h 2541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1188" h="2541">
                <a:moveTo>
                  <a:pt x="1171" y="0"/>
                </a:moveTo>
                <a:cubicBezTo>
                  <a:pt x="1163" y="11"/>
                  <a:pt x="1139" y="43"/>
                  <a:pt x="1123" y="64"/>
                </a:cubicBezTo>
                <a:cubicBezTo>
                  <a:pt x="1107" y="85"/>
                  <a:pt x="1089" y="105"/>
                  <a:pt x="1075" y="128"/>
                </a:cubicBezTo>
                <a:cubicBezTo>
                  <a:pt x="1061" y="151"/>
                  <a:pt x="1043" y="175"/>
                  <a:pt x="1037" y="202"/>
                </a:cubicBezTo>
                <a:cubicBezTo>
                  <a:pt x="1031" y="229"/>
                  <a:pt x="1028" y="265"/>
                  <a:pt x="1037" y="288"/>
                </a:cubicBezTo>
                <a:cubicBezTo>
                  <a:pt x="1046" y="311"/>
                  <a:pt x="1077" y="315"/>
                  <a:pt x="1091" y="339"/>
                </a:cubicBezTo>
                <a:cubicBezTo>
                  <a:pt x="1105" y="363"/>
                  <a:pt x="1113" y="405"/>
                  <a:pt x="1123" y="432"/>
                </a:cubicBezTo>
                <a:cubicBezTo>
                  <a:pt x="1133" y="459"/>
                  <a:pt x="1146" y="472"/>
                  <a:pt x="1149" y="499"/>
                </a:cubicBezTo>
                <a:cubicBezTo>
                  <a:pt x="1152" y="526"/>
                  <a:pt x="1143" y="561"/>
                  <a:pt x="1142" y="595"/>
                </a:cubicBezTo>
                <a:cubicBezTo>
                  <a:pt x="1141" y="629"/>
                  <a:pt x="1140" y="664"/>
                  <a:pt x="1145" y="701"/>
                </a:cubicBezTo>
                <a:cubicBezTo>
                  <a:pt x="1150" y="738"/>
                  <a:pt x="1164" y="781"/>
                  <a:pt x="1171" y="816"/>
                </a:cubicBezTo>
                <a:cubicBezTo>
                  <a:pt x="1178" y="851"/>
                  <a:pt x="1188" y="878"/>
                  <a:pt x="1187" y="912"/>
                </a:cubicBezTo>
                <a:cubicBezTo>
                  <a:pt x="1186" y="946"/>
                  <a:pt x="1171" y="991"/>
                  <a:pt x="1165" y="1018"/>
                </a:cubicBezTo>
                <a:cubicBezTo>
                  <a:pt x="1159" y="1045"/>
                  <a:pt x="1155" y="1055"/>
                  <a:pt x="1152" y="1072"/>
                </a:cubicBezTo>
                <a:cubicBezTo>
                  <a:pt x="1149" y="1089"/>
                  <a:pt x="1150" y="1106"/>
                  <a:pt x="1145" y="1123"/>
                </a:cubicBezTo>
                <a:cubicBezTo>
                  <a:pt x="1140" y="1140"/>
                  <a:pt x="1135" y="1153"/>
                  <a:pt x="1123" y="1174"/>
                </a:cubicBezTo>
                <a:cubicBezTo>
                  <a:pt x="1111" y="1195"/>
                  <a:pt x="1091" y="1224"/>
                  <a:pt x="1075" y="1248"/>
                </a:cubicBezTo>
                <a:cubicBezTo>
                  <a:pt x="1059" y="1272"/>
                  <a:pt x="1043" y="1295"/>
                  <a:pt x="1030" y="1318"/>
                </a:cubicBezTo>
                <a:cubicBezTo>
                  <a:pt x="1017" y="1341"/>
                  <a:pt x="1007" y="1361"/>
                  <a:pt x="995" y="1386"/>
                </a:cubicBezTo>
                <a:cubicBezTo>
                  <a:pt x="983" y="1411"/>
                  <a:pt x="973" y="1422"/>
                  <a:pt x="957" y="1466"/>
                </a:cubicBezTo>
                <a:cubicBezTo>
                  <a:pt x="941" y="1510"/>
                  <a:pt x="910" y="1595"/>
                  <a:pt x="899" y="1648"/>
                </a:cubicBezTo>
                <a:cubicBezTo>
                  <a:pt x="888" y="1701"/>
                  <a:pt x="900" y="1731"/>
                  <a:pt x="893" y="1782"/>
                </a:cubicBezTo>
                <a:cubicBezTo>
                  <a:pt x="886" y="1833"/>
                  <a:pt x="871" y="1898"/>
                  <a:pt x="854" y="1952"/>
                </a:cubicBezTo>
                <a:cubicBezTo>
                  <a:pt x="837" y="2006"/>
                  <a:pt x="813" y="2066"/>
                  <a:pt x="793" y="2109"/>
                </a:cubicBezTo>
                <a:cubicBezTo>
                  <a:pt x="773" y="2152"/>
                  <a:pt x="759" y="2175"/>
                  <a:pt x="736" y="2208"/>
                </a:cubicBezTo>
                <a:cubicBezTo>
                  <a:pt x="713" y="2241"/>
                  <a:pt x="685" y="2277"/>
                  <a:pt x="653" y="2307"/>
                </a:cubicBezTo>
                <a:cubicBezTo>
                  <a:pt x="621" y="2337"/>
                  <a:pt x="582" y="2363"/>
                  <a:pt x="541" y="2390"/>
                </a:cubicBezTo>
                <a:cubicBezTo>
                  <a:pt x="500" y="2417"/>
                  <a:pt x="452" y="2446"/>
                  <a:pt x="406" y="2467"/>
                </a:cubicBezTo>
                <a:cubicBezTo>
                  <a:pt x="360" y="2488"/>
                  <a:pt x="310" y="2504"/>
                  <a:pt x="265" y="2515"/>
                </a:cubicBezTo>
                <a:cubicBezTo>
                  <a:pt x="220" y="2526"/>
                  <a:pt x="178" y="2527"/>
                  <a:pt x="134" y="2531"/>
                </a:cubicBezTo>
                <a:cubicBezTo>
                  <a:pt x="90" y="2535"/>
                  <a:pt x="28" y="2539"/>
                  <a:pt x="0" y="2541"/>
                </a:cubicBez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59" name="Text Box 31"/>
          <p:cNvSpPr txBox="1">
            <a:spLocks noChangeArrowheads="1"/>
          </p:cNvSpPr>
          <p:nvPr/>
        </p:nvSpPr>
        <p:spPr bwMode="auto">
          <a:xfrm>
            <a:off x="1554163" y="2524125"/>
            <a:ext cx="3810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10</a:t>
            </a:r>
            <a:r>
              <a:rPr lang="zh-TW" altLang="en-US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號國道</a:t>
            </a:r>
          </a:p>
        </p:txBody>
      </p:sp>
      <p:sp>
        <p:nvSpPr>
          <p:cNvPr id="73760" name="Freeform 32"/>
          <p:cNvSpPr>
            <a:spLocks/>
          </p:cNvSpPr>
          <p:nvPr/>
        </p:nvSpPr>
        <p:spPr bwMode="auto">
          <a:xfrm>
            <a:off x="1365250" y="1441450"/>
            <a:ext cx="1265238" cy="5067300"/>
          </a:xfrm>
          <a:custGeom>
            <a:avLst/>
            <a:gdLst>
              <a:gd name="T0" fmla="*/ 2147483647 w 797"/>
              <a:gd name="T1" fmla="*/ 0 h 3192"/>
              <a:gd name="T2" fmla="*/ 2147483647 w 797"/>
              <a:gd name="T3" fmla="*/ 2147483647 h 3192"/>
              <a:gd name="T4" fmla="*/ 2147483647 w 797"/>
              <a:gd name="T5" fmla="*/ 2147483647 h 3192"/>
              <a:gd name="T6" fmla="*/ 2147483647 w 797"/>
              <a:gd name="T7" fmla="*/ 2147483647 h 3192"/>
              <a:gd name="T8" fmla="*/ 2147483647 w 797"/>
              <a:gd name="T9" fmla="*/ 2147483647 h 3192"/>
              <a:gd name="T10" fmla="*/ 2147483647 w 797"/>
              <a:gd name="T11" fmla="*/ 2147483647 h 3192"/>
              <a:gd name="T12" fmla="*/ 2147483647 w 797"/>
              <a:gd name="T13" fmla="*/ 2147483647 h 3192"/>
              <a:gd name="T14" fmla="*/ 2147483647 w 797"/>
              <a:gd name="T15" fmla="*/ 2147483647 h 3192"/>
              <a:gd name="T16" fmla="*/ 2147483647 w 797"/>
              <a:gd name="T17" fmla="*/ 2147483647 h 3192"/>
              <a:gd name="T18" fmla="*/ 2147483647 w 797"/>
              <a:gd name="T19" fmla="*/ 2147483647 h 3192"/>
              <a:gd name="T20" fmla="*/ 2147483647 w 797"/>
              <a:gd name="T21" fmla="*/ 2147483647 h 3192"/>
              <a:gd name="T22" fmla="*/ 2147483647 w 797"/>
              <a:gd name="T23" fmla="*/ 2147483647 h 3192"/>
              <a:gd name="T24" fmla="*/ 2147483647 w 797"/>
              <a:gd name="T25" fmla="*/ 2147483647 h 3192"/>
              <a:gd name="T26" fmla="*/ 2147483647 w 797"/>
              <a:gd name="T27" fmla="*/ 2147483647 h 3192"/>
              <a:gd name="T28" fmla="*/ 2147483647 w 797"/>
              <a:gd name="T29" fmla="*/ 2147483647 h 3192"/>
              <a:gd name="T30" fmla="*/ 2147483647 w 797"/>
              <a:gd name="T31" fmla="*/ 2147483647 h 3192"/>
              <a:gd name="T32" fmla="*/ 2147483647 w 797"/>
              <a:gd name="T33" fmla="*/ 2147483647 h 3192"/>
              <a:gd name="T34" fmla="*/ 2147483647 w 797"/>
              <a:gd name="T35" fmla="*/ 2147483647 h 3192"/>
              <a:gd name="T36" fmla="*/ 2147483647 w 797"/>
              <a:gd name="T37" fmla="*/ 2147483647 h 3192"/>
              <a:gd name="T38" fmla="*/ 2147483647 w 797"/>
              <a:gd name="T39" fmla="*/ 2147483647 h 3192"/>
              <a:gd name="T40" fmla="*/ 2147483647 w 797"/>
              <a:gd name="T41" fmla="*/ 2147483647 h 3192"/>
              <a:gd name="T42" fmla="*/ 2147483647 w 797"/>
              <a:gd name="T43" fmla="*/ 2147483647 h 3192"/>
              <a:gd name="T44" fmla="*/ 2147483647 w 797"/>
              <a:gd name="T45" fmla="*/ 2147483647 h 3192"/>
              <a:gd name="T46" fmla="*/ 2147483647 w 797"/>
              <a:gd name="T47" fmla="*/ 2147483647 h 3192"/>
              <a:gd name="T48" fmla="*/ 2147483647 w 797"/>
              <a:gd name="T49" fmla="*/ 2147483647 h 3192"/>
              <a:gd name="T50" fmla="*/ 2147483647 w 797"/>
              <a:gd name="T51" fmla="*/ 2147483647 h 3192"/>
              <a:gd name="T52" fmla="*/ 2147483647 w 797"/>
              <a:gd name="T53" fmla="*/ 2147483647 h 3192"/>
              <a:gd name="T54" fmla="*/ 2147483647 w 797"/>
              <a:gd name="T55" fmla="*/ 2147483647 h 3192"/>
              <a:gd name="T56" fmla="*/ 2147483647 w 797"/>
              <a:gd name="T57" fmla="*/ 2147483647 h 3192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797"/>
              <a:gd name="T88" fmla="*/ 0 h 3192"/>
              <a:gd name="T89" fmla="*/ 797 w 797"/>
              <a:gd name="T90" fmla="*/ 3192 h 3192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797" h="3192">
                <a:moveTo>
                  <a:pt x="4" y="0"/>
                </a:moveTo>
                <a:cubicBezTo>
                  <a:pt x="4" y="11"/>
                  <a:pt x="4" y="38"/>
                  <a:pt x="4" y="63"/>
                </a:cubicBezTo>
                <a:cubicBezTo>
                  <a:pt x="4" y="88"/>
                  <a:pt x="4" y="133"/>
                  <a:pt x="6" y="152"/>
                </a:cubicBezTo>
                <a:cubicBezTo>
                  <a:pt x="8" y="171"/>
                  <a:pt x="11" y="172"/>
                  <a:pt x="18" y="176"/>
                </a:cubicBezTo>
                <a:cubicBezTo>
                  <a:pt x="25" y="180"/>
                  <a:pt x="37" y="175"/>
                  <a:pt x="45" y="176"/>
                </a:cubicBezTo>
                <a:cubicBezTo>
                  <a:pt x="53" y="177"/>
                  <a:pt x="75" y="161"/>
                  <a:pt x="69" y="180"/>
                </a:cubicBezTo>
                <a:cubicBezTo>
                  <a:pt x="63" y="199"/>
                  <a:pt x="0" y="247"/>
                  <a:pt x="11" y="291"/>
                </a:cubicBezTo>
                <a:cubicBezTo>
                  <a:pt x="22" y="335"/>
                  <a:pt x="104" y="401"/>
                  <a:pt x="138" y="442"/>
                </a:cubicBezTo>
                <a:cubicBezTo>
                  <a:pt x="172" y="483"/>
                  <a:pt x="170" y="506"/>
                  <a:pt x="215" y="538"/>
                </a:cubicBezTo>
                <a:cubicBezTo>
                  <a:pt x="260" y="570"/>
                  <a:pt x="353" y="608"/>
                  <a:pt x="407" y="634"/>
                </a:cubicBezTo>
                <a:cubicBezTo>
                  <a:pt x="461" y="660"/>
                  <a:pt x="502" y="666"/>
                  <a:pt x="538" y="692"/>
                </a:cubicBezTo>
                <a:cubicBezTo>
                  <a:pt x="574" y="718"/>
                  <a:pt x="599" y="749"/>
                  <a:pt x="625" y="788"/>
                </a:cubicBezTo>
                <a:cubicBezTo>
                  <a:pt x="651" y="827"/>
                  <a:pt x="679" y="889"/>
                  <a:pt x="695" y="925"/>
                </a:cubicBezTo>
                <a:cubicBezTo>
                  <a:pt x="711" y="961"/>
                  <a:pt x="717" y="969"/>
                  <a:pt x="721" y="1005"/>
                </a:cubicBezTo>
                <a:cubicBezTo>
                  <a:pt x="725" y="1041"/>
                  <a:pt x="721" y="1108"/>
                  <a:pt x="721" y="1143"/>
                </a:cubicBezTo>
                <a:cubicBezTo>
                  <a:pt x="721" y="1178"/>
                  <a:pt x="725" y="1165"/>
                  <a:pt x="724" y="1216"/>
                </a:cubicBezTo>
                <a:cubicBezTo>
                  <a:pt x="723" y="1267"/>
                  <a:pt x="716" y="1313"/>
                  <a:pt x="714" y="1450"/>
                </a:cubicBezTo>
                <a:cubicBezTo>
                  <a:pt x="712" y="1587"/>
                  <a:pt x="711" y="1924"/>
                  <a:pt x="711" y="2036"/>
                </a:cubicBezTo>
                <a:cubicBezTo>
                  <a:pt x="711" y="2148"/>
                  <a:pt x="714" y="2102"/>
                  <a:pt x="717" y="2122"/>
                </a:cubicBezTo>
                <a:cubicBezTo>
                  <a:pt x="720" y="2142"/>
                  <a:pt x="727" y="2133"/>
                  <a:pt x="730" y="2154"/>
                </a:cubicBezTo>
                <a:cubicBezTo>
                  <a:pt x="733" y="2175"/>
                  <a:pt x="734" y="2220"/>
                  <a:pt x="737" y="2247"/>
                </a:cubicBezTo>
                <a:cubicBezTo>
                  <a:pt x="740" y="2274"/>
                  <a:pt x="744" y="2300"/>
                  <a:pt x="749" y="2317"/>
                </a:cubicBezTo>
                <a:cubicBezTo>
                  <a:pt x="754" y="2334"/>
                  <a:pt x="759" y="2330"/>
                  <a:pt x="765" y="2352"/>
                </a:cubicBezTo>
                <a:cubicBezTo>
                  <a:pt x="771" y="2374"/>
                  <a:pt x="797" y="2403"/>
                  <a:pt x="788" y="2452"/>
                </a:cubicBezTo>
                <a:cubicBezTo>
                  <a:pt x="779" y="2501"/>
                  <a:pt x="739" y="2585"/>
                  <a:pt x="708" y="2644"/>
                </a:cubicBezTo>
                <a:cubicBezTo>
                  <a:pt x="677" y="2703"/>
                  <a:pt x="620" y="2741"/>
                  <a:pt x="602" y="2807"/>
                </a:cubicBezTo>
                <a:cubicBezTo>
                  <a:pt x="584" y="2873"/>
                  <a:pt x="597" y="2989"/>
                  <a:pt x="599" y="3040"/>
                </a:cubicBezTo>
                <a:cubicBezTo>
                  <a:pt x="601" y="3091"/>
                  <a:pt x="608" y="3091"/>
                  <a:pt x="613" y="3116"/>
                </a:cubicBezTo>
                <a:cubicBezTo>
                  <a:pt x="618" y="3141"/>
                  <a:pt x="625" y="3176"/>
                  <a:pt x="628" y="3192"/>
                </a:cubicBezTo>
              </a:path>
            </a:pathLst>
          </a:custGeom>
          <a:noFill/>
          <a:ln w="158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61" name="Text Box 33"/>
          <p:cNvSpPr txBox="1">
            <a:spLocks noChangeArrowheads="1"/>
          </p:cNvSpPr>
          <p:nvPr/>
        </p:nvSpPr>
        <p:spPr bwMode="auto">
          <a:xfrm>
            <a:off x="1477963" y="1531938"/>
            <a:ext cx="304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台</a:t>
            </a:r>
            <a:r>
              <a:rPr lang="en-US" altLang="zh-TW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3</a:t>
            </a:r>
            <a:r>
              <a:rPr lang="zh-TW" altLang="en-US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線</a:t>
            </a:r>
          </a:p>
        </p:txBody>
      </p:sp>
      <p:sp>
        <p:nvSpPr>
          <p:cNvPr id="73762" name="Text Box 34"/>
          <p:cNvSpPr txBox="1">
            <a:spLocks noChangeArrowheads="1"/>
          </p:cNvSpPr>
          <p:nvPr/>
        </p:nvSpPr>
        <p:spPr bwMode="auto">
          <a:xfrm>
            <a:off x="944563" y="1457325"/>
            <a:ext cx="457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旗山</a:t>
            </a:r>
          </a:p>
        </p:txBody>
      </p:sp>
      <p:sp>
        <p:nvSpPr>
          <p:cNvPr id="73763" name="Text Box 35"/>
          <p:cNvSpPr txBox="1">
            <a:spLocks noChangeArrowheads="1"/>
          </p:cNvSpPr>
          <p:nvPr/>
        </p:nvSpPr>
        <p:spPr bwMode="auto">
          <a:xfrm>
            <a:off x="7269163" y="4733925"/>
            <a:ext cx="457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華康魏碑體(P)" pitchFamily="66" charset="-120"/>
              </a:rPr>
              <a:t>高樹</a:t>
            </a:r>
          </a:p>
        </p:txBody>
      </p:sp>
      <p:sp>
        <p:nvSpPr>
          <p:cNvPr id="73764" name="Line 36"/>
          <p:cNvSpPr>
            <a:spLocks noChangeShapeType="1"/>
          </p:cNvSpPr>
          <p:nvPr/>
        </p:nvSpPr>
        <p:spPr bwMode="auto">
          <a:xfrm flipH="1">
            <a:off x="8412163" y="2295525"/>
            <a:ext cx="2286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65" name="Text Box 37"/>
          <p:cNvSpPr txBox="1">
            <a:spLocks noChangeArrowheads="1"/>
          </p:cNvSpPr>
          <p:nvPr/>
        </p:nvSpPr>
        <p:spPr bwMode="auto">
          <a:xfrm rot="1654105">
            <a:off x="944563" y="3498850"/>
            <a:ext cx="381000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dist">
              <a:lnSpc>
                <a:spcPct val="13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旗 山 溪</a:t>
            </a:r>
          </a:p>
        </p:txBody>
      </p:sp>
      <p:sp>
        <p:nvSpPr>
          <p:cNvPr id="73766" name="Text Box 38"/>
          <p:cNvSpPr txBox="1">
            <a:spLocks noChangeArrowheads="1"/>
          </p:cNvSpPr>
          <p:nvPr/>
        </p:nvSpPr>
        <p:spPr bwMode="auto">
          <a:xfrm>
            <a:off x="6888163" y="6029325"/>
            <a:ext cx="2133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</a:rPr>
              <a:t>0                                3 km</a:t>
            </a:r>
          </a:p>
        </p:txBody>
      </p:sp>
      <p:sp>
        <p:nvSpPr>
          <p:cNvPr id="73767" name="Line 39"/>
          <p:cNvSpPr>
            <a:spLocks noChangeShapeType="1"/>
          </p:cNvSpPr>
          <p:nvPr/>
        </p:nvSpPr>
        <p:spPr bwMode="auto">
          <a:xfrm>
            <a:off x="7016750" y="6334125"/>
            <a:ext cx="1524000" cy="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68" name="Line 40"/>
          <p:cNvSpPr>
            <a:spLocks noChangeShapeType="1"/>
          </p:cNvSpPr>
          <p:nvPr/>
        </p:nvSpPr>
        <p:spPr bwMode="auto">
          <a:xfrm flipH="1" flipV="1">
            <a:off x="8145463" y="5419725"/>
            <a:ext cx="23812" cy="68580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69" name="Text Box 41"/>
          <p:cNvSpPr txBox="1">
            <a:spLocks noChangeArrowheads="1"/>
          </p:cNvSpPr>
          <p:nvPr/>
        </p:nvSpPr>
        <p:spPr bwMode="auto">
          <a:xfrm>
            <a:off x="7954963" y="5114925"/>
            <a:ext cx="457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solidFill>
                  <a:srgbClr val="000000"/>
                </a:solidFill>
                <a:latin typeface="Times New Roman" pitchFamily="18" charset="0"/>
                <a:ea typeface="華康粗黑體" pitchFamily="49" charset="-120"/>
              </a:rPr>
              <a:t>北</a:t>
            </a:r>
          </a:p>
        </p:txBody>
      </p:sp>
      <p:sp>
        <p:nvSpPr>
          <p:cNvPr id="73770" name="Freeform 42"/>
          <p:cNvSpPr>
            <a:spLocks/>
          </p:cNvSpPr>
          <p:nvPr/>
        </p:nvSpPr>
        <p:spPr bwMode="auto">
          <a:xfrm>
            <a:off x="1984375" y="3103563"/>
            <a:ext cx="511175" cy="852487"/>
          </a:xfrm>
          <a:custGeom>
            <a:avLst/>
            <a:gdLst>
              <a:gd name="T0" fmla="*/ 0 w 322"/>
              <a:gd name="T1" fmla="*/ 2147483647 h 537"/>
              <a:gd name="T2" fmla="*/ 2147483647 w 322"/>
              <a:gd name="T3" fmla="*/ 0 h 537"/>
              <a:gd name="T4" fmla="*/ 2147483647 w 322"/>
              <a:gd name="T5" fmla="*/ 2147483647 h 537"/>
              <a:gd name="T6" fmla="*/ 2147483647 w 322"/>
              <a:gd name="T7" fmla="*/ 2147483647 h 537"/>
              <a:gd name="T8" fmla="*/ 2147483647 w 322"/>
              <a:gd name="T9" fmla="*/ 2147483647 h 537"/>
              <a:gd name="T10" fmla="*/ 2147483647 w 322"/>
              <a:gd name="T11" fmla="*/ 2147483647 h 537"/>
              <a:gd name="T12" fmla="*/ 2147483647 w 322"/>
              <a:gd name="T13" fmla="*/ 2147483647 h 537"/>
              <a:gd name="T14" fmla="*/ 2147483647 w 322"/>
              <a:gd name="T15" fmla="*/ 2147483647 h 537"/>
              <a:gd name="T16" fmla="*/ 2147483647 w 322"/>
              <a:gd name="T17" fmla="*/ 2147483647 h 537"/>
              <a:gd name="T18" fmla="*/ 2147483647 w 322"/>
              <a:gd name="T19" fmla="*/ 2147483647 h 537"/>
              <a:gd name="T20" fmla="*/ 2147483647 w 322"/>
              <a:gd name="T21" fmla="*/ 2147483647 h 537"/>
              <a:gd name="T22" fmla="*/ 2147483647 w 322"/>
              <a:gd name="T23" fmla="*/ 2147483647 h 537"/>
              <a:gd name="T24" fmla="*/ 2147483647 w 322"/>
              <a:gd name="T25" fmla="*/ 2147483647 h 537"/>
              <a:gd name="T26" fmla="*/ 2147483647 w 322"/>
              <a:gd name="T27" fmla="*/ 2147483647 h 537"/>
              <a:gd name="T28" fmla="*/ 2147483647 w 322"/>
              <a:gd name="T29" fmla="*/ 2147483647 h 537"/>
              <a:gd name="T30" fmla="*/ 2147483647 w 322"/>
              <a:gd name="T31" fmla="*/ 2147483647 h 537"/>
              <a:gd name="T32" fmla="*/ 2147483647 w 322"/>
              <a:gd name="T33" fmla="*/ 2147483647 h 537"/>
              <a:gd name="T34" fmla="*/ 2147483647 w 322"/>
              <a:gd name="T35" fmla="*/ 2147483647 h 537"/>
              <a:gd name="T36" fmla="*/ 2147483647 w 322"/>
              <a:gd name="T37" fmla="*/ 2147483647 h 537"/>
              <a:gd name="T38" fmla="*/ 2147483647 w 322"/>
              <a:gd name="T39" fmla="*/ 2147483647 h 537"/>
              <a:gd name="T40" fmla="*/ 2147483647 w 322"/>
              <a:gd name="T41" fmla="*/ 2147483647 h 537"/>
              <a:gd name="T42" fmla="*/ 2147483647 w 322"/>
              <a:gd name="T43" fmla="*/ 2147483647 h 537"/>
              <a:gd name="T44" fmla="*/ 0 w 322"/>
              <a:gd name="T45" fmla="*/ 2147483647 h 5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22"/>
              <a:gd name="T70" fmla="*/ 0 h 537"/>
              <a:gd name="T71" fmla="*/ 322 w 322"/>
              <a:gd name="T72" fmla="*/ 537 h 5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22" h="537">
                <a:moveTo>
                  <a:pt x="0" y="29"/>
                </a:moveTo>
                <a:cubicBezTo>
                  <a:pt x="9" y="8"/>
                  <a:pt x="7" y="6"/>
                  <a:pt x="29" y="0"/>
                </a:cubicBezTo>
                <a:cubicBezTo>
                  <a:pt x="93" y="1"/>
                  <a:pt x="148" y="4"/>
                  <a:pt x="209" y="14"/>
                </a:cubicBezTo>
                <a:cubicBezTo>
                  <a:pt x="222" y="20"/>
                  <a:pt x="229" y="20"/>
                  <a:pt x="245" y="21"/>
                </a:cubicBezTo>
                <a:cubicBezTo>
                  <a:pt x="249" y="24"/>
                  <a:pt x="255" y="25"/>
                  <a:pt x="259" y="29"/>
                </a:cubicBezTo>
                <a:cubicBezTo>
                  <a:pt x="263" y="33"/>
                  <a:pt x="269" y="43"/>
                  <a:pt x="269" y="43"/>
                </a:cubicBezTo>
                <a:cubicBezTo>
                  <a:pt x="273" y="58"/>
                  <a:pt x="285" y="68"/>
                  <a:pt x="295" y="79"/>
                </a:cubicBezTo>
                <a:cubicBezTo>
                  <a:pt x="301" y="86"/>
                  <a:pt x="311" y="97"/>
                  <a:pt x="317" y="105"/>
                </a:cubicBezTo>
                <a:cubicBezTo>
                  <a:pt x="322" y="112"/>
                  <a:pt x="315" y="134"/>
                  <a:pt x="315" y="134"/>
                </a:cubicBezTo>
                <a:cubicBezTo>
                  <a:pt x="321" y="153"/>
                  <a:pt x="322" y="168"/>
                  <a:pt x="317" y="187"/>
                </a:cubicBezTo>
                <a:cubicBezTo>
                  <a:pt x="316" y="244"/>
                  <a:pt x="316" y="308"/>
                  <a:pt x="315" y="365"/>
                </a:cubicBezTo>
                <a:cubicBezTo>
                  <a:pt x="314" y="390"/>
                  <a:pt x="315" y="440"/>
                  <a:pt x="293" y="456"/>
                </a:cubicBezTo>
                <a:cubicBezTo>
                  <a:pt x="289" y="471"/>
                  <a:pt x="268" y="489"/>
                  <a:pt x="252" y="494"/>
                </a:cubicBezTo>
                <a:cubicBezTo>
                  <a:pt x="240" y="537"/>
                  <a:pt x="145" y="520"/>
                  <a:pt x="123" y="521"/>
                </a:cubicBezTo>
                <a:cubicBezTo>
                  <a:pt x="117" y="522"/>
                  <a:pt x="74" y="526"/>
                  <a:pt x="70" y="521"/>
                </a:cubicBezTo>
                <a:cubicBezTo>
                  <a:pt x="61" y="509"/>
                  <a:pt x="48" y="499"/>
                  <a:pt x="51" y="468"/>
                </a:cubicBezTo>
                <a:cubicBezTo>
                  <a:pt x="49" y="460"/>
                  <a:pt x="48" y="448"/>
                  <a:pt x="43" y="441"/>
                </a:cubicBezTo>
                <a:cubicBezTo>
                  <a:pt x="41" y="431"/>
                  <a:pt x="39" y="420"/>
                  <a:pt x="36" y="410"/>
                </a:cubicBezTo>
                <a:cubicBezTo>
                  <a:pt x="34" y="404"/>
                  <a:pt x="31" y="393"/>
                  <a:pt x="31" y="393"/>
                </a:cubicBezTo>
                <a:cubicBezTo>
                  <a:pt x="26" y="360"/>
                  <a:pt x="24" y="328"/>
                  <a:pt x="12" y="297"/>
                </a:cubicBezTo>
                <a:cubicBezTo>
                  <a:pt x="10" y="258"/>
                  <a:pt x="7" y="219"/>
                  <a:pt x="5" y="180"/>
                </a:cubicBezTo>
                <a:cubicBezTo>
                  <a:pt x="6" y="133"/>
                  <a:pt x="11" y="96"/>
                  <a:pt x="7" y="50"/>
                </a:cubicBezTo>
                <a:cubicBezTo>
                  <a:pt x="6" y="44"/>
                  <a:pt x="5" y="33"/>
                  <a:pt x="0" y="29"/>
                </a:cubicBezTo>
                <a:close/>
              </a:path>
            </a:pathLst>
          </a:custGeom>
          <a:solidFill>
            <a:srgbClr val="00CCFF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71" name="Freeform 43"/>
          <p:cNvSpPr>
            <a:spLocks/>
          </p:cNvSpPr>
          <p:nvPr/>
        </p:nvSpPr>
        <p:spPr bwMode="auto">
          <a:xfrm>
            <a:off x="1981200" y="3940175"/>
            <a:ext cx="501650" cy="544513"/>
          </a:xfrm>
          <a:custGeom>
            <a:avLst/>
            <a:gdLst>
              <a:gd name="T0" fmla="*/ 2147483647 w 316"/>
              <a:gd name="T1" fmla="*/ 2147483647 h 343"/>
              <a:gd name="T2" fmla="*/ 2147483647 w 316"/>
              <a:gd name="T3" fmla="*/ 2147483647 h 343"/>
              <a:gd name="T4" fmla="*/ 2147483647 w 316"/>
              <a:gd name="T5" fmla="*/ 2147483647 h 343"/>
              <a:gd name="T6" fmla="*/ 2147483647 w 316"/>
              <a:gd name="T7" fmla="*/ 2147483647 h 343"/>
              <a:gd name="T8" fmla="*/ 2147483647 w 316"/>
              <a:gd name="T9" fmla="*/ 2147483647 h 343"/>
              <a:gd name="T10" fmla="*/ 2147483647 w 316"/>
              <a:gd name="T11" fmla="*/ 2147483647 h 343"/>
              <a:gd name="T12" fmla="*/ 2147483647 w 316"/>
              <a:gd name="T13" fmla="*/ 2147483647 h 343"/>
              <a:gd name="T14" fmla="*/ 2147483647 w 316"/>
              <a:gd name="T15" fmla="*/ 2147483647 h 343"/>
              <a:gd name="T16" fmla="*/ 2147483647 w 316"/>
              <a:gd name="T17" fmla="*/ 2147483647 h 343"/>
              <a:gd name="T18" fmla="*/ 2147483647 w 316"/>
              <a:gd name="T19" fmla="*/ 2147483647 h 343"/>
              <a:gd name="T20" fmla="*/ 2147483647 w 316"/>
              <a:gd name="T21" fmla="*/ 2147483647 h 343"/>
              <a:gd name="T22" fmla="*/ 2147483647 w 316"/>
              <a:gd name="T23" fmla="*/ 2147483647 h 343"/>
              <a:gd name="T24" fmla="*/ 2147483647 w 316"/>
              <a:gd name="T25" fmla="*/ 2147483647 h 343"/>
              <a:gd name="T26" fmla="*/ 2147483647 w 316"/>
              <a:gd name="T27" fmla="*/ 2147483647 h 343"/>
              <a:gd name="T28" fmla="*/ 2147483647 w 316"/>
              <a:gd name="T29" fmla="*/ 2147483647 h 343"/>
              <a:gd name="T30" fmla="*/ 2147483647 w 316"/>
              <a:gd name="T31" fmla="*/ 2147483647 h 343"/>
              <a:gd name="T32" fmla="*/ 0 w 316"/>
              <a:gd name="T33" fmla="*/ 2147483647 h 343"/>
              <a:gd name="T34" fmla="*/ 2147483647 w 316"/>
              <a:gd name="T35" fmla="*/ 2147483647 h 343"/>
              <a:gd name="T36" fmla="*/ 2147483647 w 316"/>
              <a:gd name="T37" fmla="*/ 2147483647 h 343"/>
              <a:gd name="T38" fmla="*/ 2147483647 w 316"/>
              <a:gd name="T39" fmla="*/ 2147483647 h 343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316"/>
              <a:gd name="T61" fmla="*/ 0 h 343"/>
              <a:gd name="T62" fmla="*/ 316 w 316"/>
              <a:gd name="T63" fmla="*/ 343 h 343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316" h="343">
                <a:moveTo>
                  <a:pt x="48" y="15"/>
                </a:moveTo>
                <a:cubicBezTo>
                  <a:pt x="69" y="0"/>
                  <a:pt x="141" y="19"/>
                  <a:pt x="168" y="20"/>
                </a:cubicBezTo>
                <a:cubicBezTo>
                  <a:pt x="198" y="21"/>
                  <a:pt x="229" y="21"/>
                  <a:pt x="259" y="22"/>
                </a:cubicBezTo>
                <a:cubicBezTo>
                  <a:pt x="271" y="30"/>
                  <a:pt x="283" y="39"/>
                  <a:pt x="295" y="46"/>
                </a:cubicBezTo>
                <a:cubicBezTo>
                  <a:pt x="310" y="70"/>
                  <a:pt x="306" y="35"/>
                  <a:pt x="309" y="87"/>
                </a:cubicBezTo>
                <a:cubicBezTo>
                  <a:pt x="311" y="157"/>
                  <a:pt x="316" y="208"/>
                  <a:pt x="307" y="272"/>
                </a:cubicBezTo>
                <a:cubicBezTo>
                  <a:pt x="304" y="291"/>
                  <a:pt x="307" y="315"/>
                  <a:pt x="290" y="327"/>
                </a:cubicBezTo>
                <a:cubicBezTo>
                  <a:pt x="287" y="338"/>
                  <a:pt x="284" y="340"/>
                  <a:pt x="273" y="337"/>
                </a:cubicBezTo>
                <a:cubicBezTo>
                  <a:pt x="233" y="338"/>
                  <a:pt x="213" y="343"/>
                  <a:pt x="177" y="339"/>
                </a:cubicBezTo>
                <a:cubicBezTo>
                  <a:pt x="153" y="332"/>
                  <a:pt x="140" y="333"/>
                  <a:pt x="110" y="332"/>
                </a:cubicBezTo>
                <a:cubicBezTo>
                  <a:pt x="105" y="325"/>
                  <a:pt x="103" y="314"/>
                  <a:pt x="96" y="310"/>
                </a:cubicBezTo>
                <a:cubicBezTo>
                  <a:pt x="91" y="307"/>
                  <a:pt x="81" y="301"/>
                  <a:pt x="81" y="301"/>
                </a:cubicBezTo>
                <a:cubicBezTo>
                  <a:pt x="78" y="291"/>
                  <a:pt x="75" y="288"/>
                  <a:pt x="67" y="282"/>
                </a:cubicBezTo>
                <a:cubicBezTo>
                  <a:pt x="62" y="279"/>
                  <a:pt x="53" y="272"/>
                  <a:pt x="53" y="272"/>
                </a:cubicBezTo>
                <a:cubicBezTo>
                  <a:pt x="46" y="256"/>
                  <a:pt x="39" y="246"/>
                  <a:pt x="21" y="241"/>
                </a:cubicBezTo>
                <a:cubicBezTo>
                  <a:pt x="18" y="231"/>
                  <a:pt x="14" y="230"/>
                  <a:pt x="5" y="226"/>
                </a:cubicBezTo>
                <a:cubicBezTo>
                  <a:pt x="3" y="224"/>
                  <a:pt x="0" y="222"/>
                  <a:pt x="0" y="219"/>
                </a:cubicBezTo>
                <a:cubicBezTo>
                  <a:pt x="0" y="219"/>
                  <a:pt x="16" y="192"/>
                  <a:pt x="17" y="190"/>
                </a:cubicBezTo>
                <a:cubicBezTo>
                  <a:pt x="19" y="136"/>
                  <a:pt x="21" y="101"/>
                  <a:pt x="41" y="54"/>
                </a:cubicBezTo>
                <a:cubicBezTo>
                  <a:pt x="43" y="21"/>
                  <a:pt x="39" y="34"/>
                  <a:pt x="48" y="15"/>
                </a:cubicBezTo>
                <a:close/>
              </a:path>
            </a:pathLst>
          </a:custGeom>
          <a:solidFill>
            <a:srgbClr val="00CCFF"/>
          </a:solidFill>
          <a:ln w="9525" cap="flat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72" name="Freeform 44"/>
          <p:cNvSpPr>
            <a:spLocks/>
          </p:cNvSpPr>
          <p:nvPr/>
        </p:nvSpPr>
        <p:spPr bwMode="auto">
          <a:xfrm>
            <a:off x="2517775" y="3300413"/>
            <a:ext cx="720725" cy="636587"/>
          </a:xfrm>
          <a:custGeom>
            <a:avLst/>
            <a:gdLst>
              <a:gd name="T0" fmla="*/ 2147483647 w 454"/>
              <a:gd name="T1" fmla="*/ 2147483647 h 401"/>
              <a:gd name="T2" fmla="*/ 2147483647 w 454"/>
              <a:gd name="T3" fmla="*/ 2147483647 h 401"/>
              <a:gd name="T4" fmla="*/ 2147483647 w 454"/>
              <a:gd name="T5" fmla="*/ 2147483647 h 401"/>
              <a:gd name="T6" fmla="*/ 2147483647 w 454"/>
              <a:gd name="T7" fmla="*/ 2147483647 h 401"/>
              <a:gd name="T8" fmla="*/ 2147483647 w 454"/>
              <a:gd name="T9" fmla="*/ 2147483647 h 401"/>
              <a:gd name="T10" fmla="*/ 2147483647 w 454"/>
              <a:gd name="T11" fmla="*/ 2147483647 h 401"/>
              <a:gd name="T12" fmla="*/ 2147483647 w 454"/>
              <a:gd name="T13" fmla="*/ 2147483647 h 401"/>
              <a:gd name="T14" fmla="*/ 2147483647 w 454"/>
              <a:gd name="T15" fmla="*/ 2147483647 h 401"/>
              <a:gd name="T16" fmla="*/ 2147483647 w 454"/>
              <a:gd name="T17" fmla="*/ 2147483647 h 401"/>
              <a:gd name="T18" fmla="*/ 2147483647 w 454"/>
              <a:gd name="T19" fmla="*/ 2147483647 h 401"/>
              <a:gd name="T20" fmla="*/ 2147483647 w 454"/>
              <a:gd name="T21" fmla="*/ 2147483647 h 401"/>
              <a:gd name="T22" fmla="*/ 2147483647 w 454"/>
              <a:gd name="T23" fmla="*/ 2147483647 h 401"/>
              <a:gd name="T24" fmla="*/ 2147483647 w 454"/>
              <a:gd name="T25" fmla="*/ 2147483647 h 401"/>
              <a:gd name="T26" fmla="*/ 2147483647 w 454"/>
              <a:gd name="T27" fmla="*/ 2147483647 h 401"/>
              <a:gd name="T28" fmla="*/ 2147483647 w 454"/>
              <a:gd name="T29" fmla="*/ 2147483647 h 401"/>
              <a:gd name="T30" fmla="*/ 2147483647 w 454"/>
              <a:gd name="T31" fmla="*/ 2147483647 h 401"/>
              <a:gd name="T32" fmla="*/ 2147483647 w 454"/>
              <a:gd name="T33" fmla="*/ 2147483647 h 401"/>
              <a:gd name="T34" fmla="*/ 0 w 454"/>
              <a:gd name="T35" fmla="*/ 2147483647 h 401"/>
              <a:gd name="T36" fmla="*/ 2147483647 w 454"/>
              <a:gd name="T37" fmla="*/ 2147483647 h 401"/>
              <a:gd name="T38" fmla="*/ 2147483647 w 454"/>
              <a:gd name="T39" fmla="*/ 2147483647 h 401"/>
              <a:gd name="T40" fmla="*/ 2147483647 w 454"/>
              <a:gd name="T41" fmla="*/ 2147483647 h 401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454"/>
              <a:gd name="T64" fmla="*/ 0 h 401"/>
              <a:gd name="T65" fmla="*/ 454 w 454"/>
              <a:gd name="T66" fmla="*/ 401 h 401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454" h="401">
                <a:moveTo>
                  <a:pt x="17" y="1"/>
                </a:moveTo>
                <a:cubicBezTo>
                  <a:pt x="100" y="2"/>
                  <a:pt x="184" y="0"/>
                  <a:pt x="267" y="10"/>
                </a:cubicBezTo>
                <a:cubicBezTo>
                  <a:pt x="283" y="17"/>
                  <a:pt x="272" y="10"/>
                  <a:pt x="276" y="41"/>
                </a:cubicBezTo>
                <a:cubicBezTo>
                  <a:pt x="278" y="55"/>
                  <a:pt x="289" y="63"/>
                  <a:pt x="303" y="63"/>
                </a:cubicBezTo>
                <a:cubicBezTo>
                  <a:pt x="343" y="64"/>
                  <a:pt x="383" y="64"/>
                  <a:pt x="423" y="65"/>
                </a:cubicBezTo>
                <a:cubicBezTo>
                  <a:pt x="454" y="126"/>
                  <a:pt x="431" y="134"/>
                  <a:pt x="432" y="253"/>
                </a:cubicBezTo>
                <a:cubicBezTo>
                  <a:pt x="430" y="279"/>
                  <a:pt x="429" y="280"/>
                  <a:pt x="408" y="289"/>
                </a:cubicBezTo>
                <a:cubicBezTo>
                  <a:pt x="401" y="286"/>
                  <a:pt x="394" y="284"/>
                  <a:pt x="387" y="281"/>
                </a:cubicBezTo>
                <a:cubicBezTo>
                  <a:pt x="378" y="282"/>
                  <a:pt x="369" y="282"/>
                  <a:pt x="360" y="284"/>
                </a:cubicBezTo>
                <a:cubicBezTo>
                  <a:pt x="336" y="290"/>
                  <a:pt x="338" y="332"/>
                  <a:pt x="322" y="346"/>
                </a:cubicBezTo>
                <a:cubicBezTo>
                  <a:pt x="316" y="351"/>
                  <a:pt x="307" y="351"/>
                  <a:pt x="300" y="353"/>
                </a:cubicBezTo>
                <a:cubicBezTo>
                  <a:pt x="275" y="362"/>
                  <a:pt x="253" y="366"/>
                  <a:pt x="226" y="370"/>
                </a:cubicBezTo>
                <a:cubicBezTo>
                  <a:pt x="215" y="373"/>
                  <a:pt x="203" y="375"/>
                  <a:pt x="192" y="380"/>
                </a:cubicBezTo>
                <a:cubicBezTo>
                  <a:pt x="176" y="396"/>
                  <a:pt x="162" y="390"/>
                  <a:pt x="135" y="392"/>
                </a:cubicBezTo>
                <a:cubicBezTo>
                  <a:pt x="101" y="401"/>
                  <a:pt x="111" y="397"/>
                  <a:pt x="51" y="394"/>
                </a:cubicBezTo>
                <a:cubicBezTo>
                  <a:pt x="29" y="388"/>
                  <a:pt x="38" y="391"/>
                  <a:pt x="24" y="387"/>
                </a:cubicBezTo>
                <a:cubicBezTo>
                  <a:pt x="8" y="376"/>
                  <a:pt x="12" y="382"/>
                  <a:pt x="7" y="370"/>
                </a:cubicBezTo>
                <a:cubicBezTo>
                  <a:pt x="6" y="352"/>
                  <a:pt x="7" y="340"/>
                  <a:pt x="0" y="325"/>
                </a:cubicBezTo>
                <a:cubicBezTo>
                  <a:pt x="4" y="302"/>
                  <a:pt x="3" y="278"/>
                  <a:pt x="7" y="255"/>
                </a:cubicBezTo>
                <a:cubicBezTo>
                  <a:pt x="8" y="207"/>
                  <a:pt x="9" y="122"/>
                  <a:pt x="12" y="63"/>
                </a:cubicBezTo>
                <a:cubicBezTo>
                  <a:pt x="13" y="42"/>
                  <a:pt x="26" y="20"/>
                  <a:pt x="17" y="1"/>
                </a:cubicBezTo>
                <a:close/>
              </a:path>
            </a:pathLst>
          </a:custGeom>
          <a:solidFill>
            <a:srgbClr val="00CCFF"/>
          </a:solidFill>
          <a:ln w="9525" cap="flat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73" name="Freeform 45"/>
          <p:cNvSpPr>
            <a:spLocks/>
          </p:cNvSpPr>
          <p:nvPr/>
        </p:nvSpPr>
        <p:spPr bwMode="auto">
          <a:xfrm>
            <a:off x="2503488" y="4013200"/>
            <a:ext cx="763587" cy="622300"/>
          </a:xfrm>
          <a:custGeom>
            <a:avLst/>
            <a:gdLst>
              <a:gd name="T0" fmla="*/ 2147483647 w 481"/>
              <a:gd name="T1" fmla="*/ 2147483647 h 392"/>
              <a:gd name="T2" fmla="*/ 2147483647 w 481"/>
              <a:gd name="T3" fmla="*/ 0 h 392"/>
              <a:gd name="T4" fmla="*/ 2147483647 w 481"/>
              <a:gd name="T5" fmla="*/ 2147483647 h 392"/>
              <a:gd name="T6" fmla="*/ 2147483647 w 481"/>
              <a:gd name="T7" fmla="*/ 2147483647 h 392"/>
              <a:gd name="T8" fmla="*/ 2147483647 w 481"/>
              <a:gd name="T9" fmla="*/ 2147483647 h 392"/>
              <a:gd name="T10" fmla="*/ 2147483647 w 481"/>
              <a:gd name="T11" fmla="*/ 2147483647 h 392"/>
              <a:gd name="T12" fmla="*/ 2147483647 w 481"/>
              <a:gd name="T13" fmla="*/ 2147483647 h 392"/>
              <a:gd name="T14" fmla="*/ 2147483647 w 481"/>
              <a:gd name="T15" fmla="*/ 2147483647 h 392"/>
              <a:gd name="T16" fmla="*/ 2147483647 w 481"/>
              <a:gd name="T17" fmla="*/ 2147483647 h 392"/>
              <a:gd name="T18" fmla="*/ 2147483647 w 481"/>
              <a:gd name="T19" fmla="*/ 2147483647 h 392"/>
              <a:gd name="T20" fmla="*/ 2147483647 w 481"/>
              <a:gd name="T21" fmla="*/ 2147483647 h 392"/>
              <a:gd name="T22" fmla="*/ 2147483647 w 481"/>
              <a:gd name="T23" fmla="*/ 2147483647 h 392"/>
              <a:gd name="T24" fmla="*/ 2147483647 w 481"/>
              <a:gd name="T25" fmla="*/ 2147483647 h 392"/>
              <a:gd name="T26" fmla="*/ 2147483647 w 481"/>
              <a:gd name="T27" fmla="*/ 2147483647 h 392"/>
              <a:gd name="T28" fmla="*/ 2147483647 w 481"/>
              <a:gd name="T29" fmla="*/ 2147483647 h 392"/>
              <a:gd name="T30" fmla="*/ 2147483647 w 481"/>
              <a:gd name="T31" fmla="*/ 2147483647 h 392"/>
              <a:gd name="T32" fmla="*/ 2147483647 w 481"/>
              <a:gd name="T33" fmla="*/ 2147483647 h 392"/>
              <a:gd name="T34" fmla="*/ 2147483647 w 481"/>
              <a:gd name="T35" fmla="*/ 2147483647 h 392"/>
              <a:gd name="T36" fmla="*/ 2147483647 w 481"/>
              <a:gd name="T37" fmla="*/ 2147483647 h 392"/>
              <a:gd name="T38" fmla="*/ 2147483647 w 481"/>
              <a:gd name="T39" fmla="*/ 2147483647 h 392"/>
              <a:gd name="T40" fmla="*/ 2147483647 w 481"/>
              <a:gd name="T41" fmla="*/ 2147483647 h 392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481"/>
              <a:gd name="T64" fmla="*/ 0 h 392"/>
              <a:gd name="T65" fmla="*/ 481 w 481"/>
              <a:gd name="T66" fmla="*/ 392 h 392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481" h="392">
                <a:moveTo>
                  <a:pt x="26" y="22"/>
                </a:moveTo>
                <a:cubicBezTo>
                  <a:pt x="35" y="10"/>
                  <a:pt x="37" y="6"/>
                  <a:pt x="50" y="0"/>
                </a:cubicBezTo>
                <a:cubicBezTo>
                  <a:pt x="73" y="1"/>
                  <a:pt x="97" y="2"/>
                  <a:pt x="120" y="3"/>
                </a:cubicBezTo>
                <a:cubicBezTo>
                  <a:pt x="134" y="4"/>
                  <a:pt x="160" y="12"/>
                  <a:pt x="160" y="12"/>
                </a:cubicBezTo>
                <a:cubicBezTo>
                  <a:pt x="201" y="37"/>
                  <a:pt x="263" y="35"/>
                  <a:pt x="307" y="36"/>
                </a:cubicBezTo>
                <a:cubicBezTo>
                  <a:pt x="351" y="42"/>
                  <a:pt x="394" y="45"/>
                  <a:pt x="439" y="46"/>
                </a:cubicBezTo>
                <a:cubicBezTo>
                  <a:pt x="444" y="63"/>
                  <a:pt x="444" y="60"/>
                  <a:pt x="441" y="82"/>
                </a:cubicBezTo>
                <a:cubicBezTo>
                  <a:pt x="443" y="120"/>
                  <a:pt x="436" y="196"/>
                  <a:pt x="463" y="233"/>
                </a:cubicBezTo>
                <a:cubicBezTo>
                  <a:pt x="471" y="261"/>
                  <a:pt x="468" y="297"/>
                  <a:pt x="480" y="324"/>
                </a:cubicBezTo>
                <a:cubicBezTo>
                  <a:pt x="479" y="331"/>
                  <a:pt x="481" y="344"/>
                  <a:pt x="470" y="346"/>
                </a:cubicBezTo>
                <a:cubicBezTo>
                  <a:pt x="458" y="348"/>
                  <a:pt x="445" y="337"/>
                  <a:pt x="434" y="336"/>
                </a:cubicBezTo>
                <a:cubicBezTo>
                  <a:pt x="422" y="335"/>
                  <a:pt x="410" y="335"/>
                  <a:pt x="398" y="334"/>
                </a:cubicBezTo>
                <a:cubicBezTo>
                  <a:pt x="365" y="338"/>
                  <a:pt x="332" y="339"/>
                  <a:pt x="300" y="348"/>
                </a:cubicBezTo>
                <a:cubicBezTo>
                  <a:pt x="290" y="364"/>
                  <a:pt x="273" y="369"/>
                  <a:pt x="256" y="375"/>
                </a:cubicBezTo>
                <a:cubicBezTo>
                  <a:pt x="246" y="392"/>
                  <a:pt x="221" y="386"/>
                  <a:pt x="204" y="387"/>
                </a:cubicBezTo>
                <a:cubicBezTo>
                  <a:pt x="179" y="392"/>
                  <a:pt x="173" y="391"/>
                  <a:pt x="141" y="389"/>
                </a:cubicBezTo>
                <a:cubicBezTo>
                  <a:pt x="120" y="386"/>
                  <a:pt x="114" y="367"/>
                  <a:pt x="93" y="363"/>
                </a:cubicBezTo>
                <a:cubicBezTo>
                  <a:pt x="71" y="353"/>
                  <a:pt x="45" y="343"/>
                  <a:pt x="21" y="339"/>
                </a:cubicBezTo>
                <a:cubicBezTo>
                  <a:pt x="5" y="328"/>
                  <a:pt x="11" y="312"/>
                  <a:pt x="9" y="291"/>
                </a:cubicBezTo>
                <a:cubicBezTo>
                  <a:pt x="14" y="242"/>
                  <a:pt x="10" y="192"/>
                  <a:pt x="12" y="142"/>
                </a:cubicBezTo>
                <a:cubicBezTo>
                  <a:pt x="13" y="88"/>
                  <a:pt x="0" y="59"/>
                  <a:pt x="26" y="22"/>
                </a:cubicBezTo>
                <a:close/>
              </a:path>
            </a:pathLst>
          </a:custGeom>
          <a:solidFill>
            <a:srgbClr val="00CCFF"/>
          </a:solidFill>
          <a:ln w="9525" cap="flat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74" name="Text Box 46"/>
          <p:cNvSpPr txBox="1">
            <a:spLocks noChangeArrowheads="1"/>
          </p:cNvSpPr>
          <p:nvPr/>
        </p:nvSpPr>
        <p:spPr bwMode="auto">
          <a:xfrm>
            <a:off x="2011363" y="3362325"/>
            <a:ext cx="1219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A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       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B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</a:t>
            </a:r>
          </a:p>
        </p:txBody>
      </p:sp>
      <p:sp>
        <p:nvSpPr>
          <p:cNvPr id="73775" name="Text Box 47"/>
          <p:cNvSpPr txBox="1">
            <a:spLocks noChangeArrowheads="1"/>
          </p:cNvSpPr>
          <p:nvPr/>
        </p:nvSpPr>
        <p:spPr bwMode="auto">
          <a:xfrm>
            <a:off x="2011363" y="4124325"/>
            <a:ext cx="1219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C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       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D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</a:t>
            </a:r>
          </a:p>
        </p:txBody>
      </p:sp>
      <p:sp>
        <p:nvSpPr>
          <p:cNvPr id="73776" name="Freeform 48"/>
          <p:cNvSpPr>
            <a:spLocks/>
          </p:cNvSpPr>
          <p:nvPr/>
        </p:nvSpPr>
        <p:spPr bwMode="auto">
          <a:xfrm>
            <a:off x="755650" y="4508500"/>
            <a:ext cx="981075" cy="801688"/>
          </a:xfrm>
          <a:custGeom>
            <a:avLst/>
            <a:gdLst>
              <a:gd name="T0" fmla="*/ 2147483647 w 618"/>
              <a:gd name="T1" fmla="*/ 2147483647 h 505"/>
              <a:gd name="T2" fmla="*/ 2147483647 w 618"/>
              <a:gd name="T3" fmla="*/ 2147483647 h 505"/>
              <a:gd name="T4" fmla="*/ 2147483647 w 618"/>
              <a:gd name="T5" fmla="*/ 2147483647 h 505"/>
              <a:gd name="T6" fmla="*/ 2147483647 w 618"/>
              <a:gd name="T7" fmla="*/ 2147483647 h 505"/>
              <a:gd name="T8" fmla="*/ 2147483647 w 618"/>
              <a:gd name="T9" fmla="*/ 2147483647 h 505"/>
              <a:gd name="T10" fmla="*/ 2147483647 w 618"/>
              <a:gd name="T11" fmla="*/ 2147483647 h 505"/>
              <a:gd name="T12" fmla="*/ 2147483647 w 618"/>
              <a:gd name="T13" fmla="*/ 2147483647 h 505"/>
              <a:gd name="T14" fmla="*/ 2147483647 w 618"/>
              <a:gd name="T15" fmla="*/ 2147483647 h 505"/>
              <a:gd name="T16" fmla="*/ 2147483647 w 618"/>
              <a:gd name="T17" fmla="*/ 2147483647 h 505"/>
              <a:gd name="T18" fmla="*/ 2147483647 w 618"/>
              <a:gd name="T19" fmla="*/ 2147483647 h 505"/>
              <a:gd name="T20" fmla="*/ 2147483647 w 618"/>
              <a:gd name="T21" fmla="*/ 2147483647 h 505"/>
              <a:gd name="T22" fmla="*/ 2147483647 w 618"/>
              <a:gd name="T23" fmla="*/ 2147483647 h 505"/>
              <a:gd name="T24" fmla="*/ 2147483647 w 618"/>
              <a:gd name="T25" fmla="*/ 2147483647 h 505"/>
              <a:gd name="T26" fmla="*/ 2147483647 w 618"/>
              <a:gd name="T27" fmla="*/ 2147483647 h 505"/>
              <a:gd name="T28" fmla="*/ 2147483647 w 618"/>
              <a:gd name="T29" fmla="*/ 2147483647 h 505"/>
              <a:gd name="T30" fmla="*/ 2147483647 w 618"/>
              <a:gd name="T31" fmla="*/ 2147483647 h 505"/>
              <a:gd name="T32" fmla="*/ 2147483647 w 618"/>
              <a:gd name="T33" fmla="*/ 2147483647 h 505"/>
              <a:gd name="T34" fmla="*/ 2147483647 w 618"/>
              <a:gd name="T35" fmla="*/ 2147483647 h 505"/>
              <a:gd name="T36" fmla="*/ 2147483647 w 618"/>
              <a:gd name="T37" fmla="*/ 2147483647 h 505"/>
              <a:gd name="T38" fmla="*/ 2147483647 w 618"/>
              <a:gd name="T39" fmla="*/ 2147483647 h 505"/>
              <a:gd name="T40" fmla="*/ 2147483647 w 618"/>
              <a:gd name="T41" fmla="*/ 2147483647 h 505"/>
              <a:gd name="T42" fmla="*/ 2147483647 w 618"/>
              <a:gd name="T43" fmla="*/ 2147483647 h 505"/>
              <a:gd name="T44" fmla="*/ 0 w 618"/>
              <a:gd name="T45" fmla="*/ 2147483647 h 505"/>
              <a:gd name="T46" fmla="*/ 2147483647 w 618"/>
              <a:gd name="T47" fmla="*/ 2147483647 h 505"/>
              <a:gd name="T48" fmla="*/ 2147483647 w 618"/>
              <a:gd name="T49" fmla="*/ 2147483647 h 505"/>
              <a:gd name="T50" fmla="*/ 2147483647 w 618"/>
              <a:gd name="T51" fmla="*/ 2147483647 h 505"/>
              <a:gd name="T52" fmla="*/ 2147483647 w 618"/>
              <a:gd name="T53" fmla="*/ 2147483647 h 505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618"/>
              <a:gd name="T82" fmla="*/ 0 h 505"/>
              <a:gd name="T83" fmla="*/ 618 w 618"/>
              <a:gd name="T84" fmla="*/ 505 h 505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618" h="505">
                <a:moveTo>
                  <a:pt x="50" y="232"/>
                </a:moveTo>
                <a:cubicBezTo>
                  <a:pt x="62" y="182"/>
                  <a:pt x="113" y="179"/>
                  <a:pt x="156" y="167"/>
                </a:cubicBezTo>
                <a:cubicBezTo>
                  <a:pt x="171" y="157"/>
                  <a:pt x="203" y="142"/>
                  <a:pt x="221" y="138"/>
                </a:cubicBezTo>
                <a:cubicBezTo>
                  <a:pt x="231" y="131"/>
                  <a:pt x="245" y="117"/>
                  <a:pt x="257" y="114"/>
                </a:cubicBezTo>
                <a:cubicBezTo>
                  <a:pt x="264" y="109"/>
                  <a:pt x="270" y="107"/>
                  <a:pt x="278" y="104"/>
                </a:cubicBezTo>
                <a:cubicBezTo>
                  <a:pt x="283" y="92"/>
                  <a:pt x="282" y="85"/>
                  <a:pt x="293" y="78"/>
                </a:cubicBezTo>
                <a:cubicBezTo>
                  <a:pt x="329" y="15"/>
                  <a:pt x="396" y="19"/>
                  <a:pt x="461" y="13"/>
                </a:cubicBezTo>
                <a:cubicBezTo>
                  <a:pt x="507" y="0"/>
                  <a:pt x="534" y="9"/>
                  <a:pt x="595" y="11"/>
                </a:cubicBezTo>
                <a:cubicBezTo>
                  <a:pt x="607" y="13"/>
                  <a:pt x="612" y="13"/>
                  <a:pt x="617" y="25"/>
                </a:cubicBezTo>
                <a:cubicBezTo>
                  <a:pt x="615" y="47"/>
                  <a:pt x="618" y="57"/>
                  <a:pt x="607" y="73"/>
                </a:cubicBezTo>
                <a:cubicBezTo>
                  <a:pt x="604" y="83"/>
                  <a:pt x="601" y="93"/>
                  <a:pt x="595" y="102"/>
                </a:cubicBezTo>
                <a:cubicBezTo>
                  <a:pt x="593" y="111"/>
                  <a:pt x="588" y="116"/>
                  <a:pt x="583" y="124"/>
                </a:cubicBezTo>
                <a:cubicBezTo>
                  <a:pt x="580" y="136"/>
                  <a:pt x="568" y="165"/>
                  <a:pt x="559" y="172"/>
                </a:cubicBezTo>
                <a:cubicBezTo>
                  <a:pt x="550" y="202"/>
                  <a:pt x="533" y="227"/>
                  <a:pt x="504" y="239"/>
                </a:cubicBezTo>
                <a:cubicBezTo>
                  <a:pt x="498" y="248"/>
                  <a:pt x="497" y="254"/>
                  <a:pt x="494" y="265"/>
                </a:cubicBezTo>
                <a:cubicBezTo>
                  <a:pt x="495" y="274"/>
                  <a:pt x="497" y="283"/>
                  <a:pt x="497" y="292"/>
                </a:cubicBezTo>
                <a:cubicBezTo>
                  <a:pt x="497" y="305"/>
                  <a:pt x="499" y="391"/>
                  <a:pt x="470" y="397"/>
                </a:cubicBezTo>
                <a:cubicBezTo>
                  <a:pt x="446" y="407"/>
                  <a:pt x="419" y="416"/>
                  <a:pt x="393" y="421"/>
                </a:cubicBezTo>
                <a:cubicBezTo>
                  <a:pt x="316" y="454"/>
                  <a:pt x="233" y="474"/>
                  <a:pt x="151" y="488"/>
                </a:cubicBezTo>
                <a:cubicBezTo>
                  <a:pt x="129" y="498"/>
                  <a:pt x="94" y="496"/>
                  <a:pt x="69" y="498"/>
                </a:cubicBezTo>
                <a:cubicBezTo>
                  <a:pt x="57" y="501"/>
                  <a:pt x="48" y="504"/>
                  <a:pt x="36" y="505"/>
                </a:cubicBezTo>
                <a:cubicBezTo>
                  <a:pt x="16" y="502"/>
                  <a:pt x="23" y="502"/>
                  <a:pt x="14" y="488"/>
                </a:cubicBezTo>
                <a:cubicBezTo>
                  <a:pt x="8" y="467"/>
                  <a:pt x="6" y="447"/>
                  <a:pt x="0" y="426"/>
                </a:cubicBezTo>
                <a:cubicBezTo>
                  <a:pt x="2" y="409"/>
                  <a:pt x="7" y="392"/>
                  <a:pt x="12" y="376"/>
                </a:cubicBezTo>
                <a:cubicBezTo>
                  <a:pt x="13" y="349"/>
                  <a:pt x="14" y="313"/>
                  <a:pt x="31" y="289"/>
                </a:cubicBezTo>
                <a:cubicBezTo>
                  <a:pt x="34" y="279"/>
                  <a:pt x="37" y="270"/>
                  <a:pt x="41" y="260"/>
                </a:cubicBezTo>
                <a:cubicBezTo>
                  <a:pt x="42" y="255"/>
                  <a:pt x="50" y="235"/>
                  <a:pt x="50" y="232"/>
                </a:cubicBezTo>
                <a:close/>
              </a:path>
            </a:pathLst>
          </a:custGeom>
          <a:solidFill>
            <a:srgbClr val="00CCFF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77" name="Text Box 49"/>
          <p:cNvSpPr txBox="1">
            <a:spLocks noChangeArrowheads="1"/>
          </p:cNvSpPr>
          <p:nvPr/>
        </p:nvSpPr>
        <p:spPr bwMode="auto">
          <a:xfrm>
            <a:off x="1020763" y="4733925"/>
            <a:ext cx="533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1400" b="1" dirty="0" smtClean="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E</a:t>
            </a:r>
            <a:r>
              <a:rPr lang="zh-TW" altLang="en-US" sz="1400" b="1" dirty="0" smtClean="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</a:t>
            </a:r>
            <a:endParaRPr lang="zh-TW" altLang="en-US" sz="1400" b="1" dirty="0">
              <a:solidFill>
                <a:srgbClr val="000000"/>
              </a:solidFill>
              <a:latin typeface="Times New Roman" pitchFamily="18" charset="0"/>
              <a:ea typeface="標楷體" pitchFamily="65" charset="-120"/>
            </a:endParaRPr>
          </a:p>
        </p:txBody>
      </p:sp>
      <p:sp>
        <p:nvSpPr>
          <p:cNvPr id="73778" name="Text Box 50"/>
          <p:cNvSpPr txBox="1">
            <a:spLocks noChangeArrowheads="1"/>
          </p:cNvSpPr>
          <p:nvPr/>
        </p:nvSpPr>
        <p:spPr bwMode="auto">
          <a:xfrm>
            <a:off x="7116763" y="1481138"/>
            <a:ext cx="1828800" cy="509587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攔河堰</a:t>
            </a:r>
            <a:r>
              <a:rPr lang="zh-TW" altLang="en-US" sz="1400" b="1">
                <a:solidFill>
                  <a:srgbClr val="000000"/>
                </a:solidFill>
                <a:latin typeface="新細明體" pitchFamily="18" charset="-120"/>
              </a:rPr>
              <a:t>：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堰長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1300m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                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堰高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3m</a:t>
            </a:r>
          </a:p>
        </p:txBody>
      </p:sp>
      <p:sp>
        <p:nvSpPr>
          <p:cNvPr id="73779" name="Line 51"/>
          <p:cNvSpPr>
            <a:spLocks noChangeShapeType="1"/>
          </p:cNvSpPr>
          <p:nvPr/>
        </p:nvSpPr>
        <p:spPr bwMode="auto">
          <a:xfrm flipH="1">
            <a:off x="7116763" y="1990725"/>
            <a:ext cx="228600" cy="6858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80" name="Text Box 52"/>
          <p:cNvSpPr txBox="1">
            <a:spLocks noChangeArrowheads="1"/>
          </p:cNvSpPr>
          <p:nvPr/>
        </p:nvSpPr>
        <p:spPr bwMode="auto">
          <a:xfrm>
            <a:off x="4754563" y="1889125"/>
            <a:ext cx="1828800" cy="254000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引水路：約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13.8Km</a:t>
            </a:r>
          </a:p>
        </p:txBody>
      </p:sp>
      <p:sp>
        <p:nvSpPr>
          <p:cNvPr id="73781" name="Line 53"/>
          <p:cNvSpPr>
            <a:spLocks noChangeShapeType="1"/>
          </p:cNvSpPr>
          <p:nvPr/>
        </p:nvSpPr>
        <p:spPr bwMode="auto">
          <a:xfrm flipH="1">
            <a:off x="3840163" y="2143125"/>
            <a:ext cx="1295400" cy="24384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82" name="Text Box 54"/>
          <p:cNvSpPr txBox="1">
            <a:spLocks noChangeArrowheads="1"/>
          </p:cNvSpPr>
          <p:nvPr/>
        </p:nvSpPr>
        <p:spPr bwMode="auto">
          <a:xfrm>
            <a:off x="2620963" y="1858963"/>
            <a:ext cx="1828800" cy="893762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55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人工湖區：</a:t>
            </a:r>
          </a:p>
          <a:p>
            <a:pPr>
              <a:lnSpc>
                <a:spcPct val="55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總容量： 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6500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萬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m</a:t>
            </a:r>
            <a:r>
              <a:rPr lang="en-US" altLang="zh-TW" sz="1400" b="1" baseline="300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3</a:t>
            </a:r>
          </a:p>
          <a:p>
            <a:pPr>
              <a:lnSpc>
                <a:spcPct val="55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湖深：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12m</a:t>
            </a:r>
          </a:p>
          <a:p>
            <a:pPr>
              <a:lnSpc>
                <a:spcPct val="55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用地：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700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公頃</a:t>
            </a:r>
          </a:p>
        </p:txBody>
      </p:sp>
      <p:sp>
        <p:nvSpPr>
          <p:cNvPr id="73783" name="Line 55"/>
          <p:cNvSpPr>
            <a:spLocks noChangeShapeType="1"/>
          </p:cNvSpPr>
          <p:nvPr/>
        </p:nvSpPr>
        <p:spPr bwMode="auto">
          <a:xfrm flipH="1">
            <a:off x="2697163" y="2752725"/>
            <a:ext cx="1066800" cy="6096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84" name="Line 56"/>
          <p:cNvSpPr>
            <a:spLocks noChangeShapeType="1"/>
          </p:cNvSpPr>
          <p:nvPr/>
        </p:nvSpPr>
        <p:spPr bwMode="auto">
          <a:xfrm flipH="1">
            <a:off x="1401763" y="2752725"/>
            <a:ext cx="1219200" cy="18288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85" name="Text Box 57"/>
          <p:cNvSpPr txBox="1">
            <a:spLocks noChangeArrowheads="1"/>
          </p:cNvSpPr>
          <p:nvPr/>
        </p:nvSpPr>
        <p:spPr bwMode="auto">
          <a:xfrm>
            <a:off x="639763" y="2295525"/>
            <a:ext cx="9144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南化高屏聯通管線</a:t>
            </a:r>
          </a:p>
        </p:txBody>
      </p:sp>
      <p:sp>
        <p:nvSpPr>
          <p:cNvPr id="73786" name="Freeform 58"/>
          <p:cNvSpPr>
            <a:spLocks/>
          </p:cNvSpPr>
          <p:nvPr/>
        </p:nvSpPr>
        <p:spPr bwMode="auto">
          <a:xfrm>
            <a:off x="227013" y="1422400"/>
            <a:ext cx="971550" cy="5130800"/>
          </a:xfrm>
          <a:custGeom>
            <a:avLst/>
            <a:gdLst>
              <a:gd name="T0" fmla="*/ 2147483647 w 612"/>
              <a:gd name="T1" fmla="*/ 0 h 3232"/>
              <a:gd name="T2" fmla="*/ 2147483647 w 612"/>
              <a:gd name="T3" fmla="*/ 2147483647 h 3232"/>
              <a:gd name="T4" fmla="*/ 2147483647 w 612"/>
              <a:gd name="T5" fmla="*/ 2147483647 h 3232"/>
              <a:gd name="T6" fmla="*/ 2147483647 w 612"/>
              <a:gd name="T7" fmla="*/ 2147483647 h 3232"/>
              <a:gd name="T8" fmla="*/ 2147483647 w 612"/>
              <a:gd name="T9" fmla="*/ 2147483647 h 3232"/>
              <a:gd name="T10" fmla="*/ 2147483647 w 612"/>
              <a:gd name="T11" fmla="*/ 2147483647 h 3232"/>
              <a:gd name="T12" fmla="*/ 2147483647 w 612"/>
              <a:gd name="T13" fmla="*/ 2147483647 h 3232"/>
              <a:gd name="T14" fmla="*/ 2147483647 w 612"/>
              <a:gd name="T15" fmla="*/ 2147483647 h 3232"/>
              <a:gd name="T16" fmla="*/ 2147483647 w 612"/>
              <a:gd name="T17" fmla="*/ 2147483647 h 3232"/>
              <a:gd name="T18" fmla="*/ 2147483647 w 612"/>
              <a:gd name="T19" fmla="*/ 2147483647 h 3232"/>
              <a:gd name="T20" fmla="*/ 2147483647 w 612"/>
              <a:gd name="T21" fmla="*/ 2147483647 h 3232"/>
              <a:gd name="T22" fmla="*/ 2147483647 w 612"/>
              <a:gd name="T23" fmla="*/ 2147483647 h 3232"/>
              <a:gd name="T24" fmla="*/ 2147483647 w 612"/>
              <a:gd name="T25" fmla="*/ 2147483647 h 3232"/>
              <a:gd name="T26" fmla="*/ 2147483647 w 612"/>
              <a:gd name="T27" fmla="*/ 2147483647 h 3232"/>
              <a:gd name="T28" fmla="*/ 2147483647 w 612"/>
              <a:gd name="T29" fmla="*/ 2147483647 h 3232"/>
              <a:gd name="T30" fmla="*/ 2147483647 w 612"/>
              <a:gd name="T31" fmla="*/ 2147483647 h 3232"/>
              <a:gd name="T32" fmla="*/ 2147483647 w 612"/>
              <a:gd name="T33" fmla="*/ 2147483647 h 3232"/>
              <a:gd name="T34" fmla="*/ 2147483647 w 612"/>
              <a:gd name="T35" fmla="*/ 2147483647 h 3232"/>
              <a:gd name="T36" fmla="*/ 2147483647 w 612"/>
              <a:gd name="T37" fmla="*/ 2147483647 h 3232"/>
              <a:gd name="T38" fmla="*/ 2147483647 w 612"/>
              <a:gd name="T39" fmla="*/ 2147483647 h 3232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612"/>
              <a:gd name="T61" fmla="*/ 0 h 3232"/>
              <a:gd name="T62" fmla="*/ 612 w 612"/>
              <a:gd name="T63" fmla="*/ 3232 h 3232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612" h="3232">
                <a:moveTo>
                  <a:pt x="612" y="0"/>
                </a:moveTo>
                <a:cubicBezTo>
                  <a:pt x="591" y="31"/>
                  <a:pt x="584" y="66"/>
                  <a:pt x="574" y="102"/>
                </a:cubicBezTo>
                <a:cubicBezTo>
                  <a:pt x="560" y="151"/>
                  <a:pt x="537" y="200"/>
                  <a:pt x="510" y="243"/>
                </a:cubicBezTo>
                <a:cubicBezTo>
                  <a:pt x="496" y="306"/>
                  <a:pt x="476" y="381"/>
                  <a:pt x="439" y="435"/>
                </a:cubicBezTo>
                <a:cubicBezTo>
                  <a:pt x="429" y="478"/>
                  <a:pt x="421" y="521"/>
                  <a:pt x="407" y="563"/>
                </a:cubicBezTo>
                <a:cubicBezTo>
                  <a:pt x="400" y="584"/>
                  <a:pt x="375" y="620"/>
                  <a:pt x="375" y="620"/>
                </a:cubicBezTo>
                <a:cubicBezTo>
                  <a:pt x="361" y="668"/>
                  <a:pt x="380" y="611"/>
                  <a:pt x="356" y="659"/>
                </a:cubicBezTo>
                <a:cubicBezTo>
                  <a:pt x="341" y="690"/>
                  <a:pt x="334" y="728"/>
                  <a:pt x="324" y="761"/>
                </a:cubicBezTo>
                <a:cubicBezTo>
                  <a:pt x="311" y="862"/>
                  <a:pt x="318" y="963"/>
                  <a:pt x="292" y="1062"/>
                </a:cubicBezTo>
                <a:cubicBezTo>
                  <a:pt x="279" y="1110"/>
                  <a:pt x="265" y="1172"/>
                  <a:pt x="241" y="1216"/>
                </a:cubicBezTo>
                <a:cubicBezTo>
                  <a:pt x="219" y="1256"/>
                  <a:pt x="193" y="1278"/>
                  <a:pt x="183" y="1324"/>
                </a:cubicBezTo>
                <a:cubicBezTo>
                  <a:pt x="167" y="1392"/>
                  <a:pt x="159" y="1464"/>
                  <a:pt x="132" y="1529"/>
                </a:cubicBezTo>
                <a:cubicBezTo>
                  <a:pt x="126" y="1544"/>
                  <a:pt x="121" y="1560"/>
                  <a:pt x="113" y="1574"/>
                </a:cubicBezTo>
                <a:cubicBezTo>
                  <a:pt x="105" y="1587"/>
                  <a:pt x="87" y="1612"/>
                  <a:pt x="87" y="1612"/>
                </a:cubicBezTo>
                <a:cubicBezTo>
                  <a:pt x="77" y="1644"/>
                  <a:pt x="63" y="1676"/>
                  <a:pt x="55" y="1708"/>
                </a:cubicBezTo>
                <a:cubicBezTo>
                  <a:pt x="44" y="1753"/>
                  <a:pt x="39" y="1799"/>
                  <a:pt x="23" y="1843"/>
                </a:cubicBezTo>
                <a:cubicBezTo>
                  <a:pt x="0" y="1988"/>
                  <a:pt x="10" y="2294"/>
                  <a:pt x="42" y="2464"/>
                </a:cubicBezTo>
                <a:cubicBezTo>
                  <a:pt x="47" y="2515"/>
                  <a:pt x="48" y="2567"/>
                  <a:pt x="62" y="2617"/>
                </a:cubicBezTo>
                <a:cubicBezTo>
                  <a:pt x="53" y="2773"/>
                  <a:pt x="49" y="2927"/>
                  <a:pt x="42" y="3084"/>
                </a:cubicBezTo>
                <a:cubicBezTo>
                  <a:pt x="40" y="3137"/>
                  <a:pt x="17" y="3177"/>
                  <a:pt x="17" y="3232"/>
                </a:cubicBezTo>
              </a:path>
            </a:pathLst>
          </a:custGeom>
          <a:noFill/>
          <a:ln w="22225">
            <a:solidFill>
              <a:srgbClr val="0000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87" name="Line 59"/>
          <p:cNvSpPr>
            <a:spLocks noChangeShapeType="1"/>
          </p:cNvSpPr>
          <p:nvPr/>
        </p:nvSpPr>
        <p:spPr bwMode="auto">
          <a:xfrm flipH="1">
            <a:off x="334963" y="5267325"/>
            <a:ext cx="381000" cy="76200"/>
          </a:xfrm>
          <a:prstGeom prst="line">
            <a:avLst/>
          </a:prstGeom>
          <a:noFill/>
          <a:ln w="22225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88" name="Text Box 60"/>
          <p:cNvSpPr txBox="1">
            <a:spLocks noChangeArrowheads="1"/>
          </p:cNvSpPr>
          <p:nvPr/>
        </p:nvSpPr>
        <p:spPr bwMode="auto">
          <a:xfrm>
            <a:off x="868363" y="6181725"/>
            <a:ext cx="1447800" cy="254000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輸水路：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5.5Km</a:t>
            </a:r>
          </a:p>
        </p:txBody>
      </p:sp>
      <p:sp>
        <p:nvSpPr>
          <p:cNvPr id="73789" name="Line 61"/>
          <p:cNvSpPr>
            <a:spLocks noChangeShapeType="1"/>
          </p:cNvSpPr>
          <p:nvPr/>
        </p:nvSpPr>
        <p:spPr bwMode="auto">
          <a:xfrm flipH="1" flipV="1">
            <a:off x="563563" y="5419725"/>
            <a:ext cx="304800" cy="7620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90" name="AutoShape 62"/>
          <p:cNvSpPr>
            <a:spLocks noChangeArrowheads="1"/>
          </p:cNvSpPr>
          <p:nvPr/>
        </p:nvSpPr>
        <p:spPr bwMode="auto">
          <a:xfrm>
            <a:off x="1249363" y="5724525"/>
            <a:ext cx="304800" cy="1524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390204480 h 21600"/>
              <a:gd name="T4" fmla="*/ 0 w 21600"/>
              <a:gd name="T5" fmla="*/ 1332325474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1332325474 h 21600"/>
              <a:gd name="T14" fmla="*/ 2147483647 w 21600"/>
              <a:gd name="T15" fmla="*/ 390204480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73791" name="Freeform 63"/>
          <p:cNvSpPr>
            <a:spLocks/>
          </p:cNvSpPr>
          <p:nvPr/>
        </p:nvSpPr>
        <p:spPr bwMode="auto">
          <a:xfrm>
            <a:off x="1554163" y="5830888"/>
            <a:ext cx="771525" cy="68262"/>
          </a:xfrm>
          <a:custGeom>
            <a:avLst/>
            <a:gdLst>
              <a:gd name="T0" fmla="*/ 0 w 486"/>
              <a:gd name="T1" fmla="*/ 0 h 43"/>
              <a:gd name="T2" fmla="*/ 2147483647 w 486"/>
              <a:gd name="T3" fmla="*/ 2147483647 h 43"/>
              <a:gd name="T4" fmla="*/ 2147483647 w 486"/>
              <a:gd name="T5" fmla="*/ 2147483647 h 43"/>
              <a:gd name="T6" fmla="*/ 0 60000 65536"/>
              <a:gd name="T7" fmla="*/ 0 60000 65536"/>
              <a:gd name="T8" fmla="*/ 0 60000 65536"/>
              <a:gd name="T9" fmla="*/ 0 w 486"/>
              <a:gd name="T10" fmla="*/ 0 h 43"/>
              <a:gd name="T11" fmla="*/ 486 w 486"/>
              <a:gd name="T12" fmla="*/ 43 h 4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6" h="43">
                <a:moveTo>
                  <a:pt x="0" y="0"/>
                </a:moveTo>
                <a:cubicBezTo>
                  <a:pt x="66" y="6"/>
                  <a:pt x="132" y="11"/>
                  <a:pt x="198" y="19"/>
                </a:cubicBezTo>
                <a:cubicBezTo>
                  <a:pt x="286" y="43"/>
                  <a:pt x="397" y="32"/>
                  <a:pt x="486" y="32"/>
                </a:cubicBezTo>
              </a:path>
            </a:pathLst>
          </a:custGeom>
          <a:noFill/>
          <a:ln w="41275" cap="flat">
            <a:solidFill>
              <a:srgbClr val="FF0000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3792" name="Text Box 64"/>
          <p:cNvSpPr txBox="1">
            <a:spLocks noChangeArrowheads="1"/>
          </p:cNvSpPr>
          <p:nvPr/>
        </p:nvSpPr>
        <p:spPr bwMode="auto">
          <a:xfrm>
            <a:off x="3203575" y="6237288"/>
            <a:ext cx="1143000" cy="254000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砂石運輸道</a:t>
            </a:r>
          </a:p>
        </p:txBody>
      </p:sp>
      <p:sp>
        <p:nvSpPr>
          <p:cNvPr id="73793" name="Line 65"/>
          <p:cNvSpPr>
            <a:spLocks noChangeShapeType="1"/>
          </p:cNvSpPr>
          <p:nvPr/>
        </p:nvSpPr>
        <p:spPr bwMode="auto">
          <a:xfrm flipH="1" flipV="1">
            <a:off x="2011363" y="5953125"/>
            <a:ext cx="1219200" cy="4572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6898" name="AutoShape 66"/>
          <p:cNvSpPr>
            <a:spLocks noChangeArrowheads="1"/>
          </p:cNvSpPr>
          <p:nvPr/>
        </p:nvSpPr>
        <p:spPr bwMode="auto">
          <a:xfrm>
            <a:off x="4716463" y="5805488"/>
            <a:ext cx="2160587" cy="863600"/>
          </a:xfrm>
          <a:prstGeom prst="wedgeRoundRectCallout">
            <a:avLst>
              <a:gd name="adj1" fmla="val -48972"/>
              <a:gd name="adj2" fmla="val -226653"/>
              <a:gd name="adj3" fmla="val 16667"/>
            </a:avLst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原先最佳的補注區</a:t>
            </a:r>
          </a:p>
        </p:txBody>
      </p:sp>
      <p:sp>
        <p:nvSpPr>
          <p:cNvPr id="1656899" name="Oval 67"/>
          <p:cNvSpPr>
            <a:spLocks noChangeArrowheads="1"/>
          </p:cNvSpPr>
          <p:nvPr/>
        </p:nvSpPr>
        <p:spPr bwMode="auto">
          <a:xfrm rot="2711215">
            <a:off x="4237038" y="3692525"/>
            <a:ext cx="596900" cy="1654175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6900" name="AutoShape 68"/>
          <p:cNvSpPr>
            <a:spLocks noChangeArrowheads="1"/>
          </p:cNvSpPr>
          <p:nvPr/>
        </p:nvSpPr>
        <p:spPr bwMode="auto">
          <a:xfrm>
            <a:off x="2700338" y="5373688"/>
            <a:ext cx="1944687" cy="719137"/>
          </a:xfrm>
          <a:prstGeom prst="wedgeRoundRectCallout">
            <a:avLst>
              <a:gd name="adj1" fmla="val -70981"/>
              <a:gd name="adj2" fmla="val -204523"/>
              <a:gd name="adj3" fmla="val 16667"/>
            </a:avLst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這兩區夏季幾乎是湧泉區</a:t>
            </a:r>
          </a:p>
        </p:txBody>
      </p:sp>
      <p:sp>
        <p:nvSpPr>
          <p:cNvPr id="1656901" name="AutoShape 69"/>
          <p:cNvSpPr>
            <a:spLocks noChangeArrowheads="1"/>
          </p:cNvSpPr>
          <p:nvPr/>
        </p:nvSpPr>
        <p:spPr bwMode="auto">
          <a:xfrm>
            <a:off x="2700338" y="5373688"/>
            <a:ext cx="1944687" cy="719137"/>
          </a:xfrm>
          <a:prstGeom prst="wedgeRoundRectCallout">
            <a:avLst>
              <a:gd name="adj1" fmla="val -124532"/>
              <a:gd name="adj2" fmla="val -132120"/>
              <a:gd name="adj3" fmla="val 16667"/>
            </a:avLst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這兩區夏季幾乎是湧泉區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56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656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656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56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6898" grpId="0" animBg="1"/>
      <p:bldP spid="1656899" grpId="0" animBg="1"/>
      <p:bldP spid="1656900" grpId="0" animBg="1"/>
      <p:bldP spid="1656901" grpId="0" animBg="1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AutoShape 2"/>
          <p:cNvSpPr>
            <a:spLocks noChangeAspect="1" noChangeArrowheads="1" noTextEdit="1"/>
          </p:cNvSpPr>
          <p:nvPr/>
        </p:nvSpPr>
        <p:spPr bwMode="auto">
          <a:xfrm>
            <a:off x="-36513" y="82550"/>
            <a:ext cx="9180513" cy="6515100"/>
          </a:xfrm>
          <a:prstGeom prst="rect">
            <a:avLst/>
          </a:prstGeom>
          <a:noFill/>
          <a:ln w="9525" algn="ctr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-82550" y="0"/>
            <a:ext cx="9226550" cy="6551613"/>
            <a:chOff x="-40" y="44"/>
            <a:chExt cx="5812" cy="4127"/>
          </a:xfrm>
        </p:grpSpPr>
        <p:pic>
          <p:nvPicPr>
            <p:cNvPr id="74931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-35" y="49"/>
              <a:ext cx="5807" cy="41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4932" name="Rectangle 5"/>
            <p:cNvSpPr>
              <a:spLocks noChangeArrowheads="1"/>
            </p:cNvSpPr>
            <p:nvPr/>
          </p:nvSpPr>
          <p:spPr bwMode="auto">
            <a:xfrm>
              <a:off x="-40" y="44"/>
              <a:ext cx="5807" cy="4127"/>
            </a:xfrm>
            <a:prstGeom prst="rect">
              <a:avLst/>
            </a:prstGeom>
            <a:noFill/>
            <a:ln w="7938" cap="rnd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756" name="Rectangle 6"/>
          <p:cNvSpPr>
            <a:spLocks noChangeArrowheads="1"/>
          </p:cNvSpPr>
          <p:nvPr/>
        </p:nvSpPr>
        <p:spPr bwMode="auto">
          <a:xfrm>
            <a:off x="2524125" y="1222375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57" name="Rectangle 7"/>
          <p:cNvSpPr>
            <a:spLocks noChangeArrowheads="1"/>
          </p:cNvSpPr>
          <p:nvPr/>
        </p:nvSpPr>
        <p:spPr bwMode="auto">
          <a:xfrm>
            <a:off x="2657475" y="127952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#2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58" name="Rectangle 8"/>
          <p:cNvSpPr>
            <a:spLocks noChangeArrowheads="1"/>
          </p:cNvSpPr>
          <p:nvPr/>
        </p:nvSpPr>
        <p:spPr bwMode="auto">
          <a:xfrm>
            <a:off x="2857500" y="942975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59" name="Rectangle 9"/>
          <p:cNvSpPr>
            <a:spLocks noChangeArrowheads="1"/>
          </p:cNvSpPr>
          <p:nvPr/>
        </p:nvSpPr>
        <p:spPr bwMode="auto">
          <a:xfrm>
            <a:off x="2990850" y="100012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#3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60" name="Rectangle 10"/>
          <p:cNvSpPr>
            <a:spLocks noChangeArrowheads="1"/>
          </p:cNvSpPr>
          <p:nvPr/>
        </p:nvSpPr>
        <p:spPr bwMode="auto">
          <a:xfrm>
            <a:off x="2524125" y="777875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61" name="Rectangle 11"/>
          <p:cNvSpPr>
            <a:spLocks noChangeArrowheads="1"/>
          </p:cNvSpPr>
          <p:nvPr/>
        </p:nvSpPr>
        <p:spPr bwMode="auto">
          <a:xfrm>
            <a:off x="2657475" y="83502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#7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62" name="Rectangle 12"/>
          <p:cNvSpPr>
            <a:spLocks noChangeArrowheads="1"/>
          </p:cNvSpPr>
          <p:nvPr/>
        </p:nvSpPr>
        <p:spPr bwMode="auto">
          <a:xfrm>
            <a:off x="2973388" y="152400"/>
            <a:ext cx="54927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63" name="Rectangle 13"/>
          <p:cNvSpPr>
            <a:spLocks noChangeArrowheads="1"/>
          </p:cNvSpPr>
          <p:nvPr/>
        </p:nvSpPr>
        <p:spPr bwMode="auto">
          <a:xfrm>
            <a:off x="3106738" y="209550"/>
            <a:ext cx="8255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64" name="Rectangle 14"/>
          <p:cNvSpPr>
            <a:spLocks noChangeArrowheads="1"/>
          </p:cNvSpPr>
          <p:nvPr/>
        </p:nvSpPr>
        <p:spPr bwMode="auto">
          <a:xfrm>
            <a:off x="3189288" y="209550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10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65" name="Rectangle 15"/>
          <p:cNvSpPr>
            <a:spLocks noChangeArrowheads="1"/>
          </p:cNvSpPr>
          <p:nvPr/>
        </p:nvSpPr>
        <p:spPr bwMode="auto">
          <a:xfrm>
            <a:off x="2690813" y="481013"/>
            <a:ext cx="415925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66" name="Rectangle 16"/>
          <p:cNvSpPr>
            <a:spLocks noChangeArrowheads="1"/>
          </p:cNvSpPr>
          <p:nvPr/>
        </p:nvSpPr>
        <p:spPr bwMode="auto">
          <a:xfrm>
            <a:off x="2824163" y="539750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#6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67" name="Rectangle 17"/>
          <p:cNvSpPr>
            <a:spLocks noChangeArrowheads="1"/>
          </p:cNvSpPr>
          <p:nvPr/>
        </p:nvSpPr>
        <p:spPr bwMode="auto">
          <a:xfrm>
            <a:off x="3106738" y="538163"/>
            <a:ext cx="415925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68" name="Rectangle 18"/>
          <p:cNvSpPr>
            <a:spLocks noChangeArrowheads="1"/>
          </p:cNvSpPr>
          <p:nvPr/>
        </p:nvSpPr>
        <p:spPr bwMode="auto">
          <a:xfrm>
            <a:off x="3240088" y="596900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#5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69" name="Rectangle 19"/>
          <p:cNvSpPr>
            <a:spLocks noChangeArrowheads="1"/>
          </p:cNvSpPr>
          <p:nvPr/>
        </p:nvSpPr>
        <p:spPr bwMode="auto">
          <a:xfrm>
            <a:off x="3114675" y="925513"/>
            <a:ext cx="415925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70" name="Rectangle 20"/>
          <p:cNvSpPr>
            <a:spLocks noChangeArrowheads="1"/>
          </p:cNvSpPr>
          <p:nvPr/>
        </p:nvSpPr>
        <p:spPr bwMode="auto">
          <a:xfrm>
            <a:off x="3248025" y="984250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#9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71" name="Rectangle 21"/>
          <p:cNvSpPr>
            <a:spLocks noChangeArrowheads="1"/>
          </p:cNvSpPr>
          <p:nvPr/>
        </p:nvSpPr>
        <p:spPr bwMode="auto">
          <a:xfrm>
            <a:off x="3148013" y="1346200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72" name="Rectangle 22"/>
          <p:cNvSpPr>
            <a:spLocks noChangeArrowheads="1"/>
          </p:cNvSpPr>
          <p:nvPr/>
        </p:nvSpPr>
        <p:spPr bwMode="auto">
          <a:xfrm>
            <a:off x="3281363" y="1403350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#4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73" name="Rectangle 23"/>
          <p:cNvSpPr>
            <a:spLocks noChangeArrowheads="1"/>
          </p:cNvSpPr>
          <p:nvPr/>
        </p:nvSpPr>
        <p:spPr bwMode="auto">
          <a:xfrm>
            <a:off x="2524125" y="1798638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74" name="Rectangle 24"/>
          <p:cNvSpPr>
            <a:spLocks noChangeArrowheads="1"/>
          </p:cNvSpPr>
          <p:nvPr/>
        </p:nvSpPr>
        <p:spPr bwMode="auto">
          <a:xfrm>
            <a:off x="2657475" y="185578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#1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75" name="Rectangle 25"/>
          <p:cNvSpPr>
            <a:spLocks noChangeArrowheads="1"/>
          </p:cNvSpPr>
          <p:nvPr/>
        </p:nvSpPr>
        <p:spPr bwMode="auto">
          <a:xfrm>
            <a:off x="3106738" y="1879600"/>
            <a:ext cx="415925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76" name="Rectangle 26"/>
          <p:cNvSpPr>
            <a:spLocks noChangeArrowheads="1"/>
          </p:cNvSpPr>
          <p:nvPr/>
        </p:nvSpPr>
        <p:spPr bwMode="auto">
          <a:xfrm>
            <a:off x="3240088" y="193833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#8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77" name="Oval 27"/>
          <p:cNvSpPr>
            <a:spLocks noChangeArrowheads="1"/>
          </p:cNvSpPr>
          <p:nvPr/>
        </p:nvSpPr>
        <p:spPr bwMode="auto">
          <a:xfrm>
            <a:off x="1717675" y="6045200"/>
            <a:ext cx="82550" cy="80963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78" name="Oval 28"/>
          <p:cNvSpPr>
            <a:spLocks noChangeArrowheads="1"/>
          </p:cNvSpPr>
          <p:nvPr/>
        </p:nvSpPr>
        <p:spPr bwMode="auto">
          <a:xfrm>
            <a:off x="1258888" y="6035675"/>
            <a:ext cx="84137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79" name="Oval 29"/>
          <p:cNvSpPr>
            <a:spLocks noChangeArrowheads="1"/>
          </p:cNvSpPr>
          <p:nvPr/>
        </p:nvSpPr>
        <p:spPr bwMode="auto">
          <a:xfrm>
            <a:off x="2190750" y="6086475"/>
            <a:ext cx="84138" cy="80963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80" name="Oval 30"/>
          <p:cNvSpPr>
            <a:spLocks noChangeArrowheads="1"/>
          </p:cNvSpPr>
          <p:nvPr/>
        </p:nvSpPr>
        <p:spPr bwMode="auto">
          <a:xfrm>
            <a:off x="2773363" y="5880100"/>
            <a:ext cx="84137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81" name="Oval 31"/>
          <p:cNvSpPr>
            <a:spLocks noChangeArrowheads="1"/>
          </p:cNvSpPr>
          <p:nvPr/>
        </p:nvSpPr>
        <p:spPr bwMode="auto">
          <a:xfrm>
            <a:off x="2200275" y="5764213"/>
            <a:ext cx="82550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82" name="Rectangle 32"/>
          <p:cNvSpPr>
            <a:spLocks noChangeArrowheads="1"/>
          </p:cNvSpPr>
          <p:nvPr/>
        </p:nvSpPr>
        <p:spPr bwMode="auto">
          <a:xfrm>
            <a:off x="1276350" y="5797550"/>
            <a:ext cx="415925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83" name="Rectangle 33"/>
          <p:cNvSpPr>
            <a:spLocks noChangeArrowheads="1"/>
          </p:cNvSpPr>
          <p:nvPr/>
        </p:nvSpPr>
        <p:spPr bwMode="auto">
          <a:xfrm>
            <a:off x="1409700" y="585628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#3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84" name="Rectangle 34"/>
          <p:cNvSpPr>
            <a:spLocks noChangeArrowheads="1"/>
          </p:cNvSpPr>
          <p:nvPr/>
        </p:nvSpPr>
        <p:spPr bwMode="auto">
          <a:xfrm>
            <a:off x="1525588" y="6126163"/>
            <a:ext cx="415925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85" name="Rectangle 35"/>
          <p:cNvSpPr>
            <a:spLocks noChangeArrowheads="1"/>
          </p:cNvSpPr>
          <p:nvPr/>
        </p:nvSpPr>
        <p:spPr bwMode="auto">
          <a:xfrm>
            <a:off x="1658938" y="6184900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#2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86" name="Rectangle 36"/>
          <p:cNvSpPr>
            <a:spLocks noChangeArrowheads="1"/>
          </p:cNvSpPr>
          <p:nvPr/>
        </p:nvSpPr>
        <p:spPr bwMode="auto">
          <a:xfrm>
            <a:off x="2274888" y="6076950"/>
            <a:ext cx="415925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87" name="Rectangle 37"/>
          <p:cNvSpPr>
            <a:spLocks noChangeArrowheads="1"/>
          </p:cNvSpPr>
          <p:nvPr/>
        </p:nvSpPr>
        <p:spPr bwMode="auto">
          <a:xfrm>
            <a:off x="2408238" y="613568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#1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88" name="Rectangle 38"/>
          <p:cNvSpPr>
            <a:spLocks noChangeArrowheads="1"/>
          </p:cNvSpPr>
          <p:nvPr/>
        </p:nvSpPr>
        <p:spPr bwMode="auto">
          <a:xfrm>
            <a:off x="2724150" y="5921375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89" name="Rectangle 39"/>
          <p:cNvSpPr>
            <a:spLocks noChangeArrowheads="1"/>
          </p:cNvSpPr>
          <p:nvPr/>
        </p:nvSpPr>
        <p:spPr bwMode="auto">
          <a:xfrm>
            <a:off x="2857500" y="597852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#5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790" name="Oval 40"/>
          <p:cNvSpPr>
            <a:spLocks noChangeArrowheads="1"/>
          </p:cNvSpPr>
          <p:nvPr/>
        </p:nvSpPr>
        <p:spPr bwMode="auto">
          <a:xfrm>
            <a:off x="2773363" y="5551488"/>
            <a:ext cx="84137" cy="80962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1" name="Oval 41"/>
          <p:cNvSpPr>
            <a:spLocks noChangeArrowheads="1"/>
          </p:cNvSpPr>
          <p:nvPr/>
        </p:nvSpPr>
        <p:spPr bwMode="auto">
          <a:xfrm>
            <a:off x="2924175" y="5468938"/>
            <a:ext cx="82550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2" name="Oval 42"/>
          <p:cNvSpPr>
            <a:spLocks noChangeArrowheads="1"/>
          </p:cNvSpPr>
          <p:nvPr/>
        </p:nvSpPr>
        <p:spPr bwMode="auto">
          <a:xfrm>
            <a:off x="2814638" y="5097463"/>
            <a:ext cx="84137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3" name="Oval 43"/>
          <p:cNvSpPr>
            <a:spLocks noChangeArrowheads="1"/>
          </p:cNvSpPr>
          <p:nvPr/>
        </p:nvSpPr>
        <p:spPr bwMode="auto">
          <a:xfrm>
            <a:off x="2033588" y="5138738"/>
            <a:ext cx="82550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4" name="Oval 44"/>
          <p:cNvSpPr>
            <a:spLocks noChangeArrowheads="1"/>
          </p:cNvSpPr>
          <p:nvPr/>
        </p:nvSpPr>
        <p:spPr bwMode="auto">
          <a:xfrm>
            <a:off x="3522663" y="5386388"/>
            <a:ext cx="82550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5" name="Oval 45"/>
          <p:cNvSpPr>
            <a:spLocks noChangeArrowheads="1"/>
          </p:cNvSpPr>
          <p:nvPr/>
        </p:nvSpPr>
        <p:spPr bwMode="auto">
          <a:xfrm>
            <a:off x="2847975" y="4818063"/>
            <a:ext cx="84138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6" name="Oval 46"/>
          <p:cNvSpPr>
            <a:spLocks noChangeArrowheads="1"/>
          </p:cNvSpPr>
          <p:nvPr/>
        </p:nvSpPr>
        <p:spPr bwMode="auto">
          <a:xfrm>
            <a:off x="1992313" y="4686300"/>
            <a:ext cx="82550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7" name="Oval 47"/>
          <p:cNvSpPr>
            <a:spLocks noChangeArrowheads="1"/>
          </p:cNvSpPr>
          <p:nvPr/>
        </p:nvSpPr>
        <p:spPr bwMode="auto">
          <a:xfrm>
            <a:off x="1492250" y="4892675"/>
            <a:ext cx="82550" cy="8255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8" name="Rectangle 48"/>
          <p:cNvSpPr>
            <a:spLocks noChangeArrowheads="1"/>
          </p:cNvSpPr>
          <p:nvPr/>
        </p:nvSpPr>
        <p:spPr bwMode="auto">
          <a:xfrm>
            <a:off x="2441575" y="5468938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799" name="Rectangle 49"/>
          <p:cNvSpPr>
            <a:spLocks noChangeArrowheads="1"/>
          </p:cNvSpPr>
          <p:nvPr/>
        </p:nvSpPr>
        <p:spPr bwMode="auto">
          <a:xfrm>
            <a:off x="2573338" y="552608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#6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00" name="Rectangle 50"/>
          <p:cNvSpPr>
            <a:spLocks noChangeArrowheads="1"/>
          </p:cNvSpPr>
          <p:nvPr/>
        </p:nvSpPr>
        <p:spPr bwMode="auto">
          <a:xfrm>
            <a:off x="2924175" y="5468938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01" name="Rectangle 51"/>
          <p:cNvSpPr>
            <a:spLocks noChangeArrowheads="1"/>
          </p:cNvSpPr>
          <p:nvPr/>
        </p:nvSpPr>
        <p:spPr bwMode="auto">
          <a:xfrm>
            <a:off x="3055938" y="552608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#7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02" name="Rectangle 52"/>
          <p:cNvSpPr>
            <a:spLocks noChangeArrowheads="1"/>
          </p:cNvSpPr>
          <p:nvPr/>
        </p:nvSpPr>
        <p:spPr bwMode="auto">
          <a:xfrm>
            <a:off x="2524125" y="4975225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03" name="Rectangle 53"/>
          <p:cNvSpPr>
            <a:spLocks noChangeArrowheads="1"/>
          </p:cNvSpPr>
          <p:nvPr/>
        </p:nvSpPr>
        <p:spPr bwMode="auto">
          <a:xfrm>
            <a:off x="2657475" y="503237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#8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04" name="Rectangle 54"/>
          <p:cNvSpPr>
            <a:spLocks noChangeArrowheads="1"/>
          </p:cNvSpPr>
          <p:nvPr/>
        </p:nvSpPr>
        <p:spPr bwMode="auto">
          <a:xfrm>
            <a:off x="1733550" y="5057775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05" name="Rectangle 55"/>
          <p:cNvSpPr>
            <a:spLocks noChangeArrowheads="1"/>
          </p:cNvSpPr>
          <p:nvPr/>
        </p:nvSpPr>
        <p:spPr bwMode="auto">
          <a:xfrm>
            <a:off x="1866900" y="511492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#9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06" name="Rectangle 56"/>
          <p:cNvSpPr>
            <a:spLocks noChangeArrowheads="1"/>
          </p:cNvSpPr>
          <p:nvPr/>
        </p:nvSpPr>
        <p:spPr bwMode="auto">
          <a:xfrm>
            <a:off x="3363913" y="5122863"/>
            <a:ext cx="500062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07" name="Rectangle 57"/>
          <p:cNvSpPr>
            <a:spLocks noChangeArrowheads="1"/>
          </p:cNvSpPr>
          <p:nvPr/>
        </p:nvSpPr>
        <p:spPr bwMode="auto">
          <a:xfrm>
            <a:off x="3497263" y="5181600"/>
            <a:ext cx="8255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08" name="Rectangle 58"/>
          <p:cNvSpPr>
            <a:spLocks noChangeArrowheads="1"/>
          </p:cNvSpPr>
          <p:nvPr/>
        </p:nvSpPr>
        <p:spPr bwMode="auto">
          <a:xfrm>
            <a:off x="3581400" y="5181600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10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09" name="Rectangle 59"/>
          <p:cNvSpPr>
            <a:spLocks noChangeArrowheads="1"/>
          </p:cNvSpPr>
          <p:nvPr/>
        </p:nvSpPr>
        <p:spPr bwMode="auto">
          <a:xfrm>
            <a:off x="2857500" y="4645025"/>
            <a:ext cx="498475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10" name="Rectangle 60"/>
          <p:cNvSpPr>
            <a:spLocks noChangeArrowheads="1"/>
          </p:cNvSpPr>
          <p:nvPr/>
        </p:nvSpPr>
        <p:spPr bwMode="auto">
          <a:xfrm>
            <a:off x="2990850" y="4703763"/>
            <a:ext cx="8255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11" name="Rectangle 61"/>
          <p:cNvSpPr>
            <a:spLocks noChangeArrowheads="1"/>
          </p:cNvSpPr>
          <p:nvPr/>
        </p:nvSpPr>
        <p:spPr bwMode="auto">
          <a:xfrm>
            <a:off x="3073400" y="4703763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11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12" name="Rectangle 62"/>
          <p:cNvSpPr>
            <a:spLocks noChangeArrowheads="1"/>
          </p:cNvSpPr>
          <p:nvPr/>
        </p:nvSpPr>
        <p:spPr bwMode="auto">
          <a:xfrm>
            <a:off x="1692275" y="4481513"/>
            <a:ext cx="49847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13" name="Rectangle 63"/>
          <p:cNvSpPr>
            <a:spLocks noChangeArrowheads="1"/>
          </p:cNvSpPr>
          <p:nvPr/>
        </p:nvSpPr>
        <p:spPr bwMode="auto">
          <a:xfrm>
            <a:off x="1825625" y="4538663"/>
            <a:ext cx="8255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14" name="Rectangle 64"/>
          <p:cNvSpPr>
            <a:spLocks noChangeArrowheads="1"/>
          </p:cNvSpPr>
          <p:nvPr/>
        </p:nvSpPr>
        <p:spPr bwMode="auto">
          <a:xfrm>
            <a:off x="1908175" y="4538663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12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15" name="Rectangle 65"/>
          <p:cNvSpPr>
            <a:spLocks noChangeArrowheads="1"/>
          </p:cNvSpPr>
          <p:nvPr/>
        </p:nvSpPr>
        <p:spPr bwMode="auto">
          <a:xfrm>
            <a:off x="1192213" y="4645025"/>
            <a:ext cx="500062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16" name="Rectangle 66"/>
          <p:cNvSpPr>
            <a:spLocks noChangeArrowheads="1"/>
          </p:cNvSpPr>
          <p:nvPr/>
        </p:nvSpPr>
        <p:spPr bwMode="auto">
          <a:xfrm>
            <a:off x="1325563" y="4703763"/>
            <a:ext cx="8255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17" name="Rectangle 67"/>
          <p:cNvSpPr>
            <a:spLocks noChangeArrowheads="1"/>
          </p:cNvSpPr>
          <p:nvPr/>
        </p:nvSpPr>
        <p:spPr bwMode="auto">
          <a:xfrm>
            <a:off x="1409700" y="4703763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13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18" name="Rectangle 68"/>
          <p:cNvSpPr>
            <a:spLocks noChangeArrowheads="1"/>
          </p:cNvSpPr>
          <p:nvPr/>
        </p:nvSpPr>
        <p:spPr bwMode="auto">
          <a:xfrm>
            <a:off x="2847975" y="1855788"/>
            <a:ext cx="84138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19" name="Rectangle 69"/>
          <p:cNvSpPr>
            <a:spLocks noChangeArrowheads="1"/>
          </p:cNvSpPr>
          <p:nvPr/>
        </p:nvSpPr>
        <p:spPr bwMode="auto">
          <a:xfrm>
            <a:off x="2690813" y="1485900"/>
            <a:ext cx="82550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20" name="Rectangle 70"/>
          <p:cNvSpPr>
            <a:spLocks noChangeArrowheads="1"/>
          </p:cNvSpPr>
          <p:nvPr/>
        </p:nvSpPr>
        <p:spPr bwMode="auto">
          <a:xfrm>
            <a:off x="3273425" y="2093913"/>
            <a:ext cx="82550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21" name="Rectangle 71"/>
          <p:cNvSpPr>
            <a:spLocks noChangeArrowheads="1"/>
          </p:cNvSpPr>
          <p:nvPr/>
        </p:nvSpPr>
        <p:spPr bwMode="auto">
          <a:xfrm>
            <a:off x="3355975" y="1271588"/>
            <a:ext cx="82550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22" name="Rectangle 72"/>
          <p:cNvSpPr>
            <a:spLocks noChangeArrowheads="1"/>
          </p:cNvSpPr>
          <p:nvPr/>
        </p:nvSpPr>
        <p:spPr bwMode="auto">
          <a:xfrm>
            <a:off x="3230563" y="884238"/>
            <a:ext cx="84137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23" name="Rectangle 73"/>
          <p:cNvSpPr>
            <a:spLocks noChangeArrowheads="1"/>
          </p:cNvSpPr>
          <p:nvPr/>
        </p:nvSpPr>
        <p:spPr bwMode="auto">
          <a:xfrm>
            <a:off x="3181350" y="744538"/>
            <a:ext cx="82550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24" name="Rectangle 74"/>
          <p:cNvSpPr>
            <a:spLocks noChangeArrowheads="1"/>
          </p:cNvSpPr>
          <p:nvPr/>
        </p:nvSpPr>
        <p:spPr bwMode="auto">
          <a:xfrm>
            <a:off x="2857500" y="1106488"/>
            <a:ext cx="82550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25" name="Rectangle 75"/>
          <p:cNvSpPr>
            <a:spLocks noChangeArrowheads="1"/>
          </p:cNvSpPr>
          <p:nvPr/>
        </p:nvSpPr>
        <p:spPr bwMode="auto">
          <a:xfrm>
            <a:off x="2724150" y="1033463"/>
            <a:ext cx="82550" cy="80962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26" name="Rectangle 76"/>
          <p:cNvSpPr>
            <a:spLocks noChangeArrowheads="1"/>
          </p:cNvSpPr>
          <p:nvPr/>
        </p:nvSpPr>
        <p:spPr bwMode="auto">
          <a:xfrm>
            <a:off x="3022600" y="530225"/>
            <a:ext cx="84138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27" name="Rectangle 77"/>
          <p:cNvSpPr>
            <a:spLocks noChangeArrowheads="1"/>
          </p:cNvSpPr>
          <p:nvPr/>
        </p:nvSpPr>
        <p:spPr bwMode="auto">
          <a:xfrm>
            <a:off x="3155950" y="103188"/>
            <a:ext cx="84138" cy="8255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grpSp>
        <p:nvGrpSpPr>
          <p:cNvPr id="3" name="Group 78"/>
          <p:cNvGrpSpPr>
            <a:grpSpLocks/>
          </p:cNvGrpSpPr>
          <p:nvPr/>
        </p:nvGrpSpPr>
        <p:grpSpPr bwMode="auto">
          <a:xfrm>
            <a:off x="1608138" y="3657600"/>
            <a:ext cx="84137" cy="82550"/>
            <a:chOff x="1013" y="2304"/>
            <a:chExt cx="53" cy="52"/>
          </a:xfrm>
        </p:grpSpPr>
        <p:sp>
          <p:nvSpPr>
            <p:cNvPr id="74927" name="Oval 79"/>
            <p:cNvSpPr>
              <a:spLocks noChangeArrowheads="1"/>
            </p:cNvSpPr>
            <p:nvPr/>
          </p:nvSpPr>
          <p:spPr bwMode="auto">
            <a:xfrm>
              <a:off x="1013" y="2304"/>
              <a:ext cx="53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28" name="Oval 80"/>
            <p:cNvSpPr>
              <a:spLocks noChangeArrowheads="1"/>
            </p:cNvSpPr>
            <p:nvPr/>
          </p:nvSpPr>
          <p:spPr bwMode="auto">
            <a:xfrm>
              <a:off x="1013" y="2304"/>
              <a:ext cx="53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29" name="Line 81"/>
            <p:cNvSpPr>
              <a:spLocks noChangeShapeType="1"/>
            </p:cNvSpPr>
            <p:nvPr/>
          </p:nvSpPr>
          <p:spPr bwMode="auto">
            <a:xfrm>
              <a:off x="1019" y="2309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30" name="Line 82"/>
            <p:cNvSpPr>
              <a:spLocks noChangeShapeType="1"/>
            </p:cNvSpPr>
            <p:nvPr/>
          </p:nvSpPr>
          <p:spPr bwMode="auto">
            <a:xfrm flipV="1">
              <a:off x="1019" y="2309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grpSp>
        <p:nvGrpSpPr>
          <p:cNvPr id="4" name="Group 83"/>
          <p:cNvGrpSpPr>
            <a:grpSpLocks/>
          </p:cNvGrpSpPr>
          <p:nvPr/>
        </p:nvGrpSpPr>
        <p:grpSpPr bwMode="auto">
          <a:xfrm>
            <a:off x="2649538" y="3114675"/>
            <a:ext cx="82550" cy="82550"/>
            <a:chOff x="1669" y="1962"/>
            <a:chExt cx="52" cy="52"/>
          </a:xfrm>
        </p:grpSpPr>
        <p:sp>
          <p:nvSpPr>
            <p:cNvPr id="74923" name="Oval 84"/>
            <p:cNvSpPr>
              <a:spLocks noChangeArrowheads="1"/>
            </p:cNvSpPr>
            <p:nvPr/>
          </p:nvSpPr>
          <p:spPr bwMode="auto">
            <a:xfrm>
              <a:off x="1669" y="1962"/>
              <a:ext cx="52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24" name="Oval 85"/>
            <p:cNvSpPr>
              <a:spLocks noChangeArrowheads="1"/>
            </p:cNvSpPr>
            <p:nvPr/>
          </p:nvSpPr>
          <p:spPr bwMode="auto">
            <a:xfrm>
              <a:off x="1669" y="1962"/>
              <a:ext cx="52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25" name="Line 86"/>
            <p:cNvSpPr>
              <a:spLocks noChangeShapeType="1"/>
            </p:cNvSpPr>
            <p:nvPr/>
          </p:nvSpPr>
          <p:spPr bwMode="auto">
            <a:xfrm>
              <a:off x="1674" y="1967"/>
              <a:ext cx="42" cy="37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26" name="Line 87"/>
            <p:cNvSpPr>
              <a:spLocks noChangeShapeType="1"/>
            </p:cNvSpPr>
            <p:nvPr/>
          </p:nvSpPr>
          <p:spPr bwMode="auto">
            <a:xfrm flipV="1">
              <a:off x="1674" y="1967"/>
              <a:ext cx="42" cy="37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30" name="Rectangle 88"/>
          <p:cNvSpPr>
            <a:spLocks noChangeArrowheads="1"/>
          </p:cNvSpPr>
          <p:nvPr/>
        </p:nvSpPr>
        <p:spPr bwMode="auto">
          <a:xfrm>
            <a:off x="1358900" y="3525838"/>
            <a:ext cx="415925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31" name="Rectangle 89"/>
          <p:cNvSpPr>
            <a:spLocks noChangeArrowheads="1"/>
          </p:cNvSpPr>
          <p:nvPr/>
        </p:nvSpPr>
        <p:spPr bwMode="auto">
          <a:xfrm>
            <a:off x="1492250" y="358457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#5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32" name="Rectangle 90"/>
          <p:cNvSpPr>
            <a:spLocks noChangeArrowheads="1"/>
          </p:cNvSpPr>
          <p:nvPr/>
        </p:nvSpPr>
        <p:spPr bwMode="auto">
          <a:xfrm>
            <a:off x="2357438" y="3163888"/>
            <a:ext cx="415925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33" name="Rectangle 91"/>
          <p:cNvSpPr>
            <a:spLocks noChangeArrowheads="1"/>
          </p:cNvSpPr>
          <p:nvPr/>
        </p:nvSpPr>
        <p:spPr bwMode="auto">
          <a:xfrm>
            <a:off x="2490788" y="322262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#4</a:t>
            </a:r>
            <a:endParaRPr lang="en-US" altLang="zh-TW" sz="1400">
              <a:latin typeface="Arial" pitchFamily="34" charset="0"/>
            </a:endParaRPr>
          </a:p>
        </p:txBody>
      </p:sp>
      <p:grpSp>
        <p:nvGrpSpPr>
          <p:cNvPr id="5" name="Group 92"/>
          <p:cNvGrpSpPr>
            <a:grpSpLocks/>
          </p:cNvGrpSpPr>
          <p:nvPr/>
        </p:nvGrpSpPr>
        <p:grpSpPr bwMode="auto">
          <a:xfrm>
            <a:off x="3273425" y="2505075"/>
            <a:ext cx="82550" cy="82550"/>
            <a:chOff x="2062" y="1578"/>
            <a:chExt cx="52" cy="52"/>
          </a:xfrm>
        </p:grpSpPr>
        <p:sp>
          <p:nvSpPr>
            <p:cNvPr id="74919" name="Oval 93"/>
            <p:cNvSpPr>
              <a:spLocks noChangeArrowheads="1"/>
            </p:cNvSpPr>
            <p:nvPr/>
          </p:nvSpPr>
          <p:spPr bwMode="auto">
            <a:xfrm>
              <a:off x="2062" y="1578"/>
              <a:ext cx="52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20" name="Oval 94"/>
            <p:cNvSpPr>
              <a:spLocks noChangeArrowheads="1"/>
            </p:cNvSpPr>
            <p:nvPr/>
          </p:nvSpPr>
          <p:spPr bwMode="auto">
            <a:xfrm>
              <a:off x="2062" y="1578"/>
              <a:ext cx="52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21" name="Line 95"/>
            <p:cNvSpPr>
              <a:spLocks noChangeShapeType="1"/>
            </p:cNvSpPr>
            <p:nvPr/>
          </p:nvSpPr>
          <p:spPr bwMode="auto">
            <a:xfrm>
              <a:off x="2067" y="1584"/>
              <a:ext cx="42" cy="41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22" name="Line 96"/>
            <p:cNvSpPr>
              <a:spLocks noChangeShapeType="1"/>
            </p:cNvSpPr>
            <p:nvPr/>
          </p:nvSpPr>
          <p:spPr bwMode="auto">
            <a:xfrm flipV="1">
              <a:off x="2067" y="1584"/>
              <a:ext cx="42" cy="41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35" name="Rectangle 97"/>
          <p:cNvSpPr>
            <a:spLocks noChangeArrowheads="1"/>
          </p:cNvSpPr>
          <p:nvPr/>
        </p:nvSpPr>
        <p:spPr bwMode="auto">
          <a:xfrm>
            <a:off x="3106738" y="2587625"/>
            <a:ext cx="415925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36" name="Rectangle 98"/>
          <p:cNvSpPr>
            <a:spLocks noChangeArrowheads="1"/>
          </p:cNvSpPr>
          <p:nvPr/>
        </p:nvSpPr>
        <p:spPr bwMode="auto">
          <a:xfrm>
            <a:off x="3240088" y="2646363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#3</a:t>
            </a:r>
            <a:endParaRPr lang="en-US" altLang="zh-TW" sz="1400">
              <a:latin typeface="Arial" pitchFamily="34" charset="0"/>
            </a:endParaRPr>
          </a:p>
        </p:txBody>
      </p:sp>
      <p:grpSp>
        <p:nvGrpSpPr>
          <p:cNvPr id="6" name="Group 99"/>
          <p:cNvGrpSpPr>
            <a:grpSpLocks/>
          </p:cNvGrpSpPr>
          <p:nvPr/>
        </p:nvGrpSpPr>
        <p:grpSpPr bwMode="auto">
          <a:xfrm>
            <a:off x="3938588" y="3657600"/>
            <a:ext cx="82550" cy="82550"/>
            <a:chOff x="2481" y="2304"/>
            <a:chExt cx="52" cy="52"/>
          </a:xfrm>
        </p:grpSpPr>
        <p:sp>
          <p:nvSpPr>
            <p:cNvPr id="74915" name="Oval 100"/>
            <p:cNvSpPr>
              <a:spLocks noChangeArrowheads="1"/>
            </p:cNvSpPr>
            <p:nvPr/>
          </p:nvSpPr>
          <p:spPr bwMode="auto">
            <a:xfrm>
              <a:off x="2481" y="2304"/>
              <a:ext cx="52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16" name="Oval 101"/>
            <p:cNvSpPr>
              <a:spLocks noChangeArrowheads="1"/>
            </p:cNvSpPr>
            <p:nvPr/>
          </p:nvSpPr>
          <p:spPr bwMode="auto">
            <a:xfrm>
              <a:off x="2481" y="2304"/>
              <a:ext cx="52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17" name="Line 102"/>
            <p:cNvSpPr>
              <a:spLocks noChangeShapeType="1"/>
            </p:cNvSpPr>
            <p:nvPr/>
          </p:nvSpPr>
          <p:spPr bwMode="auto">
            <a:xfrm>
              <a:off x="2486" y="2309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18" name="Line 103"/>
            <p:cNvSpPr>
              <a:spLocks noChangeShapeType="1"/>
            </p:cNvSpPr>
            <p:nvPr/>
          </p:nvSpPr>
          <p:spPr bwMode="auto">
            <a:xfrm flipV="1">
              <a:off x="2486" y="2309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38" name="Rectangle 104"/>
          <p:cNvSpPr>
            <a:spLocks noChangeArrowheads="1"/>
          </p:cNvSpPr>
          <p:nvPr/>
        </p:nvSpPr>
        <p:spPr bwMode="auto">
          <a:xfrm>
            <a:off x="3605213" y="3657600"/>
            <a:ext cx="500062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39" name="Rectangle 105"/>
          <p:cNvSpPr>
            <a:spLocks noChangeArrowheads="1"/>
          </p:cNvSpPr>
          <p:nvPr/>
        </p:nvSpPr>
        <p:spPr bwMode="auto">
          <a:xfrm>
            <a:off x="3738563" y="3716338"/>
            <a:ext cx="8255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40" name="Rectangle 106"/>
          <p:cNvSpPr>
            <a:spLocks noChangeArrowheads="1"/>
          </p:cNvSpPr>
          <p:nvPr/>
        </p:nvSpPr>
        <p:spPr bwMode="auto">
          <a:xfrm>
            <a:off x="3822700" y="371633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19</a:t>
            </a:r>
            <a:endParaRPr lang="en-US" altLang="zh-TW" sz="1400">
              <a:latin typeface="Arial" pitchFamily="34" charset="0"/>
            </a:endParaRPr>
          </a:p>
        </p:txBody>
      </p:sp>
      <p:grpSp>
        <p:nvGrpSpPr>
          <p:cNvPr id="7" name="Group 107"/>
          <p:cNvGrpSpPr>
            <a:grpSpLocks/>
          </p:cNvGrpSpPr>
          <p:nvPr/>
        </p:nvGrpSpPr>
        <p:grpSpPr bwMode="auto">
          <a:xfrm>
            <a:off x="5851525" y="3246438"/>
            <a:ext cx="84138" cy="82550"/>
            <a:chOff x="3686" y="2045"/>
            <a:chExt cx="53" cy="52"/>
          </a:xfrm>
        </p:grpSpPr>
        <p:sp>
          <p:nvSpPr>
            <p:cNvPr id="74911" name="Oval 108"/>
            <p:cNvSpPr>
              <a:spLocks noChangeArrowheads="1"/>
            </p:cNvSpPr>
            <p:nvPr/>
          </p:nvSpPr>
          <p:spPr bwMode="auto">
            <a:xfrm>
              <a:off x="3686" y="2045"/>
              <a:ext cx="53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12" name="Oval 109"/>
            <p:cNvSpPr>
              <a:spLocks noChangeArrowheads="1"/>
            </p:cNvSpPr>
            <p:nvPr/>
          </p:nvSpPr>
          <p:spPr bwMode="auto">
            <a:xfrm>
              <a:off x="3686" y="2045"/>
              <a:ext cx="53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13" name="Line 110"/>
            <p:cNvSpPr>
              <a:spLocks noChangeShapeType="1"/>
            </p:cNvSpPr>
            <p:nvPr/>
          </p:nvSpPr>
          <p:spPr bwMode="auto">
            <a:xfrm>
              <a:off x="3692" y="2050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14" name="Line 111"/>
            <p:cNvSpPr>
              <a:spLocks noChangeShapeType="1"/>
            </p:cNvSpPr>
            <p:nvPr/>
          </p:nvSpPr>
          <p:spPr bwMode="auto">
            <a:xfrm flipV="1">
              <a:off x="3692" y="2050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42" name="Rectangle 112"/>
          <p:cNvSpPr>
            <a:spLocks noChangeArrowheads="1"/>
          </p:cNvSpPr>
          <p:nvPr/>
        </p:nvSpPr>
        <p:spPr bwMode="auto">
          <a:xfrm>
            <a:off x="5602288" y="3000375"/>
            <a:ext cx="500062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43" name="Rectangle 113"/>
          <p:cNvSpPr>
            <a:spLocks noChangeArrowheads="1"/>
          </p:cNvSpPr>
          <p:nvPr/>
        </p:nvSpPr>
        <p:spPr bwMode="auto">
          <a:xfrm>
            <a:off x="5735638" y="305752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#1</a:t>
            </a:r>
            <a:endParaRPr lang="en-US" altLang="zh-TW" sz="1400">
              <a:latin typeface="Arial" pitchFamily="34" charset="0"/>
            </a:endParaRPr>
          </a:p>
        </p:txBody>
      </p:sp>
      <p:grpSp>
        <p:nvGrpSpPr>
          <p:cNvPr id="8" name="Group 114"/>
          <p:cNvGrpSpPr>
            <a:grpSpLocks/>
          </p:cNvGrpSpPr>
          <p:nvPr/>
        </p:nvGrpSpPr>
        <p:grpSpPr bwMode="auto">
          <a:xfrm>
            <a:off x="6184900" y="4151313"/>
            <a:ext cx="82550" cy="82550"/>
            <a:chOff x="3896" y="2615"/>
            <a:chExt cx="52" cy="52"/>
          </a:xfrm>
        </p:grpSpPr>
        <p:sp>
          <p:nvSpPr>
            <p:cNvPr id="74907" name="Oval 115"/>
            <p:cNvSpPr>
              <a:spLocks noChangeArrowheads="1"/>
            </p:cNvSpPr>
            <p:nvPr/>
          </p:nvSpPr>
          <p:spPr bwMode="auto">
            <a:xfrm>
              <a:off x="3896" y="2615"/>
              <a:ext cx="52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08" name="Oval 116"/>
            <p:cNvSpPr>
              <a:spLocks noChangeArrowheads="1"/>
            </p:cNvSpPr>
            <p:nvPr/>
          </p:nvSpPr>
          <p:spPr bwMode="auto">
            <a:xfrm>
              <a:off x="3896" y="2615"/>
              <a:ext cx="52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09" name="Line 117"/>
            <p:cNvSpPr>
              <a:spLocks noChangeShapeType="1"/>
            </p:cNvSpPr>
            <p:nvPr/>
          </p:nvSpPr>
          <p:spPr bwMode="auto">
            <a:xfrm>
              <a:off x="3901" y="2620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10" name="Line 118"/>
            <p:cNvSpPr>
              <a:spLocks noChangeShapeType="1"/>
            </p:cNvSpPr>
            <p:nvPr/>
          </p:nvSpPr>
          <p:spPr bwMode="auto">
            <a:xfrm flipV="1">
              <a:off x="3901" y="2620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45" name="Rectangle 119"/>
          <p:cNvSpPr>
            <a:spLocks noChangeArrowheads="1"/>
          </p:cNvSpPr>
          <p:nvPr/>
        </p:nvSpPr>
        <p:spPr bwMode="auto">
          <a:xfrm>
            <a:off x="5851525" y="4102100"/>
            <a:ext cx="500063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46" name="Rectangle 120"/>
          <p:cNvSpPr>
            <a:spLocks noChangeArrowheads="1"/>
          </p:cNvSpPr>
          <p:nvPr/>
        </p:nvSpPr>
        <p:spPr bwMode="auto">
          <a:xfrm>
            <a:off x="5984875" y="416083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#2</a:t>
            </a:r>
            <a:endParaRPr lang="en-US" altLang="zh-TW" sz="1400">
              <a:latin typeface="Arial" pitchFamily="34" charset="0"/>
            </a:endParaRPr>
          </a:p>
        </p:txBody>
      </p:sp>
      <p:grpSp>
        <p:nvGrpSpPr>
          <p:cNvPr id="9" name="Group 121"/>
          <p:cNvGrpSpPr>
            <a:grpSpLocks/>
          </p:cNvGrpSpPr>
          <p:nvPr/>
        </p:nvGrpSpPr>
        <p:grpSpPr bwMode="auto">
          <a:xfrm>
            <a:off x="5519738" y="2587625"/>
            <a:ext cx="82550" cy="82550"/>
            <a:chOff x="3477" y="1630"/>
            <a:chExt cx="52" cy="52"/>
          </a:xfrm>
        </p:grpSpPr>
        <p:sp>
          <p:nvSpPr>
            <p:cNvPr id="74903" name="Oval 122"/>
            <p:cNvSpPr>
              <a:spLocks noChangeArrowheads="1"/>
            </p:cNvSpPr>
            <p:nvPr/>
          </p:nvSpPr>
          <p:spPr bwMode="auto">
            <a:xfrm>
              <a:off x="3477" y="1630"/>
              <a:ext cx="52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04" name="Oval 123"/>
            <p:cNvSpPr>
              <a:spLocks noChangeArrowheads="1"/>
            </p:cNvSpPr>
            <p:nvPr/>
          </p:nvSpPr>
          <p:spPr bwMode="auto">
            <a:xfrm>
              <a:off x="3477" y="1630"/>
              <a:ext cx="52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05" name="Line 124"/>
            <p:cNvSpPr>
              <a:spLocks noChangeShapeType="1"/>
            </p:cNvSpPr>
            <p:nvPr/>
          </p:nvSpPr>
          <p:spPr bwMode="auto">
            <a:xfrm>
              <a:off x="3482" y="1636"/>
              <a:ext cx="42" cy="41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06" name="Line 125"/>
            <p:cNvSpPr>
              <a:spLocks noChangeShapeType="1"/>
            </p:cNvSpPr>
            <p:nvPr/>
          </p:nvSpPr>
          <p:spPr bwMode="auto">
            <a:xfrm flipV="1">
              <a:off x="3482" y="1636"/>
              <a:ext cx="42" cy="41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48" name="Rectangle 126"/>
          <p:cNvSpPr>
            <a:spLocks noChangeArrowheads="1"/>
          </p:cNvSpPr>
          <p:nvPr/>
        </p:nvSpPr>
        <p:spPr bwMode="auto">
          <a:xfrm>
            <a:off x="5519738" y="2587625"/>
            <a:ext cx="415925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49" name="Rectangle 127"/>
          <p:cNvSpPr>
            <a:spLocks noChangeArrowheads="1"/>
          </p:cNvSpPr>
          <p:nvPr/>
        </p:nvSpPr>
        <p:spPr bwMode="auto">
          <a:xfrm>
            <a:off x="5653088" y="2646363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#3</a:t>
            </a:r>
            <a:endParaRPr lang="en-US" altLang="zh-TW" sz="1400">
              <a:latin typeface="Arial" pitchFamily="34" charset="0"/>
            </a:endParaRPr>
          </a:p>
        </p:txBody>
      </p:sp>
      <p:grpSp>
        <p:nvGrpSpPr>
          <p:cNvPr id="10" name="Group 128"/>
          <p:cNvGrpSpPr>
            <a:grpSpLocks/>
          </p:cNvGrpSpPr>
          <p:nvPr/>
        </p:nvGrpSpPr>
        <p:grpSpPr bwMode="auto">
          <a:xfrm>
            <a:off x="5435600" y="1106488"/>
            <a:ext cx="84138" cy="82550"/>
            <a:chOff x="3424" y="697"/>
            <a:chExt cx="53" cy="52"/>
          </a:xfrm>
        </p:grpSpPr>
        <p:sp>
          <p:nvSpPr>
            <p:cNvPr id="74899" name="Oval 129"/>
            <p:cNvSpPr>
              <a:spLocks noChangeArrowheads="1"/>
            </p:cNvSpPr>
            <p:nvPr/>
          </p:nvSpPr>
          <p:spPr bwMode="auto">
            <a:xfrm>
              <a:off x="3424" y="697"/>
              <a:ext cx="53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00" name="Oval 130"/>
            <p:cNvSpPr>
              <a:spLocks noChangeArrowheads="1"/>
            </p:cNvSpPr>
            <p:nvPr/>
          </p:nvSpPr>
          <p:spPr bwMode="auto">
            <a:xfrm>
              <a:off x="3424" y="697"/>
              <a:ext cx="53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01" name="Line 131"/>
            <p:cNvSpPr>
              <a:spLocks noChangeShapeType="1"/>
            </p:cNvSpPr>
            <p:nvPr/>
          </p:nvSpPr>
          <p:spPr bwMode="auto">
            <a:xfrm>
              <a:off x="3430" y="702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902" name="Line 132"/>
            <p:cNvSpPr>
              <a:spLocks noChangeShapeType="1"/>
            </p:cNvSpPr>
            <p:nvPr/>
          </p:nvSpPr>
          <p:spPr bwMode="auto">
            <a:xfrm flipV="1">
              <a:off x="3430" y="702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51" name="Rectangle 133"/>
          <p:cNvSpPr>
            <a:spLocks noChangeArrowheads="1"/>
          </p:cNvSpPr>
          <p:nvPr/>
        </p:nvSpPr>
        <p:spPr bwMode="auto">
          <a:xfrm>
            <a:off x="5353050" y="860425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52" name="Rectangle 134"/>
          <p:cNvSpPr>
            <a:spLocks noChangeArrowheads="1"/>
          </p:cNvSpPr>
          <p:nvPr/>
        </p:nvSpPr>
        <p:spPr bwMode="auto">
          <a:xfrm>
            <a:off x="5486400" y="91757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#2</a:t>
            </a:r>
            <a:endParaRPr lang="en-US" altLang="zh-TW" sz="1400">
              <a:latin typeface="Arial" pitchFamily="34" charset="0"/>
            </a:endParaRPr>
          </a:p>
        </p:txBody>
      </p:sp>
      <p:grpSp>
        <p:nvGrpSpPr>
          <p:cNvPr id="11" name="Group 135"/>
          <p:cNvGrpSpPr>
            <a:grpSpLocks/>
          </p:cNvGrpSpPr>
          <p:nvPr/>
        </p:nvGrpSpPr>
        <p:grpSpPr bwMode="auto">
          <a:xfrm>
            <a:off x="4187825" y="1271588"/>
            <a:ext cx="84138" cy="82550"/>
            <a:chOff x="2638" y="801"/>
            <a:chExt cx="53" cy="52"/>
          </a:xfrm>
        </p:grpSpPr>
        <p:sp>
          <p:nvSpPr>
            <p:cNvPr id="74895" name="Oval 136"/>
            <p:cNvSpPr>
              <a:spLocks noChangeArrowheads="1"/>
            </p:cNvSpPr>
            <p:nvPr/>
          </p:nvSpPr>
          <p:spPr bwMode="auto">
            <a:xfrm>
              <a:off x="2638" y="801"/>
              <a:ext cx="53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896" name="Oval 137"/>
            <p:cNvSpPr>
              <a:spLocks noChangeArrowheads="1"/>
            </p:cNvSpPr>
            <p:nvPr/>
          </p:nvSpPr>
          <p:spPr bwMode="auto">
            <a:xfrm>
              <a:off x="2638" y="801"/>
              <a:ext cx="53" cy="52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897" name="Line 138"/>
            <p:cNvSpPr>
              <a:spLocks noChangeShapeType="1"/>
            </p:cNvSpPr>
            <p:nvPr/>
          </p:nvSpPr>
          <p:spPr bwMode="auto">
            <a:xfrm>
              <a:off x="2643" y="806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898" name="Line 139"/>
            <p:cNvSpPr>
              <a:spLocks noChangeShapeType="1"/>
            </p:cNvSpPr>
            <p:nvPr/>
          </p:nvSpPr>
          <p:spPr bwMode="auto">
            <a:xfrm flipV="1">
              <a:off x="2643" y="806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54" name="Rectangle 140"/>
          <p:cNvSpPr>
            <a:spLocks noChangeArrowheads="1"/>
          </p:cNvSpPr>
          <p:nvPr/>
        </p:nvSpPr>
        <p:spPr bwMode="auto">
          <a:xfrm>
            <a:off x="3938588" y="1023938"/>
            <a:ext cx="415925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55" name="Rectangle 141"/>
          <p:cNvSpPr>
            <a:spLocks noChangeArrowheads="1"/>
          </p:cNvSpPr>
          <p:nvPr/>
        </p:nvSpPr>
        <p:spPr bwMode="auto">
          <a:xfrm>
            <a:off x="4071938" y="1082675"/>
            <a:ext cx="165100" cy="19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#1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56" name="Rectangle 142"/>
          <p:cNvSpPr>
            <a:spLocks noChangeArrowheads="1"/>
          </p:cNvSpPr>
          <p:nvPr/>
        </p:nvSpPr>
        <p:spPr bwMode="auto">
          <a:xfrm>
            <a:off x="5791200" y="5303838"/>
            <a:ext cx="3327400" cy="1317625"/>
          </a:xfrm>
          <a:prstGeom prst="rect">
            <a:avLst/>
          </a:prstGeom>
          <a:solidFill>
            <a:srgbClr val="CCFFCC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57" name="Rectangle 143"/>
          <p:cNvSpPr>
            <a:spLocks noChangeArrowheads="1"/>
          </p:cNvSpPr>
          <p:nvPr/>
        </p:nvSpPr>
        <p:spPr bwMode="auto">
          <a:xfrm>
            <a:off x="5851525" y="5329238"/>
            <a:ext cx="324485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58" name="Rectangle 144"/>
          <p:cNvSpPr>
            <a:spLocks noChangeArrowheads="1"/>
          </p:cNvSpPr>
          <p:nvPr/>
        </p:nvSpPr>
        <p:spPr bwMode="auto">
          <a:xfrm>
            <a:off x="5907088" y="5411788"/>
            <a:ext cx="381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zh-TW" altLang="en-US" sz="150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圖例</a:t>
            </a:r>
            <a:endParaRPr lang="zh-TW" altLang="en-US" sz="1400">
              <a:latin typeface="Arial" pitchFamily="34" charset="0"/>
            </a:endParaRPr>
          </a:p>
        </p:txBody>
      </p:sp>
      <p:sp>
        <p:nvSpPr>
          <p:cNvPr id="74859" name="Rectangle 145"/>
          <p:cNvSpPr>
            <a:spLocks noChangeArrowheads="1"/>
          </p:cNvSpPr>
          <p:nvPr/>
        </p:nvSpPr>
        <p:spPr bwMode="auto">
          <a:xfrm>
            <a:off x="6388100" y="5386388"/>
            <a:ext cx="52388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500">
                <a:solidFill>
                  <a:srgbClr val="000000"/>
                </a:solidFill>
                <a:latin typeface="Times New Roman" pitchFamily="18" charset="0"/>
              </a:rPr>
              <a:t>: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60" name="Line 146"/>
          <p:cNvSpPr>
            <a:spLocks noChangeShapeType="1"/>
          </p:cNvSpPr>
          <p:nvPr/>
        </p:nvSpPr>
        <p:spPr bwMode="auto">
          <a:xfrm>
            <a:off x="5961063" y="5592763"/>
            <a:ext cx="431800" cy="1587"/>
          </a:xfrm>
          <a:prstGeom prst="line">
            <a:avLst/>
          </a:prstGeom>
          <a:noFill/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61" name="Rectangle 147"/>
          <p:cNvSpPr>
            <a:spLocks noChangeArrowheads="1"/>
          </p:cNvSpPr>
          <p:nvPr/>
        </p:nvSpPr>
        <p:spPr bwMode="auto">
          <a:xfrm>
            <a:off x="6362700" y="5638800"/>
            <a:ext cx="17145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zh-TW" altLang="en-US" sz="150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里港自來水公司深井</a:t>
            </a:r>
            <a:endParaRPr lang="zh-TW" altLang="en-US" sz="1400">
              <a:latin typeface="Arial" pitchFamily="34" charset="0"/>
            </a:endParaRPr>
          </a:p>
        </p:txBody>
      </p:sp>
      <p:sp>
        <p:nvSpPr>
          <p:cNvPr id="74862" name="Rectangle 148"/>
          <p:cNvSpPr>
            <a:spLocks noChangeArrowheads="1"/>
          </p:cNvSpPr>
          <p:nvPr/>
        </p:nvSpPr>
        <p:spPr bwMode="auto">
          <a:xfrm>
            <a:off x="8377238" y="5649913"/>
            <a:ext cx="635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500">
                <a:solidFill>
                  <a:srgbClr val="000000"/>
                </a:solidFill>
                <a:latin typeface="Times New Roman" pitchFamily="18" charset="0"/>
              </a:rPr>
              <a:t>(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63" name="Rectangle 149"/>
          <p:cNvSpPr>
            <a:spLocks noChangeArrowheads="1"/>
          </p:cNvSpPr>
          <p:nvPr/>
        </p:nvSpPr>
        <p:spPr bwMode="auto">
          <a:xfrm>
            <a:off x="8420100" y="5675313"/>
            <a:ext cx="5715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zh-TW" altLang="en-US" sz="150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已停用</a:t>
            </a:r>
            <a:endParaRPr lang="zh-TW" altLang="en-US" sz="1400">
              <a:latin typeface="Arial" pitchFamily="34" charset="0"/>
            </a:endParaRPr>
          </a:p>
        </p:txBody>
      </p:sp>
      <p:sp>
        <p:nvSpPr>
          <p:cNvPr id="74864" name="Rectangle 150"/>
          <p:cNvSpPr>
            <a:spLocks noChangeArrowheads="1"/>
          </p:cNvSpPr>
          <p:nvPr/>
        </p:nvSpPr>
        <p:spPr bwMode="auto">
          <a:xfrm>
            <a:off x="9018588" y="5649913"/>
            <a:ext cx="635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500">
                <a:solidFill>
                  <a:srgbClr val="000000"/>
                </a:solidFill>
                <a:latin typeface="Times New Roman" pitchFamily="18" charset="0"/>
              </a:rPr>
              <a:t>)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65" name="Rectangle 151"/>
          <p:cNvSpPr>
            <a:spLocks noChangeArrowheads="1"/>
          </p:cNvSpPr>
          <p:nvPr/>
        </p:nvSpPr>
        <p:spPr bwMode="auto">
          <a:xfrm>
            <a:off x="6400800" y="5867400"/>
            <a:ext cx="1905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zh-TW" altLang="en-US" sz="150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手巾寮自來水公司深井</a:t>
            </a:r>
            <a:endParaRPr lang="zh-TW" altLang="en-US" sz="1400">
              <a:latin typeface="Arial" pitchFamily="34" charset="0"/>
            </a:endParaRPr>
          </a:p>
        </p:txBody>
      </p:sp>
      <p:sp>
        <p:nvSpPr>
          <p:cNvPr id="74866" name="Rectangle 152"/>
          <p:cNvSpPr>
            <a:spLocks noChangeArrowheads="1"/>
          </p:cNvSpPr>
          <p:nvPr/>
        </p:nvSpPr>
        <p:spPr bwMode="auto">
          <a:xfrm>
            <a:off x="6400800" y="6096000"/>
            <a:ext cx="1143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zh-TW" altLang="en-US" sz="150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台糖公司水井</a:t>
            </a:r>
            <a:endParaRPr lang="zh-TW" altLang="en-US" sz="1400">
              <a:latin typeface="Arial" pitchFamily="34" charset="0"/>
            </a:endParaRPr>
          </a:p>
        </p:txBody>
      </p:sp>
      <p:sp>
        <p:nvSpPr>
          <p:cNvPr id="74867" name="Rectangle 153"/>
          <p:cNvSpPr>
            <a:spLocks noChangeArrowheads="1"/>
          </p:cNvSpPr>
          <p:nvPr/>
        </p:nvSpPr>
        <p:spPr bwMode="auto">
          <a:xfrm>
            <a:off x="6400800" y="6324600"/>
            <a:ext cx="1143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zh-TW" altLang="en-US" sz="150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水利署觀測井</a:t>
            </a:r>
            <a:endParaRPr lang="zh-TW" altLang="en-US" sz="1400">
              <a:latin typeface="Arial" pitchFamily="34" charset="0"/>
            </a:endParaRPr>
          </a:p>
        </p:txBody>
      </p:sp>
      <p:sp>
        <p:nvSpPr>
          <p:cNvPr id="74868" name="Freeform 154"/>
          <p:cNvSpPr>
            <a:spLocks/>
          </p:cNvSpPr>
          <p:nvPr/>
        </p:nvSpPr>
        <p:spPr bwMode="auto">
          <a:xfrm>
            <a:off x="7016750" y="366713"/>
            <a:ext cx="84138" cy="80962"/>
          </a:xfrm>
          <a:custGeom>
            <a:avLst/>
            <a:gdLst>
              <a:gd name="T0" fmla="*/ 2147483647 w 53"/>
              <a:gd name="T1" fmla="*/ 0 h 51"/>
              <a:gd name="T2" fmla="*/ 0 w 53"/>
              <a:gd name="T3" fmla="*/ 2147483647 h 51"/>
              <a:gd name="T4" fmla="*/ 2147483647 w 53"/>
              <a:gd name="T5" fmla="*/ 2147483647 h 51"/>
              <a:gd name="T6" fmla="*/ 2147483647 w 53"/>
              <a:gd name="T7" fmla="*/ 0 h 51"/>
              <a:gd name="T8" fmla="*/ 0 60000 65536"/>
              <a:gd name="T9" fmla="*/ 0 60000 65536"/>
              <a:gd name="T10" fmla="*/ 0 60000 65536"/>
              <a:gd name="T11" fmla="*/ 0 60000 65536"/>
              <a:gd name="T12" fmla="*/ 0 w 53"/>
              <a:gd name="T13" fmla="*/ 0 h 51"/>
              <a:gd name="T14" fmla="*/ 53 w 53"/>
              <a:gd name="T15" fmla="*/ 51 h 5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3" h="51">
                <a:moveTo>
                  <a:pt x="26" y="0"/>
                </a:moveTo>
                <a:lnTo>
                  <a:pt x="0" y="51"/>
                </a:lnTo>
                <a:lnTo>
                  <a:pt x="53" y="51"/>
                </a:lnTo>
                <a:lnTo>
                  <a:pt x="26" y="0"/>
                </a:lnTo>
                <a:close/>
              </a:path>
            </a:pathLst>
          </a:custGeom>
          <a:solidFill>
            <a:srgbClr val="000000"/>
          </a:solidFill>
          <a:ln w="7938" cap="rnd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69" name="Freeform 155"/>
          <p:cNvSpPr>
            <a:spLocks/>
          </p:cNvSpPr>
          <p:nvPr/>
        </p:nvSpPr>
        <p:spPr bwMode="auto">
          <a:xfrm>
            <a:off x="6850063" y="325438"/>
            <a:ext cx="84137" cy="82550"/>
          </a:xfrm>
          <a:custGeom>
            <a:avLst/>
            <a:gdLst>
              <a:gd name="T0" fmla="*/ 2147483647 w 53"/>
              <a:gd name="T1" fmla="*/ 0 h 52"/>
              <a:gd name="T2" fmla="*/ 0 w 53"/>
              <a:gd name="T3" fmla="*/ 2147483647 h 52"/>
              <a:gd name="T4" fmla="*/ 2147483647 w 53"/>
              <a:gd name="T5" fmla="*/ 2147483647 h 52"/>
              <a:gd name="T6" fmla="*/ 2147483647 w 53"/>
              <a:gd name="T7" fmla="*/ 0 h 52"/>
              <a:gd name="T8" fmla="*/ 0 60000 65536"/>
              <a:gd name="T9" fmla="*/ 0 60000 65536"/>
              <a:gd name="T10" fmla="*/ 0 60000 65536"/>
              <a:gd name="T11" fmla="*/ 0 60000 65536"/>
              <a:gd name="T12" fmla="*/ 0 w 53"/>
              <a:gd name="T13" fmla="*/ 0 h 52"/>
              <a:gd name="T14" fmla="*/ 53 w 53"/>
              <a:gd name="T15" fmla="*/ 52 h 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3" h="52">
                <a:moveTo>
                  <a:pt x="27" y="0"/>
                </a:moveTo>
                <a:lnTo>
                  <a:pt x="0" y="52"/>
                </a:lnTo>
                <a:lnTo>
                  <a:pt x="53" y="52"/>
                </a:lnTo>
                <a:lnTo>
                  <a:pt x="27" y="0"/>
                </a:lnTo>
                <a:close/>
              </a:path>
            </a:pathLst>
          </a:custGeom>
          <a:solidFill>
            <a:srgbClr val="000000"/>
          </a:solidFill>
          <a:ln w="7938" cap="rnd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70" name="Freeform 156"/>
          <p:cNvSpPr>
            <a:spLocks/>
          </p:cNvSpPr>
          <p:nvPr/>
        </p:nvSpPr>
        <p:spPr bwMode="auto">
          <a:xfrm>
            <a:off x="1774825" y="1600200"/>
            <a:ext cx="84138" cy="82550"/>
          </a:xfrm>
          <a:custGeom>
            <a:avLst/>
            <a:gdLst>
              <a:gd name="T0" fmla="*/ 2147483647 w 53"/>
              <a:gd name="T1" fmla="*/ 0 h 52"/>
              <a:gd name="T2" fmla="*/ 0 w 53"/>
              <a:gd name="T3" fmla="*/ 2147483647 h 52"/>
              <a:gd name="T4" fmla="*/ 2147483647 w 53"/>
              <a:gd name="T5" fmla="*/ 2147483647 h 52"/>
              <a:gd name="T6" fmla="*/ 2147483647 w 53"/>
              <a:gd name="T7" fmla="*/ 0 h 52"/>
              <a:gd name="T8" fmla="*/ 0 60000 65536"/>
              <a:gd name="T9" fmla="*/ 0 60000 65536"/>
              <a:gd name="T10" fmla="*/ 0 60000 65536"/>
              <a:gd name="T11" fmla="*/ 0 60000 65536"/>
              <a:gd name="T12" fmla="*/ 0 w 53"/>
              <a:gd name="T13" fmla="*/ 0 h 52"/>
              <a:gd name="T14" fmla="*/ 53 w 53"/>
              <a:gd name="T15" fmla="*/ 52 h 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3" h="52">
                <a:moveTo>
                  <a:pt x="26" y="0"/>
                </a:moveTo>
                <a:lnTo>
                  <a:pt x="0" y="52"/>
                </a:lnTo>
                <a:lnTo>
                  <a:pt x="53" y="52"/>
                </a:lnTo>
                <a:lnTo>
                  <a:pt x="26" y="0"/>
                </a:lnTo>
                <a:close/>
              </a:path>
            </a:pathLst>
          </a:custGeom>
          <a:solidFill>
            <a:srgbClr val="000000"/>
          </a:solidFill>
          <a:ln w="7938" cap="rnd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71" name="Freeform 157"/>
          <p:cNvSpPr>
            <a:spLocks/>
          </p:cNvSpPr>
          <p:nvPr/>
        </p:nvSpPr>
        <p:spPr bwMode="auto">
          <a:xfrm>
            <a:off x="4437063" y="3822700"/>
            <a:ext cx="84137" cy="82550"/>
          </a:xfrm>
          <a:custGeom>
            <a:avLst/>
            <a:gdLst>
              <a:gd name="T0" fmla="*/ 2147483647 w 53"/>
              <a:gd name="T1" fmla="*/ 0 h 52"/>
              <a:gd name="T2" fmla="*/ 0 w 53"/>
              <a:gd name="T3" fmla="*/ 2147483647 h 52"/>
              <a:gd name="T4" fmla="*/ 2147483647 w 53"/>
              <a:gd name="T5" fmla="*/ 2147483647 h 52"/>
              <a:gd name="T6" fmla="*/ 2147483647 w 53"/>
              <a:gd name="T7" fmla="*/ 0 h 52"/>
              <a:gd name="T8" fmla="*/ 0 60000 65536"/>
              <a:gd name="T9" fmla="*/ 0 60000 65536"/>
              <a:gd name="T10" fmla="*/ 0 60000 65536"/>
              <a:gd name="T11" fmla="*/ 0 60000 65536"/>
              <a:gd name="T12" fmla="*/ 0 w 53"/>
              <a:gd name="T13" fmla="*/ 0 h 52"/>
              <a:gd name="T14" fmla="*/ 53 w 53"/>
              <a:gd name="T15" fmla="*/ 52 h 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3" h="52">
                <a:moveTo>
                  <a:pt x="27" y="0"/>
                </a:moveTo>
                <a:lnTo>
                  <a:pt x="0" y="52"/>
                </a:lnTo>
                <a:lnTo>
                  <a:pt x="53" y="52"/>
                </a:lnTo>
                <a:lnTo>
                  <a:pt x="27" y="0"/>
                </a:lnTo>
                <a:close/>
              </a:path>
            </a:pathLst>
          </a:custGeom>
          <a:solidFill>
            <a:srgbClr val="000000"/>
          </a:solidFill>
          <a:ln w="7938" cap="rnd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72" name="Freeform 158"/>
          <p:cNvSpPr>
            <a:spLocks/>
          </p:cNvSpPr>
          <p:nvPr/>
        </p:nvSpPr>
        <p:spPr bwMode="auto">
          <a:xfrm>
            <a:off x="6184900" y="6430963"/>
            <a:ext cx="82550" cy="82550"/>
          </a:xfrm>
          <a:custGeom>
            <a:avLst/>
            <a:gdLst>
              <a:gd name="T0" fmla="*/ 2147483647 w 52"/>
              <a:gd name="T1" fmla="*/ 0 h 52"/>
              <a:gd name="T2" fmla="*/ 0 w 52"/>
              <a:gd name="T3" fmla="*/ 2147483647 h 52"/>
              <a:gd name="T4" fmla="*/ 2147483647 w 52"/>
              <a:gd name="T5" fmla="*/ 2147483647 h 52"/>
              <a:gd name="T6" fmla="*/ 2147483647 w 52"/>
              <a:gd name="T7" fmla="*/ 0 h 52"/>
              <a:gd name="T8" fmla="*/ 0 60000 65536"/>
              <a:gd name="T9" fmla="*/ 0 60000 65536"/>
              <a:gd name="T10" fmla="*/ 0 60000 65536"/>
              <a:gd name="T11" fmla="*/ 0 60000 65536"/>
              <a:gd name="T12" fmla="*/ 0 w 52"/>
              <a:gd name="T13" fmla="*/ 0 h 52"/>
              <a:gd name="T14" fmla="*/ 52 w 52"/>
              <a:gd name="T15" fmla="*/ 52 h 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2" h="52">
                <a:moveTo>
                  <a:pt x="26" y="0"/>
                </a:moveTo>
                <a:lnTo>
                  <a:pt x="0" y="52"/>
                </a:lnTo>
                <a:lnTo>
                  <a:pt x="52" y="52"/>
                </a:lnTo>
                <a:lnTo>
                  <a:pt x="26" y="0"/>
                </a:lnTo>
                <a:close/>
              </a:path>
            </a:pathLst>
          </a:custGeom>
          <a:solidFill>
            <a:srgbClr val="000000"/>
          </a:solidFill>
          <a:ln w="7938" cap="rnd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grpSp>
        <p:nvGrpSpPr>
          <p:cNvPr id="12" name="Group 159"/>
          <p:cNvGrpSpPr>
            <a:grpSpLocks/>
          </p:cNvGrpSpPr>
          <p:nvPr/>
        </p:nvGrpSpPr>
        <p:grpSpPr bwMode="auto">
          <a:xfrm>
            <a:off x="6184900" y="6208713"/>
            <a:ext cx="82550" cy="82550"/>
            <a:chOff x="3896" y="3911"/>
            <a:chExt cx="52" cy="52"/>
          </a:xfrm>
        </p:grpSpPr>
        <p:sp>
          <p:nvSpPr>
            <p:cNvPr id="74891" name="Oval 160"/>
            <p:cNvSpPr>
              <a:spLocks noChangeArrowheads="1"/>
            </p:cNvSpPr>
            <p:nvPr/>
          </p:nvSpPr>
          <p:spPr bwMode="auto">
            <a:xfrm>
              <a:off x="3896" y="3911"/>
              <a:ext cx="52" cy="52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892" name="Oval 161"/>
            <p:cNvSpPr>
              <a:spLocks noChangeArrowheads="1"/>
            </p:cNvSpPr>
            <p:nvPr/>
          </p:nvSpPr>
          <p:spPr bwMode="auto">
            <a:xfrm>
              <a:off x="3898" y="3913"/>
              <a:ext cx="48" cy="48"/>
            </a:xfrm>
            <a:prstGeom prst="ellips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893" name="Line 162"/>
            <p:cNvSpPr>
              <a:spLocks noChangeShapeType="1"/>
            </p:cNvSpPr>
            <p:nvPr/>
          </p:nvSpPr>
          <p:spPr bwMode="auto">
            <a:xfrm>
              <a:off x="3901" y="3916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74894" name="Line 163"/>
            <p:cNvSpPr>
              <a:spLocks noChangeShapeType="1"/>
            </p:cNvSpPr>
            <p:nvPr/>
          </p:nvSpPr>
          <p:spPr bwMode="auto">
            <a:xfrm flipV="1">
              <a:off x="3901" y="3916"/>
              <a:ext cx="42" cy="42"/>
            </a:xfrm>
            <a:prstGeom prst="line">
              <a:avLst/>
            </a:prstGeom>
            <a:noFill/>
            <a:ln w="7938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</p:grpSp>
      <p:sp>
        <p:nvSpPr>
          <p:cNvPr id="74874" name="Rectangle 164"/>
          <p:cNvSpPr>
            <a:spLocks noChangeArrowheads="1"/>
          </p:cNvSpPr>
          <p:nvPr/>
        </p:nvSpPr>
        <p:spPr bwMode="auto">
          <a:xfrm>
            <a:off x="6188075" y="5965825"/>
            <a:ext cx="76200" cy="76200"/>
          </a:xfrm>
          <a:prstGeom prst="rect">
            <a:avLst/>
          </a:prstGeom>
          <a:solidFill>
            <a:srgbClr val="FF00FF"/>
          </a:solidFill>
          <a:ln w="7938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75" name="Oval 165"/>
          <p:cNvSpPr>
            <a:spLocks noChangeArrowheads="1"/>
          </p:cNvSpPr>
          <p:nvPr/>
        </p:nvSpPr>
        <p:spPr bwMode="auto">
          <a:xfrm>
            <a:off x="6188075" y="5718175"/>
            <a:ext cx="76200" cy="76200"/>
          </a:xfrm>
          <a:prstGeom prst="ellipse">
            <a:avLst/>
          </a:prstGeom>
          <a:solidFill>
            <a:srgbClr val="0000FF"/>
          </a:solidFill>
          <a:ln w="7938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76" name="Rectangle 166"/>
          <p:cNvSpPr>
            <a:spLocks noChangeArrowheads="1"/>
          </p:cNvSpPr>
          <p:nvPr/>
        </p:nvSpPr>
        <p:spPr bwMode="auto">
          <a:xfrm>
            <a:off x="2025650" y="5551488"/>
            <a:ext cx="41592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77" name="Rectangle 167"/>
          <p:cNvSpPr>
            <a:spLocks noChangeArrowheads="1"/>
          </p:cNvSpPr>
          <p:nvPr/>
        </p:nvSpPr>
        <p:spPr bwMode="auto">
          <a:xfrm>
            <a:off x="2157413" y="5608638"/>
            <a:ext cx="165100" cy="19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zh-TW" sz="1300">
                <a:solidFill>
                  <a:srgbClr val="000000"/>
                </a:solidFill>
                <a:latin typeface="Times New Roman" pitchFamily="18" charset="0"/>
              </a:rPr>
              <a:t>#4</a:t>
            </a:r>
            <a:endParaRPr lang="en-US" altLang="zh-TW" sz="1400">
              <a:latin typeface="Arial" pitchFamily="34" charset="0"/>
            </a:endParaRPr>
          </a:p>
        </p:txBody>
      </p:sp>
      <p:sp>
        <p:nvSpPr>
          <p:cNvPr id="74878" name="Rectangle 168"/>
          <p:cNvSpPr>
            <a:spLocks noChangeArrowheads="1"/>
          </p:cNvSpPr>
          <p:nvPr/>
        </p:nvSpPr>
        <p:spPr bwMode="auto">
          <a:xfrm>
            <a:off x="527050" y="6208713"/>
            <a:ext cx="415925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79" name="Rectangle 169"/>
          <p:cNvSpPr>
            <a:spLocks noChangeArrowheads="1"/>
          </p:cNvSpPr>
          <p:nvPr/>
        </p:nvSpPr>
        <p:spPr bwMode="auto">
          <a:xfrm>
            <a:off x="4021138" y="5386388"/>
            <a:ext cx="415925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80" name="Freeform 170"/>
          <p:cNvSpPr>
            <a:spLocks/>
          </p:cNvSpPr>
          <p:nvPr/>
        </p:nvSpPr>
        <p:spPr bwMode="auto">
          <a:xfrm>
            <a:off x="960438" y="2593975"/>
            <a:ext cx="2170112" cy="1895475"/>
          </a:xfrm>
          <a:custGeom>
            <a:avLst/>
            <a:gdLst>
              <a:gd name="T0" fmla="*/ 2147483647 w 1367"/>
              <a:gd name="T1" fmla="*/ 2147483647 h 1194"/>
              <a:gd name="T2" fmla="*/ 2147483647 w 1367"/>
              <a:gd name="T3" fmla="*/ 2147483647 h 1194"/>
              <a:gd name="T4" fmla="*/ 2147483647 w 1367"/>
              <a:gd name="T5" fmla="*/ 2147483647 h 1194"/>
              <a:gd name="T6" fmla="*/ 2147483647 w 1367"/>
              <a:gd name="T7" fmla="*/ 2147483647 h 1194"/>
              <a:gd name="T8" fmla="*/ 2147483647 w 1367"/>
              <a:gd name="T9" fmla="*/ 2147483647 h 1194"/>
              <a:gd name="T10" fmla="*/ 2147483647 w 1367"/>
              <a:gd name="T11" fmla="*/ 2147483647 h 1194"/>
              <a:gd name="T12" fmla="*/ 2147483647 w 1367"/>
              <a:gd name="T13" fmla="*/ 2147483647 h 1194"/>
              <a:gd name="T14" fmla="*/ 2147483647 w 1367"/>
              <a:gd name="T15" fmla="*/ 2147483647 h 1194"/>
              <a:gd name="T16" fmla="*/ 2147483647 w 1367"/>
              <a:gd name="T17" fmla="*/ 2147483647 h 1194"/>
              <a:gd name="T18" fmla="*/ 2147483647 w 1367"/>
              <a:gd name="T19" fmla="*/ 2147483647 h 1194"/>
              <a:gd name="T20" fmla="*/ 2147483647 w 1367"/>
              <a:gd name="T21" fmla="*/ 2147483647 h 1194"/>
              <a:gd name="T22" fmla="*/ 2147483647 w 1367"/>
              <a:gd name="T23" fmla="*/ 2147483647 h 1194"/>
              <a:gd name="T24" fmla="*/ 2147483647 w 1367"/>
              <a:gd name="T25" fmla="*/ 2147483647 h 1194"/>
              <a:gd name="T26" fmla="*/ 2147483647 w 1367"/>
              <a:gd name="T27" fmla="*/ 2147483647 h 1194"/>
              <a:gd name="T28" fmla="*/ 2147483647 w 1367"/>
              <a:gd name="T29" fmla="*/ 2147483647 h 1194"/>
              <a:gd name="T30" fmla="*/ 2147483647 w 1367"/>
              <a:gd name="T31" fmla="*/ 2147483647 h 1194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367"/>
              <a:gd name="T49" fmla="*/ 0 h 1194"/>
              <a:gd name="T50" fmla="*/ 1367 w 1367"/>
              <a:gd name="T51" fmla="*/ 1194 h 1194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367" h="1194">
                <a:moveTo>
                  <a:pt x="145" y="1182"/>
                </a:moveTo>
                <a:cubicBezTo>
                  <a:pt x="290" y="1170"/>
                  <a:pt x="789" y="1072"/>
                  <a:pt x="934" y="1045"/>
                </a:cubicBezTo>
                <a:cubicBezTo>
                  <a:pt x="1079" y="1018"/>
                  <a:pt x="998" y="1036"/>
                  <a:pt x="1016" y="1017"/>
                </a:cubicBezTo>
                <a:cubicBezTo>
                  <a:pt x="1034" y="998"/>
                  <a:pt x="1039" y="970"/>
                  <a:pt x="1044" y="934"/>
                </a:cubicBezTo>
                <a:cubicBezTo>
                  <a:pt x="1049" y="898"/>
                  <a:pt x="1037" y="866"/>
                  <a:pt x="1044" y="798"/>
                </a:cubicBezTo>
                <a:cubicBezTo>
                  <a:pt x="1051" y="730"/>
                  <a:pt x="1074" y="598"/>
                  <a:pt x="1089" y="526"/>
                </a:cubicBezTo>
                <a:cubicBezTo>
                  <a:pt x="1104" y="454"/>
                  <a:pt x="1110" y="441"/>
                  <a:pt x="1135" y="368"/>
                </a:cubicBezTo>
                <a:cubicBezTo>
                  <a:pt x="1160" y="295"/>
                  <a:pt x="1223" y="146"/>
                  <a:pt x="1242" y="85"/>
                </a:cubicBezTo>
                <a:cubicBezTo>
                  <a:pt x="1261" y="24"/>
                  <a:pt x="1367" y="0"/>
                  <a:pt x="1251" y="3"/>
                </a:cubicBezTo>
                <a:cubicBezTo>
                  <a:pt x="1135" y="6"/>
                  <a:pt x="701" y="79"/>
                  <a:pt x="547" y="103"/>
                </a:cubicBezTo>
                <a:cubicBezTo>
                  <a:pt x="393" y="127"/>
                  <a:pt x="400" y="116"/>
                  <a:pt x="328" y="149"/>
                </a:cubicBezTo>
                <a:cubicBezTo>
                  <a:pt x="256" y="182"/>
                  <a:pt x="155" y="216"/>
                  <a:pt x="117" y="304"/>
                </a:cubicBezTo>
                <a:cubicBezTo>
                  <a:pt x="79" y="392"/>
                  <a:pt x="108" y="568"/>
                  <a:pt x="99" y="679"/>
                </a:cubicBezTo>
                <a:cubicBezTo>
                  <a:pt x="90" y="790"/>
                  <a:pt x="68" y="899"/>
                  <a:pt x="62" y="972"/>
                </a:cubicBezTo>
                <a:cubicBezTo>
                  <a:pt x="56" y="1045"/>
                  <a:pt x="48" y="1083"/>
                  <a:pt x="62" y="1118"/>
                </a:cubicBezTo>
                <a:cubicBezTo>
                  <a:pt x="76" y="1153"/>
                  <a:pt x="0" y="1194"/>
                  <a:pt x="145" y="1182"/>
                </a:cubicBezTo>
                <a:close/>
              </a:path>
            </a:pathLst>
          </a:custGeom>
          <a:noFill/>
          <a:ln w="127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81" name="Freeform 171"/>
          <p:cNvSpPr>
            <a:spLocks/>
          </p:cNvSpPr>
          <p:nvPr/>
        </p:nvSpPr>
        <p:spPr bwMode="auto">
          <a:xfrm>
            <a:off x="3371850" y="1333500"/>
            <a:ext cx="922338" cy="1374775"/>
          </a:xfrm>
          <a:custGeom>
            <a:avLst/>
            <a:gdLst>
              <a:gd name="T0" fmla="*/ 2147483647 w 581"/>
              <a:gd name="T1" fmla="*/ 2147483647 h 866"/>
              <a:gd name="T2" fmla="*/ 2147483647 w 581"/>
              <a:gd name="T3" fmla="*/ 2147483647 h 866"/>
              <a:gd name="T4" fmla="*/ 2147483647 w 581"/>
              <a:gd name="T5" fmla="*/ 2147483647 h 866"/>
              <a:gd name="T6" fmla="*/ 2147483647 w 581"/>
              <a:gd name="T7" fmla="*/ 2147483647 h 866"/>
              <a:gd name="T8" fmla="*/ 2147483647 w 581"/>
              <a:gd name="T9" fmla="*/ 2147483647 h 866"/>
              <a:gd name="T10" fmla="*/ 2147483647 w 581"/>
              <a:gd name="T11" fmla="*/ 2147483647 h 866"/>
              <a:gd name="T12" fmla="*/ 2147483647 w 581"/>
              <a:gd name="T13" fmla="*/ 2147483647 h 866"/>
              <a:gd name="T14" fmla="*/ 2147483647 w 581"/>
              <a:gd name="T15" fmla="*/ 2147483647 h 866"/>
              <a:gd name="T16" fmla="*/ 2147483647 w 581"/>
              <a:gd name="T17" fmla="*/ 2147483647 h 866"/>
              <a:gd name="T18" fmla="*/ 2147483647 w 581"/>
              <a:gd name="T19" fmla="*/ 2147483647 h 866"/>
              <a:gd name="T20" fmla="*/ 2147483647 w 581"/>
              <a:gd name="T21" fmla="*/ 2147483647 h 866"/>
              <a:gd name="T22" fmla="*/ 2147483647 w 581"/>
              <a:gd name="T23" fmla="*/ 2147483647 h 866"/>
              <a:gd name="T24" fmla="*/ 2147483647 w 581"/>
              <a:gd name="T25" fmla="*/ 2147483647 h 866"/>
              <a:gd name="T26" fmla="*/ 2147483647 w 581"/>
              <a:gd name="T27" fmla="*/ 2147483647 h 86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581"/>
              <a:gd name="T43" fmla="*/ 0 h 866"/>
              <a:gd name="T44" fmla="*/ 581 w 581"/>
              <a:gd name="T45" fmla="*/ 866 h 86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581" h="866">
                <a:moveTo>
                  <a:pt x="76" y="5"/>
                </a:moveTo>
                <a:cubicBezTo>
                  <a:pt x="0" y="5"/>
                  <a:pt x="65" y="0"/>
                  <a:pt x="70" y="47"/>
                </a:cubicBezTo>
                <a:cubicBezTo>
                  <a:pt x="75" y="94"/>
                  <a:pt x="113" y="212"/>
                  <a:pt x="107" y="285"/>
                </a:cubicBezTo>
                <a:cubicBezTo>
                  <a:pt x="101" y="358"/>
                  <a:pt x="48" y="435"/>
                  <a:pt x="34" y="486"/>
                </a:cubicBezTo>
                <a:cubicBezTo>
                  <a:pt x="20" y="537"/>
                  <a:pt x="21" y="557"/>
                  <a:pt x="25" y="595"/>
                </a:cubicBezTo>
                <a:cubicBezTo>
                  <a:pt x="29" y="633"/>
                  <a:pt x="40" y="679"/>
                  <a:pt x="61" y="714"/>
                </a:cubicBezTo>
                <a:cubicBezTo>
                  <a:pt x="82" y="749"/>
                  <a:pt x="113" y="781"/>
                  <a:pt x="153" y="806"/>
                </a:cubicBezTo>
                <a:cubicBezTo>
                  <a:pt x="193" y="831"/>
                  <a:pt x="243" y="866"/>
                  <a:pt x="302" y="866"/>
                </a:cubicBezTo>
                <a:cubicBezTo>
                  <a:pt x="361" y="866"/>
                  <a:pt x="476" y="853"/>
                  <a:pt x="509" y="806"/>
                </a:cubicBezTo>
                <a:cubicBezTo>
                  <a:pt x="542" y="759"/>
                  <a:pt x="501" y="677"/>
                  <a:pt x="500" y="586"/>
                </a:cubicBezTo>
                <a:cubicBezTo>
                  <a:pt x="499" y="495"/>
                  <a:pt x="498" y="342"/>
                  <a:pt x="500" y="257"/>
                </a:cubicBezTo>
                <a:cubicBezTo>
                  <a:pt x="502" y="172"/>
                  <a:pt x="508" y="114"/>
                  <a:pt x="509" y="74"/>
                </a:cubicBezTo>
                <a:cubicBezTo>
                  <a:pt x="510" y="34"/>
                  <a:pt x="581" y="30"/>
                  <a:pt x="509" y="19"/>
                </a:cubicBezTo>
                <a:cubicBezTo>
                  <a:pt x="437" y="8"/>
                  <a:pt x="166" y="8"/>
                  <a:pt x="76" y="5"/>
                </a:cubicBezTo>
                <a:close/>
              </a:path>
            </a:pathLst>
          </a:custGeom>
          <a:noFill/>
          <a:ln w="127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4882" name="Text Box 172"/>
          <p:cNvSpPr txBox="1">
            <a:spLocks noChangeArrowheads="1"/>
          </p:cNvSpPr>
          <p:nvPr/>
        </p:nvSpPr>
        <p:spPr bwMode="auto">
          <a:xfrm>
            <a:off x="1547813" y="3141663"/>
            <a:ext cx="720725" cy="457200"/>
          </a:xfrm>
          <a:prstGeom prst="rect">
            <a:avLst/>
          </a:prstGeom>
          <a:noFill/>
          <a:ln w="7620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2400">
                <a:solidFill>
                  <a:srgbClr val="FF0000"/>
                </a:solidFill>
                <a:latin typeface="Arial" pitchFamily="34" charset="0"/>
              </a:rPr>
              <a:t>E</a:t>
            </a:r>
          </a:p>
        </p:txBody>
      </p:sp>
      <p:sp>
        <p:nvSpPr>
          <p:cNvPr id="74883" name="Text Box 173"/>
          <p:cNvSpPr txBox="1">
            <a:spLocks noChangeArrowheads="1"/>
          </p:cNvSpPr>
          <p:nvPr/>
        </p:nvSpPr>
        <p:spPr bwMode="auto">
          <a:xfrm>
            <a:off x="3419475" y="1747838"/>
            <a:ext cx="720725" cy="457200"/>
          </a:xfrm>
          <a:prstGeom prst="rect">
            <a:avLst/>
          </a:prstGeom>
          <a:noFill/>
          <a:ln w="7620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TW" sz="2400">
                <a:solidFill>
                  <a:srgbClr val="FF0000"/>
                </a:solidFill>
                <a:latin typeface="Arial" pitchFamily="34" charset="0"/>
              </a:rPr>
              <a:t>C</a:t>
            </a:r>
          </a:p>
        </p:txBody>
      </p:sp>
      <p:sp>
        <p:nvSpPr>
          <p:cNvPr id="74884" name="Line 174"/>
          <p:cNvSpPr>
            <a:spLocks noChangeShapeType="1"/>
          </p:cNvSpPr>
          <p:nvPr/>
        </p:nvSpPr>
        <p:spPr bwMode="auto">
          <a:xfrm flipH="1">
            <a:off x="3581400" y="1524000"/>
            <a:ext cx="3276600" cy="3200400"/>
          </a:xfrm>
          <a:prstGeom prst="line">
            <a:avLst/>
          </a:prstGeom>
          <a:noFill/>
          <a:ln w="57150">
            <a:solidFill>
              <a:srgbClr val="0000CC"/>
            </a:solidFill>
            <a:round/>
            <a:headEnd/>
            <a:tailEnd type="triangle" w="med" len="med"/>
          </a:ln>
        </p:spPr>
        <p:txBody>
          <a:bodyPr lIns="90000" tIns="46800" rIns="90000" bIns="46800">
            <a:spAutoFit/>
          </a:bodyPr>
          <a:lstStyle/>
          <a:p>
            <a:endParaRPr lang="zh-TW" altLang="en-US"/>
          </a:p>
        </p:txBody>
      </p:sp>
      <p:sp>
        <p:nvSpPr>
          <p:cNvPr id="74885" name="Text Box 175"/>
          <p:cNvSpPr txBox="1">
            <a:spLocks noChangeArrowheads="1"/>
          </p:cNvSpPr>
          <p:nvPr/>
        </p:nvSpPr>
        <p:spPr bwMode="auto">
          <a:xfrm>
            <a:off x="2895600" y="3124200"/>
            <a:ext cx="1905000" cy="457200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2400" b="1">
                <a:solidFill>
                  <a:srgbClr val="0000CC"/>
                </a:solidFill>
                <a:latin typeface="Times New Roman" pitchFamily="18" charset="0"/>
                <a:ea typeface="標楷體" pitchFamily="65" charset="-120"/>
              </a:rPr>
              <a:t>地下水流向</a:t>
            </a:r>
          </a:p>
        </p:txBody>
      </p:sp>
      <p:sp>
        <p:nvSpPr>
          <p:cNvPr id="74886" name="Line 176"/>
          <p:cNvSpPr>
            <a:spLocks noChangeShapeType="1"/>
          </p:cNvSpPr>
          <p:nvPr/>
        </p:nvSpPr>
        <p:spPr bwMode="auto">
          <a:xfrm flipH="1">
            <a:off x="2209800" y="2438400"/>
            <a:ext cx="1143000" cy="1219200"/>
          </a:xfrm>
          <a:prstGeom prst="line">
            <a:avLst/>
          </a:prstGeom>
          <a:noFill/>
          <a:ln w="57150">
            <a:solidFill>
              <a:srgbClr val="0000CC"/>
            </a:solidFill>
            <a:round/>
            <a:headEnd/>
            <a:tailEnd type="triangle" w="med" len="med"/>
          </a:ln>
        </p:spPr>
        <p:txBody>
          <a:bodyPr lIns="90000" tIns="46800" rIns="90000" bIns="46800">
            <a:spAutoFit/>
          </a:bodyPr>
          <a:lstStyle/>
          <a:p>
            <a:endParaRPr lang="zh-TW" altLang="en-US"/>
          </a:p>
        </p:txBody>
      </p:sp>
      <p:sp>
        <p:nvSpPr>
          <p:cNvPr id="1652913" name="Oval 177"/>
          <p:cNvSpPr>
            <a:spLocks noChangeArrowheads="1"/>
          </p:cNvSpPr>
          <p:nvPr/>
        </p:nvSpPr>
        <p:spPr bwMode="auto">
          <a:xfrm rot="2434682">
            <a:off x="6516688" y="1844675"/>
            <a:ext cx="1165225" cy="2232025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2914" name="AutoShape 178"/>
          <p:cNvSpPr>
            <a:spLocks noChangeArrowheads="1"/>
          </p:cNvSpPr>
          <p:nvPr/>
        </p:nvSpPr>
        <p:spPr bwMode="auto">
          <a:xfrm>
            <a:off x="6443663" y="4221163"/>
            <a:ext cx="2700337" cy="1079500"/>
          </a:xfrm>
          <a:prstGeom prst="wedgeRoundRectCallout">
            <a:avLst>
              <a:gd name="adj1" fmla="val -23898"/>
              <a:gd name="adj2" fmla="val -166616"/>
              <a:gd name="adj3" fmla="val 16667"/>
            </a:avLst>
          </a:prstGeom>
          <a:gradFill rotWithShape="1">
            <a:gsLst>
              <a:gs pos="0">
                <a:srgbClr val="800000">
                  <a:alpha val="67000"/>
                </a:srgbClr>
              </a:gs>
              <a:gs pos="100000">
                <a:srgbClr val="3B0000">
                  <a:alpha val="87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這裡補注</a:t>
            </a:r>
          </a:p>
          <a:p>
            <a:pPr algn="ctr"/>
            <a:r>
              <a:rPr lang="en-US" altLang="zh-TW" sz="2000" b="1">
                <a:latin typeface="Times New Roman" pitchFamily="18" charset="0"/>
                <a:ea typeface="標楷體" pitchFamily="65" charset="-120"/>
              </a:rPr>
              <a:t>(</a:t>
            </a:r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地下水位深</a:t>
            </a:r>
            <a:r>
              <a:rPr lang="en-US" altLang="zh-TW" sz="2000" b="1">
                <a:latin typeface="Times New Roman" pitchFamily="18" charset="0"/>
                <a:ea typeface="標楷體" pitchFamily="65" charset="-120"/>
              </a:rPr>
              <a:t>30</a:t>
            </a:r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公尺</a:t>
            </a:r>
            <a:r>
              <a:rPr lang="en-US" altLang="zh-TW" sz="2000" b="1">
                <a:latin typeface="Times New Roman" pitchFamily="18" charset="0"/>
                <a:ea typeface="標楷體" pitchFamily="65" charset="-120"/>
              </a:rPr>
              <a:t>)</a:t>
            </a:r>
          </a:p>
          <a:p>
            <a:pPr algn="ctr"/>
            <a:r>
              <a:rPr lang="en-US" altLang="zh-TW" sz="2000" b="1">
                <a:latin typeface="Times New Roman" pitchFamily="18" charset="0"/>
                <a:ea typeface="標楷體" pitchFamily="65" charset="-120"/>
              </a:rPr>
              <a:t>50-80</a:t>
            </a:r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公頃就夠了</a:t>
            </a:r>
          </a:p>
        </p:txBody>
      </p:sp>
      <p:sp>
        <p:nvSpPr>
          <p:cNvPr id="1652915" name="Oval 179"/>
          <p:cNvSpPr>
            <a:spLocks noChangeArrowheads="1"/>
          </p:cNvSpPr>
          <p:nvPr/>
        </p:nvSpPr>
        <p:spPr bwMode="auto">
          <a:xfrm rot="3315440">
            <a:off x="1296988" y="3895725"/>
            <a:ext cx="2155825" cy="3095625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2916" name="AutoShape 180"/>
          <p:cNvSpPr>
            <a:spLocks noChangeArrowheads="1"/>
          </p:cNvSpPr>
          <p:nvPr/>
        </p:nvSpPr>
        <p:spPr bwMode="auto">
          <a:xfrm>
            <a:off x="2987675" y="5445125"/>
            <a:ext cx="3529013" cy="1079500"/>
          </a:xfrm>
          <a:prstGeom prst="wedgeRoundRectCallout">
            <a:avLst>
              <a:gd name="adj1" fmla="val -56611"/>
              <a:gd name="adj2" fmla="val -90588"/>
              <a:gd name="adj3" fmla="val 16667"/>
            </a:avLst>
          </a:prstGeom>
          <a:gradFill rotWithShape="1">
            <a:gsLst>
              <a:gs pos="0">
                <a:srgbClr val="800000">
                  <a:alpha val="67000"/>
                </a:srgbClr>
              </a:gs>
              <a:gs pos="100000">
                <a:srgbClr val="3B0000">
                  <a:alpha val="87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這裡抽水</a:t>
            </a:r>
          </a:p>
          <a:p>
            <a:pPr algn="ctr"/>
            <a:r>
              <a:rPr lang="en-US" altLang="zh-TW" sz="2000" b="1">
                <a:latin typeface="Times New Roman" pitchFamily="18" charset="0"/>
                <a:ea typeface="標楷體" pitchFamily="65" charset="-120"/>
              </a:rPr>
              <a:t>(</a:t>
            </a:r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其實夏季根本是湧泉</a:t>
            </a:r>
            <a:r>
              <a:rPr lang="en-US" altLang="zh-TW" sz="2000" b="1">
                <a:latin typeface="Times New Roman" pitchFamily="18" charset="0"/>
                <a:ea typeface="標楷體" pitchFamily="65" charset="-120"/>
              </a:rPr>
              <a:t>)</a:t>
            </a:r>
          </a:p>
          <a:p>
            <a:pPr algn="ctr"/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每天可取</a:t>
            </a:r>
            <a:r>
              <a:rPr lang="en-US" altLang="zh-TW" sz="2000" b="1">
                <a:latin typeface="Times New Roman" pitchFamily="18" charset="0"/>
                <a:ea typeface="標楷體" pitchFamily="65" charset="-120"/>
              </a:rPr>
              <a:t>20-50</a:t>
            </a:r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萬噸</a:t>
            </a:r>
            <a:r>
              <a:rPr lang="zh-TW" altLang="en-US" b="1">
                <a:latin typeface="Arial" pitchFamily="34" charset="0"/>
              </a:rPr>
              <a:t>「</a:t>
            </a:r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泉水</a:t>
            </a:r>
            <a:r>
              <a:rPr lang="zh-TW" altLang="en-US" b="1">
                <a:latin typeface="Arial" pitchFamily="34" charset="0"/>
              </a:rPr>
              <a:t>」</a:t>
            </a:r>
          </a:p>
        </p:txBody>
      </p:sp>
      <p:pic>
        <p:nvPicPr>
          <p:cNvPr id="181" name="Picture 3" descr="2-1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733" t="7776" r="17692" b="10877"/>
          <a:stretch>
            <a:fillRect/>
          </a:stretch>
        </p:blipFill>
        <p:spPr bwMode="auto">
          <a:xfrm>
            <a:off x="0" y="-747464"/>
            <a:ext cx="9144000" cy="7337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52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652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652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652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2913" grpId="0" animBg="1"/>
      <p:bldP spid="1652914" grpId="0" animBg="1"/>
      <p:bldP spid="1652915" grpId="0" animBg="1"/>
      <p:bldP spid="1652916" grpId="0" animBg="1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6018" name="圖片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28669"/>
            <a:ext cx="9144000" cy="5554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12"/>
          <p:cNvSpPr>
            <a:spLocks noChangeArrowheads="1"/>
          </p:cNvSpPr>
          <p:nvPr/>
        </p:nvSpPr>
        <p:spPr bwMode="auto">
          <a:xfrm>
            <a:off x="0" y="1700213"/>
            <a:ext cx="9144000" cy="5157787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-36513" y="4437063"/>
            <a:ext cx="9180513" cy="2211387"/>
            <a:chOff x="-23" y="890"/>
            <a:chExt cx="5783" cy="1393"/>
          </a:xfrm>
        </p:grpSpPr>
        <p:sp>
          <p:nvSpPr>
            <p:cNvPr id="75863" name="Rectangle 3"/>
            <p:cNvSpPr>
              <a:spLocks noChangeArrowheads="1"/>
            </p:cNvSpPr>
            <p:nvPr/>
          </p:nvSpPr>
          <p:spPr bwMode="auto">
            <a:xfrm>
              <a:off x="162" y="1369"/>
              <a:ext cx="1584" cy="870"/>
            </a:xfrm>
            <a:prstGeom prst="rect">
              <a:avLst/>
            </a:prstGeom>
            <a:gradFill rotWithShape="0">
              <a:gsLst>
                <a:gs pos="0">
                  <a:srgbClr val="FFCC00"/>
                </a:gs>
                <a:gs pos="100000">
                  <a:srgbClr val="FFFFCC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kumimoji="0" lang="zh-TW" altLang="zh-TW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64" name="AutoShape 4"/>
            <p:cNvSpPr>
              <a:spLocks noChangeAspect="1" noChangeArrowheads="1"/>
            </p:cNvSpPr>
            <p:nvPr/>
          </p:nvSpPr>
          <p:spPr bwMode="auto">
            <a:xfrm flipV="1">
              <a:off x="4060" y="977"/>
              <a:ext cx="1248" cy="392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760 w 21600"/>
                <a:gd name="T13" fmla="*/ 4739 h 21600"/>
                <a:gd name="T14" fmla="*/ 16840 w 21600"/>
                <a:gd name="T15" fmla="*/ 16861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919" y="21600"/>
                  </a:lnTo>
                  <a:lnTo>
                    <a:pt x="1568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CC3300"/>
                </a:gs>
                <a:gs pos="100000">
                  <a:srgbClr val="FFCC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endParaRPr lang="zh-TW" altLang="en-US"/>
            </a:p>
          </p:txBody>
        </p:sp>
        <p:sp>
          <p:nvSpPr>
            <p:cNvPr id="75865" name="AutoShape 5"/>
            <p:cNvSpPr>
              <a:spLocks noChangeAspect="1" noChangeArrowheads="1"/>
            </p:cNvSpPr>
            <p:nvPr/>
          </p:nvSpPr>
          <p:spPr bwMode="auto">
            <a:xfrm flipV="1">
              <a:off x="556" y="977"/>
              <a:ext cx="1152" cy="392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18 h 21600"/>
                <a:gd name="T14" fmla="*/ 17100 w 21600"/>
                <a:gd name="T15" fmla="*/ 170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CC3300"/>
                </a:gs>
                <a:gs pos="100000">
                  <a:srgbClr val="FFCC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endParaRPr lang="zh-TW" altLang="en-US"/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1372" y="977"/>
              <a:ext cx="3024" cy="958"/>
              <a:chOff x="1200" y="1728"/>
              <a:chExt cx="3072" cy="1056"/>
            </a:xfrm>
          </p:grpSpPr>
          <p:sp>
            <p:nvSpPr>
              <p:cNvPr id="75898" name="AutoShape 7"/>
              <p:cNvSpPr>
                <a:spLocks noChangeArrowheads="1"/>
              </p:cNvSpPr>
              <p:nvPr/>
            </p:nvSpPr>
            <p:spPr bwMode="auto">
              <a:xfrm>
                <a:off x="1584" y="2160"/>
                <a:ext cx="2304" cy="624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500 w 21600"/>
                  <a:gd name="T13" fmla="*/ 4500 h 21600"/>
                  <a:gd name="T14" fmla="*/ 17100 w 21600"/>
                  <a:gd name="T15" fmla="*/ 1710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FF"/>
                  </a:gs>
                  <a:gs pos="100000">
                    <a:srgbClr val="CCFFFF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zh-TW" altLang="en-US"/>
              </a:p>
            </p:txBody>
          </p:sp>
          <p:sp>
            <p:nvSpPr>
              <p:cNvPr id="75899" name="Line 8"/>
              <p:cNvSpPr>
                <a:spLocks noChangeShapeType="1"/>
              </p:cNvSpPr>
              <p:nvPr/>
            </p:nvSpPr>
            <p:spPr bwMode="auto">
              <a:xfrm>
                <a:off x="1200" y="1728"/>
                <a:ext cx="960" cy="1056"/>
              </a:xfrm>
              <a:prstGeom prst="line">
                <a:avLst/>
              </a:prstGeom>
              <a:noFill/>
              <a:ln w="63500">
                <a:solidFill>
                  <a:srgbClr val="0033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zh-TW" altLang="en-US"/>
              </a:p>
            </p:txBody>
          </p:sp>
          <p:sp>
            <p:nvSpPr>
              <p:cNvPr id="75900" name="Line 9"/>
              <p:cNvSpPr>
                <a:spLocks noChangeShapeType="1"/>
              </p:cNvSpPr>
              <p:nvPr/>
            </p:nvSpPr>
            <p:spPr bwMode="auto">
              <a:xfrm>
                <a:off x="2160" y="2784"/>
                <a:ext cx="1152" cy="0"/>
              </a:xfrm>
              <a:prstGeom prst="line">
                <a:avLst/>
              </a:prstGeom>
              <a:noFill/>
              <a:ln w="63500">
                <a:solidFill>
                  <a:srgbClr val="0033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zh-TW" altLang="en-US"/>
              </a:p>
            </p:txBody>
          </p:sp>
          <p:sp>
            <p:nvSpPr>
              <p:cNvPr id="75901" name="Line 10"/>
              <p:cNvSpPr>
                <a:spLocks noChangeShapeType="1"/>
              </p:cNvSpPr>
              <p:nvPr/>
            </p:nvSpPr>
            <p:spPr bwMode="auto">
              <a:xfrm flipV="1">
                <a:off x="3312" y="1728"/>
                <a:ext cx="960" cy="1056"/>
              </a:xfrm>
              <a:prstGeom prst="line">
                <a:avLst/>
              </a:prstGeom>
              <a:noFill/>
              <a:ln w="63500">
                <a:solidFill>
                  <a:srgbClr val="0033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zh-TW" altLang="en-US"/>
              </a:p>
            </p:txBody>
          </p:sp>
          <p:sp>
            <p:nvSpPr>
              <p:cNvPr id="75902" name="Line 11"/>
              <p:cNvSpPr>
                <a:spLocks noChangeShapeType="1"/>
              </p:cNvSpPr>
              <p:nvPr/>
            </p:nvSpPr>
            <p:spPr bwMode="auto">
              <a:xfrm>
                <a:off x="2352" y="2208"/>
                <a:ext cx="28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zh-TW" altLang="en-US"/>
              </a:p>
            </p:txBody>
          </p:sp>
          <p:sp>
            <p:nvSpPr>
              <p:cNvPr id="75903" name="Line 12"/>
              <p:cNvSpPr>
                <a:spLocks noChangeShapeType="1"/>
              </p:cNvSpPr>
              <p:nvPr/>
            </p:nvSpPr>
            <p:spPr bwMode="auto">
              <a:xfrm>
                <a:off x="2448" y="2256"/>
                <a:ext cx="144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zh-TW" altLang="en-US"/>
              </a:p>
            </p:txBody>
          </p:sp>
        </p:grpSp>
        <p:sp>
          <p:nvSpPr>
            <p:cNvPr id="75867" name="Line 13"/>
            <p:cNvSpPr>
              <a:spLocks noChangeShapeType="1"/>
            </p:cNvSpPr>
            <p:nvPr/>
          </p:nvSpPr>
          <p:spPr bwMode="auto">
            <a:xfrm>
              <a:off x="124" y="1369"/>
              <a:ext cx="432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68" name="Line 14"/>
            <p:cNvSpPr>
              <a:spLocks noChangeShapeType="1"/>
            </p:cNvSpPr>
            <p:nvPr/>
          </p:nvSpPr>
          <p:spPr bwMode="auto">
            <a:xfrm>
              <a:off x="844" y="977"/>
              <a:ext cx="576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69" name="Line 15"/>
            <p:cNvSpPr>
              <a:spLocks noChangeShapeType="1"/>
            </p:cNvSpPr>
            <p:nvPr/>
          </p:nvSpPr>
          <p:spPr bwMode="auto">
            <a:xfrm flipH="1">
              <a:off x="556" y="977"/>
              <a:ext cx="288" cy="392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70" name="Line 16"/>
            <p:cNvSpPr>
              <a:spLocks noChangeShapeType="1"/>
            </p:cNvSpPr>
            <p:nvPr/>
          </p:nvSpPr>
          <p:spPr bwMode="auto">
            <a:xfrm>
              <a:off x="4396" y="977"/>
              <a:ext cx="624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71" name="Line 17"/>
            <p:cNvSpPr>
              <a:spLocks noChangeShapeType="1"/>
            </p:cNvSpPr>
            <p:nvPr/>
          </p:nvSpPr>
          <p:spPr bwMode="auto">
            <a:xfrm>
              <a:off x="4972" y="977"/>
              <a:ext cx="336" cy="392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72" name="AutoShape 18"/>
            <p:cNvSpPr>
              <a:spLocks noChangeArrowheads="1"/>
            </p:cNvSpPr>
            <p:nvPr/>
          </p:nvSpPr>
          <p:spPr bwMode="auto">
            <a:xfrm>
              <a:off x="1708" y="1369"/>
              <a:ext cx="912" cy="914"/>
            </a:xfrm>
            <a:prstGeom prst="rtTriangle">
              <a:avLst/>
            </a:prstGeom>
            <a:gradFill rotWithShape="0">
              <a:gsLst>
                <a:gs pos="0">
                  <a:srgbClr val="FFCC00"/>
                </a:gs>
                <a:gs pos="100000">
                  <a:srgbClr val="FFFFCC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kumimoji="0" lang="zh-TW" altLang="zh-TW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73" name="AutoShape 19"/>
            <p:cNvSpPr>
              <a:spLocks noChangeArrowheads="1"/>
            </p:cNvSpPr>
            <p:nvPr/>
          </p:nvSpPr>
          <p:spPr bwMode="auto">
            <a:xfrm flipH="1">
              <a:off x="3148" y="1369"/>
              <a:ext cx="912" cy="914"/>
            </a:xfrm>
            <a:prstGeom prst="rtTriangle">
              <a:avLst/>
            </a:prstGeom>
            <a:gradFill rotWithShape="0">
              <a:gsLst>
                <a:gs pos="0">
                  <a:srgbClr val="FFCC00"/>
                </a:gs>
                <a:gs pos="100000">
                  <a:srgbClr val="FFFFCC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kumimoji="0" lang="zh-TW" altLang="zh-TW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74" name="AutoShape 20"/>
            <p:cNvSpPr>
              <a:spLocks noChangeAspect="1" noChangeArrowheads="1"/>
            </p:cNvSpPr>
            <p:nvPr/>
          </p:nvSpPr>
          <p:spPr bwMode="auto">
            <a:xfrm>
              <a:off x="2332" y="1978"/>
              <a:ext cx="1152" cy="30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38 w 21600"/>
                <a:gd name="T13" fmla="*/ 4532 h 21600"/>
                <a:gd name="T14" fmla="*/ 17063 w 21600"/>
                <a:gd name="T15" fmla="*/ 17068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75" y="21600"/>
                  </a:lnTo>
                  <a:lnTo>
                    <a:pt x="16125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F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75" name="Rectangle 21"/>
            <p:cNvSpPr>
              <a:spLocks noChangeArrowheads="1"/>
            </p:cNvSpPr>
            <p:nvPr/>
          </p:nvSpPr>
          <p:spPr bwMode="auto">
            <a:xfrm>
              <a:off x="4060" y="1369"/>
              <a:ext cx="1584" cy="870"/>
            </a:xfrm>
            <a:prstGeom prst="rect">
              <a:avLst/>
            </a:prstGeom>
            <a:gradFill rotWithShape="0">
              <a:gsLst>
                <a:gs pos="0">
                  <a:srgbClr val="FFCC00"/>
                </a:gs>
                <a:gs pos="100000">
                  <a:srgbClr val="FFFFCC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kumimoji="0" lang="zh-TW" altLang="zh-TW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76" name="Line 22"/>
            <p:cNvSpPr>
              <a:spLocks noChangeShapeType="1"/>
            </p:cNvSpPr>
            <p:nvPr/>
          </p:nvSpPr>
          <p:spPr bwMode="auto">
            <a:xfrm>
              <a:off x="5260" y="1369"/>
              <a:ext cx="432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77" name="Line 23"/>
            <p:cNvSpPr>
              <a:spLocks noChangeShapeType="1"/>
            </p:cNvSpPr>
            <p:nvPr/>
          </p:nvSpPr>
          <p:spPr bwMode="auto">
            <a:xfrm flipH="1">
              <a:off x="1760" y="1586"/>
              <a:ext cx="160" cy="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78" name="Line 24"/>
            <p:cNvSpPr>
              <a:spLocks noChangeShapeType="1"/>
            </p:cNvSpPr>
            <p:nvPr/>
          </p:nvSpPr>
          <p:spPr bwMode="auto">
            <a:xfrm flipH="1">
              <a:off x="1952" y="1761"/>
              <a:ext cx="160" cy="4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79" name="Line 25"/>
            <p:cNvSpPr>
              <a:spLocks noChangeShapeType="1"/>
            </p:cNvSpPr>
            <p:nvPr/>
          </p:nvSpPr>
          <p:spPr bwMode="auto">
            <a:xfrm flipH="1">
              <a:off x="2112" y="1935"/>
              <a:ext cx="144" cy="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0" name="Line 26"/>
            <p:cNvSpPr>
              <a:spLocks noChangeShapeType="1"/>
            </p:cNvSpPr>
            <p:nvPr/>
          </p:nvSpPr>
          <p:spPr bwMode="auto">
            <a:xfrm flipH="1">
              <a:off x="2496" y="1978"/>
              <a:ext cx="0" cy="1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1" name="Line 27"/>
            <p:cNvSpPr>
              <a:spLocks noChangeShapeType="1"/>
            </p:cNvSpPr>
            <p:nvPr/>
          </p:nvSpPr>
          <p:spPr bwMode="auto">
            <a:xfrm flipH="1">
              <a:off x="2880" y="1978"/>
              <a:ext cx="16" cy="1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2" name="Line 28"/>
            <p:cNvSpPr>
              <a:spLocks noChangeShapeType="1"/>
            </p:cNvSpPr>
            <p:nvPr/>
          </p:nvSpPr>
          <p:spPr bwMode="auto">
            <a:xfrm>
              <a:off x="3216" y="1978"/>
              <a:ext cx="0" cy="1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3" name="Line 29"/>
            <p:cNvSpPr>
              <a:spLocks noChangeShapeType="1"/>
            </p:cNvSpPr>
            <p:nvPr/>
          </p:nvSpPr>
          <p:spPr bwMode="auto">
            <a:xfrm>
              <a:off x="3600" y="1891"/>
              <a:ext cx="144" cy="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4" name="Line 30"/>
            <p:cNvSpPr>
              <a:spLocks noChangeShapeType="1"/>
            </p:cNvSpPr>
            <p:nvPr/>
          </p:nvSpPr>
          <p:spPr bwMode="auto">
            <a:xfrm>
              <a:off x="3744" y="1717"/>
              <a:ext cx="192" cy="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5" name="Line 31"/>
            <p:cNvSpPr>
              <a:spLocks noChangeShapeType="1"/>
            </p:cNvSpPr>
            <p:nvPr/>
          </p:nvSpPr>
          <p:spPr bwMode="auto">
            <a:xfrm>
              <a:off x="3888" y="1586"/>
              <a:ext cx="144" cy="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6" name="Freeform 32"/>
            <p:cNvSpPr>
              <a:spLocks/>
            </p:cNvSpPr>
            <p:nvPr/>
          </p:nvSpPr>
          <p:spPr bwMode="auto">
            <a:xfrm>
              <a:off x="192" y="1405"/>
              <a:ext cx="1552" cy="138"/>
            </a:xfrm>
            <a:custGeom>
              <a:avLst/>
              <a:gdLst>
                <a:gd name="T0" fmla="*/ 16 w 1600"/>
                <a:gd name="T1" fmla="*/ 0 h 536"/>
                <a:gd name="T2" fmla="*/ 50 w 1600"/>
                <a:gd name="T3" fmla="*/ 0 h 536"/>
                <a:gd name="T4" fmla="*/ 323 w 1600"/>
                <a:gd name="T5" fmla="*/ 0 h 536"/>
                <a:gd name="T6" fmla="*/ 595 w 1600"/>
                <a:gd name="T7" fmla="*/ 0 h 536"/>
                <a:gd name="T8" fmla="*/ 944 w 1600"/>
                <a:gd name="T9" fmla="*/ 0 h 536"/>
                <a:gd name="T10" fmla="*/ 1099 w 1600"/>
                <a:gd name="T11" fmla="*/ 0 h 536"/>
                <a:gd name="T12" fmla="*/ 1293 w 1600"/>
                <a:gd name="T13" fmla="*/ 0 h 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00"/>
                <a:gd name="T22" fmla="*/ 0 h 536"/>
                <a:gd name="T23" fmla="*/ 1600 w 1600"/>
                <a:gd name="T24" fmla="*/ 536 h 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00" h="536">
                  <a:moveTo>
                    <a:pt x="16" y="528"/>
                  </a:moveTo>
                  <a:cubicBezTo>
                    <a:pt x="8" y="532"/>
                    <a:pt x="0" y="536"/>
                    <a:pt x="64" y="528"/>
                  </a:cubicBezTo>
                  <a:cubicBezTo>
                    <a:pt x="128" y="520"/>
                    <a:pt x="288" y="512"/>
                    <a:pt x="400" y="480"/>
                  </a:cubicBezTo>
                  <a:cubicBezTo>
                    <a:pt x="512" y="448"/>
                    <a:pt x="608" y="392"/>
                    <a:pt x="736" y="336"/>
                  </a:cubicBezTo>
                  <a:cubicBezTo>
                    <a:pt x="864" y="280"/>
                    <a:pt x="1064" y="192"/>
                    <a:pt x="1168" y="144"/>
                  </a:cubicBezTo>
                  <a:cubicBezTo>
                    <a:pt x="1272" y="96"/>
                    <a:pt x="1288" y="72"/>
                    <a:pt x="1360" y="48"/>
                  </a:cubicBezTo>
                  <a:cubicBezTo>
                    <a:pt x="1432" y="24"/>
                    <a:pt x="1516" y="12"/>
                    <a:pt x="1600" y="0"/>
                  </a:cubicBezTo>
                </a:path>
              </a:pathLst>
            </a:custGeom>
            <a:noFill/>
            <a:ln w="25400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7" name="Freeform 33"/>
            <p:cNvSpPr>
              <a:spLocks/>
            </p:cNvSpPr>
            <p:nvPr/>
          </p:nvSpPr>
          <p:spPr bwMode="auto">
            <a:xfrm flipH="1">
              <a:off x="4048" y="1412"/>
              <a:ext cx="1712" cy="174"/>
            </a:xfrm>
            <a:custGeom>
              <a:avLst/>
              <a:gdLst>
                <a:gd name="T0" fmla="*/ 24 w 1600"/>
                <a:gd name="T1" fmla="*/ 0 h 536"/>
                <a:gd name="T2" fmla="*/ 102 w 1600"/>
                <a:gd name="T3" fmla="*/ 0 h 536"/>
                <a:gd name="T4" fmla="*/ 642 w 1600"/>
                <a:gd name="T5" fmla="*/ 0 h 536"/>
                <a:gd name="T6" fmla="*/ 1182 w 1600"/>
                <a:gd name="T7" fmla="*/ 0 h 536"/>
                <a:gd name="T8" fmla="*/ 1877 w 1600"/>
                <a:gd name="T9" fmla="*/ 0 h 536"/>
                <a:gd name="T10" fmla="*/ 2185 w 1600"/>
                <a:gd name="T11" fmla="*/ 0 h 536"/>
                <a:gd name="T12" fmla="*/ 2569 w 1600"/>
                <a:gd name="T13" fmla="*/ 0 h 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00"/>
                <a:gd name="T22" fmla="*/ 0 h 536"/>
                <a:gd name="T23" fmla="*/ 1600 w 1600"/>
                <a:gd name="T24" fmla="*/ 536 h 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00" h="536">
                  <a:moveTo>
                    <a:pt x="16" y="528"/>
                  </a:moveTo>
                  <a:cubicBezTo>
                    <a:pt x="8" y="532"/>
                    <a:pt x="0" y="536"/>
                    <a:pt x="64" y="528"/>
                  </a:cubicBezTo>
                  <a:cubicBezTo>
                    <a:pt x="128" y="520"/>
                    <a:pt x="288" y="512"/>
                    <a:pt x="400" y="480"/>
                  </a:cubicBezTo>
                  <a:cubicBezTo>
                    <a:pt x="512" y="448"/>
                    <a:pt x="608" y="392"/>
                    <a:pt x="736" y="336"/>
                  </a:cubicBezTo>
                  <a:cubicBezTo>
                    <a:pt x="864" y="280"/>
                    <a:pt x="1064" y="192"/>
                    <a:pt x="1168" y="144"/>
                  </a:cubicBezTo>
                  <a:cubicBezTo>
                    <a:pt x="1272" y="96"/>
                    <a:pt x="1288" y="72"/>
                    <a:pt x="1360" y="48"/>
                  </a:cubicBezTo>
                  <a:cubicBezTo>
                    <a:pt x="1432" y="24"/>
                    <a:pt x="1516" y="12"/>
                    <a:pt x="1600" y="0"/>
                  </a:cubicBezTo>
                </a:path>
              </a:pathLst>
            </a:custGeom>
            <a:noFill/>
            <a:ln w="25400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8" name="Line 34"/>
            <p:cNvSpPr>
              <a:spLocks noChangeShapeType="1"/>
            </p:cNvSpPr>
            <p:nvPr/>
          </p:nvSpPr>
          <p:spPr bwMode="auto">
            <a:xfrm>
              <a:off x="5392" y="1630"/>
              <a:ext cx="288" cy="0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89" name="Line 35"/>
            <p:cNvSpPr>
              <a:spLocks noChangeShapeType="1"/>
            </p:cNvSpPr>
            <p:nvPr/>
          </p:nvSpPr>
          <p:spPr bwMode="auto">
            <a:xfrm>
              <a:off x="5440" y="1673"/>
              <a:ext cx="192" cy="0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90" name="AutoShape 36"/>
            <p:cNvSpPr>
              <a:spLocks noChangeArrowheads="1"/>
            </p:cNvSpPr>
            <p:nvPr/>
          </p:nvSpPr>
          <p:spPr bwMode="auto">
            <a:xfrm flipV="1">
              <a:off x="256" y="1412"/>
              <a:ext cx="192" cy="131"/>
            </a:xfrm>
            <a:prstGeom prst="triangle">
              <a:avLst>
                <a:gd name="adj" fmla="val 50000"/>
              </a:avLst>
            </a:prstGeom>
            <a:noFill/>
            <a:ln w="25400">
              <a:solidFill>
                <a:srgbClr val="0000FF"/>
              </a:solidFill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pPr algn="ctr" eaLnBrk="0" hangingPunct="0"/>
              <a:endParaRPr kumimoji="0" lang="zh-TW" altLang="zh-TW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91" name="AutoShape 37"/>
            <p:cNvSpPr>
              <a:spLocks noChangeArrowheads="1"/>
            </p:cNvSpPr>
            <p:nvPr/>
          </p:nvSpPr>
          <p:spPr bwMode="auto">
            <a:xfrm flipV="1">
              <a:off x="5440" y="1412"/>
              <a:ext cx="192" cy="131"/>
            </a:xfrm>
            <a:prstGeom prst="triangle">
              <a:avLst>
                <a:gd name="adj" fmla="val 50000"/>
              </a:avLst>
            </a:prstGeom>
            <a:noFill/>
            <a:ln w="25400">
              <a:solidFill>
                <a:srgbClr val="0000FF"/>
              </a:solidFill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pPr algn="ctr" eaLnBrk="0" hangingPunct="0"/>
              <a:endParaRPr kumimoji="0" lang="zh-TW" altLang="zh-TW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92" name="AutoShape 38"/>
            <p:cNvSpPr>
              <a:spLocks noChangeArrowheads="1"/>
            </p:cNvSpPr>
            <p:nvPr/>
          </p:nvSpPr>
          <p:spPr bwMode="auto">
            <a:xfrm flipV="1">
              <a:off x="2608" y="1282"/>
              <a:ext cx="192" cy="130"/>
            </a:xfrm>
            <a:prstGeom prst="triangle">
              <a:avLst>
                <a:gd name="adj" fmla="val 50000"/>
              </a:avLst>
            </a:prstGeom>
            <a:noFill/>
            <a:ln w="25400">
              <a:solidFill>
                <a:srgbClr val="0000FF"/>
              </a:solidFill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pPr algn="ctr" eaLnBrk="0" hangingPunct="0"/>
              <a:endParaRPr kumimoji="0" lang="zh-TW" altLang="zh-TW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93" name="Line 39"/>
            <p:cNvSpPr>
              <a:spLocks noChangeShapeType="1"/>
            </p:cNvSpPr>
            <p:nvPr/>
          </p:nvSpPr>
          <p:spPr bwMode="auto">
            <a:xfrm>
              <a:off x="208" y="1586"/>
              <a:ext cx="288" cy="0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94" name="Line 40"/>
            <p:cNvSpPr>
              <a:spLocks noChangeShapeType="1"/>
            </p:cNvSpPr>
            <p:nvPr/>
          </p:nvSpPr>
          <p:spPr bwMode="auto">
            <a:xfrm>
              <a:off x="256" y="1630"/>
              <a:ext cx="192" cy="0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95" name="Text Box 41"/>
            <p:cNvSpPr txBox="1">
              <a:spLocks noChangeArrowheads="1"/>
            </p:cNvSpPr>
            <p:nvPr/>
          </p:nvSpPr>
          <p:spPr bwMode="auto">
            <a:xfrm>
              <a:off x="2064" y="890"/>
              <a:ext cx="1680" cy="231"/>
            </a:xfrm>
            <a:prstGeom prst="rect">
              <a:avLst/>
            </a:prstGeom>
            <a:solidFill>
              <a:srgbClr val="00FFFF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zh-TW" altLang="en-US" b="1">
                  <a:solidFill>
                    <a:srgbClr val="000000"/>
                  </a:solidFill>
                  <a:latin typeface="Tahoma" pitchFamily="34" charset="0"/>
                </a:rPr>
                <a:t>豐水季蓄水兼補注</a:t>
              </a:r>
            </a:p>
          </p:txBody>
        </p:sp>
        <p:sp>
          <p:nvSpPr>
            <p:cNvPr id="75896" name="Line 42"/>
            <p:cNvSpPr>
              <a:spLocks noChangeShapeType="1"/>
            </p:cNvSpPr>
            <p:nvPr/>
          </p:nvSpPr>
          <p:spPr bwMode="auto">
            <a:xfrm>
              <a:off x="528" y="1151"/>
              <a:ext cx="1344" cy="87"/>
            </a:xfrm>
            <a:prstGeom prst="line">
              <a:avLst/>
            </a:prstGeom>
            <a:noFill/>
            <a:ln w="101600">
              <a:solidFill>
                <a:srgbClr val="3366FF"/>
              </a:solidFill>
              <a:miter lim="800000"/>
              <a:headEnd/>
              <a:tailEnd type="triangle" w="med" len="med"/>
            </a:ln>
          </p:spPr>
          <p:txBody>
            <a:bodyPr wrap="none"/>
            <a:lstStyle/>
            <a:p>
              <a:endParaRPr lang="zh-TW" altLang="en-US"/>
            </a:p>
          </p:txBody>
        </p:sp>
        <p:sp>
          <p:nvSpPr>
            <p:cNvPr id="1657899" name="Text Box 43"/>
            <p:cNvSpPr txBox="1">
              <a:spLocks noChangeArrowheads="1"/>
            </p:cNvSpPr>
            <p:nvPr/>
          </p:nvSpPr>
          <p:spPr bwMode="auto">
            <a:xfrm>
              <a:off x="-23" y="890"/>
              <a:ext cx="96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zh-TW" altLang="en-US" b="1" i="1" u="sng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Tahoma" pitchFamily="34" charset="0"/>
                  <a:ea typeface="新細明體" charset="-120"/>
                </a:rPr>
                <a:t>地表水源</a:t>
              </a:r>
            </a:p>
          </p:txBody>
        </p:sp>
      </p:grpSp>
      <p:sp>
        <p:nvSpPr>
          <p:cNvPr id="1657900" name="Rectangle 44"/>
          <p:cNvSpPr>
            <a:spLocks noChangeArrowheads="1"/>
          </p:cNvSpPr>
          <p:nvPr/>
        </p:nvSpPr>
        <p:spPr bwMode="auto">
          <a:xfrm>
            <a:off x="0" y="188913"/>
            <a:ext cx="9144000" cy="576262"/>
          </a:xfrm>
          <a:prstGeom prst="rect">
            <a:avLst/>
          </a:prstGeom>
          <a:solidFill>
            <a:srgbClr val="000099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高屏大湖地表地下水交換示意圖</a:t>
            </a:r>
            <a:r>
              <a:rPr lang="zh-TW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～</a:t>
            </a:r>
            <a:r>
              <a:rPr lang="zh-TW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真正危機是在以鄰為壑</a:t>
            </a:r>
            <a:r>
              <a:rPr lang="zh-TW" altLang="en-US" sz="2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！</a:t>
            </a:r>
          </a:p>
        </p:txBody>
      </p:sp>
      <p:sp>
        <p:nvSpPr>
          <p:cNvPr id="75781" name="Text Box 45"/>
          <p:cNvSpPr txBox="1">
            <a:spLocks noChangeArrowheads="1"/>
          </p:cNvSpPr>
          <p:nvPr/>
        </p:nvSpPr>
        <p:spPr bwMode="auto">
          <a:xfrm>
            <a:off x="8567738" y="6461125"/>
            <a:ext cx="5762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2000">
                <a:latin typeface="Times New Roman" pitchFamily="18" charset="0"/>
              </a:rPr>
              <a:t>9</a:t>
            </a:r>
          </a:p>
        </p:txBody>
      </p:sp>
      <p:grpSp>
        <p:nvGrpSpPr>
          <p:cNvPr id="4" name="Group 46"/>
          <p:cNvGrpSpPr>
            <a:grpSpLocks/>
          </p:cNvGrpSpPr>
          <p:nvPr/>
        </p:nvGrpSpPr>
        <p:grpSpPr bwMode="auto">
          <a:xfrm>
            <a:off x="-36513" y="2133600"/>
            <a:ext cx="9191626" cy="2200275"/>
            <a:chOff x="-52" y="1344"/>
            <a:chExt cx="5790" cy="1386"/>
          </a:xfrm>
        </p:grpSpPr>
        <p:sp>
          <p:nvSpPr>
            <p:cNvPr id="75823" name="Rectangle 47"/>
            <p:cNvSpPr>
              <a:spLocks noChangeArrowheads="1"/>
            </p:cNvSpPr>
            <p:nvPr/>
          </p:nvSpPr>
          <p:spPr bwMode="auto">
            <a:xfrm>
              <a:off x="185" y="1810"/>
              <a:ext cx="1584" cy="870"/>
            </a:xfrm>
            <a:prstGeom prst="rect">
              <a:avLst/>
            </a:prstGeom>
            <a:gradFill rotWithShape="0">
              <a:gsLst>
                <a:gs pos="0">
                  <a:srgbClr val="FFCC00"/>
                </a:gs>
                <a:gs pos="100000">
                  <a:srgbClr val="FFFFCC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kumimoji="0" lang="zh-TW" altLang="zh-TW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24" name="AutoShape 48"/>
            <p:cNvSpPr>
              <a:spLocks noChangeAspect="1" noChangeArrowheads="1"/>
            </p:cNvSpPr>
            <p:nvPr/>
          </p:nvSpPr>
          <p:spPr bwMode="auto">
            <a:xfrm flipV="1">
              <a:off x="4074" y="1418"/>
              <a:ext cx="1248" cy="392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760 w 21600"/>
                <a:gd name="T13" fmla="*/ 4739 h 21600"/>
                <a:gd name="T14" fmla="*/ 16840 w 21600"/>
                <a:gd name="T15" fmla="*/ 16861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919" y="21600"/>
                  </a:lnTo>
                  <a:lnTo>
                    <a:pt x="1568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CC3300"/>
                </a:gs>
                <a:gs pos="100000">
                  <a:srgbClr val="FFCC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endParaRPr lang="zh-TW" altLang="en-US"/>
            </a:p>
          </p:txBody>
        </p:sp>
        <p:sp>
          <p:nvSpPr>
            <p:cNvPr id="75825" name="AutoShape 49"/>
            <p:cNvSpPr>
              <a:spLocks noChangeAspect="1" noChangeArrowheads="1"/>
            </p:cNvSpPr>
            <p:nvPr/>
          </p:nvSpPr>
          <p:spPr bwMode="auto">
            <a:xfrm flipV="1">
              <a:off x="570" y="1418"/>
              <a:ext cx="1152" cy="392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18 h 21600"/>
                <a:gd name="T14" fmla="*/ 17100 w 21600"/>
                <a:gd name="T15" fmla="*/ 170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CC3300"/>
                </a:gs>
                <a:gs pos="100000">
                  <a:srgbClr val="FFCC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endParaRPr lang="zh-TW" altLang="en-US"/>
            </a:p>
          </p:txBody>
        </p:sp>
        <p:sp>
          <p:nvSpPr>
            <p:cNvPr id="75826" name="AutoShape 50"/>
            <p:cNvSpPr>
              <a:spLocks noChangeArrowheads="1"/>
            </p:cNvSpPr>
            <p:nvPr/>
          </p:nvSpPr>
          <p:spPr bwMode="auto">
            <a:xfrm>
              <a:off x="1906" y="2043"/>
              <a:ext cx="1950" cy="59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090 w 21600"/>
                <a:gd name="T13" fmla="*/ 3075 h 21600"/>
                <a:gd name="T14" fmla="*/ 18510 w 21600"/>
                <a:gd name="T15" fmla="*/ 18525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2569" y="21600"/>
                  </a:lnTo>
                  <a:lnTo>
                    <a:pt x="1903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FF"/>
                </a:gs>
                <a:gs pos="100000">
                  <a:srgbClr val="CCFFFF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27" name="Line 51"/>
            <p:cNvSpPr>
              <a:spLocks noChangeShapeType="1"/>
            </p:cNvSpPr>
            <p:nvPr/>
          </p:nvSpPr>
          <p:spPr bwMode="auto">
            <a:xfrm>
              <a:off x="1386" y="1418"/>
              <a:ext cx="945" cy="958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28" name="Line 52"/>
            <p:cNvSpPr>
              <a:spLocks noChangeShapeType="1"/>
            </p:cNvSpPr>
            <p:nvPr/>
          </p:nvSpPr>
          <p:spPr bwMode="auto">
            <a:xfrm>
              <a:off x="2331" y="2376"/>
              <a:ext cx="1134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29" name="Line 53"/>
            <p:cNvSpPr>
              <a:spLocks noChangeShapeType="1"/>
            </p:cNvSpPr>
            <p:nvPr/>
          </p:nvSpPr>
          <p:spPr bwMode="auto">
            <a:xfrm flipV="1">
              <a:off x="3482" y="1418"/>
              <a:ext cx="945" cy="958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30" name="Line 54"/>
            <p:cNvSpPr>
              <a:spLocks noChangeShapeType="1"/>
            </p:cNvSpPr>
            <p:nvPr/>
          </p:nvSpPr>
          <p:spPr bwMode="auto">
            <a:xfrm>
              <a:off x="2520" y="2134"/>
              <a:ext cx="28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31" name="Line 55"/>
            <p:cNvSpPr>
              <a:spLocks noChangeShapeType="1"/>
            </p:cNvSpPr>
            <p:nvPr/>
          </p:nvSpPr>
          <p:spPr bwMode="auto">
            <a:xfrm>
              <a:off x="2615" y="2179"/>
              <a:ext cx="141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32" name="Line 56"/>
            <p:cNvSpPr>
              <a:spLocks noChangeShapeType="1"/>
            </p:cNvSpPr>
            <p:nvPr/>
          </p:nvSpPr>
          <p:spPr bwMode="auto">
            <a:xfrm>
              <a:off x="138" y="1810"/>
              <a:ext cx="432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33" name="Line 57"/>
            <p:cNvSpPr>
              <a:spLocks noChangeShapeType="1"/>
            </p:cNvSpPr>
            <p:nvPr/>
          </p:nvSpPr>
          <p:spPr bwMode="auto">
            <a:xfrm>
              <a:off x="858" y="1418"/>
              <a:ext cx="576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34" name="Line 58"/>
            <p:cNvSpPr>
              <a:spLocks noChangeShapeType="1"/>
            </p:cNvSpPr>
            <p:nvPr/>
          </p:nvSpPr>
          <p:spPr bwMode="auto">
            <a:xfrm flipH="1">
              <a:off x="570" y="1418"/>
              <a:ext cx="288" cy="392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35" name="Line 59"/>
            <p:cNvSpPr>
              <a:spLocks noChangeShapeType="1"/>
            </p:cNvSpPr>
            <p:nvPr/>
          </p:nvSpPr>
          <p:spPr bwMode="auto">
            <a:xfrm>
              <a:off x="4410" y="1418"/>
              <a:ext cx="624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36" name="Line 60"/>
            <p:cNvSpPr>
              <a:spLocks noChangeShapeType="1"/>
            </p:cNvSpPr>
            <p:nvPr/>
          </p:nvSpPr>
          <p:spPr bwMode="auto">
            <a:xfrm>
              <a:off x="4986" y="1418"/>
              <a:ext cx="336" cy="392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37" name="AutoShape 61"/>
            <p:cNvSpPr>
              <a:spLocks noChangeArrowheads="1"/>
            </p:cNvSpPr>
            <p:nvPr/>
          </p:nvSpPr>
          <p:spPr bwMode="auto">
            <a:xfrm>
              <a:off x="1724" y="1816"/>
              <a:ext cx="912" cy="914"/>
            </a:xfrm>
            <a:prstGeom prst="rtTriangle">
              <a:avLst/>
            </a:prstGeom>
            <a:gradFill rotWithShape="0">
              <a:gsLst>
                <a:gs pos="0">
                  <a:srgbClr val="FFCC00"/>
                </a:gs>
                <a:gs pos="100000">
                  <a:srgbClr val="FFFFCC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kumimoji="0" lang="zh-TW" altLang="zh-TW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38" name="AutoShape 62"/>
            <p:cNvSpPr>
              <a:spLocks noChangeArrowheads="1"/>
            </p:cNvSpPr>
            <p:nvPr/>
          </p:nvSpPr>
          <p:spPr bwMode="auto">
            <a:xfrm flipH="1">
              <a:off x="3176" y="1816"/>
              <a:ext cx="912" cy="914"/>
            </a:xfrm>
            <a:prstGeom prst="rtTriangle">
              <a:avLst/>
            </a:prstGeom>
            <a:gradFill rotWithShape="0">
              <a:gsLst>
                <a:gs pos="0">
                  <a:srgbClr val="FFCC00"/>
                </a:gs>
                <a:gs pos="100000">
                  <a:srgbClr val="FFFFCC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kumimoji="0" lang="zh-TW" altLang="zh-TW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39" name="AutoShape 63"/>
            <p:cNvSpPr>
              <a:spLocks noChangeAspect="1" noChangeArrowheads="1"/>
            </p:cNvSpPr>
            <p:nvPr/>
          </p:nvSpPr>
          <p:spPr bwMode="auto">
            <a:xfrm>
              <a:off x="2314" y="2419"/>
              <a:ext cx="1152" cy="30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38 w 21600"/>
                <a:gd name="T13" fmla="*/ 4532 h 21600"/>
                <a:gd name="T14" fmla="*/ 17063 w 21600"/>
                <a:gd name="T15" fmla="*/ 17068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75" y="21600"/>
                  </a:lnTo>
                  <a:lnTo>
                    <a:pt x="16125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F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0" name="Rectangle 64"/>
            <p:cNvSpPr>
              <a:spLocks noChangeArrowheads="1"/>
            </p:cNvSpPr>
            <p:nvPr/>
          </p:nvSpPr>
          <p:spPr bwMode="auto">
            <a:xfrm>
              <a:off x="4074" y="1810"/>
              <a:ext cx="1584" cy="870"/>
            </a:xfrm>
            <a:prstGeom prst="rect">
              <a:avLst/>
            </a:prstGeom>
            <a:gradFill rotWithShape="0">
              <a:gsLst>
                <a:gs pos="0">
                  <a:srgbClr val="FFCC00"/>
                </a:gs>
                <a:gs pos="100000">
                  <a:srgbClr val="FFFFCC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kumimoji="0" lang="zh-TW" altLang="zh-TW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41" name="Line 65"/>
            <p:cNvSpPr>
              <a:spLocks noChangeShapeType="1"/>
            </p:cNvSpPr>
            <p:nvPr/>
          </p:nvSpPr>
          <p:spPr bwMode="auto">
            <a:xfrm>
              <a:off x="5274" y="1810"/>
              <a:ext cx="432" cy="0"/>
            </a:xfrm>
            <a:prstGeom prst="line">
              <a:avLst/>
            </a:prstGeom>
            <a:noFill/>
            <a:ln w="63500">
              <a:solidFill>
                <a:srgbClr val="0033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2" name="Line 66"/>
            <p:cNvSpPr>
              <a:spLocks noChangeShapeType="1"/>
            </p:cNvSpPr>
            <p:nvPr/>
          </p:nvSpPr>
          <p:spPr bwMode="auto">
            <a:xfrm flipH="1">
              <a:off x="2042" y="2332"/>
              <a:ext cx="160" cy="1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3" name="Line 67"/>
            <p:cNvSpPr>
              <a:spLocks noChangeShapeType="1"/>
            </p:cNvSpPr>
            <p:nvPr/>
          </p:nvSpPr>
          <p:spPr bwMode="auto">
            <a:xfrm flipH="1">
              <a:off x="2474" y="2376"/>
              <a:ext cx="32" cy="13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4" name="Line 68"/>
            <p:cNvSpPr>
              <a:spLocks noChangeShapeType="1"/>
            </p:cNvSpPr>
            <p:nvPr/>
          </p:nvSpPr>
          <p:spPr bwMode="auto">
            <a:xfrm>
              <a:off x="2810" y="2376"/>
              <a:ext cx="0" cy="13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5" name="Line 69"/>
            <p:cNvSpPr>
              <a:spLocks noChangeShapeType="1"/>
            </p:cNvSpPr>
            <p:nvPr/>
          </p:nvSpPr>
          <p:spPr bwMode="auto">
            <a:xfrm>
              <a:off x="3176" y="2376"/>
              <a:ext cx="0" cy="13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6" name="Line 70"/>
            <p:cNvSpPr>
              <a:spLocks noChangeShapeType="1"/>
            </p:cNvSpPr>
            <p:nvPr/>
          </p:nvSpPr>
          <p:spPr bwMode="auto">
            <a:xfrm>
              <a:off x="3594" y="2332"/>
              <a:ext cx="217" cy="11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7" name="Freeform 71"/>
            <p:cNvSpPr>
              <a:spLocks/>
            </p:cNvSpPr>
            <p:nvPr/>
          </p:nvSpPr>
          <p:spPr bwMode="auto">
            <a:xfrm flipV="1">
              <a:off x="170" y="1998"/>
              <a:ext cx="1872" cy="60"/>
            </a:xfrm>
            <a:custGeom>
              <a:avLst/>
              <a:gdLst>
                <a:gd name="T0" fmla="*/ 48 w 1600"/>
                <a:gd name="T1" fmla="*/ 0 h 536"/>
                <a:gd name="T2" fmla="*/ 194 w 1600"/>
                <a:gd name="T3" fmla="*/ 0 h 536"/>
                <a:gd name="T4" fmla="*/ 1202 w 1600"/>
                <a:gd name="T5" fmla="*/ 0 h 536"/>
                <a:gd name="T6" fmla="*/ 2207 w 1600"/>
                <a:gd name="T7" fmla="*/ 0 h 536"/>
                <a:gd name="T8" fmla="*/ 3505 w 1600"/>
                <a:gd name="T9" fmla="*/ 0 h 536"/>
                <a:gd name="T10" fmla="*/ 4080 w 1600"/>
                <a:gd name="T11" fmla="*/ 0 h 536"/>
                <a:gd name="T12" fmla="*/ 4802 w 1600"/>
                <a:gd name="T13" fmla="*/ 0 h 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00"/>
                <a:gd name="T22" fmla="*/ 0 h 536"/>
                <a:gd name="T23" fmla="*/ 1600 w 1600"/>
                <a:gd name="T24" fmla="*/ 536 h 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00" h="536">
                  <a:moveTo>
                    <a:pt x="16" y="528"/>
                  </a:moveTo>
                  <a:cubicBezTo>
                    <a:pt x="8" y="532"/>
                    <a:pt x="0" y="536"/>
                    <a:pt x="64" y="528"/>
                  </a:cubicBezTo>
                  <a:cubicBezTo>
                    <a:pt x="128" y="520"/>
                    <a:pt x="288" y="512"/>
                    <a:pt x="400" y="480"/>
                  </a:cubicBezTo>
                  <a:cubicBezTo>
                    <a:pt x="512" y="448"/>
                    <a:pt x="608" y="392"/>
                    <a:pt x="736" y="336"/>
                  </a:cubicBezTo>
                  <a:cubicBezTo>
                    <a:pt x="864" y="280"/>
                    <a:pt x="1064" y="192"/>
                    <a:pt x="1168" y="144"/>
                  </a:cubicBezTo>
                  <a:cubicBezTo>
                    <a:pt x="1272" y="96"/>
                    <a:pt x="1288" y="72"/>
                    <a:pt x="1360" y="48"/>
                  </a:cubicBezTo>
                  <a:cubicBezTo>
                    <a:pt x="1432" y="24"/>
                    <a:pt x="1516" y="12"/>
                    <a:pt x="1600" y="0"/>
                  </a:cubicBezTo>
                </a:path>
              </a:pathLst>
            </a:custGeom>
            <a:noFill/>
            <a:ln w="25400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8" name="Freeform 72"/>
            <p:cNvSpPr>
              <a:spLocks/>
            </p:cNvSpPr>
            <p:nvPr/>
          </p:nvSpPr>
          <p:spPr bwMode="auto">
            <a:xfrm>
              <a:off x="3856" y="1983"/>
              <a:ext cx="1882" cy="44"/>
            </a:xfrm>
            <a:custGeom>
              <a:avLst/>
              <a:gdLst>
                <a:gd name="T0" fmla="*/ 49 w 1600"/>
                <a:gd name="T1" fmla="*/ 0 h 536"/>
                <a:gd name="T2" fmla="*/ 199 w 1600"/>
                <a:gd name="T3" fmla="*/ 0 h 536"/>
                <a:gd name="T4" fmla="*/ 1248 w 1600"/>
                <a:gd name="T5" fmla="*/ 0 h 536"/>
                <a:gd name="T6" fmla="*/ 2295 w 1600"/>
                <a:gd name="T7" fmla="*/ 0 h 536"/>
                <a:gd name="T8" fmla="*/ 3639 w 1600"/>
                <a:gd name="T9" fmla="*/ 0 h 536"/>
                <a:gd name="T10" fmla="*/ 4238 w 1600"/>
                <a:gd name="T11" fmla="*/ 0 h 536"/>
                <a:gd name="T12" fmla="*/ 4985 w 1600"/>
                <a:gd name="T13" fmla="*/ 0 h 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00"/>
                <a:gd name="T22" fmla="*/ 0 h 536"/>
                <a:gd name="T23" fmla="*/ 1600 w 1600"/>
                <a:gd name="T24" fmla="*/ 536 h 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00" h="536">
                  <a:moveTo>
                    <a:pt x="16" y="528"/>
                  </a:moveTo>
                  <a:cubicBezTo>
                    <a:pt x="8" y="532"/>
                    <a:pt x="0" y="536"/>
                    <a:pt x="64" y="528"/>
                  </a:cubicBezTo>
                  <a:cubicBezTo>
                    <a:pt x="128" y="520"/>
                    <a:pt x="288" y="512"/>
                    <a:pt x="400" y="480"/>
                  </a:cubicBezTo>
                  <a:cubicBezTo>
                    <a:pt x="512" y="448"/>
                    <a:pt x="608" y="392"/>
                    <a:pt x="736" y="336"/>
                  </a:cubicBezTo>
                  <a:cubicBezTo>
                    <a:pt x="864" y="280"/>
                    <a:pt x="1064" y="192"/>
                    <a:pt x="1168" y="144"/>
                  </a:cubicBezTo>
                  <a:cubicBezTo>
                    <a:pt x="1272" y="96"/>
                    <a:pt x="1288" y="72"/>
                    <a:pt x="1360" y="48"/>
                  </a:cubicBezTo>
                  <a:cubicBezTo>
                    <a:pt x="1432" y="24"/>
                    <a:pt x="1516" y="12"/>
                    <a:pt x="1600" y="0"/>
                  </a:cubicBezTo>
                </a:path>
              </a:pathLst>
            </a:custGeom>
            <a:noFill/>
            <a:ln w="25400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49" name="Line 73"/>
            <p:cNvSpPr>
              <a:spLocks noChangeShapeType="1"/>
            </p:cNvSpPr>
            <p:nvPr/>
          </p:nvSpPr>
          <p:spPr bwMode="auto">
            <a:xfrm>
              <a:off x="5226" y="2043"/>
              <a:ext cx="288" cy="1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50" name="Line 74"/>
            <p:cNvSpPr>
              <a:spLocks noChangeShapeType="1"/>
            </p:cNvSpPr>
            <p:nvPr/>
          </p:nvSpPr>
          <p:spPr bwMode="auto">
            <a:xfrm>
              <a:off x="5274" y="2088"/>
              <a:ext cx="192" cy="1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51" name="AutoShape 75"/>
            <p:cNvSpPr>
              <a:spLocks noChangeArrowheads="1"/>
            </p:cNvSpPr>
            <p:nvPr/>
          </p:nvSpPr>
          <p:spPr bwMode="auto">
            <a:xfrm flipV="1">
              <a:off x="234" y="1862"/>
              <a:ext cx="192" cy="131"/>
            </a:xfrm>
            <a:prstGeom prst="triangle">
              <a:avLst>
                <a:gd name="adj" fmla="val 50000"/>
              </a:avLst>
            </a:prstGeom>
            <a:noFill/>
            <a:ln w="25400">
              <a:solidFill>
                <a:srgbClr val="0000FF"/>
              </a:solidFill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pPr algn="ctr" eaLnBrk="0" hangingPunct="0"/>
              <a:endParaRPr kumimoji="0" lang="zh-TW" altLang="zh-TW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52" name="AutoShape 76"/>
            <p:cNvSpPr>
              <a:spLocks noChangeArrowheads="1"/>
            </p:cNvSpPr>
            <p:nvPr/>
          </p:nvSpPr>
          <p:spPr bwMode="auto">
            <a:xfrm flipV="1">
              <a:off x="5274" y="1862"/>
              <a:ext cx="192" cy="130"/>
            </a:xfrm>
            <a:prstGeom prst="triangle">
              <a:avLst>
                <a:gd name="adj" fmla="val 50000"/>
              </a:avLst>
            </a:prstGeom>
            <a:noFill/>
            <a:ln w="25400">
              <a:solidFill>
                <a:srgbClr val="0000FF"/>
              </a:solidFill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pPr algn="ctr" eaLnBrk="0" hangingPunct="0"/>
              <a:endParaRPr kumimoji="0" lang="zh-TW" altLang="zh-TW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53" name="AutoShape 77"/>
            <p:cNvSpPr>
              <a:spLocks noChangeArrowheads="1"/>
            </p:cNvSpPr>
            <p:nvPr/>
          </p:nvSpPr>
          <p:spPr bwMode="auto">
            <a:xfrm flipV="1">
              <a:off x="2586" y="1907"/>
              <a:ext cx="192" cy="131"/>
            </a:xfrm>
            <a:prstGeom prst="triangle">
              <a:avLst>
                <a:gd name="adj" fmla="val 50000"/>
              </a:avLst>
            </a:prstGeom>
            <a:noFill/>
            <a:ln w="25400">
              <a:solidFill>
                <a:srgbClr val="0000FF"/>
              </a:solidFill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pPr algn="ctr" eaLnBrk="0" hangingPunct="0"/>
              <a:endParaRPr kumimoji="0" lang="zh-TW" altLang="zh-TW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75854" name="Line 78"/>
            <p:cNvSpPr>
              <a:spLocks noChangeShapeType="1"/>
            </p:cNvSpPr>
            <p:nvPr/>
          </p:nvSpPr>
          <p:spPr bwMode="auto">
            <a:xfrm>
              <a:off x="186" y="2071"/>
              <a:ext cx="288" cy="0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55" name="Line 79"/>
            <p:cNvSpPr>
              <a:spLocks noChangeShapeType="1"/>
            </p:cNvSpPr>
            <p:nvPr/>
          </p:nvSpPr>
          <p:spPr bwMode="auto">
            <a:xfrm>
              <a:off x="234" y="2115"/>
              <a:ext cx="192" cy="0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zh-TW" altLang="en-US"/>
            </a:p>
          </p:txBody>
        </p:sp>
        <p:sp>
          <p:nvSpPr>
            <p:cNvPr id="75856" name="Text Box 80"/>
            <p:cNvSpPr txBox="1">
              <a:spLocks noChangeArrowheads="1"/>
            </p:cNvSpPr>
            <p:nvPr/>
          </p:nvSpPr>
          <p:spPr bwMode="auto">
            <a:xfrm>
              <a:off x="1951" y="1344"/>
              <a:ext cx="2041" cy="518"/>
            </a:xfrm>
            <a:prstGeom prst="rect">
              <a:avLst/>
            </a:prstGeom>
            <a:solidFill>
              <a:srgbClr val="00FFFF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zh-TW" altLang="en-US" sz="2400" b="1">
                  <a:solidFill>
                    <a:srgbClr val="000000"/>
                  </a:solidFill>
                  <a:latin typeface="Tahoma" pitchFamily="34" charset="0"/>
                </a:rPr>
                <a:t>枯水季地表水源不足</a:t>
              </a:r>
              <a:r>
                <a:rPr lang="zh-TW" altLang="en-US" sz="2000" b="1">
                  <a:solidFill>
                    <a:srgbClr val="000000"/>
                  </a:solidFill>
                  <a:latin typeface="Tahoma" pitchFamily="34" charset="0"/>
                </a:rPr>
                <a:t>，</a:t>
              </a:r>
              <a:r>
                <a:rPr lang="zh-TW" altLang="en-US" sz="2400" b="1">
                  <a:solidFill>
                    <a:srgbClr val="000000"/>
                  </a:solidFill>
                  <a:latin typeface="Tahoma" pitchFamily="34" charset="0"/>
                </a:rPr>
                <a:t>使用部分地下水</a:t>
              </a:r>
            </a:p>
          </p:txBody>
        </p:sp>
        <p:sp>
          <p:nvSpPr>
            <p:cNvPr id="75857" name="Line 81"/>
            <p:cNvSpPr>
              <a:spLocks noChangeShapeType="1"/>
            </p:cNvSpPr>
            <p:nvPr/>
          </p:nvSpPr>
          <p:spPr bwMode="auto">
            <a:xfrm flipH="1">
              <a:off x="3765" y="2270"/>
              <a:ext cx="768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miter lim="800000"/>
              <a:headEnd/>
              <a:tailEnd type="triangle" w="med" len="med"/>
            </a:ln>
          </p:spPr>
          <p:txBody>
            <a:bodyPr wrap="none"/>
            <a:lstStyle/>
            <a:p>
              <a:endParaRPr lang="zh-TW" altLang="en-US"/>
            </a:p>
          </p:txBody>
        </p:sp>
        <p:sp>
          <p:nvSpPr>
            <p:cNvPr id="1657938" name="Text Box 82"/>
            <p:cNvSpPr txBox="1">
              <a:spLocks noChangeArrowheads="1"/>
            </p:cNvSpPr>
            <p:nvPr/>
          </p:nvSpPr>
          <p:spPr bwMode="auto">
            <a:xfrm>
              <a:off x="3881" y="2361"/>
              <a:ext cx="120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zh-TW" altLang="en-US" sz="2000" b="1" i="1" u="sng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Tahoma" pitchFamily="34" charset="0"/>
                  <a:ea typeface="新細明體" charset="-120"/>
                </a:rPr>
                <a:t>地下水流出</a:t>
              </a:r>
            </a:p>
          </p:txBody>
        </p:sp>
        <p:sp>
          <p:nvSpPr>
            <p:cNvPr id="75859" name="Line 83"/>
            <p:cNvSpPr>
              <a:spLocks noChangeShapeType="1"/>
            </p:cNvSpPr>
            <p:nvPr/>
          </p:nvSpPr>
          <p:spPr bwMode="auto">
            <a:xfrm flipH="1">
              <a:off x="1228" y="2225"/>
              <a:ext cx="768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miter lim="800000"/>
              <a:headEnd type="triangle" w="med" len="med"/>
              <a:tailEnd/>
            </a:ln>
          </p:spPr>
          <p:txBody>
            <a:bodyPr wrap="none"/>
            <a:lstStyle/>
            <a:p>
              <a:endParaRPr lang="zh-TW" altLang="en-US"/>
            </a:p>
          </p:txBody>
        </p:sp>
        <p:sp>
          <p:nvSpPr>
            <p:cNvPr id="1657940" name="Text Box 84"/>
            <p:cNvSpPr txBox="1">
              <a:spLocks noChangeArrowheads="1"/>
            </p:cNvSpPr>
            <p:nvPr/>
          </p:nvSpPr>
          <p:spPr bwMode="auto">
            <a:xfrm>
              <a:off x="842" y="2315"/>
              <a:ext cx="120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zh-TW" altLang="en-US" sz="2000" b="1" i="1" u="sng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Tahoma" pitchFamily="34" charset="0"/>
                  <a:ea typeface="新細明體" charset="-120"/>
                </a:rPr>
                <a:t>地下水流出</a:t>
              </a:r>
            </a:p>
          </p:txBody>
        </p:sp>
        <p:sp>
          <p:nvSpPr>
            <p:cNvPr id="75861" name="Line 85"/>
            <p:cNvSpPr>
              <a:spLocks noChangeShapeType="1"/>
            </p:cNvSpPr>
            <p:nvPr/>
          </p:nvSpPr>
          <p:spPr bwMode="auto">
            <a:xfrm>
              <a:off x="561" y="1680"/>
              <a:ext cx="1344" cy="87"/>
            </a:xfrm>
            <a:prstGeom prst="line">
              <a:avLst/>
            </a:prstGeom>
            <a:noFill/>
            <a:ln w="63500">
              <a:solidFill>
                <a:srgbClr val="3366FF"/>
              </a:solidFill>
              <a:prstDash val="dash"/>
              <a:miter lim="800000"/>
              <a:headEnd/>
              <a:tailEnd type="triangle" w="med" len="med"/>
            </a:ln>
          </p:spPr>
          <p:txBody>
            <a:bodyPr wrap="none"/>
            <a:lstStyle/>
            <a:p>
              <a:endParaRPr lang="zh-TW" altLang="en-US"/>
            </a:p>
          </p:txBody>
        </p:sp>
        <p:sp>
          <p:nvSpPr>
            <p:cNvPr id="1657942" name="Text Box 86"/>
            <p:cNvSpPr txBox="1">
              <a:spLocks noChangeArrowheads="1"/>
            </p:cNvSpPr>
            <p:nvPr/>
          </p:nvSpPr>
          <p:spPr bwMode="auto">
            <a:xfrm>
              <a:off x="-52" y="1430"/>
              <a:ext cx="96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zh-TW" altLang="en-US" sz="2000" b="1" i="1" u="sng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Tahoma" pitchFamily="34" charset="0"/>
                  <a:ea typeface="新細明體" charset="-120"/>
                </a:rPr>
                <a:t>地表水源</a:t>
              </a:r>
            </a:p>
          </p:txBody>
        </p:sp>
      </p:grpSp>
      <p:sp>
        <p:nvSpPr>
          <p:cNvPr id="1657943" name="Line 87"/>
          <p:cNvSpPr>
            <a:spLocks noChangeShapeType="1"/>
          </p:cNvSpPr>
          <p:nvPr/>
        </p:nvSpPr>
        <p:spPr bwMode="auto">
          <a:xfrm flipV="1">
            <a:off x="2051050" y="3573463"/>
            <a:ext cx="1477963" cy="22225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44" name="Line 88"/>
          <p:cNvSpPr>
            <a:spLocks noChangeShapeType="1"/>
          </p:cNvSpPr>
          <p:nvPr/>
        </p:nvSpPr>
        <p:spPr bwMode="auto">
          <a:xfrm flipV="1">
            <a:off x="3132138" y="3716338"/>
            <a:ext cx="431800" cy="360362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45" name="Line 89"/>
          <p:cNvSpPr>
            <a:spLocks noChangeShapeType="1"/>
          </p:cNvSpPr>
          <p:nvPr/>
        </p:nvSpPr>
        <p:spPr bwMode="auto">
          <a:xfrm flipV="1">
            <a:off x="3851275" y="3716338"/>
            <a:ext cx="215900" cy="576262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46" name="Line 90"/>
          <p:cNvSpPr>
            <a:spLocks noChangeShapeType="1"/>
          </p:cNvSpPr>
          <p:nvPr/>
        </p:nvSpPr>
        <p:spPr bwMode="auto">
          <a:xfrm flipH="1" flipV="1">
            <a:off x="4498975" y="3789363"/>
            <a:ext cx="1588" cy="503237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47" name="Line 91"/>
          <p:cNvSpPr>
            <a:spLocks noChangeShapeType="1"/>
          </p:cNvSpPr>
          <p:nvPr/>
        </p:nvSpPr>
        <p:spPr bwMode="auto">
          <a:xfrm flipV="1">
            <a:off x="5076825" y="3789363"/>
            <a:ext cx="0" cy="503237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48" name="Line 92"/>
          <p:cNvSpPr>
            <a:spLocks noChangeShapeType="1"/>
          </p:cNvSpPr>
          <p:nvPr/>
        </p:nvSpPr>
        <p:spPr bwMode="auto">
          <a:xfrm flipH="1" flipV="1">
            <a:off x="5691188" y="3644900"/>
            <a:ext cx="576262" cy="360363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49" name="Line 93"/>
          <p:cNvSpPr>
            <a:spLocks noChangeShapeType="1"/>
          </p:cNvSpPr>
          <p:nvPr/>
        </p:nvSpPr>
        <p:spPr bwMode="auto">
          <a:xfrm flipH="1" flipV="1">
            <a:off x="5978525" y="3611563"/>
            <a:ext cx="1223963" cy="0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50" name="Freeform 94"/>
          <p:cNvSpPr>
            <a:spLocks/>
          </p:cNvSpPr>
          <p:nvPr/>
        </p:nvSpPr>
        <p:spPr bwMode="auto">
          <a:xfrm>
            <a:off x="323850" y="3035300"/>
            <a:ext cx="2879725" cy="360363"/>
          </a:xfrm>
          <a:custGeom>
            <a:avLst/>
            <a:gdLst>
              <a:gd name="T0" fmla="*/ 0 w 1814"/>
              <a:gd name="T1" fmla="*/ 0 h 136"/>
              <a:gd name="T2" fmla="*/ 2147483647 w 1814"/>
              <a:gd name="T3" fmla="*/ 2147483647 h 136"/>
              <a:gd name="T4" fmla="*/ 0 w 1814"/>
              <a:gd name="T5" fmla="*/ 2147483647 h 136"/>
              <a:gd name="T6" fmla="*/ 0 w 1814"/>
              <a:gd name="T7" fmla="*/ 0 h 136"/>
              <a:gd name="T8" fmla="*/ 0 60000 65536"/>
              <a:gd name="T9" fmla="*/ 0 60000 65536"/>
              <a:gd name="T10" fmla="*/ 0 60000 65536"/>
              <a:gd name="T11" fmla="*/ 0 60000 65536"/>
              <a:gd name="T12" fmla="*/ 0 w 1814"/>
              <a:gd name="T13" fmla="*/ 0 h 136"/>
              <a:gd name="T14" fmla="*/ 1814 w 1814"/>
              <a:gd name="T15" fmla="*/ 136 h 1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14" h="136">
                <a:moveTo>
                  <a:pt x="0" y="0"/>
                </a:moveTo>
                <a:lnTo>
                  <a:pt x="1814" y="90"/>
                </a:lnTo>
                <a:lnTo>
                  <a:pt x="0" y="136"/>
                </a:lnTo>
                <a:lnTo>
                  <a:pt x="0" y="0"/>
                </a:lnTo>
                <a:close/>
              </a:path>
            </a:pathLst>
          </a:custGeom>
          <a:solidFill>
            <a:srgbClr val="0033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51" name="Freeform 95"/>
          <p:cNvSpPr>
            <a:spLocks/>
          </p:cNvSpPr>
          <p:nvPr/>
        </p:nvSpPr>
        <p:spPr bwMode="auto">
          <a:xfrm>
            <a:off x="6084888" y="2946400"/>
            <a:ext cx="3095625" cy="360363"/>
          </a:xfrm>
          <a:custGeom>
            <a:avLst/>
            <a:gdLst>
              <a:gd name="T0" fmla="*/ 0 w 1905"/>
              <a:gd name="T1" fmla="*/ 2147483647 h 181"/>
              <a:gd name="T2" fmla="*/ 2147483647 w 1905"/>
              <a:gd name="T3" fmla="*/ 0 h 181"/>
              <a:gd name="T4" fmla="*/ 2147483647 w 1905"/>
              <a:gd name="T5" fmla="*/ 2147483647 h 181"/>
              <a:gd name="T6" fmla="*/ 0 w 1905"/>
              <a:gd name="T7" fmla="*/ 2147483647 h 181"/>
              <a:gd name="T8" fmla="*/ 0 60000 65536"/>
              <a:gd name="T9" fmla="*/ 0 60000 65536"/>
              <a:gd name="T10" fmla="*/ 0 60000 65536"/>
              <a:gd name="T11" fmla="*/ 0 60000 65536"/>
              <a:gd name="T12" fmla="*/ 0 w 1905"/>
              <a:gd name="T13" fmla="*/ 0 h 181"/>
              <a:gd name="T14" fmla="*/ 1905 w 1905"/>
              <a:gd name="T15" fmla="*/ 181 h 18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905" h="181">
                <a:moveTo>
                  <a:pt x="0" y="136"/>
                </a:moveTo>
                <a:lnTo>
                  <a:pt x="1905" y="0"/>
                </a:lnTo>
                <a:lnTo>
                  <a:pt x="1905" y="181"/>
                </a:lnTo>
                <a:lnTo>
                  <a:pt x="0" y="136"/>
                </a:lnTo>
                <a:close/>
              </a:path>
            </a:pathLst>
          </a:custGeom>
          <a:solidFill>
            <a:srgbClr val="0033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5792" name="Freeform 96"/>
          <p:cNvSpPr>
            <a:spLocks/>
          </p:cNvSpPr>
          <p:nvPr/>
        </p:nvSpPr>
        <p:spPr bwMode="auto">
          <a:xfrm>
            <a:off x="3203575" y="3213100"/>
            <a:ext cx="2881313" cy="360363"/>
          </a:xfrm>
          <a:custGeom>
            <a:avLst/>
            <a:gdLst>
              <a:gd name="T0" fmla="*/ 0 w 1769"/>
              <a:gd name="T1" fmla="*/ 0 h 317"/>
              <a:gd name="T2" fmla="*/ 2147483647 w 1769"/>
              <a:gd name="T3" fmla="*/ 0 h 317"/>
              <a:gd name="T4" fmla="*/ 2147483647 w 1769"/>
              <a:gd name="T5" fmla="*/ 2147483647 h 317"/>
              <a:gd name="T6" fmla="*/ 2147483647 w 1769"/>
              <a:gd name="T7" fmla="*/ 2147483647 h 317"/>
              <a:gd name="T8" fmla="*/ 0 w 1769"/>
              <a:gd name="T9" fmla="*/ 0 h 31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769"/>
              <a:gd name="T16" fmla="*/ 0 h 317"/>
              <a:gd name="T17" fmla="*/ 1769 w 1769"/>
              <a:gd name="T18" fmla="*/ 317 h 31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769" h="317">
                <a:moveTo>
                  <a:pt x="0" y="0"/>
                </a:moveTo>
                <a:lnTo>
                  <a:pt x="1769" y="0"/>
                </a:lnTo>
                <a:lnTo>
                  <a:pt x="1451" y="317"/>
                </a:lnTo>
                <a:lnTo>
                  <a:pt x="272" y="317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53" name="Freeform 97"/>
          <p:cNvSpPr>
            <a:spLocks/>
          </p:cNvSpPr>
          <p:nvPr/>
        </p:nvSpPr>
        <p:spPr bwMode="auto">
          <a:xfrm>
            <a:off x="3203575" y="3213100"/>
            <a:ext cx="2881313" cy="576263"/>
          </a:xfrm>
          <a:custGeom>
            <a:avLst/>
            <a:gdLst>
              <a:gd name="T0" fmla="*/ 0 w 1769"/>
              <a:gd name="T1" fmla="*/ 0 h 317"/>
              <a:gd name="T2" fmla="*/ 2147483647 w 1769"/>
              <a:gd name="T3" fmla="*/ 0 h 317"/>
              <a:gd name="T4" fmla="*/ 2147483647 w 1769"/>
              <a:gd name="T5" fmla="*/ 2147483647 h 317"/>
              <a:gd name="T6" fmla="*/ 2147483647 w 1769"/>
              <a:gd name="T7" fmla="*/ 2147483647 h 317"/>
              <a:gd name="T8" fmla="*/ 0 w 1769"/>
              <a:gd name="T9" fmla="*/ 0 h 31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769"/>
              <a:gd name="T16" fmla="*/ 0 h 317"/>
              <a:gd name="T17" fmla="*/ 1769 w 1769"/>
              <a:gd name="T18" fmla="*/ 317 h 31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769" h="317">
                <a:moveTo>
                  <a:pt x="0" y="0"/>
                </a:moveTo>
                <a:lnTo>
                  <a:pt x="1769" y="0"/>
                </a:lnTo>
                <a:lnTo>
                  <a:pt x="1451" y="317"/>
                </a:lnTo>
                <a:lnTo>
                  <a:pt x="272" y="317"/>
                </a:ln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alpha val="60001"/>
                </a:srgbClr>
              </a:gs>
              <a:gs pos="100000">
                <a:srgbClr val="00228A">
                  <a:alpha val="79999"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54" name="Freeform 98"/>
          <p:cNvSpPr>
            <a:spLocks/>
          </p:cNvSpPr>
          <p:nvPr/>
        </p:nvSpPr>
        <p:spPr bwMode="auto">
          <a:xfrm>
            <a:off x="3203575" y="3213100"/>
            <a:ext cx="2881313" cy="576263"/>
          </a:xfrm>
          <a:custGeom>
            <a:avLst/>
            <a:gdLst>
              <a:gd name="T0" fmla="*/ 0 w 1769"/>
              <a:gd name="T1" fmla="*/ 0 h 317"/>
              <a:gd name="T2" fmla="*/ 2147483647 w 1769"/>
              <a:gd name="T3" fmla="*/ 0 h 317"/>
              <a:gd name="T4" fmla="*/ 2147483647 w 1769"/>
              <a:gd name="T5" fmla="*/ 2147483647 h 317"/>
              <a:gd name="T6" fmla="*/ 2147483647 w 1769"/>
              <a:gd name="T7" fmla="*/ 2147483647 h 317"/>
              <a:gd name="T8" fmla="*/ 0 w 1769"/>
              <a:gd name="T9" fmla="*/ 0 h 31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769"/>
              <a:gd name="T16" fmla="*/ 0 h 317"/>
              <a:gd name="T17" fmla="*/ 1769 w 1769"/>
              <a:gd name="T18" fmla="*/ 317 h 31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769" h="317">
                <a:moveTo>
                  <a:pt x="0" y="0"/>
                </a:moveTo>
                <a:lnTo>
                  <a:pt x="1769" y="0"/>
                </a:lnTo>
                <a:lnTo>
                  <a:pt x="1451" y="317"/>
                </a:lnTo>
                <a:lnTo>
                  <a:pt x="272" y="317"/>
                </a:ln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alpha val="60001"/>
                </a:srgbClr>
              </a:gs>
              <a:gs pos="100000">
                <a:srgbClr val="00185E">
                  <a:alpha val="79999"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55" name="Line 99"/>
          <p:cNvSpPr>
            <a:spLocks noChangeShapeType="1"/>
          </p:cNvSpPr>
          <p:nvPr/>
        </p:nvSpPr>
        <p:spPr bwMode="auto">
          <a:xfrm flipH="1">
            <a:off x="6084888" y="3284538"/>
            <a:ext cx="1150937" cy="142875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56" name="Line 100"/>
          <p:cNvSpPr>
            <a:spLocks noChangeShapeType="1"/>
          </p:cNvSpPr>
          <p:nvPr/>
        </p:nvSpPr>
        <p:spPr bwMode="auto">
          <a:xfrm>
            <a:off x="1908175" y="3357563"/>
            <a:ext cx="1439863" cy="71437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57" name="Freeform 101"/>
          <p:cNvSpPr>
            <a:spLocks/>
          </p:cNvSpPr>
          <p:nvPr/>
        </p:nvSpPr>
        <p:spPr bwMode="auto">
          <a:xfrm>
            <a:off x="3276600" y="3213100"/>
            <a:ext cx="2881313" cy="576263"/>
          </a:xfrm>
          <a:custGeom>
            <a:avLst/>
            <a:gdLst>
              <a:gd name="T0" fmla="*/ 0 w 1769"/>
              <a:gd name="T1" fmla="*/ 0 h 317"/>
              <a:gd name="T2" fmla="*/ 2147483647 w 1769"/>
              <a:gd name="T3" fmla="*/ 0 h 317"/>
              <a:gd name="T4" fmla="*/ 2147483647 w 1769"/>
              <a:gd name="T5" fmla="*/ 2147483647 h 317"/>
              <a:gd name="T6" fmla="*/ 2147483647 w 1769"/>
              <a:gd name="T7" fmla="*/ 2147483647 h 317"/>
              <a:gd name="T8" fmla="*/ 0 w 1769"/>
              <a:gd name="T9" fmla="*/ 0 h 31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769"/>
              <a:gd name="T16" fmla="*/ 0 h 317"/>
              <a:gd name="T17" fmla="*/ 1769 w 1769"/>
              <a:gd name="T18" fmla="*/ 317 h 31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769" h="317">
                <a:moveTo>
                  <a:pt x="0" y="0"/>
                </a:moveTo>
                <a:lnTo>
                  <a:pt x="1769" y="0"/>
                </a:lnTo>
                <a:lnTo>
                  <a:pt x="1451" y="317"/>
                </a:lnTo>
                <a:lnTo>
                  <a:pt x="272" y="317"/>
                </a:ln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alpha val="60001"/>
                </a:srgbClr>
              </a:gs>
              <a:gs pos="100000">
                <a:srgbClr val="00185E">
                  <a:alpha val="79999"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58" name="Freeform 102"/>
          <p:cNvSpPr>
            <a:spLocks/>
          </p:cNvSpPr>
          <p:nvPr/>
        </p:nvSpPr>
        <p:spPr bwMode="auto">
          <a:xfrm>
            <a:off x="3276600" y="3213100"/>
            <a:ext cx="2881313" cy="576263"/>
          </a:xfrm>
          <a:custGeom>
            <a:avLst/>
            <a:gdLst>
              <a:gd name="T0" fmla="*/ 0 w 1769"/>
              <a:gd name="T1" fmla="*/ 0 h 317"/>
              <a:gd name="T2" fmla="*/ 2147483647 w 1769"/>
              <a:gd name="T3" fmla="*/ 0 h 317"/>
              <a:gd name="T4" fmla="*/ 2147483647 w 1769"/>
              <a:gd name="T5" fmla="*/ 2147483647 h 317"/>
              <a:gd name="T6" fmla="*/ 2147483647 w 1769"/>
              <a:gd name="T7" fmla="*/ 2147483647 h 317"/>
              <a:gd name="T8" fmla="*/ 0 w 1769"/>
              <a:gd name="T9" fmla="*/ 0 h 31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769"/>
              <a:gd name="T16" fmla="*/ 0 h 317"/>
              <a:gd name="T17" fmla="*/ 1769 w 1769"/>
              <a:gd name="T18" fmla="*/ 317 h 31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769" h="317">
                <a:moveTo>
                  <a:pt x="0" y="0"/>
                </a:moveTo>
                <a:lnTo>
                  <a:pt x="1769" y="0"/>
                </a:lnTo>
                <a:lnTo>
                  <a:pt x="1451" y="317"/>
                </a:lnTo>
                <a:lnTo>
                  <a:pt x="272" y="317"/>
                </a:ln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alpha val="60001"/>
                </a:srgbClr>
              </a:gs>
              <a:gs pos="100000">
                <a:srgbClr val="00228A">
                  <a:alpha val="79999"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5799" name="Line 103"/>
          <p:cNvSpPr>
            <a:spLocks noChangeShapeType="1"/>
          </p:cNvSpPr>
          <p:nvPr/>
        </p:nvSpPr>
        <p:spPr bwMode="auto">
          <a:xfrm flipV="1">
            <a:off x="323850" y="3284538"/>
            <a:ext cx="2952750" cy="0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5800" name="Line 104"/>
          <p:cNvSpPr>
            <a:spLocks noChangeShapeType="1"/>
          </p:cNvSpPr>
          <p:nvPr/>
        </p:nvSpPr>
        <p:spPr bwMode="auto">
          <a:xfrm flipV="1">
            <a:off x="6191250" y="3213100"/>
            <a:ext cx="2952750" cy="0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5801" name="Rectangle 105"/>
          <p:cNvSpPr>
            <a:spLocks noChangeArrowheads="1"/>
          </p:cNvSpPr>
          <p:nvPr/>
        </p:nvSpPr>
        <p:spPr bwMode="auto">
          <a:xfrm>
            <a:off x="8820150" y="2708275"/>
            <a:ext cx="730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75802" name="Rectangle 106"/>
          <p:cNvSpPr>
            <a:spLocks noChangeArrowheads="1"/>
          </p:cNvSpPr>
          <p:nvPr/>
        </p:nvSpPr>
        <p:spPr bwMode="auto">
          <a:xfrm>
            <a:off x="755650" y="2697163"/>
            <a:ext cx="71438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75803" name="Rectangle 107"/>
          <p:cNvSpPr>
            <a:spLocks noChangeArrowheads="1"/>
          </p:cNvSpPr>
          <p:nvPr/>
        </p:nvSpPr>
        <p:spPr bwMode="auto">
          <a:xfrm>
            <a:off x="395288" y="2708275"/>
            <a:ext cx="71437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75804" name="Rectangle 108"/>
          <p:cNvSpPr>
            <a:spLocks noChangeArrowheads="1"/>
          </p:cNvSpPr>
          <p:nvPr/>
        </p:nvSpPr>
        <p:spPr bwMode="auto">
          <a:xfrm>
            <a:off x="8991600" y="2708275"/>
            <a:ext cx="730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7965" name="AutoShape 109"/>
          <p:cNvSpPr>
            <a:spLocks noChangeArrowheads="1"/>
          </p:cNvSpPr>
          <p:nvPr/>
        </p:nvSpPr>
        <p:spPr bwMode="auto">
          <a:xfrm>
            <a:off x="395288" y="765175"/>
            <a:ext cx="8424862" cy="1223963"/>
          </a:xfrm>
          <a:prstGeom prst="star32">
            <a:avLst>
              <a:gd name="adj" fmla="val 42389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2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結果枯水期農民將抽不到地下水</a:t>
            </a:r>
          </a:p>
        </p:txBody>
      </p:sp>
      <p:sp>
        <p:nvSpPr>
          <p:cNvPr id="1657966" name="Line 110"/>
          <p:cNvSpPr>
            <a:spLocks noChangeShapeType="1"/>
          </p:cNvSpPr>
          <p:nvPr/>
        </p:nvSpPr>
        <p:spPr bwMode="auto">
          <a:xfrm flipH="1">
            <a:off x="900113" y="1773238"/>
            <a:ext cx="1584325" cy="13684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67" name="Line 111"/>
          <p:cNvSpPr>
            <a:spLocks noChangeShapeType="1"/>
          </p:cNvSpPr>
          <p:nvPr/>
        </p:nvSpPr>
        <p:spPr bwMode="auto">
          <a:xfrm>
            <a:off x="5940425" y="1773238"/>
            <a:ext cx="2879725" cy="13684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72" name="Freeform 116"/>
          <p:cNvSpPr>
            <a:spLocks/>
          </p:cNvSpPr>
          <p:nvPr/>
        </p:nvSpPr>
        <p:spPr bwMode="auto">
          <a:xfrm>
            <a:off x="2339975" y="4724400"/>
            <a:ext cx="4464050" cy="1368425"/>
          </a:xfrm>
          <a:custGeom>
            <a:avLst/>
            <a:gdLst>
              <a:gd name="T0" fmla="*/ 0 w 2812"/>
              <a:gd name="T1" fmla="*/ 0 h 862"/>
              <a:gd name="T2" fmla="*/ 2147483647 w 2812"/>
              <a:gd name="T3" fmla="*/ 0 h 862"/>
              <a:gd name="T4" fmla="*/ 2147483647 w 2812"/>
              <a:gd name="T5" fmla="*/ 2147483647 h 862"/>
              <a:gd name="T6" fmla="*/ 2147483647 w 2812"/>
              <a:gd name="T7" fmla="*/ 2147483647 h 862"/>
              <a:gd name="T8" fmla="*/ 0 w 2812"/>
              <a:gd name="T9" fmla="*/ 0 h 86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812"/>
              <a:gd name="T16" fmla="*/ 0 h 862"/>
              <a:gd name="T17" fmla="*/ 2812 w 2812"/>
              <a:gd name="T18" fmla="*/ 862 h 86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812" h="862">
                <a:moveTo>
                  <a:pt x="0" y="0"/>
                </a:moveTo>
                <a:lnTo>
                  <a:pt x="2812" y="0"/>
                </a:lnTo>
                <a:lnTo>
                  <a:pt x="1996" y="862"/>
                </a:lnTo>
                <a:lnTo>
                  <a:pt x="816" y="862"/>
                </a:lnTo>
                <a:lnTo>
                  <a:pt x="0" y="0"/>
                </a:lnTo>
                <a:close/>
              </a:path>
            </a:pathLst>
          </a:custGeom>
          <a:solidFill>
            <a:srgbClr val="0066FF">
              <a:alpha val="63136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74" name="Freeform 118"/>
          <p:cNvSpPr>
            <a:spLocks/>
          </p:cNvSpPr>
          <p:nvPr/>
        </p:nvSpPr>
        <p:spPr bwMode="auto">
          <a:xfrm>
            <a:off x="85725" y="4724400"/>
            <a:ext cx="2808288" cy="792163"/>
          </a:xfrm>
          <a:custGeom>
            <a:avLst/>
            <a:gdLst>
              <a:gd name="T0" fmla="*/ 0 w 1723"/>
              <a:gd name="T1" fmla="*/ 2147483647 h 545"/>
              <a:gd name="T2" fmla="*/ 2147483647 w 1723"/>
              <a:gd name="T3" fmla="*/ 2147483647 h 545"/>
              <a:gd name="T4" fmla="*/ 2147483647 w 1723"/>
              <a:gd name="T5" fmla="*/ 0 h 545"/>
              <a:gd name="T6" fmla="*/ 2147483647 w 1723"/>
              <a:gd name="T7" fmla="*/ 2147483647 h 545"/>
              <a:gd name="T8" fmla="*/ 2147483647 w 1723"/>
              <a:gd name="T9" fmla="*/ 2147483647 h 545"/>
              <a:gd name="T10" fmla="*/ 2147483647 w 1723"/>
              <a:gd name="T11" fmla="*/ 2147483647 h 545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723"/>
              <a:gd name="T19" fmla="*/ 0 h 545"/>
              <a:gd name="T20" fmla="*/ 1723 w 1723"/>
              <a:gd name="T21" fmla="*/ 545 h 545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723" h="545">
                <a:moveTo>
                  <a:pt x="0" y="273"/>
                </a:moveTo>
                <a:lnTo>
                  <a:pt x="544" y="318"/>
                </a:lnTo>
                <a:lnTo>
                  <a:pt x="1406" y="0"/>
                </a:lnTo>
                <a:lnTo>
                  <a:pt x="1723" y="363"/>
                </a:lnTo>
                <a:lnTo>
                  <a:pt x="90" y="545"/>
                </a:lnTo>
                <a:lnTo>
                  <a:pt x="90" y="273"/>
                </a:lnTo>
              </a:path>
            </a:pathLst>
          </a:custGeom>
          <a:gradFill rotWithShape="1">
            <a:gsLst>
              <a:gs pos="0">
                <a:srgbClr val="0066FF">
                  <a:alpha val="60001"/>
                </a:srgbClr>
              </a:gs>
              <a:gs pos="100000">
                <a:srgbClr val="002F76">
                  <a:alpha val="79999"/>
                </a:srgbClr>
              </a:gs>
            </a:gsLst>
            <a:lin ang="5400000" scaled="1"/>
          </a:gradFill>
          <a:ln w="9525">
            <a:solidFill>
              <a:srgbClr val="0000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76" name="Freeform 120"/>
          <p:cNvSpPr>
            <a:spLocks/>
          </p:cNvSpPr>
          <p:nvPr/>
        </p:nvSpPr>
        <p:spPr bwMode="auto">
          <a:xfrm>
            <a:off x="468313" y="4724400"/>
            <a:ext cx="166687" cy="433388"/>
          </a:xfrm>
          <a:custGeom>
            <a:avLst/>
            <a:gdLst>
              <a:gd name="T0" fmla="*/ 2147483647 w 105"/>
              <a:gd name="T1" fmla="*/ 2147483647 h 273"/>
              <a:gd name="T2" fmla="*/ 2147483647 w 105"/>
              <a:gd name="T3" fmla="*/ 2147483647 h 273"/>
              <a:gd name="T4" fmla="*/ 2147483647 w 105"/>
              <a:gd name="T5" fmla="*/ 0 h 273"/>
              <a:gd name="T6" fmla="*/ 0 60000 65536"/>
              <a:gd name="T7" fmla="*/ 0 60000 65536"/>
              <a:gd name="T8" fmla="*/ 0 60000 65536"/>
              <a:gd name="T9" fmla="*/ 0 w 105"/>
              <a:gd name="T10" fmla="*/ 0 h 273"/>
              <a:gd name="T11" fmla="*/ 105 w 105"/>
              <a:gd name="T12" fmla="*/ 273 h 27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5" h="273">
                <a:moveTo>
                  <a:pt x="15" y="273"/>
                </a:moveTo>
                <a:cubicBezTo>
                  <a:pt x="7" y="227"/>
                  <a:pt x="0" y="182"/>
                  <a:pt x="15" y="137"/>
                </a:cubicBezTo>
                <a:cubicBezTo>
                  <a:pt x="30" y="92"/>
                  <a:pt x="67" y="46"/>
                  <a:pt x="105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77" name="Freeform 121"/>
          <p:cNvSpPr>
            <a:spLocks/>
          </p:cNvSpPr>
          <p:nvPr/>
        </p:nvSpPr>
        <p:spPr bwMode="auto">
          <a:xfrm>
            <a:off x="179388" y="4797425"/>
            <a:ext cx="215900" cy="287338"/>
          </a:xfrm>
          <a:custGeom>
            <a:avLst/>
            <a:gdLst>
              <a:gd name="T0" fmla="*/ 2147483647 w 136"/>
              <a:gd name="T1" fmla="*/ 2147483647 h 181"/>
              <a:gd name="T2" fmla="*/ 2147483647 w 136"/>
              <a:gd name="T3" fmla="*/ 2147483647 h 181"/>
              <a:gd name="T4" fmla="*/ 0 w 136"/>
              <a:gd name="T5" fmla="*/ 0 h 181"/>
              <a:gd name="T6" fmla="*/ 0 60000 65536"/>
              <a:gd name="T7" fmla="*/ 0 60000 65536"/>
              <a:gd name="T8" fmla="*/ 0 60000 65536"/>
              <a:gd name="T9" fmla="*/ 0 w 136"/>
              <a:gd name="T10" fmla="*/ 0 h 181"/>
              <a:gd name="T11" fmla="*/ 136 w 136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36" h="181">
                <a:moveTo>
                  <a:pt x="136" y="181"/>
                </a:moveTo>
                <a:cubicBezTo>
                  <a:pt x="125" y="128"/>
                  <a:pt x="114" y="75"/>
                  <a:pt x="91" y="45"/>
                </a:cubicBezTo>
                <a:cubicBezTo>
                  <a:pt x="68" y="15"/>
                  <a:pt x="15" y="7"/>
                  <a:pt x="0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78" name="Freeform 122"/>
          <p:cNvSpPr>
            <a:spLocks/>
          </p:cNvSpPr>
          <p:nvPr/>
        </p:nvSpPr>
        <p:spPr bwMode="auto">
          <a:xfrm>
            <a:off x="539750" y="4724400"/>
            <a:ext cx="360363" cy="433388"/>
          </a:xfrm>
          <a:custGeom>
            <a:avLst/>
            <a:gdLst>
              <a:gd name="T0" fmla="*/ 2147483647 w 105"/>
              <a:gd name="T1" fmla="*/ 2147483647 h 273"/>
              <a:gd name="T2" fmla="*/ 2147483647 w 105"/>
              <a:gd name="T3" fmla="*/ 2147483647 h 273"/>
              <a:gd name="T4" fmla="*/ 2147483647 w 105"/>
              <a:gd name="T5" fmla="*/ 0 h 273"/>
              <a:gd name="T6" fmla="*/ 0 60000 65536"/>
              <a:gd name="T7" fmla="*/ 0 60000 65536"/>
              <a:gd name="T8" fmla="*/ 0 60000 65536"/>
              <a:gd name="T9" fmla="*/ 0 w 105"/>
              <a:gd name="T10" fmla="*/ 0 h 273"/>
              <a:gd name="T11" fmla="*/ 105 w 105"/>
              <a:gd name="T12" fmla="*/ 273 h 27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5" h="273">
                <a:moveTo>
                  <a:pt x="15" y="273"/>
                </a:moveTo>
                <a:cubicBezTo>
                  <a:pt x="7" y="227"/>
                  <a:pt x="0" y="182"/>
                  <a:pt x="15" y="137"/>
                </a:cubicBezTo>
                <a:cubicBezTo>
                  <a:pt x="30" y="92"/>
                  <a:pt x="67" y="46"/>
                  <a:pt x="105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79" name="Freeform 123"/>
          <p:cNvSpPr>
            <a:spLocks/>
          </p:cNvSpPr>
          <p:nvPr/>
        </p:nvSpPr>
        <p:spPr bwMode="auto">
          <a:xfrm>
            <a:off x="395288" y="4581525"/>
            <a:ext cx="215900" cy="504825"/>
          </a:xfrm>
          <a:custGeom>
            <a:avLst/>
            <a:gdLst>
              <a:gd name="T0" fmla="*/ 2147483647 w 105"/>
              <a:gd name="T1" fmla="*/ 2147483647 h 273"/>
              <a:gd name="T2" fmla="*/ 2147483647 w 105"/>
              <a:gd name="T3" fmla="*/ 2147483647 h 273"/>
              <a:gd name="T4" fmla="*/ 2147483647 w 105"/>
              <a:gd name="T5" fmla="*/ 0 h 273"/>
              <a:gd name="T6" fmla="*/ 0 60000 65536"/>
              <a:gd name="T7" fmla="*/ 0 60000 65536"/>
              <a:gd name="T8" fmla="*/ 0 60000 65536"/>
              <a:gd name="T9" fmla="*/ 0 w 105"/>
              <a:gd name="T10" fmla="*/ 0 h 273"/>
              <a:gd name="T11" fmla="*/ 105 w 105"/>
              <a:gd name="T12" fmla="*/ 273 h 27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5" h="273">
                <a:moveTo>
                  <a:pt x="15" y="273"/>
                </a:moveTo>
                <a:cubicBezTo>
                  <a:pt x="7" y="227"/>
                  <a:pt x="0" y="182"/>
                  <a:pt x="15" y="137"/>
                </a:cubicBezTo>
                <a:cubicBezTo>
                  <a:pt x="30" y="92"/>
                  <a:pt x="67" y="46"/>
                  <a:pt x="105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81" name="Freeform 125"/>
          <p:cNvSpPr>
            <a:spLocks/>
          </p:cNvSpPr>
          <p:nvPr/>
        </p:nvSpPr>
        <p:spPr bwMode="auto">
          <a:xfrm>
            <a:off x="8675688" y="4868863"/>
            <a:ext cx="288925" cy="433387"/>
          </a:xfrm>
          <a:custGeom>
            <a:avLst/>
            <a:gdLst>
              <a:gd name="T0" fmla="*/ 2147483647 w 105"/>
              <a:gd name="T1" fmla="*/ 2147483647 h 273"/>
              <a:gd name="T2" fmla="*/ 2147483647 w 105"/>
              <a:gd name="T3" fmla="*/ 2147483647 h 273"/>
              <a:gd name="T4" fmla="*/ 2147483647 w 105"/>
              <a:gd name="T5" fmla="*/ 0 h 273"/>
              <a:gd name="T6" fmla="*/ 0 60000 65536"/>
              <a:gd name="T7" fmla="*/ 0 60000 65536"/>
              <a:gd name="T8" fmla="*/ 0 60000 65536"/>
              <a:gd name="T9" fmla="*/ 0 w 105"/>
              <a:gd name="T10" fmla="*/ 0 h 273"/>
              <a:gd name="T11" fmla="*/ 105 w 105"/>
              <a:gd name="T12" fmla="*/ 273 h 27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5" h="273">
                <a:moveTo>
                  <a:pt x="15" y="273"/>
                </a:moveTo>
                <a:cubicBezTo>
                  <a:pt x="7" y="227"/>
                  <a:pt x="0" y="182"/>
                  <a:pt x="15" y="137"/>
                </a:cubicBezTo>
                <a:cubicBezTo>
                  <a:pt x="30" y="92"/>
                  <a:pt x="67" y="46"/>
                  <a:pt x="105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82" name="Freeform 126"/>
          <p:cNvSpPr>
            <a:spLocks/>
          </p:cNvSpPr>
          <p:nvPr/>
        </p:nvSpPr>
        <p:spPr bwMode="auto">
          <a:xfrm>
            <a:off x="8388350" y="4868863"/>
            <a:ext cx="287338" cy="360362"/>
          </a:xfrm>
          <a:custGeom>
            <a:avLst/>
            <a:gdLst>
              <a:gd name="T0" fmla="*/ 2147483647 w 136"/>
              <a:gd name="T1" fmla="*/ 2147483647 h 181"/>
              <a:gd name="T2" fmla="*/ 2147483647 w 136"/>
              <a:gd name="T3" fmla="*/ 2147483647 h 181"/>
              <a:gd name="T4" fmla="*/ 0 w 136"/>
              <a:gd name="T5" fmla="*/ 0 h 181"/>
              <a:gd name="T6" fmla="*/ 0 60000 65536"/>
              <a:gd name="T7" fmla="*/ 0 60000 65536"/>
              <a:gd name="T8" fmla="*/ 0 60000 65536"/>
              <a:gd name="T9" fmla="*/ 0 w 136"/>
              <a:gd name="T10" fmla="*/ 0 h 181"/>
              <a:gd name="T11" fmla="*/ 136 w 136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36" h="181">
                <a:moveTo>
                  <a:pt x="136" y="181"/>
                </a:moveTo>
                <a:cubicBezTo>
                  <a:pt x="125" y="128"/>
                  <a:pt x="114" y="75"/>
                  <a:pt x="91" y="45"/>
                </a:cubicBezTo>
                <a:cubicBezTo>
                  <a:pt x="68" y="15"/>
                  <a:pt x="15" y="7"/>
                  <a:pt x="0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83" name="Freeform 127"/>
          <p:cNvSpPr>
            <a:spLocks/>
          </p:cNvSpPr>
          <p:nvPr/>
        </p:nvSpPr>
        <p:spPr bwMode="auto">
          <a:xfrm>
            <a:off x="8675688" y="4724400"/>
            <a:ext cx="215900" cy="504825"/>
          </a:xfrm>
          <a:custGeom>
            <a:avLst/>
            <a:gdLst>
              <a:gd name="T0" fmla="*/ 2147483647 w 105"/>
              <a:gd name="T1" fmla="*/ 2147483647 h 273"/>
              <a:gd name="T2" fmla="*/ 2147483647 w 105"/>
              <a:gd name="T3" fmla="*/ 2147483647 h 273"/>
              <a:gd name="T4" fmla="*/ 2147483647 w 105"/>
              <a:gd name="T5" fmla="*/ 0 h 273"/>
              <a:gd name="T6" fmla="*/ 0 60000 65536"/>
              <a:gd name="T7" fmla="*/ 0 60000 65536"/>
              <a:gd name="T8" fmla="*/ 0 60000 65536"/>
              <a:gd name="T9" fmla="*/ 0 w 105"/>
              <a:gd name="T10" fmla="*/ 0 h 273"/>
              <a:gd name="T11" fmla="*/ 105 w 105"/>
              <a:gd name="T12" fmla="*/ 273 h 27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5" h="273">
                <a:moveTo>
                  <a:pt x="15" y="273"/>
                </a:moveTo>
                <a:cubicBezTo>
                  <a:pt x="7" y="227"/>
                  <a:pt x="0" y="182"/>
                  <a:pt x="15" y="137"/>
                </a:cubicBezTo>
                <a:cubicBezTo>
                  <a:pt x="30" y="92"/>
                  <a:pt x="67" y="46"/>
                  <a:pt x="105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84" name="Freeform 128"/>
          <p:cNvSpPr>
            <a:spLocks/>
          </p:cNvSpPr>
          <p:nvPr/>
        </p:nvSpPr>
        <p:spPr bwMode="auto">
          <a:xfrm>
            <a:off x="6084888" y="4724400"/>
            <a:ext cx="3024187" cy="1081088"/>
          </a:xfrm>
          <a:custGeom>
            <a:avLst/>
            <a:gdLst>
              <a:gd name="T0" fmla="*/ 2147483647 w 1905"/>
              <a:gd name="T1" fmla="*/ 0 h 681"/>
              <a:gd name="T2" fmla="*/ 2147483647 w 1905"/>
              <a:gd name="T3" fmla="*/ 2147483647 h 681"/>
              <a:gd name="T4" fmla="*/ 2147483647 w 1905"/>
              <a:gd name="T5" fmla="*/ 2147483647 h 681"/>
              <a:gd name="T6" fmla="*/ 2147483647 w 1905"/>
              <a:gd name="T7" fmla="*/ 2147483647 h 681"/>
              <a:gd name="T8" fmla="*/ 2147483647 w 1905"/>
              <a:gd name="T9" fmla="*/ 2147483647 h 681"/>
              <a:gd name="T10" fmla="*/ 2147483647 w 1905"/>
              <a:gd name="T11" fmla="*/ 2147483647 h 681"/>
              <a:gd name="T12" fmla="*/ 2147483647 w 1905"/>
              <a:gd name="T13" fmla="*/ 2147483647 h 681"/>
              <a:gd name="T14" fmla="*/ 0 w 1905"/>
              <a:gd name="T15" fmla="*/ 2147483647 h 681"/>
              <a:gd name="T16" fmla="*/ 2147483647 w 1905"/>
              <a:gd name="T17" fmla="*/ 0 h 68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1905"/>
              <a:gd name="T28" fmla="*/ 0 h 681"/>
              <a:gd name="T29" fmla="*/ 1905 w 1905"/>
              <a:gd name="T30" fmla="*/ 681 h 681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1905" h="681">
                <a:moveTo>
                  <a:pt x="453" y="0"/>
                </a:moveTo>
                <a:lnTo>
                  <a:pt x="1224" y="46"/>
                </a:lnTo>
                <a:lnTo>
                  <a:pt x="1451" y="318"/>
                </a:lnTo>
                <a:lnTo>
                  <a:pt x="1905" y="318"/>
                </a:lnTo>
                <a:lnTo>
                  <a:pt x="1905" y="499"/>
                </a:lnTo>
                <a:lnTo>
                  <a:pt x="1905" y="681"/>
                </a:lnTo>
                <a:lnTo>
                  <a:pt x="1632" y="636"/>
                </a:lnTo>
                <a:lnTo>
                  <a:pt x="0" y="499"/>
                </a:lnTo>
                <a:lnTo>
                  <a:pt x="453" y="0"/>
                </a:lnTo>
                <a:close/>
              </a:path>
            </a:pathLst>
          </a:custGeom>
          <a:gradFill rotWithShape="1">
            <a:gsLst>
              <a:gs pos="0">
                <a:srgbClr val="0066FF">
                  <a:alpha val="65999"/>
                </a:srgbClr>
              </a:gs>
              <a:gs pos="100000">
                <a:srgbClr val="002F76">
                  <a:alpha val="79999"/>
                </a:srgbClr>
              </a:gs>
            </a:gsLst>
            <a:lin ang="5400000" scaled="1"/>
          </a:gradFill>
          <a:ln w="9525">
            <a:solidFill>
              <a:srgbClr val="0000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85" name="Freeform 129"/>
          <p:cNvSpPr>
            <a:spLocks/>
          </p:cNvSpPr>
          <p:nvPr/>
        </p:nvSpPr>
        <p:spPr bwMode="auto">
          <a:xfrm>
            <a:off x="8531225" y="4724400"/>
            <a:ext cx="144463" cy="433388"/>
          </a:xfrm>
          <a:custGeom>
            <a:avLst/>
            <a:gdLst>
              <a:gd name="T0" fmla="*/ 2147483647 w 136"/>
              <a:gd name="T1" fmla="*/ 2147483647 h 181"/>
              <a:gd name="T2" fmla="*/ 2147483647 w 136"/>
              <a:gd name="T3" fmla="*/ 2147483647 h 181"/>
              <a:gd name="T4" fmla="*/ 0 w 136"/>
              <a:gd name="T5" fmla="*/ 0 h 181"/>
              <a:gd name="T6" fmla="*/ 0 60000 65536"/>
              <a:gd name="T7" fmla="*/ 0 60000 65536"/>
              <a:gd name="T8" fmla="*/ 0 60000 65536"/>
              <a:gd name="T9" fmla="*/ 0 w 136"/>
              <a:gd name="T10" fmla="*/ 0 h 181"/>
              <a:gd name="T11" fmla="*/ 136 w 136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36" h="181">
                <a:moveTo>
                  <a:pt x="136" y="181"/>
                </a:moveTo>
                <a:cubicBezTo>
                  <a:pt x="125" y="128"/>
                  <a:pt x="114" y="75"/>
                  <a:pt x="91" y="45"/>
                </a:cubicBezTo>
                <a:cubicBezTo>
                  <a:pt x="68" y="15"/>
                  <a:pt x="15" y="7"/>
                  <a:pt x="0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86" name="Freeform 130"/>
          <p:cNvSpPr>
            <a:spLocks/>
          </p:cNvSpPr>
          <p:nvPr/>
        </p:nvSpPr>
        <p:spPr bwMode="auto">
          <a:xfrm>
            <a:off x="107950" y="4868863"/>
            <a:ext cx="347663" cy="360362"/>
          </a:xfrm>
          <a:custGeom>
            <a:avLst/>
            <a:gdLst>
              <a:gd name="T0" fmla="*/ 2147483647 w 136"/>
              <a:gd name="T1" fmla="*/ 2147483647 h 181"/>
              <a:gd name="T2" fmla="*/ 2147483647 w 136"/>
              <a:gd name="T3" fmla="*/ 2147483647 h 181"/>
              <a:gd name="T4" fmla="*/ 0 w 136"/>
              <a:gd name="T5" fmla="*/ 0 h 181"/>
              <a:gd name="T6" fmla="*/ 0 60000 65536"/>
              <a:gd name="T7" fmla="*/ 0 60000 65536"/>
              <a:gd name="T8" fmla="*/ 0 60000 65536"/>
              <a:gd name="T9" fmla="*/ 0 w 136"/>
              <a:gd name="T10" fmla="*/ 0 h 181"/>
              <a:gd name="T11" fmla="*/ 136 w 136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36" h="181">
                <a:moveTo>
                  <a:pt x="136" y="181"/>
                </a:moveTo>
                <a:cubicBezTo>
                  <a:pt x="125" y="128"/>
                  <a:pt x="114" y="75"/>
                  <a:pt x="91" y="45"/>
                </a:cubicBezTo>
                <a:cubicBezTo>
                  <a:pt x="68" y="15"/>
                  <a:pt x="15" y="7"/>
                  <a:pt x="0" y="0"/>
                </a:cubicBezTo>
              </a:path>
            </a:pathLst>
          </a:custGeom>
          <a:noFill/>
          <a:ln w="38100" cap="flat" cmpd="sng">
            <a:solidFill>
              <a:srgbClr val="0000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87" name="AutoShape 131"/>
          <p:cNvSpPr>
            <a:spLocks noChangeArrowheads="1"/>
          </p:cNvSpPr>
          <p:nvPr/>
        </p:nvSpPr>
        <p:spPr bwMode="auto">
          <a:xfrm>
            <a:off x="1331913" y="5949950"/>
            <a:ext cx="6696075" cy="863600"/>
          </a:xfrm>
          <a:prstGeom prst="star32">
            <a:avLst>
              <a:gd name="adj" fmla="val 42389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豐水期湖旁的民眾飽受湧泉之苦</a:t>
            </a:r>
            <a:r>
              <a:rPr lang="en-US" altLang="zh-TW" sz="24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!</a:t>
            </a:r>
          </a:p>
        </p:txBody>
      </p:sp>
      <p:sp>
        <p:nvSpPr>
          <p:cNvPr id="1657988" name="Line 132"/>
          <p:cNvSpPr>
            <a:spLocks noChangeShapeType="1"/>
          </p:cNvSpPr>
          <p:nvPr/>
        </p:nvSpPr>
        <p:spPr bwMode="auto">
          <a:xfrm flipH="1" flipV="1">
            <a:off x="611188" y="5084763"/>
            <a:ext cx="1512887" cy="1152525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7989" name="Line 133"/>
          <p:cNvSpPr>
            <a:spLocks noChangeShapeType="1"/>
          </p:cNvSpPr>
          <p:nvPr/>
        </p:nvSpPr>
        <p:spPr bwMode="auto">
          <a:xfrm flipV="1">
            <a:off x="7092950" y="5157788"/>
            <a:ext cx="1439863" cy="1008062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1657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1000"/>
                                        <p:tgtEl>
                                          <p:spTgt spid="1657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1000"/>
                                        <p:tgtEl>
                                          <p:spTgt spid="1657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6" dur="1000"/>
                                        <p:tgtEl>
                                          <p:spTgt spid="1657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1000"/>
                                        <p:tgtEl>
                                          <p:spTgt spid="1657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2" dur="1000"/>
                                        <p:tgtEl>
                                          <p:spTgt spid="1657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5" dur="1000"/>
                                        <p:tgtEl>
                                          <p:spTgt spid="1657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1657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1000"/>
                                        <p:tgtEl>
                                          <p:spTgt spid="1657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4" dur="5000"/>
                                        <p:tgtEl>
                                          <p:spTgt spid="16579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7" dur="5000"/>
                                        <p:tgtEl>
                                          <p:spTgt spid="1657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0"/>
                                        <p:tgtEl>
                                          <p:spTgt spid="16579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57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2" dur="5000"/>
                                        <p:tgtEl>
                                          <p:spTgt spid="16579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57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6" dur="3000"/>
                                        <p:tgtEl>
                                          <p:spTgt spid="1657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9" dur="3000"/>
                                        <p:tgtEl>
                                          <p:spTgt spid="1657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0"/>
                            </p:stCondLst>
                            <p:childTnLst>
                              <p:par>
                                <p:cTn id="5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579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579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57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8" dur="500"/>
                                        <p:tgtEl>
                                          <p:spTgt spid="1657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1657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6" dur="3000"/>
                                        <p:tgtEl>
                                          <p:spTgt spid="1657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000"/>
                            </p:stCondLst>
                            <p:childTnLst>
                              <p:par>
                                <p:cTn id="6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0" dur="2000"/>
                                        <p:tgtEl>
                                          <p:spTgt spid="1657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3" dur="2000"/>
                                        <p:tgtEl>
                                          <p:spTgt spid="16579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6" dur="500"/>
                                        <p:tgtEl>
                                          <p:spTgt spid="1657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9" dur="500"/>
                                        <p:tgtEl>
                                          <p:spTgt spid="1657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82" dur="500"/>
                                        <p:tgtEl>
                                          <p:spTgt spid="1657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85" dur="500"/>
                                        <p:tgtEl>
                                          <p:spTgt spid="1657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8" dur="500"/>
                                        <p:tgtEl>
                                          <p:spTgt spid="16579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1" dur="500"/>
                                        <p:tgtEl>
                                          <p:spTgt spid="1657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4" dur="500"/>
                                        <p:tgtEl>
                                          <p:spTgt spid="16579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7" dur="500"/>
                                        <p:tgtEl>
                                          <p:spTgt spid="1657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00" dur="500"/>
                                        <p:tgtEl>
                                          <p:spTgt spid="1657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0"/>
                            </p:stCondLst>
                            <p:childTnLst>
                              <p:par>
                                <p:cTn id="10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6579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6579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657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09" dur="500"/>
                                        <p:tgtEl>
                                          <p:spTgt spid="1657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2" dur="500"/>
                                        <p:tgtEl>
                                          <p:spTgt spid="1657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7943" grpId="0" animBg="1"/>
      <p:bldP spid="1657944" grpId="0" animBg="1"/>
      <p:bldP spid="1657945" grpId="0" animBg="1"/>
      <p:bldP spid="1657946" grpId="0" animBg="1"/>
      <p:bldP spid="1657947" grpId="0" animBg="1"/>
      <p:bldP spid="1657948" grpId="0" animBg="1"/>
      <p:bldP spid="1657949" grpId="0" animBg="1"/>
      <p:bldP spid="1657950" grpId="0" animBg="1"/>
      <p:bldP spid="1657951" grpId="0" animBg="1"/>
      <p:bldP spid="1657953" grpId="0" animBg="1"/>
      <p:bldP spid="1657954" grpId="0" animBg="1"/>
      <p:bldP spid="1657955" grpId="0" animBg="1"/>
      <p:bldP spid="1657956" grpId="0" animBg="1"/>
      <p:bldP spid="1657957" grpId="0" animBg="1"/>
      <p:bldP spid="1657958" grpId="0" animBg="1"/>
      <p:bldP spid="1657965" grpId="0" animBg="1"/>
      <p:bldP spid="1657966" grpId="0" animBg="1"/>
      <p:bldP spid="1657967" grpId="0" animBg="1"/>
      <p:bldP spid="1657972" grpId="0" animBg="1"/>
      <p:bldP spid="1657974" grpId="0" animBg="1"/>
      <p:bldP spid="1657976" grpId="0" animBg="1"/>
      <p:bldP spid="1657977" grpId="0" animBg="1"/>
      <p:bldP spid="1657978" grpId="0" animBg="1"/>
      <p:bldP spid="1657979" grpId="0" animBg="1"/>
      <p:bldP spid="1657981" grpId="0" animBg="1"/>
      <p:bldP spid="1657982" grpId="0" animBg="1"/>
      <p:bldP spid="1657983" grpId="0" animBg="1"/>
      <p:bldP spid="1657984" grpId="0" animBg="1"/>
      <p:bldP spid="1657985" grpId="0" animBg="1"/>
      <p:bldP spid="1657986" grpId="0" animBg="1"/>
      <p:bldP spid="1657987" grpId="0" animBg="1"/>
      <p:bldP spid="1657988" grpId="0" animBg="1"/>
      <p:bldP spid="1657989" grpId="0" animBg="1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882" name="Rectangle 2"/>
          <p:cNvSpPr>
            <a:spLocks noGrp="1"/>
          </p:cNvSpPr>
          <p:nvPr>
            <p:ph type="title"/>
          </p:nvPr>
        </p:nvSpPr>
        <p:spPr>
          <a:xfrm>
            <a:off x="611188" y="333375"/>
            <a:ext cx="7920037" cy="787400"/>
          </a:xfrm>
          <a:solidFill>
            <a:srgbClr val="0000CC"/>
          </a:solidFill>
          <a:ln>
            <a:solidFill>
              <a:srgbClr val="FFFF00"/>
            </a:solidFill>
          </a:ln>
          <a:effectLst>
            <a:outerShdw dist="17961" dir="2700000" algn="ctr" rotWithShape="0">
              <a:srgbClr val="080808"/>
            </a:outerShdw>
          </a:effectLst>
        </p:spPr>
        <p:txBody>
          <a:bodyPr anchorCtr="0"/>
          <a:lstStyle/>
          <a:p>
            <a:pPr eaLnBrk="1" hangingPunct="1">
              <a:defRPr/>
            </a:pPr>
            <a:r>
              <a:rPr lang="zh-TW" altLang="en-US" b="0" smtClean="0">
                <a:solidFill>
                  <a:schemeClr val="tx1"/>
                </a:solidFill>
              </a:rPr>
              <a:t>原高屏大湖計畫內容（</a:t>
            </a:r>
            <a:r>
              <a:rPr lang="en-US" altLang="zh-TW" b="0" smtClean="0">
                <a:solidFill>
                  <a:schemeClr val="tx1"/>
                </a:solidFill>
              </a:rPr>
              <a:t>300</a:t>
            </a:r>
            <a:r>
              <a:rPr lang="zh-TW" altLang="en-US" b="0" smtClean="0">
                <a:solidFill>
                  <a:schemeClr val="tx1"/>
                </a:solidFill>
              </a:rPr>
              <a:t>億）</a:t>
            </a:r>
          </a:p>
        </p:txBody>
      </p:sp>
      <p:pic>
        <p:nvPicPr>
          <p:cNvPr id="7680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750" y="1366838"/>
            <a:ext cx="8839200" cy="51816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</p:spPr>
      </p:pic>
      <p:sp>
        <p:nvSpPr>
          <p:cNvPr id="76804" name="Freeform 4"/>
          <p:cNvSpPr>
            <a:spLocks/>
          </p:cNvSpPr>
          <p:nvPr/>
        </p:nvSpPr>
        <p:spPr bwMode="auto">
          <a:xfrm>
            <a:off x="7037388" y="2800350"/>
            <a:ext cx="422275" cy="515938"/>
          </a:xfrm>
          <a:custGeom>
            <a:avLst/>
            <a:gdLst>
              <a:gd name="T0" fmla="*/ 0 w 266"/>
              <a:gd name="T1" fmla="*/ 0 h 325"/>
              <a:gd name="T2" fmla="*/ 2147483647 w 266"/>
              <a:gd name="T3" fmla="*/ 2147483647 h 325"/>
              <a:gd name="T4" fmla="*/ 0 60000 65536"/>
              <a:gd name="T5" fmla="*/ 0 60000 65536"/>
              <a:gd name="T6" fmla="*/ 0 w 266"/>
              <a:gd name="T7" fmla="*/ 0 h 325"/>
              <a:gd name="T8" fmla="*/ 266 w 266"/>
              <a:gd name="T9" fmla="*/ 325 h 32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66" h="325">
                <a:moveTo>
                  <a:pt x="0" y="0"/>
                </a:moveTo>
                <a:lnTo>
                  <a:pt x="266" y="325"/>
                </a:lnTo>
              </a:path>
            </a:pathLst>
          </a:custGeom>
          <a:noFill/>
          <a:ln w="44450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 rot="2671739">
            <a:off x="7034213" y="2924175"/>
            <a:ext cx="838200" cy="314325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高美堰</a:t>
            </a:r>
          </a:p>
        </p:txBody>
      </p:sp>
      <p:sp>
        <p:nvSpPr>
          <p:cNvPr id="76806" name="Freeform 6"/>
          <p:cNvSpPr>
            <a:spLocks/>
          </p:cNvSpPr>
          <p:nvPr/>
        </p:nvSpPr>
        <p:spPr bwMode="auto">
          <a:xfrm>
            <a:off x="5918200" y="2808288"/>
            <a:ext cx="1117600" cy="508000"/>
          </a:xfrm>
          <a:custGeom>
            <a:avLst/>
            <a:gdLst>
              <a:gd name="T0" fmla="*/ 2147483647 w 704"/>
              <a:gd name="T1" fmla="*/ 0 h 320"/>
              <a:gd name="T2" fmla="*/ 2147483647 w 704"/>
              <a:gd name="T3" fmla="*/ 2147483647 h 320"/>
              <a:gd name="T4" fmla="*/ 2147483647 w 704"/>
              <a:gd name="T5" fmla="*/ 2147483647 h 320"/>
              <a:gd name="T6" fmla="*/ 2147483647 w 704"/>
              <a:gd name="T7" fmla="*/ 2147483647 h 320"/>
              <a:gd name="T8" fmla="*/ 2147483647 w 704"/>
              <a:gd name="T9" fmla="*/ 2147483647 h 320"/>
              <a:gd name="T10" fmla="*/ 2147483647 w 704"/>
              <a:gd name="T11" fmla="*/ 2147483647 h 320"/>
              <a:gd name="T12" fmla="*/ 2147483647 w 704"/>
              <a:gd name="T13" fmla="*/ 2147483647 h 320"/>
              <a:gd name="T14" fmla="*/ 2147483647 w 704"/>
              <a:gd name="T15" fmla="*/ 2147483647 h 320"/>
              <a:gd name="T16" fmla="*/ 2147483647 w 704"/>
              <a:gd name="T17" fmla="*/ 2147483647 h 320"/>
              <a:gd name="T18" fmla="*/ 2147483647 w 704"/>
              <a:gd name="T19" fmla="*/ 2147483647 h 320"/>
              <a:gd name="T20" fmla="*/ 2147483647 w 704"/>
              <a:gd name="T21" fmla="*/ 2147483647 h 320"/>
              <a:gd name="T22" fmla="*/ 2147483647 w 704"/>
              <a:gd name="T23" fmla="*/ 2147483647 h 320"/>
              <a:gd name="T24" fmla="*/ 2147483647 w 704"/>
              <a:gd name="T25" fmla="*/ 2147483647 h 320"/>
              <a:gd name="T26" fmla="*/ 2147483647 w 704"/>
              <a:gd name="T27" fmla="*/ 2147483647 h 320"/>
              <a:gd name="T28" fmla="*/ 2147483647 w 704"/>
              <a:gd name="T29" fmla="*/ 2147483647 h 320"/>
              <a:gd name="T30" fmla="*/ 2147483647 w 704"/>
              <a:gd name="T31" fmla="*/ 2147483647 h 320"/>
              <a:gd name="T32" fmla="*/ 2147483647 w 704"/>
              <a:gd name="T33" fmla="*/ 2147483647 h 320"/>
              <a:gd name="T34" fmla="*/ 2147483647 w 704"/>
              <a:gd name="T35" fmla="*/ 2147483647 h 320"/>
              <a:gd name="T36" fmla="*/ 0 w 704"/>
              <a:gd name="T37" fmla="*/ 2147483647 h 32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704"/>
              <a:gd name="T58" fmla="*/ 0 h 320"/>
              <a:gd name="T59" fmla="*/ 704 w 704"/>
              <a:gd name="T60" fmla="*/ 320 h 320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704" h="320">
                <a:moveTo>
                  <a:pt x="704" y="0"/>
                </a:moveTo>
                <a:cubicBezTo>
                  <a:pt x="693" y="19"/>
                  <a:pt x="645" y="50"/>
                  <a:pt x="625" y="59"/>
                </a:cubicBezTo>
                <a:cubicBezTo>
                  <a:pt x="620" y="64"/>
                  <a:pt x="615" y="66"/>
                  <a:pt x="608" y="67"/>
                </a:cubicBezTo>
                <a:cubicBezTo>
                  <a:pt x="591" y="77"/>
                  <a:pt x="574" y="86"/>
                  <a:pt x="555" y="88"/>
                </a:cubicBezTo>
                <a:cubicBezTo>
                  <a:pt x="534" y="97"/>
                  <a:pt x="514" y="109"/>
                  <a:pt x="493" y="119"/>
                </a:cubicBezTo>
                <a:cubicBezTo>
                  <a:pt x="482" y="125"/>
                  <a:pt x="471" y="134"/>
                  <a:pt x="459" y="136"/>
                </a:cubicBezTo>
                <a:cubicBezTo>
                  <a:pt x="450" y="139"/>
                  <a:pt x="442" y="143"/>
                  <a:pt x="433" y="144"/>
                </a:cubicBezTo>
                <a:cubicBezTo>
                  <a:pt x="417" y="152"/>
                  <a:pt x="396" y="153"/>
                  <a:pt x="379" y="155"/>
                </a:cubicBezTo>
                <a:cubicBezTo>
                  <a:pt x="365" y="160"/>
                  <a:pt x="351" y="162"/>
                  <a:pt x="336" y="163"/>
                </a:cubicBezTo>
                <a:cubicBezTo>
                  <a:pt x="319" y="166"/>
                  <a:pt x="303" y="169"/>
                  <a:pt x="286" y="171"/>
                </a:cubicBezTo>
                <a:cubicBezTo>
                  <a:pt x="280" y="173"/>
                  <a:pt x="275" y="175"/>
                  <a:pt x="269" y="176"/>
                </a:cubicBezTo>
                <a:cubicBezTo>
                  <a:pt x="260" y="180"/>
                  <a:pt x="255" y="183"/>
                  <a:pt x="246" y="189"/>
                </a:cubicBezTo>
                <a:cubicBezTo>
                  <a:pt x="241" y="192"/>
                  <a:pt x="233" y="200"/>
                  <a:pt x="233" y="200"/>
                </a:cubicBezTo>
                <a:cubicBezTo>
                  <a:pt x="229" y="207"/>
                  <a:pt x="223" y="214"/>
                  <a:pt x="217" y="219"/>
                </a:cubicBezTo>
                <a:cubicBezTo>
                  <a:pt x="211" y="228"/>
                  <a:pt x="203" y="235"/>
                  <a:pt x="198" y="245"/>
                </a:cubicBezTo>
                <a:cubicBezTo>
                  <a:pt x="197" y="253"/>
                  <a:pt x="191" y="269"/>
                  <a:pt x="185" y="275"/>
                </a:cubicBezTo>
                <a:cubicBezTo>
                  <a:pt x="177" y="314"/>
                  <a:pt x="125" y="307"/>
                  <a:pt x="99" y="307"/>
                </a:cubicBezTo>
                <a:cubicBezTo>
                  <a:pt x="91" y="310"/>
                  <a:pt x="82" y="311"/>
                  <a:pt x="73" y="312"/>
                </a:cubicBezTo>
                <a:cubicBezTo>
                  <a:pt x="50" y="320"/>
                  <a:pt x="24" y="317"/>
                  <a:pt x="0" y="317"/>
                </a:cubicBezTo>
              </a:path>
            </a:pathLst>
          </a:custGeom>
          <a:noFill/>
          <a:ln w="25400">
            <a:solidFill>
              <a:srgbClr val="0000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5821363" y="3286125"/>
            <a:ext cx="76200" cy="76200"/>
          </a:xfrm>
          <a:prstGeom prst="ellipse">
            <a:avLst/>
          </a:prstGeom>
          <a:solidFill>
            <a:srgbClr val="003300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76808" name="Freeform 8"/>
          <p:cNvSpPr>
            <a:spLocks/>
          </p:cNvSpPr>
          <p:nvPr/>
        </p:nvSpPr>
        <p:spPr bwMode="auto">
          <a:xfrm>
            <a:off x="5394325" y="3370263"/>
            <a:ext cx="447675" cy="433387"/>
          </a:xfrm>
          <a:custGeom>
            <a:avLst/>
            <a:gdLst>
              <a:gd name="T0" fmla="*/ 2147483647 w 282"/>
              <a:gd name="T1" fmla="*/ 0 h 273"/>
              <a:gd name="T2" fmla="*/ 2147483647 w 282"/>
              <a:gd name="T3" fmla="*/ 2147483647 h 273"/>
              <a:gd name="T4" fmla="*/ 2147483647 w 282"/>
              <a:gd name="T5" fmla="*/ 2147483647 h 273"/>
              <a:gd name="T6" fmla="*/ 2147483647 w 282"/>
              <a:gd name="T7" fmla="*/ 2147483647 h 273"/>
              <a:gd name="T8" fmla="*/ 2147483647 w 282"/>
              <a:gd name="T9" fmla="*/ 2147483647 h 273"/>
              <a:gd name="T10" fmla="*/ 2147483647 w 282"/>
              <a:gd name="T11" fmla="*/ 2147483647 h 273"/>
              <a:gd name="T12" fmla="*/ 2147483647 w 282"/>
              <a:gd name="T13" fmla="*/ 2147483647 h 273"/>
              <a:gd name="T14" fmla="*/ 2147483647 w 282"/>
              <a:gd name="T15" fmla="*/ 2147483647 h 273"/>
              <a:gd name="T16" fmla="*/ 2147483647 w 282"/>
              <a:gd name="T17" fmla="*/ 2147483647 h 273"/>
              <a:gd name="T18" fmla="*/ 2147483647 w 282"/>
              <a:gd name="T19" fmla="*/ 2147483647 h 273"/>
              <a:gd name="T20" fmla="*/ 0 w 282"/>
              <a:gd name="T21" fmla="*/ 2147483647 h 27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282"/>
              <a:gd name="T34" fmla="*/ 0 h 273"/>
              <a:gd name="T35" fmla="*/ 282 w 282"/>
              <a:gd name="T36" fmla="*/ 273 h 273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282" h="273">
                <a:moveTo>
                  <a:pt x="282" y="0"/>
                </a:moveTo>
                <a:cubicBezTo>
                  <a:pt x="275" y="4"/>
                  <a:pt x="271" y="9"/>
                  <a:pt x="267" y="17"/>
                </a:cubicBezTo>
                <a:cubicBezTo>
                  <a:pt x="265" y="28"/>
                  <a:pt x="264" y="32"/>
                  <a:pt x="263" y="45"/>
                </a:cubicBezTo>
                <a:cubicBezTo>
                  <a:pt x="263" y="63"/>
                  <a:pt x="275" y="164"/>
                  <a:pt x="259" y="184"/>
                </a:cubicBezTo>
                <a:cubicBezTo>
                  <a:pt x="258" y="191"/>
                  <a:pt x="252" y="198"/>
                  <a:pt x="247" y="203"/>
                </a:cubicBezTo>
                <a:cubicBezTo>
                  <a:pt x="245" y="205"/>
                  <a:pt x="239" y="209"/>
                  <a:pt x="239" y="209"/>
                </a:cubicBezTo>
                <a:cubicBezTo>
                  <a:pt x="232" y="224"/>
                  <a:pt x="203" y="239"/>
                  <a:pt x="187" y="241"/>
                </a:cubicBezTo>
                <a:cubicBezTo>
                  <a:pt x="176" y="247"/>
                  <a:pt x="161" y="252"/>
                  <a:pt x="149" y="254"/>
                </a:cubicBezTo>
                <a:cubicBezTo>
                  <a:pt x="116" y="267"/>
                  <a:pt x="83" y="264"/>
                  <a:pt x="48" y="265"/>
                </a:cubicBezTo>
                <a:cubicBezTo>
                  <a:pt x="38" y="266"/>
                  <a:pt x="28" y="266"/>
                  <a:pt x="18" y="267"/>
                </a:cubicBezTo>
                <a:cubicBezTo>
                  <a:pt x="12" y="268"/>
                  <a:pt x="0" y="273"/>
                  <a:pt x="0" y="273"/>
                </a:cubicBezTo>
              </a:path>
            </a:pathLst>
          </a:custGeom>
          <a:noFill/>
          <a:ln w="22225">
            <a:solidFill>
              <a:srgbClr val="0033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09" name="Freeform 9"/>
          <p:cNvSpPr>
            <a:spLocks/>
          </p:cNvSpPr>
          <p:nvPr/>
        </p:nvSpPr>
        <p:spPr bwMode="auto">
          <a:xfrm>
            <a:off x="4351338" y="3802063"/>
            <a:ext cx="1054100" cy="1262062"/>
          </a:xfrm>
          <a:custGeom>
            <a:avLst/>
            <a:gdLst>
              <a:gd name="T0" fmla="*/ 2147483647 w 664"/>
              <a:gd name="T1" fmla="*/ 0 h 795"/>
              <a:gd name="T2" fmla="*/ 0 w 664"/>
              <a:gd name="T3" fmla="*/ 2147483647 h 795"/>
              <a:gd name="T4" fmla="*/ 0 60000 65536"/>
              <a:gd name="T5" fmla="*/ 0 60000 65536"/>
              <a:gd name="T6" fmla="*/ 0 w 664"/>
              <a:gd name="T7" fmla="*/ 0 h 795"/>
              <a:gd name="T8" fmla="*/ 664 w 664"/>
              <a:gd name="T9" fmla="*/ 795 h 7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664" h="795">
                <a:moveTo>
                  <a:pt x="664" y="0"/>
                </a:moveTo>
                <a:lnTo>
                  <a:pt x="0" y="795"/>
                </a:lnTo>
              </a:path>
            </a:pathLst>
          </a:custGeom>
          <a:noFill/>
          <a:ln w="22225">
            <a:solidFill>
              <a:srgbClr val="0033CC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10" name="Freeform 10"/>
          <p:cNvSpPr>
            <a:spLocks/>
          </p:cNvSpPr>
          <p:nvPr/>
        </p:nvSpPr>
        <p:spPr bwMode="auto">
          <a:xfrm>
            <a:off x="3290888" y="4564063"/>
            <a:ext cx="1066800" cy="490537"/>
          </a:xfrm>
          <a:custGeom>
            <a:avLst/>
            <a:gdLst>
              <a:gd name="T0" fmla="*/ 2147483647 w 672"/>
              <a:gd name="T1" fmla="*/ 2147483647 h 309"/>
              <a:gd name="T2" fmla="*/ 2147483647 w 672"/>
              <a:gd name="T3" fmla="*/ 2147483647 h 309"/>
              <a:gd name="T4" fmla="*/ 0 w 672"/>
              <a:gd name="T5" fmla="*/ 2147483647 h 309"/>
              <a:gd name="T6" fmla="*/ 0 60000 65536"/>
              <a:gd name="T7" fmla="*/ 0 60000 65536"/>
              <a:gd name="T8" fmla="*/ 0 60000 65536"/>
              <a:gd name="T9" fmla="*/ 0 w 672"/>
              <a:gd name="T10" fmla="*/ 0 h 309"/>
              <a:gd name="T11" fmla="*/ 672 w 672"/>
              <a:gd name="T12" fmla="*/ 309 h 30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72" h="309">
                <a:moveTo>
                  <a:pt x="672" y="309"/>
                </a:moveTo>
                <a:cubicBezTo>
                  <a:pt x="618" y="266"/>
                  <a:pt x="462" y="102"/>
                  <a:pt x="350" y="51"/>
                </a:cubicBezTo>
                <a:cubicBezTo>
                  <a:pt x="238" y="0"/>
                  <a:pt x="73" y="13"/>
                  <a:pt x="0" y="3"/>
                </a:cubicBezTo>
              </a:path>
            </a:pathLst>
          </a:custGeom>
          <a:noFill/>
          <a:ln w="22225" cap="flat" cmpd="sng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11" name="Line 11"/>
          <p:cNvSpPr>
            <a:spLocks noChangeShapeType="1"/>
          </p:cNvSpPr>
          <p:nvPr/>
        </p:nvSpPr>
        <p:spPr bwMode="auto">
          <a:xfrm flipV="1">
            <a:off x="6888163" y="2981325"/>
            <a:ext cx="0" cy="3048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sm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12" name="Line 12"/>
          <p:cNvSpPr>
            <a:spLocks noChangeShapeType="1"/>
          </p:cNvSpPr>
          <p:nvPr/>
        </p:nvSpPr>
        <p:spPr bwMode="auto">
          <a:xfrm flipV="1">
            <a:off x="6811963" y="2981325"/>
            <a:ext cx="0" cy="3048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sm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13" name="Line 13"/>
          <p:cNvSpPr>
            <a:spLocks noChangeShapeType="1"/>
          </p:cNvSpPr>
          <p:nvPr/>
        </p:nvSpPr>
        <p:spPr bwMode="auto">
          <a:xfrm flipV="1">
            <a:off x="7040563" y="2981325"/>
            <a:ext cx="0" cy="3048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sm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14" name="Line 14"/>
          <p:cNvSpPr>
            <a:spLocks noChangeShapeType="1"/>
          </p:cNvSpPr>
          <p:nvPr/>
        </p:nvSpPr>
        <p:spPr bwMode="auto">
          <a:xfrm flipV="1">
            <a:off x="6964363" y="2981325"/>
            <a:ext cx="0" cy="3048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sm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15" name="Text Box 15"/>
          <p:cNvSpPr txBox="1">
            <a:spLocks noChangeArrowheads="1"/>
          </p:cNvSpPr>
          <p:nvPr/>
        </p:nvSpPr>
        <p:spPr bwMode="auto">
          <a:xfrm>
            <a:off x="6626225" y="3270250"/>
            <a:ext cx="533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lnSpc>
                <a:spcPct val="2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進水口</a:t>
            </a:r>
          </a:p>
          <a:p>
            <a:pPr>
              <a:lnSpc>
                <a:spcPct val="2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沉砂池</a:t>
            </a:r>
          </a:p>
          <a:p>
            <a:pPr>
              <a:lnSpc>
                <a:spcPct val="2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巴歇爾水槽</a:t>
            </a:r>
          </a:p>
          <a:p>
            <a:pPr>
              <a:lnSpc>
                <a:spcPct val="20000"/>
              </a:lnSpc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分水工</a:t>
            </a:r>
          </a:p>
        </p:txBody>
      </p:sp>
      <p:sp>
        <p:nvSpPr>
          <p:cNvPr id="76816" name="Freeform 16"/>
          <p:cNvSpPr>
            <a:spLocks/>
          </p:cNvSpPr>
          <p:nvPr/>
        </p:nvSpPr>
        <p:spPr bwMode="auto">
          <a:xfrm>
            <a:off x="1900238" y="3046413"/>
            <a:ext cx="1406525" cy="1611312"/>
          </a:xfrm>
          <a:custGeom>
            <a:avLst/>
            <a:gdLst>
              <a:gd name="T0" fmla="*/ 2147483647 w 886"/>
              <a:gd name="T1" fmla="*/ 2147483647 h 1015"/>
              <a:gd name="T2" fmla="*/ 2147483647 w 886"/>
              <a:gd name="T3" fmla="*/ 2147483647 h 1015"/>
              <a:gd name="T4" fmla="*/ 2147483647 w 886"/>
              <a:gd name="T5" fmla="*/ 2147483647 h 1015"/>
              <a:gd name="T6" fmla="*/ 2147483647 w 886"/>
              <a:gd name="T7" fmla="*/ 2147483647 h 1015"/>
              <a:gd name="T8" fmla="*/ 2147483647 w 886"/>
              <a:gd name="T9" fmla="*/ 2147483647 h 1015"/>
              <a:gd name="T10" fmla="*/ 2147483647 w 886"/>
              <a:gd name="T11" fmla="*/ 2147483647 h 1015"/>
              <a:gd name="T12" fmla="*/ 2147483647 w 886"/>
              <a:gd name="T13" fmla="*/ 2147483647 h 1015"/>
              <a:gd name="T14" fmla="*/ 2147483647 w 886"/>
              <a:gd name="T15" fmla="*/ 2147483647 h 1015"/>
              <a:gd name="T16" fmla="*/ 2147483647 w 886"/>
              <a:gd name="T17" fmla="*/ 2147483647 h 1015"/>
              <a:gd name="T18" fmla="*/ 2147483647 w 886"/>
              <a:gd name="T19" fmla="*/ 2147483647 h 1015"/>
              <a:gd name="T20" fmla="*/ 2147483647 w 886"/>
              <a:gd name="T21" fmla="*/ 2147483647 h 1015"/>
              <a:gd name="T22" fmla="*/ 2147483647 w 886"/>
              <a:gd name="T23" fmla="*/ 2147483647 h 1015"/>
              <a:gd name="T24" fmla="*/ 2147483647 w 886"/>
              <a:gd name="T25" fmla="*/ 2147483647 h 1015"/>
              <a:gd name="T26" fmla="*/ 2147483647 w 886"/>
              <a:gd name="T27" fmla="*/ 2147483647 h 1015"/>
              <a:gd name="T28" fmla="*/ 2147483647 w 886"/>
              <a:gd name="T29" fmla="*/ 2147483647 h 1015"/>
              <a:gd name="T30" fmla="*/ 2147483647 w 886"/>
              <a:gd name="T31" fmla="*/ 2147483647 h 1015"/>
              <a:gd name="T32" fmla="*/ 2147483647 w 886"/>
              <a:gd name="T33" fmla="*/ 2147483647 h 1015"/>
              <a:gd name="T34" fmla="*/ 2147483647 w 886"/>
              <a:gd name="T35" fmla="*/ 2147483647 h 1015"/>
              <a:gd name="T36" fmla="*/ 2147483647 w 886"/>
              <a:gd name="T37" fmla="*/ 2147483647 h 1015"/>
              <a:gd name="T38" fmla="*/ 2147483647 w 886"/>
              <a:gd name="T39" fmla="*/ 2147483647 h 1015"/>
              <a:gd name="T40" fmla="*/ 2147483647 w 886"/>
              <a:gd name="T41" fmla="*/ 2147483647 h 1015"/>
              <a:gd name="T42" fmla="*/ 2147483647 w 886"/>
              <a:gd name="T43" fmla="*/ 2147483647 h 1015"/>
              <a:gd name="T44" fmla="*/ 0 w 886"/>
              <a:gd name="T45" fmla="*/ 0 h 1015"/>
              <a:gd name="T46" fmla="*/ 2147483647 w 886"/>
              <a:gd name="T47" fmla="*/ 2147483647 h 1015"/>
              <a:gd name="T48" fmla="*/ 2147483647 w 886"/>
              <a:gd name="T49" fmla="*/ 2147483647 h 1015"/>
              <a:gd name="T50" fmla="*/ 2147483647 w 886"/>
              <a:gd name="T51" fmla="*/ 2147483647 h 1015"/>
              <a:gd name="T52" fmla="*/ 2147483647 w 886"/>
              <a:gd name="T53" fmla="*/ 2147483647 h 1015"/>
              <a:gd name="T54" fmla="*/ 2147483647 w 886"/>
              <a:gd name="T55" fmla="*/ 2147483647 h 1015"/>
              <a:gd name="T56" fmla="*/ 2147483647 w 886"/>
              <a:gd name="T57" fmla="*/ 2147483647 h 1015"/>
              <a:gd name="T58" fmla="*/ 2147483647 w 886"/>
              <a:gd name="T59" fmla="*/ 2147483647 h 1015"/>
              <a:gd name="T60" fmla="*/ 2147483647 w 886"/>
              <a:gd name="T61" fmla="*/ 2147483647 h 1015"/>
              <a:gd name="T62" fmla="*/ 2147483647 w 886"/>
              <a:gd name="T63" fmla="*/ 2147483647 h 1015"/>
              <a:gd name="T64" fmla="*/ 2147483647 w 886"/>
              <a:gd name="T65" fmla="*/ 2147483647 h 1015"/>
              <a:gd name="T66" fmla="*/ 2147483647 w 886"/>
              <a:gd name="T67" fmla="*/ 2147483647 h 1015"/>
              <a:gd name="T68" fmla="*/ 2147483647 w 886"/>
              <a:gd name="T69" fmla="*/ 2147483647 h 1015"/>
              <a:gd name="T70" fmla="*/ 2147483647 w 886"/>
              <a:gd name="T71" fmla="*/ 2147483647 h 1015"/>
              <a:gd name="T72" fmla="*/ 2147483647 w 886"/>
              <a:gd name="T73" fmla="*/ 2147483647 h 1015"/>
              <a:gd name="T74" fmla="*/ 2147483647 w 886"/>
              <a:gd name="T75" fmla="*/ 2147483647 h 1015"/>
              <a:gd name="T76" fmla="*/ 2147483647 w 886"/>
              <a:gd name="T77" fmla="*/ 2147483647 h 1015"/>
              <a:gd name="T78" fmla="*/ 2147483647 w 886"/>
              <a:gd name="T79" fmla="*/ 2147483647 h 1015"/>
              <a:gd name="T80" fmla="*/ 2147483647 w 886"/>
              <a:gd name="T81" fmla="*/ 2147483647 h 1015"/>
              <a:gd name="T82" fmla="*/ 2147483647 w 886"/>
              <a:gd name="T83" fmla="*/ 2147483647 h 1015"/>
              <a:gd name="T84" fmla="*/ 2147483647 w 886"/>
              <a:gd name="T85" fmla="*/ 2147483647 h 1015"/>
              <a:gd name="T86" fmla="*/ 2147483647 w 886"/>
              <a:gd name="T87" fmla="*/ 2147483647 h 1015"/>
              <a:gd name="T88" fmla="*/ 2147483647 w 886"/>
              <a:gd name="T89" fmla="*/ 2147483647 h 1015"/>
              <a:gd name="T90" fmla="*/ 2147483647 w 886"/>
              <a:gd name="T91" fmla="*/ 2147483647 h 1015"/>
              <a:gd name="T92" fmla="*/ 2147483647 w 886"/>
              <a:gd name="T93" fmla="*/ 2147483647 h 1015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886"/>
              <a:gd name="T142" fmla="*/ 0 h 1015"/>
              <a:gd name="T143" fmla="*/ 886 w 886"/>
              <a:gd name="T144" fmla="*/ 1015 h 1015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886" h="1015">
                <a:moveTo>
                  <a:pt x="886" y="967"/>
                </a:moveTo>
                <a:lnTo>
                  <a:pt x="790" y="967"/>
                </a:lnTo>
                <a:lnTo>
                  <a:pt x="742" y="967"/>
                </a:lnTo>
                <a:lnTo>
                  <a:pt x="694" y="967"/>
                </a:lnTo>
                <a:lnTo>
                  <a:pt x="646" y="1015"/>
                </a:lnTo>
                <a:lnTo>
                  <a:pt x="598" y="1015"/>
                </a:lnTo>
                <a:lnTo>
                  <a:pt x="550" y="1015"/>
                </a:lnTo>
                <a:lnTo>
                  <a:pt x="502" y="1015"/>
                </a:lnTo>
                <a:lnTo>
                  <a:pt x="406" y="967"/>
                </a:lnTo>
                <a:lnTo>
                  <a:pt x="358" y="967"/>
                </a:lnTo>
                <a:lnTo>
                  <a:pt x="358" y="919"/>
                </a:lnTo>
                <a:lnTo>
                  <a:pt x="161" y="919"/>
                </a:lnTo>
                <a:lnTo>
                  <a:pt x="22" y="775"/>
                </a:lnTo>
                <a:lnTo>
                  <a:pt x="22" y="727"/>
                </a:lnTo>
                <a:lnTo>
                  <a:pt x="39" y="636"/>
                </a:lnTo>
                <a:lnTo>
                  <a:pt x="70" y="583"/>
                </a:lnTo>
                <a:lnTo>
                  <a:pt x="48" y="403"/>
                </a:lnTo>
                <a:lnTo>
                  <a:pt x="22" y="343"/>
                </a:lnTo>
                <a:lnTo>
                  <a:pt x="22" y="295"/>
                </a:lnTo>
                <a:lnTo>
                  <a:pt x="20" y="223"/>
                </a:lnTo>
                <a:lnTo>
                  <a:pt x="29" y="137"/>
                </a:lnTo>
                <a:lnTo>
                  <a:pt x="22" y="55"/>
                </a:lnTo>
                <a:lnTo>
                  <a:pt x="0" y="0"/>
                </a:lnTo>
                <a:lnTo>
                  <a:pt x="173" y="2"/>
                </a:lnTo>
                <a:lnTo>
                  <a:pt x="324" y="5"/>
                </a:lnTo>
                <a:lnTo>
                  <a:pt x="327" y="38"/>
                </a:lnTo>
                <a:lnTo>
                  <a:pt x="348" y="62"/>
                </a:lnTo>
                <a:lnTo>
                  <a:pt x="358" y="103"/>
                </a:lnTo>
                <a:lnTo>
                  <a:pt x="416" y="132"/>
                </a:lnTo>
                <a:lnTo>
                  <a:pt x="598" y="151"/>
                </a:lnTo>
                <a:lnTo>
                  <a:pt x="677" y="156"/>
                </a:lnTo>
                <a:lnTo>
                  <a:pt x="675" y="197"/>
                </a:lnTo>
                <a:lnTo>
                  <a:pt x="838" y="209"/>
                </a:lnTo>
                <a:lnTo>
                  <a:pt x="838" y="487"/>
                </a:lnTo>
                <a:lnTo>
                  <a:pt x="752" y="463"/>
                </a:lnTo>
                <a:lnTo>
                  <a:pt x="737" y="523"/>
                </a:lnTo>
                <a:lnTo>
                  <a:pt x="694" y="535"/>
                </a:lnTo>
                <a:lnTo>
                  <a:pt x="603" y="552"/>
                </a:lnTo>
                <a:lnTo>
                  <a:pt x="598" y="583"/>
                </a:lnTo>
                <a:lnTo>
                  <a:pt x="646" y="583"/>
                </a:lnTo>
                <a:lnTo>
                  <a:pt x="646" y="631"/>
                </a:lnTo>
                <a:lnTo>
                  <a:pt x="694" y="631"/>
                </a:lnTo>
                <a:lnTo>
                  <a:pt x="737" y="629"/>
                </a:lnTo>
                <a:lnTo>
                  <a:pt x="812" y="641"/>
                </a:lnTo>
                <a:lnTo>
                  <a:pt x="884" y="650"/>
                </a:lnTo>
                <a:lnTo>
                  <a:pt x="838" y="727"/>
                </a:lnTo>
                <a:lnTo>
                  <a:pt x="886" y="967"/>
                </a:lnTo>
                <a:close/>
              </a:path>
            </a:pathLst>
          </a:custGeom>
          <a:solidFill>
            <a:srgbClr val="FFF1FF">
              <a:alpha val="50195"/>
            </a:srgbClr>
          </a:solidFill>
          <a:ln w="158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17" name="Freeform 17"/>
          <p:cNvSpPr>
            <a:spLocks/>
          </p:cNvSpPr>
          <p:nvPr/>
        </p:nvSpPr>
        <p:spPr bwMode="auto">
          <a:xfrm>
            <a:off x="639763" y="4410075"/>
            <a:ext cx="1287462" cy="1238250"/>
          </a:xfrm>
          <a:custGeom>
            <a:avLst/>
            <a:gdLst>
              <a:gd name="T0" fmla="*/ 2147483647 w 811"/>
              <a:gd name="T1" fmla="*/ 0 h 780"/>
              <a:gd name="T2" fmla="*/ 2147483647 w 811"/>
              <a:gd name="T3" fmla="*/ 2147483647 h 780"/>
              <a:gd name="T4" fmla="*/ 2147483647 w 811"/>
              <a:gd name="T5" fmla="*/ 2147483647 h 780"/>
              <a:gd name="T6" fmla="*/ 2147483647 w 811"/>
              <a:gd name="T7" fmla="*/ 2147483647 h 780"/>
              <a:gd name="T8" fmla="*/ 2147483647 w 811"/>
              <a:gd name="T9" fmla="*/ 2147483647 h 780"/>
              <a:gd name="T10" fmla="*/ 2147483647 w 811"/>
              <a:gd name="T11" fmla="*/ 2147483647 h 780"/>
              <a:gd name="T12" fmla="*/ 2147483647 w 811"/>
              <a:gd name="T13" fmla="*/ 2147483647 h 780"/>
              <a:gd name="T14" fmla="*/ 2147483647 w 811"/>
              <a:gd name="T15" fmla="*/ 2147483647 h 780"/>
              <a:gd name="T16" fmla="*/ 2147483647 w 811"/>
              <a:gd name="T17" fmla="*/ 2147483647 h 780"/>
              <a:gd name="T18" fmla="*/ 2147483647 w 811"/>
              <a:gd name="T19" fmla="*/ 2147483647 h 780"/>
              <a:gd name="T20" fmla="*/ 2147483647 w 811"/>
              <a:gd name="T21" fmla="*/ 2147483647 h 780"/>
              <a:gd name="T22" fmla="*/ 2147483647 w 811"/>
              <a:gd name="T23" fmla="*/ 2147483647 h 780"/>
              <a:gd name="T24" fmla="*/ 2147483647 w 811"/>
              <a:gd name="T25" fmla="*/ 2147483647 h 780"/>
              <a:gd name="T26" fmla="*/ 2147483647 w 811"/>
              <a:gd name="T27" fmla="*/ 2147483647 h 780"/>
              <a:gd name="T28" fmla="*/ 2147483647 w 811"/>
              <a:gd name="T29" fmla="*/ 2147483647 h 780"/>
              <a:gd name="T30" fmla="*/ 2147483647 w 811"/>
              <a:gd name="T31" fmla="*/ 2147483647 h 780"/>
              <a:gd name="T32" fmla="*/ 2147483647 w 811"/>
              <a:gd name="T33" fmla="*/ 2147483647 h 780"/>
              <a:gd name="T34" fmla="*/ 0 w 811"/>
              <a:gd name="T35" fmla="*/ 2147483647 h 780"/>
              <a:gd name="T36" fmla="*/ 2147483647 w 811"/>
              <a:gd name="T37" fmla="*/ 2147483647 h 780"/>
              <a:gd name="T38" fmla="*/ 2147483647 w 811"/>
              <a:gd name="T39" fmla="*/ 2147483647 h 780"/>
              <a:gd name="T40" fmla="*/ 2147483647 w 811"/>
              <a:gd name="T41" fmla="*/ 2147483647 h 780"/>
              <a:gd name="T42" fmla="*/ 2147483647 w 811"/>
              <a:gd name="T43" fmla="*/ 2147483647 h 780"/>
              <a:gd name="T44" fmla="*/ 2147483647 w 811"/>
              <a:gd name="T45" fmla="*/ 2147483647 h 780"/>
              <a:gd name="T46" fmla="*/ 2147483647 w 811"/>
              <a:gd name="T47" fmla="*/ 2147483647 h 780"/>
              <a:gd name="T48" fmla="*/ 2147483647 w 811"/>
              <a:gd name="T49" fmla="*/ 2147483647 h 780"/>
              <a:gd name="T50" fmla="*/ 2147483647 w 811"/>
              <a:gd name="T51" fmla="*/ 2147483647 h 780"/>
              <a:gd name="T52" fmla="*/ 2147483647 w 811"/>
              <a:gd name="T53" fmla="*/ 2147483647 h 780"/>
              <a:gd name="T54" fmla="*/ 2147483647 w 811"/>
              <a:gd name="T55" fmla="*/ 2147483647 h 780"/>
              <a:gd name="T56" fmla="*/ 2147483647 w 811"/>
              <a:gd name="T57" fmla="*/ 0 h 780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811"/>
              <a:gd name="T88" fmla="*/ 0 h 780"/>
              <a:gd name="T89" fmla="*/ 811 w 811"/>
              <a:gd name="T90" fmla="*/ 780 h 780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811" h="780">
                <a:moveTo>
                  <a:pt x="811" y="0"/>
                </a:moveTo>
                <a:lnTo>
                  <a:pt x="768" y="252"/>
                </a:lnTo>
                <a:lnTo>
                  <a:pt x="576" y="300"/>
                </a:lnTo>
                <a:lnTo>
                  <a:pt x="576" y="444"/>
                </a:lnTo>
                <a:lnTo>
                  <a:pt x="326" y="523"/>
                </a:lnTo>
                <a:lnTo>
                  <a:pt x="355" y="631"/>
                </a:lnTo>
                <a:lnTo>
                  <a:pt x="437" y="614"/>
                </a:lnTo>
                <a:lnTo>
                  <a:pt x="432" y="588"/>
                </a:lnTo>
                <a:lnTo>
                  <a:pt x="463" y="552"/>
                </a:lnTo>
                <a:lnTo>
                  <a:pt x="547" y="542"/>
                </a:lnTo>
                <a:lnTo>
                  <a:pt x="547" y="569"/>
                </a:lnTo>
                <a:lnTo>
                  <a:pt x="617" y="552"/>
                </a:lnTo>
                <a:lnTo>
                  <a:pt x="624" y="588"/>
                </a:lnTo>
                <a:lnTo>
                  <a:pt x="696" y="576"/>
                </a:lnTo>
                <a:lnTo>
                  <a:pt x="610" y="610"/>
                </a:lnTo>
                <a:lnTo>
                  <a:pt x="566" y="643"/>
                </a:lnTo>
                <a:lnTo>
                  <a:pt x="521" y="665"/>
                </a:lnTo>
                <a:lnTo>
                  <a:pt x="0" y="780"/>
                </a:lnTo>
                <a:lnTo>
                  <a:pt x="48" y="444"/>
                </a:lnTo>
                <a:lnTo>
                  <a:pt x="82" y="300"/>
                </a:lnTo>
                <a:lnTo>
                  <a:pt x="125" y="190"/>
                </a:lnTo>
                <a:lnTo>
                  <a:pt x="254" y="175"/>
                </a:lnTo>
                <a:lnTo>
                  <a:pt x="250" y="142"/>
                </a:lnTo>
                <a:lnTo>
                  <a:pt x="353" y="118"/>
                </a:lnTo>
                <a:lnTo>
                  <a:pt x="341" y="34"/>
                </a:lnTo>
                <a:lnTo>
                  <a:pt x="432" y="12"/>
                </a:lnTo>
                <a:lnTo>
                  <a:pt x="550" y="7"/>
                </a:lnTo>
                <a:lnTo>
                  <a:pt x="653" y="26"/>
                </a:lnTo>
                <a:lnTo>
                  <a:pt x="811" y="0"/>
                </a:lnTo>
                <a:close/>
              </a:path>
            </a:pathLst>
          </a:custGeom>
          <a:solidFill>
            <a:srgbClr val="FFF1FF">
              <a:alpha val="50195"/>
            </a:srgbClr>
          </a:solidFill>
          <a:ln w="158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5364163" y="3068638"/>
            <a:ext cx="908050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調節池</a:t>
            </a:r>
          </a:p>
        </p:txBody>
      </p:sp>
      <p:sp>
        <p:nvSpPr>
          <p:cNvPr id="76819" name="Line 19"/>
          <p:cNvSpPr>
            <a:spLocks noChangeShapeType="1"/>
          </p:cNvSpPr>
          <p:nvPr/>
        </p:nvSpPr>
        <p:spPr bwMode="auto">
          <a:xfrm>
            <a:off x="6300788" y="2492375"/>
            <a:ext cx="304800" cy="457200"/>
          </a:xfrm>
          <a:prstGeom prst="line">
            <a:avLst/>
          </a:prstGeom>
          <a:noFill/>
          <a:ln w="12700">
            <a:solidFill>
              <a:srgbClr val="FFFF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20" name="Line 20"/>
          <p:cNvSpPr>
            <a:spLocks noChangeShapeType="1"/>
          </p:cNvSpPr>
          <p:nvPr/>
        </p:nvSpPr>
        <p:spPr bwMode="auto">
          <a:xfrm flipH="1">
            <a:off x="6126163" y="2524125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21" name="Text Box 21"/>
          <p:cNvSpPr txBox="1">
            <a:spLocks noChangeArrowheads="1"/>
          </p:cNvSpPr>
          <p:nvPr/>
        </p:nvSpPr>
        <p:spPr bwMode="auto">
          <a:xfrm>
            <a:off x="5364163" y="2295525"/>
            <a:ext cx="13716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明渠段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(L=2,208m)</a:t>
            </a:r>
          </a:p>
        </p:txBody>
      </p:sp>
      <p:sp>
        <p:nvSpPr>
          <p:cNvPr id="76822" name="Text Box 22"/>
          <p:cNvSpPr txBox="1">
            <a:spLocks noChangeArrowheads="1"/>
          </p:cNvSpPr>
          <p:nvPr/>
        </p:nvSpPr>
        <p:spPr bwMode="auto">
          <a:xfrm>
            <a:off x="5292725" y="5157788"/>
            <a:ext cx="2303463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管線段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(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</a:rPr>
              <a:t>φ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 =3m; L=7,644m)</a:t>
            </a:r>
          </a:p>
        </p:txBody>
      </p:sp>
      <p:sp>
        <p:nvSpPr>
          <p:cNvPr id="76823" name="Line 23"/>
          <p:cNvSpPr>
            <a:spLocks noChangeShapeType="1"/>
          </p:cNvSpPr>
          <p:nvPr/>
        </p:nvSpPr>
        <p:spPr bwMode="auto">
          <a:xfrm flipH="1" flipV="1">
            <a:off x="4525963" y="4962525"/>
            <a:ext cx="838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24" name="Line 24"/>
          <p:cNvSpPr>
            <a:spLocks noChangeShapeType="1"/>
          </p:cNvSpPr>
          <p:nvPr/>
        </p:nvSpPr>
        <p:spPr bwMode="auto">
          <a:xfrm>
            <a:off x="5364163" y="5495925"/>
            <a:ext cx="6858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25" name="Text Box 25"/>
          <p:cNvSpPr txBox="1">
            <a:spLocks noChangeArrowheads="1"/>
          </p:cNvSpPr>
          <p:nvPr/>
        </p:nvSpPr>
        <p:spPr bwMode="auto">
          <a:xfrm rot="3051248">
            <a:off x="5935663" y="4019550"/>
            <a:ext cx="83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高美大橋</a:t>
            </a:r>
          </a:p>
        </p:txBody>
      </p:sp>
      <p:sp>
        <p:nvSpPr>
          <p:cNvPr id="76826" name="Text Box 26"/>
          <p:cNvSpPr txBox="1">
            <a:spLocks noChangeArrowheads="1"/>
          </p:cNvSpPr>
          <p:nvPr/>
        </p:nvSpPr>
        <p:spPr bwMode="auto">
          <a:xfrm rot="2316252">
            <a:off x="4875213" y="3895725"/>
            <a:ext cx="3365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0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土    庫    堤    防</a:t>
            </a:r>
          </a:p>
        </p:txBody>
      </p:sp>
      <p:sp>
        <p:nvSpPr>
          <p:cNvPr id="76827" name="Text Box 27"/>
          <p:cNvSpPr txBox="1">
            <a:spLocks noChangeArrowheads="1"/>
          </p:cNvSpPr>
          <p:nvPr/>
        </p:nvSpPr>
        <p:spPr bwMode="auto">
          <a:xfrm>
            <a:off x="5748338" y="3343275"/>
            <a:ext cx="29368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TW" altLang="en-US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龜山堤防</a:t>
            </a:r>
          </a:p>
        </p:txBody>
      </p:sp>
      <p:sp>
        <p:nvSpPr>
          <p:cNvPr id="76828" name="Text Box 28"/>
          <p:cNvSpPr txBox="1">
            <a:spLocks noChangeArrowheads="1"/>
          </p:cNvSpPr>
          <p:nvPr/>
        </p:nvSpPr>
        <p:spPr bwMode="auto">
          <a:xfrm rot="2820955">
            <a:off x="5022851" y="4008437"/>
            <a:ext cx="381000" cy="167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dist">
              <a:lnSpc>
                <a:spcPct val="130000"/>
              </a:lnSpc>
              <a:spcBef>
                <a:spcPct val="50000"/>
              </a:spcBef>
            </a:pPr>
            <a:r>
              <a:rPr lang="zh-TW" altLang="en-US" sz="16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荖 濃 溪</a:t>
            </a:r>
          </a:p>
        </p:txBody>
      </p:sp>
      <p:sp>
        <p:nvSpPr>
          <p:cNvPr id="76829" name="Line 29"/>
          <p:cNvSpPr>
            <a:spLocks noChangeShapeType="1"/>
          </p:cNvSpPr>
          <p:nvPr/>
        </p:nvSpPr>
        <p:spPr bwMode="auto">
          <a:xfrm flipH="1">
            <a:off x="4221163" y="5648325"/>
            <a:ext cx="2286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30" name="Freeform 30"/>
          <p:cNvSpPr>
            <a:spLocks/>
          </p:cNvSpPr>
          <p:nvPr/>
        </p:nvSpPr>
        <p:spPr bwMode="auto">
          <a:xfrm>
            <a:off x="152400" y="2447925"/>
            <a:ext cx="1885950" cy="4033838"/>
          </a:xfrm>
          <a:custGeom>
            <a:avLst/>
            <a:gdLst>
              <a:gd name="T0" fmla="*/ 2147483647 w 1188"/>
              <a:gd name="T1" fmla="*/ 0 h 2541"/>
              <a:gd name="T2" fmla="*/ 2147483647 w 1188"/>
              <a:gd name="T3" fmla="*/ 2147483647 h 2541"/>
              <a:gd name="T4" fmla="*/ 2147483647 w 1188"/>
              <a:gd name="T5" fmla="*/ 2147483647 h 2541"/>
              <a:gd name="T6" fmla="*/ 2147483647 w 1188"/>
              <a:gd name="T7" fmla="*/ 2147483647 h 2541"/>
              <a:gd name="T8" fmla="*/ 2147483647 w 1188"/>
              <a:gd name="T9" fmla="*/ 2147483647 h 2541"/>
              <a:gd name="T10" fmla="*/ 2147483647 w 1188"/>
              <a:gd name="T11" fmla="*/ 2147483647 h 2541"/>
              <a:gd name="T12" fmla="*/ 2147483647 w 1188"/>
              <a:gd name="T13" fmla="*/ 2147483647 h 2541"/>
              <a:gd name="T14" fmla="*/ 2147483647 w 1188"/>
              <a:gd name="T15" fmla="*/ 2147483647 h 2541"/>
              <a:gd name="T16" fmla="*/ 2147483647 w 1188"/>
              <a:gd name="T17" fmla="*/ 2147483647 h 2541"/>
              <a:gd name="T18" fmla="*/ 2147483647 w 1188"/>
              <a:gd name="T19" fmla="*/ 2147483647 h 2541"/>
              <a:gd name="T20" fmla="*/ 2147483647 w 1188"/>
              <a:gd name="T21" fmla="*/ 2147483647 h 2541"/>
              <a:gd name="T22" fmla="*/ 2147483647 w 1188"/>
              <a:gd name="T23" fmla="*/ 2147483647 h 2541"/>
              <a:gd name="T24" fmla="*/ 2147483647 w 1188"/>
              <a:gd name="T25" fmla="*/ 2147483647 h 2541"/>
              <a:gd name="T26" fmla="*/ 2147483647 w 1188"/>
              <a:gd name="T27" fmla="*/ 2147483647 h 2541"/>
              <a:gd name="T28" fmla="*/ 2147483647 w 1188"/>
              <a:gd name="T29" fmla="*/ 2147483647 h 2541"/>
              <a:gd name="T30" fmla="*/ 2147483647 w 1188"/>
              <a:gd name="T31" fmla="*/ 2147483647 h 2541"/>
              <a:gd name="T32" fmla="*/ 2147483647 w 1188"/>
              <a:gd name="T33" fmla="*/ 2147483647 h 2541"/>
              <a:gd name="T34" fmla="*/ 2147483647 w 1188"/>
              <a:gd name="T35" fmla="*/ 2147483647 h 2541"/>
              <a:gd name="T36" fmla="*/ 2147483647 w 1188"/>
              <a:gd name="T37" fmla="*/ 2147483647 h 2541"/>
              <a:gd name="T38" fmla="*/ 2147483647 w 1188"/>
              <a:gd name="T39" fmla="*/ 2147483647 h 2541"/>
              <a:gd name="T40" fmla="*/ 2147483647 w 1188"/>
              <a:gd name="T41" fmla="*/ 2147483647 h 2541"/>
              <a:gd name="T42" fmla="*/ 2147483647 w 1188"/>
              <a:gd name="T43" fmla="*/ 2147483647 h 2541"/>
              <a:gd name="T44" fmla="*/ 2147483647 w 1188"/>
              <a:gd name="T45" fmla="*/ 2147483647 h 2541"/>
              <a:gd name="T46" fmla="*/ 2147483647 w 1188"/>
              <a:gd name="T47" fmla="*/ 2147483647 h 2541"/>
              <a:gd name="T48" fmla="*/ 2147483647 w 1188"/>
              <a:gd name="T49" fmla="*/ 2147483647 h 2541"/>
              <a:gd name="T50" fmla="*/ 2147483647 w 1188"/>
              <a:gd name="T51" fmla="*/ 2147483647 h 2541"/>
              <a:gd name="T52" fmla="*/ 2147483647 w 1188"/>
              <a:gd name="T53" fmla="*/ 2147483647 h 2541"/>
              <a:gd name="T54" fmla="*/ 2147483647 w 1188"/>
              <a:gd name="T55" fmla="*/ 2147483647 h 2541"/>
              <a:gd name="T56" fmla="*/ 2147483647 w 1188"/>
              <a:gd name="T57" fmla="*/ 2147483647 h 2541"/>
              <a:gd name="T58" fmla="*/ 2147483647 w 1188"/>
              <a:gd name="T59" fmla="*/ 2147483647 h 2541"/>
              <a:gd name="T60" fmla="*/ 0 w 1188"/>
              <a:gd name="T61" fmla="*/ 2147483647 h 2541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1188"/>
              <a:gd name="T94" fmla="*/ 0 h 2541"/>
              <a:gd name="T95" fmla="*/ 1188 w 1188"/>
              <a:gd name="T96" fmla="*/ 2541 h 2541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1188" h="2541">
                <a:moveTo>
                  <a:pt x="1171" y="0"/>
                </a:moveTo>
                <a:cubicBezTo>
                  <a:pt x="1163" y="11"/>
                  <a:pt x="1139" y="43"/>
                  <a:pt x="1123" y="64"/>
                </a:cubicBezTo>
                <a:cubicBezTo>
                  <a:pt x="1107" y="85"/>
                  <a:pt x="1089" y="105"/>
                  <a:pt x="1075" y="128"/>
                </a:cubicBezTo>
                <a:cubicBezTo>
                  <a:pt x="1061" y="151"/>
                  <a:pt x="1043" y="175"/>
                  <a:pt x="1037" y="202"/>
                </a:cubicBezTo>
                <a:cubicBezTo>
                  <a:pt x="1031" y="229"/>
                  <a:pt x="1028" y="265"/>
                  <a:pt x="1037" y="288"/>
                </a:cubicBezTo>
                <a:cubicBezTo>
                  <a:pt x="1046" y="311"/>
                  <a:pt x="1077" y="315"/>
                  <a:pt x="1091" y="339"/>
                </a:cubicBezTo>
                <a:cubicBezTo>
                  <a:pt x="1105" y="363"/>
                  <a:pt x="1113" y="405"/>
                  <a:pt x="1123" y="432"/>
                </a:cubicBezTo>
                <a:cubicBezTo>
                  <a:pt x="1133" y="459"/>
                  <a:pt x="1146" y="472"/>
                  <a:pt x="1149" y="499"/>
                </a:cubicBezTo>
                <a:cubicBezTo>
                  <a:pt x="1152" y="526"/>
                  <a:pt x="1143" y="561"/>
                  <a:pt x="1142" y="595"/>
                </a:cubicBezTo>
                <a:cubicBezTo>
                  <a:pt x="1141" y="629"/>
                  <a:pt x="1140" y="664"/>
                  <a:pt x="1145" y="701"/>
                </a:cubicBezTo>
                <a:cubicBezTo>
                  <a:pt x="1150" y="738"/>
                  <a:pt x="1164" y="781"/>
                  <a:pt x="1171" y="816"/>
                </a:cubicBezTo>
                <a:cubicBezTo>
                  <a:pt x="1178" y="851"/>
                  <a:pt x="1188" y="878"/>
                  <a:pt x="1187" y="912"/>
                </a:cubicBezTo>
                <a:cubicBezTo>
                  <a:pt x="1186" y="946"/>
                  <a:pt x="1171" y="991"/>
                  <a:pt x="1165" y="1018"/>
                </a:cubicBezTo>
                <a:cubicBezTo>
                  <a:pt x="1159" y="1045"/>
                  <a:pt x="1155" y="1055"/>
                  <a:pt x="1152" y="1072"/>
                </a:cubicBezTo>
                <a:cubicBezTo>
                  <a:pt x="1149" y="1089"/>
                  <a:pt x="1150" y="1106"/>
                  <a:pt x="1145" y="1123"/>
                </a:cubicBezTo>
                <a:cubicBezTo>
                  <a:pt x="1140" y="1140"/>
                  <a:pt x="1135" y="1153"/>
                  <a:pt x="1123" y="1174"/>
                </a:cubicBezTo>
                <a:cubicBezTo>
                  <a:pt x="1111" y="1195"/>
                  <a:pt x="1091" y="1224"/>
                  <a:pt x="1075" y="1248"/>
                </a:cubicBezTo>
                <a:cubicBezTo>
                  <a:pt x="1059" y="1272"/>
                  <a:pt x="1043" y="1295"/>
                  <a:pt x="1030" y="1318"/>
                </a:cubicBezTo>
                <a:cubicBezTo>
                  <a:pt x="1017" y="1341"/>
                  <a:pt x="1007" y="1361"/>
                  <a:pt x="995" y="1386"/>
                </a:cubicBezTo>
                <a:cubicBezTo>
                  <a:pt x="983" y="1411"/>
                  <a:pt x="973" y="1422"/>
                  <a:pt x="957" y="1466"/>
                </a:cubicBezTo>
                <a:cubicBezTo>
                  <a:pt x="941" y="1510"/>
                  <a:pt x="910" y="1595"/>
                  <a:pt x="899" y="1648"/>
                </a:cubicBezTo>
                <a:cubicBezTo>
                  <a:pt x="888" y="1701"/>
                  <a:pt x="900" y="1731"/>
                  <a:pt x="893" y="1782"/>
                </a:cubicBezTo>
                <a:cubicBezTo>
                  <a:pt x="886" y="1833"/>
                  <a:pt x="871" y="1898"/>
                  <a:pt x="854" y="1952"/>
                </a:cubicBezTo>
                <a:cubicBezTo>
                  <a:pt x="837" y="2006"/>
                  <a:pt x="813" y="2066"/>
                  <a:pt x="793" y="2109"/>
                </a:cubicBezTo>
                <a:cubicBezTo>
                  <a:pt x="773" y="2152"/>
                  <a:pt x="759" y="2175"/>
                  <a:pt x="736" y="2208"/>
                </a:cubicBezTo>
                <a:cubicBezTo>
                  <a:pt x="713" y="2241"/>
                  <a:pt x="685" y="2277"/>
                  <a:pt x="653" y="2307"/>
                </a:cubicBezTo>
                <a:cubicBezTo>
                  <a:pt x="621" y="2337"/>
                  <a:pt x="582" y="2363"/>
                  <a:pt x="541" y="2390"/>
                </a:cubicBezTo>
                <a:cubicBezTo>
                  <a:pt x="500" y="2417"/>
                  <a:pt x="452" y="2446"/>
                  <a:pt x="406" y="2467"/>
                </a:cubicBezTo>
                <a:cubicBezTo>
                  <a:pt x="360" y="2488"/>
                  <a:pt x="310" y="2504"/>
                  <a:pt x="265" y="2515"/>
                </a:cubicBezTo>
                <a:cubicBezTo>
                  <a:pt x="220" y="2526"/>
                  <a:pt x="178" y="2527"/>
                  <a:pt x="134" y="2531"/>
                </a:cubicBezTo>
                <a:cubicBezTo>
                  <a:pt x="90" y="2535"/>
                  <a:pt x="28" y="2539"/>
                  <a:pt x="0" y="2541"/>
                </a:cubicBez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31" name="Text Box 31"/>
          <p:cNvSpPr txBox="1">
            <a:spLocks noChangeArrowheads="1"/>
          </p:cNvSpPr>
          <p:nvPr/>
        </p:nvSpPr>
        <p:spPr bwMode="auto">
          <a:xfrm>
            <a:off x="1554163" y="2524125"/>
            <a:ext cx="3810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10</a:t>
            </a:r>
            <a:r>
              <a:rPr lang="zh-TW" altLang="en-US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號國道</a:t>
            </a:r>
          </a:p>
        </p:txBody>
      </p:sp>
      <p:sp>
        <p:nvSpPr>
          <p:cNvPr id="76832" name="Freeform 32"/>
          <p:cNvSpPr>
            <a:spLocks/>
          </p:cNvSpPr>
          <p:nvPr/>
        </p:nvSpPr>
        <p:spPr bwMode="auto">
          <a:xfrm>
            <a:off x="1365250" y="1441450"/>
            <a:ext cx="1265238" cy="5067300"/>
          </a:xfrm>
          <a:custGeom>
            <a:avLst/>
            <a:gdLst>
              <a:gd name="T0" fmla="*/ 2147483647 w 797"/>
              <a:gd name="T1" fmla="*/ 0 h 3192"/>
              <a:gd name="T2" fmla="*/ 2147483647 w 797"/>
              <a:gd name="T3" fmla="*/ 2147483647 h 3192"/>
              <a:gd name="T4" fmla="*/ 2147483647 w 797"/>
              <a:gd name="T5" fmla="*/ 2147483647 h 3192"/>
              <a:gd name="T6" fmla="*/ 2147483647 w 797"/>
              <a:gd name="T7" fmla="*/ 2147483647 h 3192"/>
              <a:gd name="T8" fmla="*/ 2147483647 w 797"/>
              <a:gd name="T9" fmla="*/ 2147483647 h 3192"/>
              <a:gd name="T10" fmla="*/ 2147483647 w 797"/>
              <a:gd name="T11" fmla="*/ 2147483647 h 3192"/>
              <a:gd name="T12" fmla="*/ 2147483647 w 797"/>
              <a:gd name="T13" fmla="*/ 2147483647 h 3192"/>
              <a:gd name="T14" fmla="*/ 2147483647 w 797"/>
              <a:gd name="T15" fmla="*/ 2147483647 h 3192"/>
              <a:gd name="T16" fmla="*/ 2147483647 w 797"/>
              <a:gd name="T17" fmla="*/ 2147483647 h 3192"/>
              <a:gd name="T18" fmla="*/ 2147483647 w 797"/>
              <a:gd name="T19" fmla="*/ 2147483647 h 3192"/>
              <a:gd name="T20" fmla="*/ 2147483647 w 797"/>
              <a:gd name="T21" fmla="*/ 2147483647 h 3192"/>
              <a:gd name="T22" fmla="*/ 2147483647 w 797"/>
              <a:gd name="T23" fmla="*/ 2147483647 h 3192"/>
              <a:gd name="T24" fmla="*/ 2147483647 w 797"/>
              <a:gd name="T25" fmla="*/ 2147483647 h 3192"/>
              <a:gd name="T26" fmla="*/ 2147483647 w 797"/>
              <a:gd name="T27" fmla="*/ 2147483647 h 3192"/>
              <a:gd name="T28" fmla="*/ 2147483647 w 797"/>
              <a:gd name="T29" fmla="*/ 2147483647 h 3192"/>
              <a:gd name="T30" fmla="*/ 2147483647 w 797"/>
              <a:gd name="T31" fmla="*/ 2147483647 h 3192"/>
              <a:gd name="T32" fmla="*/ 2147483647 w 797"/>
              <a:gd name="T33" fmla="*/ 2147483647 h 3192"/>
              <a:gd name="T34" fmla="*/ 2147483647 w 797"/>
              <a:gd name="T35" fmla="*/ 2147483647 h 3192"/>
              <a:gd name="T36" fmla="*/ 2147483647 w 797"/>
              <a:gd name="T37" fmla="*/ 2147483647 h 3192"/>
              <a:gd name="T38" fmla="*/ 2147483647 w 797"/>
              <a:gd name="T39" fmla="*/ 2147483647 h 3192"/>
              <a:gd name="T40" fmla="*/ 2147483647 w 797"/>
              <a:gd name="T41" fmla="*/ 2147483647 h 3192"/>
              <a:gd name="T42" fmla="*/ 2147483647 w 797"/>
              <a:gd name="T43" fmla="*/ 2147483647 h 3192"/>
              <a:gd name="T44" fmla="*/ 2147483647 w 797"/>
              <a:gd name="T45" fmla="*/ 2147483647 h 3192"/>
              <a:gd name="T46" fmla="*/ 2147483647 w 797"/>
              <a:gd name="T47" fmla="*/ 2147483647 h 3192"/>
              <a:gd name="T48" fmla="*/ 2147483647 w 797"/>
              <a:gd name="T49" fmla="*/ 2147483647 h 3192"/>
              <a:gd name="T50" fmla="*/ 2147483647 w 797"/>
              <a:gd name="T51" fmla="*/ 2147483647 h 3192"/>
              <a:gd name="T52" fmla="*/ 2147483647 w 797"/>
              <a:gd name="T53" fmla="*/ 2147483647 h 3192"/>
              <a:gd name="T54" fmla="*/ 2147483647 w 797"/>
              <a:gd name="T55" fmla="*/ 2147483647 h 3192"/>
              <a:gd name="T56" fmla="*/ 2147483647 w 797"/>
              <a:gd name="T57" fmla="*/ 2147483647 h 3192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797"/>
              <a:gd name="T88" fmla="*/ 0 h 3192"/>
              <a:gd name="T89" fmla="*/ 797 w 797"/>
              <a:gd name="T90" fmla="*/ 3192 h 3192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797" h="3192">
                <a:moveTo>
                  <a:pt x="4" y="0"/>
                </a:moveTo>
                <a:cubicBezTo>
                  <a:pt x="4" y="11"/>
                  <a:pt x="4" y="38"/>
                  <a:pt x="4" y="63"/>
                </a:cubicBezTo>
                <a:cubicBezTo>
                  <a:pt x="4" y="88"/>
                  <a:pt x="4" y="133"/>
                  <a:pt x="6" y="152"/>
                </a:cubicBezTo>
                <a:cubicBezTo>
                  <a:pt x="8" y="171"/>
                  <a:pt x="11" y="172"/>
                  <a:pt x="18" y="176"/>
                </a:cubicBezTo>
                <a:cubicBezTo>
                  <a:pt x="25" y="180"/>
                  <a:pt x="37" y="175"/>
                  <a:pt x="45" y="176"/>
                </a:cubicBezTo>
                <a:cubicBezTo>
                  <a:pt x="53" y="177"/>
                  <a:pt x="75" y="161"/>
                  <a:pt x="69" y="180"/>
                </a:cubicBezTo>
                <a:cubicBezTo>
                  <a:pt x="63" y="199"/>
                  <a:pt x="0" y="247"/>
                  <a:pt x="11" y="291"/>
                </a:cubicBezTo>
                <a:cubicBezTo>
                  <a:pt x="22" y="335"/>
                  <a:pt x="104" y="401"/>
                  <a:pt x="138" y="442"/>
                </a:cubicBezTo>
                <a:cubicBezTo>
                  <a:pt x="172" y="483"/>
                  <a:pt x="170" y="506"/>
                  <a:pt x="215" y="538"/>
                </a:cubicBezTo>
                <a:cubicBezTo>
                  <a:pt x="260" y="570"/>
                  <a:pt x="353" y="608"/>
                  <a:pt x="407" y="634"/>
                </a:cubicBezTo>
                <a:cubicBezTo>
                  <a:pt x="461" y="660"/>
                  <a:pt x="502" y="666"/>
                  <a:pt x="538" y="692"/>
                </a:cubicBezTo>
                <a:cubicBezTo>
                  <a:pt x="574" y="718"/>
                  <a:pt x="599" y="749"/>
                  <a:pt x="625" y="788"/>
                </a:cubicBezTo>
                <a:cubicBezTo>
                  <a:pt x="651" y="827"/>
                  <a:pt x="679" y="889"/>
                  <a:pt x="695" y="925"/>
                </a:cubicBezTo>
                <a:cubicBezTo>
                  <a:pt x="711" y="961"/>
                  <a:pt x="717" y="969"/>
                  <a:pt x="721" y="1005"/>
                </a:cubicBezTo>
                <a:cubicBezTo>
                  <a:pt x="725" y="1041"/>
                  <a:pt x="721" y="1108"/>
                  <a:pt x="721" y="1143"/>
                </a:cubicBezTo>
                <a:cubicBezTo>
                  <a:pt x="721" y="1178"/>
                  <a:pt x="725" y="1165"/>
                  <a:pt x="724" y="1216"/>
                </a:cubicBezTo>
                <a:cubicBezTo>
                  <a:pt x="723" y="1267"/>
                  <a:pt x="716" y="1313"/>
                  <a:pt x="714" y="1450"/>
                </a:cubicBezTo>
                <a:cubicBezTo>
                  <a:pt x="712" y="1587"/>
                  <a:pt x="711" y="1924"/>
                  <a:pt x="711" y="2036"/>
                </a:cubicBezTo>
                <a:cubicBezTo>
                  <a:pt x="711" y="2148"/>
                  <a:pt x="714" y="2102"/>
                  <a:pt x="717" y="2122"/>
                </a:cubicBezTo>
                <a:cubicBezTo>
                  <a:pt x="720" y="2142"/>
                  <a:pt x="727" y="2133"/>
                  <a:pt x="730" y="2154"/>
                </a:cubicBezTo>
                <a:cubicBezTo>
                  <a:pt x="733" y="2175"/>
                  <a:pt x="734" y="2220"/>
                  <a:pt x="737" y="2247"/>
                </a:cubicBezTo>
                <a:cubicBezTo>
                  <a:pt x="740" y="2274"/>
                  <a:pt x="744" y="2300"/>
                  <a:pt x="749" y="2317"/>
                </a:cubicBezTo>
                <a:cubicBezTo>
                  <a:pt x="754" y="2334"/>
                  <a:pt x="759" y="2330"/>
                  <a:pt x="765" y="2352"/>
                </a:cubicBezTo>
                <a:cubicBezTo>
                  <a:pt x="771" y="2374"/>
                  <a:pt x="797" y="2403"/>
                  <a:pt x="788" y="2452"/>
                </a:cubicBezTo>
                <a:cubicBezTo>
                  <a:pt x="779" y="2501"/>
                  <a:pt x="739" y="2585"/>
                  <a:pt x="708" y="2644"/>
                </a:cubicBezTo>
                <a:cubicBezTo>
                  <a:pt x="677" y="2703"/>
                  <a:pt x="620" y="2741"/>
                  <a:pt x="602" y="2807"/>
                </a:cubicBezTo>
                <a:cubicBezTo>
                  <a:pt x="584" y="2873"/>
                  <a:pt x="597" y="2989"/>
                  <a:pt x="599" y="3040"/>
                </a:cubicBezTo>
                <a:cubicBezTo>
                  <a:pt x="601" y="3091"/>
                  <a:pt x="608" y="3091"/>
                  <a:pt x="613" y="3116"/>
                </a:cubicBezTo>
                <a:cubicBezTo>
                  <a:pt x="618" y="3141"/>
                  <a:pt x="625" y="3176"/>
                  <a:pt x="628" y="3192"/>
                </a:cubicBezTo>
              </a:path>
            </a:pathLst>
          </a:custGeom>
          <a:noFill/>
          <a:ln w="158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33" name="Text Box 33"/>
          <p:cNvSpPr txBox="1">
            <a:spLocks noChangeArrowheads="1"/>
          </p:cNvSpPr>
          <p:nvPr/>
        </p:nvSpPr>
        <p:spPr bwMode="auto">
          <a:xfrm>
            <a:off x="1477963" y="1531938"/>
            <a:ext cx="304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台</a:t>
            </a:r>
            <a:r>
              <a:rPr lang="en-US" altLang="zh-TW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3</a:t>
            </a:r>
            <a:r>
              <a:rPr lang="zh-TW" altLang="en-US" sz="8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線</a:t>
            </a:r>
          </a:p>
        </p:txBody>
      </p:sp>
      <p:sp>
        <p:nvSpPr>
          <p:cNvPr id="76834" name="Text Box 34"/>
          <p:cNvSpPr txBox="1">
            <a:spLocks noChangeArrowheads="1"/>
          </p:cNvSpPr>
          <p:nvPr/>
        </p:nvSpPr>
        <p:spPr bwMode="auto">
          <a:xfrm>
            <a:off x="944563" y="1457325"/>
            <a:ext cx="457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旗山</a:t>
            </a:r>
          </a:p>
        </p:txBody>
      </p:sp>
      <p:sp>
        <p:nvSpPr>
          <p:cNvPr id="76835" name="Text Box 35"/>
          <p:cNvSpPr txBox="1">
            <a:spLocks noChangeArrowheads="1"/>
          </p:cNvSpPr>
          <p:nvPr/>
        </p:nvSpPr>
        <p:spPr bwMode="auto">
          <a:xfrm>
            <a:off x="7269163" y="4733925"/>
            <a:ext cx="457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華康魏碑體(P)" pitchFamily="66" charset="-120"/>
              </a:rPr>
              <a:t>高樹</a:t>
            </a:r>
          </a:p>
        </p:txBody>
      </p:sp>
      <p:sp>
        <p:nvSpPr>
          <p:cNvPr id="76836" name="Line 36"/>
          <p:cNvSpPr>
            <a:spLocks noChangeShapeType="1"/>
          </p:cNvSpPr>
          <p:nvPr/>
        </p:nvSpPr>
        <p:spPr bwMode="auto">
          <a:xfrm flipH="1">
            <a:off x="8412163" y="2295525"/>
            <a:ext cx="2286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37" name="Text Box 37"/>
          <p:cNvSpPr txBox="1">
            <a:spLocks noChangeArrowheads="1"/>
          </p:cNvSpPr>
          <p:nvPr/>
        </p:nvSpPr>
        <p:spPr bwMode="auto">
          <a:xfrm rot="1654105">
            <a:off x="944563" y="3498850"/>
            <a:ext cx="381000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dist">
              <a:lnSpc>
                <a:spcPct val="13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旗 山 溪</a:t>
            </a:r>
          </a:p>
        </p:txBody>
      </p:sp>
      <p:sp>
        <p:nvSpPr>
          <p:cNvPr id="76838" name="Text Box 38"/>
          <p:cNvSpPr txBox="1">
            <a:spLocks noChangeArrowheads="1"/>
          </p:cNvSpPr>
          <p:nvPr/>
        </p:nvSpPr>
        <p:spPr bwMode="auto">
          <a:xfrm>
            <a:off x="6888163" y="6029325"/>
            <a:ext cx="2133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</a:rPr>
              <a:t>0                                3 km</a:t>
            </a:r>
          </a:p>
        </p:txBody>
      </p:sp>
      <p:sp>
        <p:nvSpPr>
          <p:cNvPr id="76839" name="Line 39"/>
          <p:cNvSpPr>
            <a:spLocks noChangeShapeType="1"/>
          </p:cNvSpPr>
          <p:nvPr/>
        </p:nvSpPr>
        <p:spPr bwMode="auto">
          <a:xfrm>
            <a:off x="7016750" y="6334125"/>
            <a:ext cx="1524000" cy="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40" name="Line 40"/>
          <p:cNvSpPr>
            <a:spLocks noChangeShapeType="1"/>
          </p:cNvSpPr>
          <p:nvPr/>
        </p:nvSpPr>
        <p:spPr bwMode="auto">
          <a:xfrm flipH="1" flipV="1">
            <a:off x="8145463" y="5419725"/>
            <a:ext cx="23812" cy="68580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41" name="Text Box 41"/>
          <p:cNvSpPr txBox="1">
            <a:spLocks noChangeArrowheads="1"/>
          </p:cNvSpPr>
          <p:nvPr/>
        </p:nvSpPr>
        <p:spPr bwMode="auto">
          <a:xfrm>
            <a:off x="7954963" y="5114925"/>
            <a:ext cx="457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solidFill>
                  <a:srgbClr val="000000"/>
                </a:solidFill>
                <a:latin typeface="Times New Roman" pitchFamily="18" charset="0"/>
                <a:ea typeface="華康粗黑體" pitchFamily="49" charset="-120"/>
              </a:rPr>
              <a:t>北</a:t>
            </a:r>
          </a:p>
        </p:txBody>
      </p:sp>
      <p:sp>
        <p:nvSpPr>
          <p:cNvPr id="76842" name="Freeform 42"/>
          <p:cNvSpPr>
            <a:spLocks/>
          </p:cNvSpPr>
          <p:nvPr/>
        </p:nvSpPr>
        <p:spPr bwMode="auto">
          <a:xfrm>
            <a:off x="1984375" y="3103563"/>
            <a:ext cx="511175" cy="852487"/>
          </a:xfrm>
          <a:custGeom>
            <a:avLst/>
            <a:gdLst>
              <a:gd name="T0" fmla="*/ 0 w 322"/>
              <a:gd name="T1" fmla="*/ 2147483647 h 537"/>
              <a:gd name="T2" fmla="*/ 2147483647 w 322"/>
              <a:gd name="T3" fmla="*/ 0 h 537"/>
              <a:gd name="T4" fmla="*/ 2147483647 w 322"/>
              <a:gd name="T5" fmla="*/ 2147483647 h 537"/>
              <a:gd name="T6" fmla="*/ 2147483647 w 322"/>
              <a:gd name="T7" fmla="*/ 2147483647 h 537"/>
              <a:gd name="T8" fmla="*/ 2147483647 w 322"/>
              <a:gd name="T9" fmla="*/ 2147483647 h 537"/>
              <a:gd name="T10" fmla="*/ 2147483647 w 322"/>
              <a:gd name="T11" fmla="*/ 2147483647 h 537"/>
              <a:gd name="T12" fmla="*/ 2147483647 w 322"/>
              <a:gd name="T13" fmla="*/ 2147483647 h 537"/>
              <a:gd name="T14" fmla="*/ 2147483647 w 322"/>
              <a:gd name="T15" fmla="*/ 2147483647 h 537"/>
              <a:gd name="T16" fmla="*/ 2147483647 w 322"/>
              <a:gd name="T17" fmla="*/ 2147483647 h 537"/>
              <a:gd name="T18" fmla="*/ 2147483647 w 322"/>
              <a:gd name="T19" fmla="*/ 2147483647 h 537"/>
              <a:gd name="T20" fmla="*/ 2147483647 w 322"/>
              <a:gd name="T21" fmla="*/ 2147483647 h 537"/>
              <a:gd name="T22" fmla="*/ 2147483647 w 322"/>
              <a:gd name="T23" fmla="*/ 2147483647 h 537"/>
              <a:gd name="T24" fmla="*/ 2147483647 w 322"/>
              <a:gd name="T25" fmla="*/ 2147483647 h 537"/>
              <a:gd name="T26" fmla="*/ 2147483647 w 322"/>
              <a:gd name="T27" fmla="*/ 2147483647 h 537"/>
              <a:gd name="T28" fmla="*/ 2147483647 w 322"/>
              <a:gd name="T29" fmla="*/ 2147483647 h 537"/>
              <a:gd name="T30" fmla="*/ 2147483647 w 322"/>
              <a:gd name="T31" fmla="*/ 2147483647 h 537"/>
              <a:gd name="T32" fmla="*/ 2147483647 w 322"/>
              <a:gd name="T33" fmla="*/ 2147483647 h 537"/>
              <a:gd name="T34" fmla="*/ 2147483647 w 322"/>
              <a:gd name="T35" fmla="*/ 2147483647 h 537"/>
              <a:gd name="T36" fmla="*/ 2147483647 w 322"/>
              <a:gd name="T37" fmla="*/ 2147483647 h 537"/>
              <a:gd name="T38" fmla="*/ 2147483647 w 322"/>
              <a:gd name="T39" fmla="*/ 2147483647 h 537"/>
              <a:gd name="T40" fmla="*/ 2147483647 w 322"/>
              <a:gd name="T41" fmla="*/ 2147483647 h 537"/>
              <a:gd name="T42" fmla="*/ 2147483647 w 322"/>
              <a:gd name="T43" fmla="*/ 2147483647 h 537"/>
              <a:gd name="T44" fmla="*/ 0 w 322"/>
              <a:gd name="T45" fmla="*/ 2147483647 h 5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22"/>
              <a:gd name="T70" fmla="*/ 0 h 537"/>
              <a:gd name="T71" fmla="*/ 322 w 322"/>
              <a:gd name="T72" fmla="*/ 537 h 5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22" h="537">
                <a:moveTo>
                  <a:pt x="0" y="29"/>
                </a:moveTo>
                <a:cubicBezTo>
                  <a:pt x="9" y="8"/>
                  <a:pt x="7" y="6"/>
                  <a:pt x="29" y="0"/>
                </a:cubicBezTo>
                <a:cubicBezTo>
                  <a:pt x="93" y="1"/>
                  <a:pt x="148" y="4"/>
                  <a:pt x="209" y="14"/>
                </a:cubicBezTo>
                <a:cubicBezTo>
                  <a:pt x="222" y="20"/>
                  <a:pt x="229" y="20"/>
                  <a:pt x="245" y="21"/>
                </a:cubicBezTo>
                <a:cubicBezTo>
                  <a:pt x="249" y="24"/>
                  <a:pt x="255" y="25"/>
                  <a:pt x="259" y="29"/>
                </a:cubicBezTo>
                <a:cubicBezTo>
                  <a:pt x="263" y="33"/>
                  <a:pt x="269" y="43"/>
                  <a:pt x="269" y="43"/>
                </a:cubicBezTo>
                <a:cubicBezTo>
                  <a:pt x="273" y="58"/>
                  <a:pt x="285" y="68"/>
                  <a:pt x="295" y="79"/>
                </a:cubicBezTo>
                <a:cubicBezTo>
                  <a:pt x="301" y="86"/>
                  <a:pt x="311" y="97"/>
                  <a:pt x="317" y="105"/>
                </a:cubicBezTo>
                <a:cubicBezTo>
                  <a:pt x="322" y="112"/>
                  <a:pt x="315" y="134"/>
                  <a:pt x="315" y="134"/>
                </a:cubicBezTo>
                <a:cubicBezTo>
                  <a:pt x="321" y="153"/>
                  <a:pt x="322" y="168"/>
                  <a:pt x="317" y="187"/>
                </a:cubicBezTo>
                <a:cubicBezTo>
                  <a:pt x="316" y="244"/>
                  <a:pt x="316" y="308"/>
                  <a:pt x="315" y="365"/>
                </a:cubicBezTo>
                <a:cubicBezTo>
                  <a:pt x="314" y="390"/>
                  <a:pt x="315" y="440"/>
                  <a:pt x="293" y="456"/>
                </a:cubicBezTo>
                <a:cubicBezTo>
                  <a:pt x="289" y="471"/>
                  <a:pt x="268" y="489"/>
                  <a:pt x="252" y="494"/>
                </a:cubicBezTo>
                <a:cubicBezTo>
                  <a:pt x="240" y="537"/>
                  <a:pt x="145" y="520"/>
                  <a:pt x="123" y="521"/>
                </a:cubicBezTo>
                <a:cubicBezTo>
                  <a:pt x="117" y="522"/>
                  <a:pt x="74" y="526"/>
                  <a:pt x="70" y="521"/>
                </a:cubicBezTo>
                <a:cubicBezTo>
                  <a:pt x="61" y="509"/>
                  <a:pt x="48" y="499"/>
                  <a:pt x="51" y="468"/>
                </a:cubicBezTo>
                <a:cubicBezTo>
                  <a:pt x="49" y="460"/>
                  <a:pt x="48" y="448"/>
                  <a:pt x="43" y="441"/>
                </a:cubicBezTo>
                <a:cubicBezTo>
                  <a:pt x="41" y="431"/>
                  <a:pt x="39" y="420"/>
                  <a:pt x="36" y="410"/>
                </a:cubicBezTo>
                <a:cubicBezTo>
                  <a:pt x="34" y="404"/>
                  <a:pt x="31" y="393"/>
                  <a:pt x="31" y="393"/>
                </a:cubicBezTo>
                <a:cubicBezTo>
                  <a:pt x="26" y="360"/>
                  <a:pt x="24" y="328"/>
                  <a:pt x="12" y="297"/>
                </a:cubicBezTo>
                <a:cubicBezTo>
                  <a:pt x="10" y="258"/>
                  <a:pt x="7" y="219"/>
                  <a:pt x="5" y="180"/>
                </a:cubicBezTo>
                <a:cubicBezTo>
                  <a:pt x="6" y="133"/>
                  <a:pt x="11" y="96"/>
                  <a:pt x="7" y="50"/>
                </a:cubicBezTo>
                <a:cubicBezTo>
                  <a:pt x="6" y="44"/>
                  <a:pt x="5" y="33"/>
                  <a:pt x="0" y="29"/>
                </a:cubicBezTo>
                <a:close/>
              </a:path>
            </a:pathLst>
          </a:custGeom>
          <a:solidFill>
            <a:srgbClr val="CCFFFF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43" name="Freeform 43"/>
          <p:cNvSpPr>
            <a:spLocks/>
          </p:cNvSpPr>
          <p:nvPr/>
        </p:nvSpPr>
        <p:spPr bwMode="auto">
          <a:xfrm>
            <a:off x="1981200" y="3940175"/>
            <a:ext cx="501650" cy="544513"/>
          </a:xfrm>
          <a:custGeom>
            <a:avLst/>
            <a:gdLst>
              <a:gd name="T0" fmla="*/ 2147483647 w 316"/>
              <a:gd name="T1" fmla="*/ 2147483647 h 343"/>
              <a:gd name="T2" fmla="*/ 2147483647 w 316"/>
              <a:gd name="T3" fmla="*/ 2147483647 h 343"/>
              <a:gd name="T4" fmla="*/ 2147483647 w 316"/>
              <a:gd name="T5" fmla="*/ 2147483647 h 343"/>
              <a:gd name="T6" fmla="*/ 2147483647 w 316"/>
              <a:gd name="T7" fmla="*/ 2147483647 h 343"/>
              <a:gd name="T8" fmla="*/ 2147483647 w 316"/>
              <a:gd name="T9" fmla="*/ 2147483647 h 343"/>
              <a:gd name="T10" fmla="*/ 2147483647 w 316"/>
              <a:gd name="T11" fmla="*/ 2147483647 h 343"/>
              <a:gd name="T12" fmla="*/ 2147483647 w 316"/>
              <a:gd name="T13" fmla="*/ 2147483647 h 343"/>
              <a:gd name="T14" fmla="*/ 2147483647 w 316"/>
              <a:gd name="T15" fmla="*/ 2147483647 h 343"/>
              <a:gd name="T16" fmla="*/ 2147483647 w 316"/>
              <a:gd name="T17" fmla="*/ 2147483647 h 343"/>
              <a:gd name="T18" fmla="*/ 2147483647 w 316"/>
              <a:gd name="T19" fmla="*/ 2147483647 h 343"/>
              <a:gd name="T20" fmla="*/ 2147483647 w 316"/>
              <a:gd name="T21" fmla="*/ 2147483647 h 343"/>
              <a:gd name="T22" fmla="*/ 2147483647 w 316"/>
              <a:gd name="T23" fmla="*/ 2147483647 h 343"/>
              <a:gd name="T24" fmla="*/ 2147483647 w 316"/>
              <a:gd name="T25" fmla="*/ 2147483647 h 343"/>
              <a:gd name="T26" fmla="*/ 2147483647 w 316"/>
              <a:gd name="T27" fmla="*/ 2147483647 h 343"/>
              <a:gd name="T28" fmla="*/ 2147483647 w 316"/>
              <a:gd name="T29" fmla="*/ 2147483647 h 343"/>
              <a:gd name="T30" fmla="*/ 2147483647 w 316"/>
              <a:gd name="T31" fmla="*/ 2147483647 h 343"/>
              <a:gd name="T32" fmla="*/ 0 w 316"/>
              <a:gd name="T33" fmla="*/ 2147483647 h 343"/>
              <a:gd name="T34" fmla="*/ 2147483647 w 316"/>
              <a:gd name="T35" fmla="*/ 2147483647 h 343"/>
              <a:gd name="T36" fmla="*/ 2147483647 w 316"/>
              <a:gd name="T37" fmla="*/ 2147483647 h 343"/>
              <a:gd name="T38" fmla="*/ 2147483647 w 316"/>
              <a:gd name="T39" fmla="*/ 2147483647 h 343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316"/>
              <a:gd name="T61" fmla="*/ 0 h 343"/>
              <a:gd name="T62" fmla="*/ 316 w 316"/>
              <a:gd name="T63" fmla="*/ 343 h 343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316" h="343">
                <a:moveTo>
                  <a:pt x="48" y="15"/>
                </a:moveTo>
                <a:cubicBezTo>
                  <a:pt x="69" y="0"/>
                  <a:pt x="141" y="19"/>
                  <a:pt x="168" y="20"/>
                </a:cubicBezTo>
                <a:cubicBezTo>
                  <a:pt x="198" y="21"/>
                  <a:pt x="229" y="21"/>
                  <a:pt x="259" y="22"/>
                </a:cubicBezTo>
                <a:cubicBezTo>
                  <a:pt x="271" y="30"/>
                  <a:pt x="283" y="39"/>
                  <a:pt x="295" y="46"/>
                </a:cubicBezTo>
                <a:cubicBezTo>
                  <a:pt x="310" y="70"/>
                  <a:pt x="306" y="35"/>
                  <a:pt x="309" y="87"/>
                </a:cubicBezTo>
                <a:cubicBezTo>
                  <a:pt x="311" y="157"/>
                  <a:pt x="316" y="208"/>
                  <a:pt x="307" y="272"/>
                </a:cubicBezTo>
                <a:cubicBezTo>
                  <a:pt x="304" y="291"/>
                  <a:pt x="307" y="315"/>
                  <a:pt x="290" y="327"/>
                </a:cubicBezTo>
                <a:cubicBezTo>
                  <a:pt x="287" y="338"/>
                  <a:pt x="284" y="340"/>
                  <a:pt x="273" y="337"/>
                </a:cubicBezTo>
                <a:cubicBezTo>
                  <a:pt x="233" y="338"/>
                  <a:pt x="213" y="343"/>
                  <a:pt x="177" y="339"/>
                </a:cubicBezTo>
                <a:cubicBezTo>
                  <a:pt x="153" y="332"/>
                  <a:pt x="140" y="333"/>
                  <a:pt x="110" y="332"/>
                </a:cubicBezTo>
                <a:cubicBezTo>
                  <a:pt x="105" y="325"/>
                  <a:pt x="103" y="314"/>
                  <a:pt x="96" y="310"/>
                </a:cubicBezTo>
                <a:cubicBezTo>
                  <a:pt x="91" y="307"/>
                  <a:pt x="81" y="301"/>
                  <a:pt x="81" y="301"/>
                </a:cubicBezTo>
                <a:cubicBezTo>
                  <a:pt x="78" y="291"/>
                  <a:pt x="75" y="288"/>
                  <a:pt x="67" y="282"/>
                </a:cubicBezTo>
                <a:cubicBezTo>
                  <a:pt x="62" y="279"/>
                  <a:pt x="53" y="272"/>
                  <a:pt x="53" y="272"/>
                </a:cubicBezTo>
                <a:cubicBezTo>
                  <a:pt x="46" y="256"/>
                  <a:pt x="39" y="246"/>
                  <a:pt x="21" y="241"/>
                </a:cubicBezTo>
                <a:cubicBezTo>
                  <a:pt x="18" y="231"/>
                  <a:pt x="14" y="230"/>
                  <a:pt x="5" y="226"/>
                </a:cubicBezTo>
                <a:cubicBezTo>
                  <a:pt x="3" y="224"/>
                  <a:pt x="0" y="222"/>
                  <a:pt x="0" y="219"/>
                </a:cubicBezTo>
                <a:cubicBezTo>
                  <a:pt x="0" y="219"/>
                  <a:pt x="16" y="192"/>
                  <a:pt x="17" y="190"/>
                </a:cubicBezTo>
                <a:cubicBezTo>
                  <a:pt x="19" y="136"/>
                  <a:pt x="21" y="101"/>
                  <a:pt x="41" y="54"/>
                </a:cubicBezTo>
                <a:cubicBezTo>
                  <a:pt x="43" y="21"/>
                  <a:pt x="39" y="34"/>
                  <a:pt x="48" y="15"/>
                </a:cubicBezTo>
                <a:close/>
              </a:path>
            </a:pathLst>
          </a:custGeom>
          <a:solidFill>
            <a:srgbClr val="CCFFFF"/>
          </a:solidFill>
          <a:ln w="9525" cap="flat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44" name="Freeform 44"/>
          <p:cNvSpPr>
            <a:spLocks/>
          </p:cNvSpPr>
          <p:nvPr/>
        </p:nvSpPr>
        <p:spPr bwMode="auto">
          <a:xfrm>
            <a:off x="2517775" y="3300413"/>
            <a:ext cx="720725" cy="636587"/>
          </a:xfrm>
          <a:custGeom>
            <a:avLst/>
            <a:gdLst>
              <a:gd name="T0" fmla="*/ 2147483647 w 454"/>
              <a:gd name="T1" fmla="*/ 2147483647 h 401"/>
              <a:gd name="T2" fmla="*/ 2147483647 w 454"/>
              <a:gd name="T3" fmla="*/ 2147483647 h 401"/>
              <a:gd name="T4" fmla="*/ 2147483647 w 454"/>
              <a:gd name="T5" fmla="*/ 2147483647 h 401"/>
              <a:gd name="T6" fmla="*/ 2147483647 w 454"/>
              <a:gd name="T7" fmla="*/ 2147483647 h 401"/>
              <a:gd name="T8" fmla="*/ 2147483647 w 454"/>
              <a:gd name="T9" fmla="*/ 2147483647 h 401"/>
              <a:gd name="T10" fmla="*/ 2147483647 w 454"/>
              <a:gd name="T11" fmla="*/ 2147483647 h 401"/>
              <a:gd name="T12" fmla="*/ 2147483647 w 454"/>
              <a:gd name="T13" fmla="*/ 2147483647 h 401"/>
              <a:gd name="T14" fmla="*/ 2147483647 w 454"/>
              <a:gd name="T15" fmla="*/ 2147483647 h 401"/>
              <a:gd name="T16" fmla="*/ 2147483647 w 454"/>
              <a:gd name="T17" fmla="*/ 2147483647 h 401"/>
              <a:gd name="T18" fmla="*/ 2147483647 w 454"/>
              <a:gd name="T19" fmla="*/ 2147483647 h 401"/>
              <a:gd name="T20" fmla="*/ 2147483647 w 454"/>
              <a:gd name="T21" fmla="*/ 2147483647 h 401"/>
              <a:gd name="T22" fmla="*/ 2147483647 w 454"/>
              <a:gd name="T23" fmla="*/ 2147483647 h 401"/>
              <a:gd name="T24" fmla="*/ 2147483647 w 454"/>
              <a:gd name="T25" fmla="*/ 2147483647 h 401"/>
              <a:gd name="T26" fmla="*/ 2147483647 w 454"/>
              <a:gd name="T27" fmla="*/ 2147483647 h 401"/>
              <a:gd name="T28" fmla="*/ 2147483647 w 454"/>
              <a:gd name="T29" fmla="*/ 2147483647 h 401"/>
              <a:gd name="T30" fmla="*/ 2147483647 w 454"/>
              <a:gd name="T31" fmla="*/ 2147483647 h 401"/>
              <a:gd name="T32" fmla="*/ 2147483647 w 454"/>
              <a:gd name="T33" fmla="*/ 2147483647 h 401"/>
              <a:gd name="T34" fmla="*/ 0 w 454"/>
              <a:gd name="T35" fmla="*/ 2147483647 h 401"/>
              <a:gd name="T36" fmla="*/ 2147483647 w 454"/>
              <a:gd name="T37" fmla="*/ 2147483647 h 401"/>
              <a:gd name="T38" fmla="*/ 2147483647 w 454"/>
              <a:gd name="T39" fmla="*/ 2147483647 h 401"/>
              <a:gd name="T40" fmla="*/ 2147483647 w 454"/>
              <a:gd name="T41" fmla="*/ 2147483647 h 401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454"/>
              <a:gd name="T64" fmla="*/ 0 h 401"/>
              <a:gd name="T65" fmla="*/ 454 w 454"/>
              <a:gd name="T66" fmla="*/ 401 h 401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454" h="401">
                <a:moveTo>
                  <a:pt x="17" y="1"/>
                </a:moveTo>
                <a:cubicBezTo>
                  <a:pt x="100" y="2"/>
                  <a:pt x="184" y="0"/>
                  <a:pt x="267" y="10"/>
                </a:cubicBezTo>
                <a:cubicBezTo>
                  <a:pt x="283" y="17"/>
                  <a:pt x="272" y="10"/>
                  <a:pt x="276" y="41"/>
                </a:cubicBezTo>
                <a:cubicBezTo>
                  <a:pt x="278" y="55"/>
                  <a:pt x="289" y="63"/>
                  <a:pt x="303" y="63"/>
                </a:cubicBezTo>
                <a:cubicBezTo>
                  <a:pt x="343" y="64"/>
                  <a:pt x="383" y="64"/>
                  <a:pt x="423" y="65"/>
                </a:cubicBezTo>
                <a:cubicBezTo>
                  <a:pt x="454" y="126"/>
                  <a:pt x="431" y="134"/>
                  <a:pt x="432" y="253"/>
                </a:cubicBezTo>
                <a:cubicBezTo>
                  <a:pt x="430" y="279"/>
                  <a:pt x="429" y="280"/>
                  <a:pt x="408" y="289"/>
                </a:cubicBezTo>
                <a:cubicBezTo>
                  <a:pt x="401" y="286"/>
                  <a:pt x="394" y="284"/>
                  <a:pt x="387" y="281"/>
                </a:cubicBezTo>
                <a:cubicBezTo>
                  <a:pt x="378" y="282"/>
                  <a:pt x="369" y="282"/>
                  <a:pt x="360" y="284"/>
                </a:cubicBezTo>
                <a:cubicBezTo>
                  <a:pt x="336" y="290"/>
                  <a:pt x="338" y="332"/>
                  <a:pt x="322" y="346"/>
                </a:cubicBezTo>
                <a:cubicBezTo>
                  <a:pt x="316" y="351"/>
                  <a:pt x="307" y="351"/>
                  <a:pt x="300" y="353"/>
                </a:cubicBezTo>
                <a:cubicBezTo>
                  <a:pt x="275" y="362"/>
                  <a:pt x="253" y="366"/>
                  <a:pt x="226" y="370"/>
                </a:cubicBezTo>
                <a:cubicBezTo>
                  <a:pt x="215" y="373"/>
                  <a:pt x="203" y="375"/>
                  <a:pt x="192" y="380"/>
                </a:cubicBezTo>
                <a:cubicBezTo>
                  <a:pt x="176" y="396"/>
                  <a:pt x="162" y="390"/>
                  <a:pt x="135" y="392"/>
                </a:cubicBezTo>
                <a:cubicBezTo>
                  <a:pt x="101" y="401"/>
                  <a:pt x="111" y="397"/>
                  <a:pt x="51" y="394"/>
                </a:cubicBezTo>
                <a:cubicBezTo>
                  <a:pt x="29" y="388"/>
                  <a:pt x="38" y="391"/>
                  <a:pt x="24" y="387"/>
                </a:cubicBezTo>
                <a:cubicBezTo>
                  <a:pt x="8" y="376"/>
                  <a:pt x="12" y="382"/>
                  <a:pt x="7" y="370"/>
                </a:cubicBezTo>
                <a:cubicBezTo>
                  <a:pt x="6" y="352"/>
                  <a:pt x="7" y="340"/>
                  <a:pt x="0" y="325"/>
                </a:cubicBezTo>
                <a:cubicBezTo>
                  <a:pt x="4" y="302"/>
                  <a:pt x="3" y="278"/>
                  <a:pt x="7" y="255"/>
                </a:cubicBezTo>
                <a:cubicBezTo>
                  <a:pt x="8" y="207"/>
                  <a:pt x="9" y="122"/>
                  <a:pt x="12" y="63"/>
                </a:cubicBezTo>
                <a:cubicBezTo>
                  <a:pt x="13" y="42"/>
                  <a:pt x="26" y="20"/>
                  <a:pt x="17" y="1"/>
                </a:cubicBezTo>
                <a:close/>
              </a:path>
            </a:pathLst>
          </a:custGeom>
          <a:solidFill>
            <a:srgbClr val="CCFFFF"/>
          </a:solidFill>
          <a:ln w="9525" cap="flat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45" name="Freeform 45"/>
          <p:cNvSpPr>
            <a:spLocks/>
          </p:cNvSpPr>
          <p:nvPr/>
        </p:nvSpPr>
        <p:spPr bwMode="auto">
          <a:xfrm>
            <a:off x="2503488" y="4013200"/>
            <a:ext cx="763587" cy="622300"/>
          </a:xfrm>
          <a:custGeom>
            <a:avLst/>
            <a:gdLst>
              <a:gd name="T0" fmla="*/ 2147483647 w 481"/>
              <a:gd name="T1" fmla="*/ 2147483647 h 392"/>
              <a:gd name="T2" fmla="*/ 2147483647 w 481"/>
              <a:gd name="T3" fmla="*/ 0 h 392"/>
              <a:gd name="T4" fmla="*/ 2147483647 w 481"/>
              <a:gd name="T5" fmla="*/ 2147483647 h 392"/>
              <a:gd name="T6" fmla="*/ 2147483647 w 481"/>
              <a:gd name="T7" fmla="*/ 2147483647 h 392"/>
              <a:gd name="T8" fmla="*/ 2147483647 w 481"/>
              <a:gd name="T9" fmla="*/ 2147483647 h 392"/>
              <a:gd name="T10" fmla="*/ 2147483647 w 481"/>
              <a:gd name="T11" fmla="*/ 2147483647 h 392"/>
              <a:gd name="T12" fmla="*/ 2147483647 w 481"/>
              <a:gd name="T13" fmla="*/ 2147483647 h 392"/>
              <a:gd name="T14" fmla="*/ 2147483647 w 481"/>
              <a:gd name="T15" fmla="*/ 2147483647 h 392"/>
              <a:gd name="T16" fmla="*/ 2147483647 w 481"/>
              <a:gd name="T17" fmla="*/ 2147483647 h 392"/>
              <a:gd name="T18" fmla="*/ 2147483647 w 481"/>
              <a:gd name="T19" fmla="*/ 2147483647 h 392"/>
              <a:gd name="T20" fmla="*/ 2147483647 w 481"/>
              <a:gd name="T21" fmla="*/ 2147483647 h 392"/>
              <a:gd name="T22" fmla="*/ 2147483647 w 481"/>
              <a:gd name="T23" fmla="*/ 2147483647 h 392"/>
              <a:gd name="T24" fmla="*/ 2147483647 w 481"/>
              <a:gd name="T25" fmla="*/ 2147483647 h 392"/>
              <a:gd name="T26" fmla="*/ 2147483647 w 481"/>
              <a:gd name="T27" fmla="*/ 2147483647 h 392"/>
              <a:gd name="T28" fmla="*/ 2147483647 w 481"/>
              <a:gd name="T29" fmla="*/ 2147483647 h 392"/>
              <a:gd name="T30" fmla="*/ 2147483647 w 481"/>
              <a:gd name="T31" fmla="*/ 2147483647 h 392"/>
              <a:gd name="T32" fmla="*/ 2147483647 w 481"/>
              <a:gd name="T33" fmla="*/ 2147483647 h 392"/>
              <a:gd name="T34" fmla="*/ 2147483647 w 481"/>
              <a:gd name="T35" fmla="*/ 2147483647 h 392"/>
              <a:gd name="T36" fmla="*/ 2147483647 w 481"/>
              <a:gd name="T37" fmla="*/ 2147483647 h 392"/>
              <a:gd name="T38" fmla="*/ 2147483647 w 481"/>
              <a:gd name="T39" fmla="*/ 2147483647 h 392"/>
              <a:gd name="T40" fmla="*/ 2147483647 w 481"/>
              <a:gd name="T41" fmla="*/ 2147483647 h 392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481"/>
              <a:gd name="T64" fmla="*/ 0 h 392"/>
              <a:gd name="T65" fmla="*/ 481 w 481"/>
              <a:gd name="T66" fmla="*/ 392 h 392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481" h="392">
                <a:moveTo>
                  <a:pt x="26" y="22"/>
                </a:moveTo>
                <a:cubicBezTo>
                  <a:pt x="35" y="10"/>
                  <a:pt x="37" y="6"/>
                  <a:pt x="50" y="0"/>
                </a:cubicBezTo>
                <a:cubicBezTo>
                  <a:pt x="73" y="1"/>
                  <a:pt x="97" y="2"/>
                  <a:pt x="120" y="3"/>
                </a:cubicBezTo>
                <a:cubicBezTo>
                  <a:pt x="134" y="4"/>
                  <a:pt x="160" y="12"/>
                  <a:pt x="160" y="12"/>
                </a:cubicBezTo>
                <a:cubicBezTo>
                  <a:pt x="201" y="37"/>
                  <a:pt x="263" y="35"/>
                  <a:pt x="307" y="36"/>
                </a:cubicBezTo>
                <a:cubicBezTo>
                  <a:pt x="351" y="42"/>
                  <a:pt x="394" y="45"/>
                  <a:pt x="439" y="46"/>
                </a:cubicBezTo>
                <a:cubicBezTo>
                  <a:pt x="444" y="63"/>
                  <a:pt x="444" y="60"/>
                  <a:pt x="441" y="82"/>
                </a:cubicBezTo>
                <a:cubicBezTo>
                  <a:pt x="443" y="120"/>
                  <a:pt x="436" y="196"/>
                  <a:pt x="463" y="233"/>
                </a:cubicBezTo>
                <a:cubicBezTo>
                  <a:pt x="471" y="261"/>
                  <a:pt x="468" y="297"/>
                  <a:pt x="480" y="324"/>
                </a:cubicBezTo>
                <a:cubicBezTo>
                  <a:pt x="479" y="331"/>
                  <a:pt x="481" y="344"/>
                  <a:pt x="470" y="346"/>
                </a:cubicBezTo>
                <a:cubicBezTo>
                  <a:pt x="458" y="348"/>
                  <a:pt x="445" y="337"/>
                  <a:pt x="434" y="336"/>
                </a:cubicBezTo>
                <a:cubicBezTo>
                  <a:pt x="422" y="335"/>
                  <a:pt x="410" y="335"/>
                  <a:pt x="398" y="334"/>
                </a:cubicBezTo>
                <a:cubicBezTo>
                  <a:pt x="365" y="338"/>
                  <a:pt x="332" y="339"/>
                  <a:pt x="300" y="348"/>
                </a:cubicBezTo>
                <a:cubicBezTo>
                  <a:pt x="290" y="364"/>
                  <a:pt x="273" y="369"/>
                  <a:pt x="256" y="375"/>
                </a:cubicBezTo>
                <a:cubicBezTo>
                  <a:pt x="246" y="392"/>
                  <a:pt x="221" y="386"/>
                  <a:pt x="204" y="387"/>
                </a:cubicBezTo>
                <a:cubicBezTo>
                  <a:pt x="179" y="392"/>
                  <a:pt x="173" y="391"/>
                  <a:pt x="141" y="389"/>
                </a:cubicBezTo>
                <a:cubicBezTo>
                  <a:pt x="120" y="386"/>
                  <a:pt x="114" y="367"/>
                  <a:pt x="93" y="363"/>
                </a:cubicBezTo>
                <a:cubicBezTo>
                  <a:pt x="71" y="353"/>
                  <a:pt x="45" y="343"/>
                  <a:pt x="21" y="339"/>
                </a:cubicBezTo>
                <a:cubicBezTo>
                  <a:pt x="5" y="328"/>
                  <a:pt x="11" y="312"/>
                  <a:pt x="9" y="291"/>
                </a:cubicBezTo>
                <a:cubicBezTo>
                  <a:pt x="14" y="242"/>
                  <a:pt x="10" y="192"/>
                  <a:pt x="12" y="142"/>
                </a:cubicBezTo>
                <a:cubicBezTo>
                  <a:pt x="13" y="88"/>
                  <a:pt x="0" y="59"/>
                  <a:pt x="26" y="22"/>
                </a:cubicBezTo>
                <a:close/>
              </a:path>
            </a:pathLst>
          </a:custGeom>
          <a:solidFill>
            <a:srgbClr val="CCFFFF"/>
          </a:solidFill>
          <a:ln w="9525" cap="flat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46" name="Text Box 46"/>
          <p:cNvSpPr txBox="1">
            <a:spLocks noChangeArrowheads="1"/>
          </p:cNvSpPr>
          <p:nvPr/>
        </p:nvSpPr>
        <p:spPr bwMode="auto">
          <a:xfrm>
            <a:off x="2011363" y="3362325"/>
            <a:ext cx="1219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A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       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B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</a:t>
            </a:r>
          </a:p>
        </p:txBody>
      </p:sp>
      <p:sp>
        <p:nvSpPr>
          <p:cNvPr id="76847" name="Text Box 47"/>
          <p:cNvSpPr txBox="1">
            <a:spLocks noChangeArrowheads="1"/>
          </p:cNvSpPr>
          <p:nvPr/>
        </p:nvSpPr>
        <p:spPr bwMode="auto">
          <a:xfrm>
            <a:off x="2011363" y="4124325"/>
            <a:ext cx="1219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C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       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D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</a:t>
            </a:r>
          </a:p>
        </p:txBody>
      </p:sp>
      <p:sp>
        <p:nvSpPr>
          <p:cNvPr id="76848" name="Freeform 48"/>
          <p:cNvSpPr>
            <a:spLocks/>
          </p:cNvSpPr>
          <p:nvPr/>
        </p:nvSpPr>
        <p:spPr bwMode="auto">
          <a:xfrm>
            <a:off x="742950" y="4476750"/>
            <a:ext cx="981075" cy="801688"/>
          </a:xfrm>
          <a:custGeom>
            <a:avLst/>
            <a:gdLst>
              <a:gd name="T0" fmla="*/ 2147483647 w 618"/>
              <a:gd name="T1" fmla="*/ 2147483647 h 505"/>
              <a:gd name="T2" fmla="*/ 2147483647 w 618"/>
              <a:gd name="T3" fmla="*/ 2147483647 h 505"/>
              <a:gd name="T4" fmla="*/ 2147483647 w 618"/>
              <a:gd name="T5" fmla="*/ 2147483647 h 505"/>
              <a:gd name="T6" fmla="*/ 2147483647 w 618"/>
              <a:gd name="T7" fmla="*/ 2147483647 h 505"/>
              <a:gd name="T8" fmla="*/ 2147483647 w 618"/>
              <a:gd name="T9" fmla="*/ 2147483647 h 505"/>
              <a:gd name="T10" fmla="*/ 2147483647 w 618"/>
              <a:gd name="T11" fmla="*/ 2147483647 h 505"/>
              <a:gd name="T12" fmla="*/ 2147483647 w 618"/>
              <a:gd name="T13" fmla="*/ 2147483647 h 505"/>
              <a:gd name="T14" fmla="*/ 2147483647 w 618"/>
              <a:gd name="T15" fmla="*/ 2147483647 h 505"/>
              <a:gd name="T16" fmla="*/ 2147483647 w 618"/>
              <a:gd name="T17" fmla="*/ 2147483647 h 505"/>
              <a:gd name="T18" fmla="*/ 2147483647 w 618"/>
              <a:gd name="T19" fmla="*/ 2147483647 h 505"/>
              <a:gd name="T20" fmla="*/ 2147483647 w 618"/>
              <a:gd name="T21" fmla="*/ 2147483647 h 505"/>
              <a:gd name="T22" fmla="*/ 2147483647 w 618"/>
              <a:gd name="T23" fmla="*/ 2147483647 h 505"/>
              <a:gd name="T24" fmla="*/ 2147483647 w 618"/>
              <a:gd name="T25" fmla="*/ 2147483647 h 505"/>
              <a:gd name="T26" fmla="*/ 2147483647 w 618"/>
              <a:gd name="T27" fmla="*/ 2147483647 h 505"/>
              <a:gd name="T28" fmla="*/ 2147483647 w 618"/>
              <a:gd name="T29" fmla="*/ 2147483647 h 505"/>
              <a:gd name="T30" fmla="*/ 2147483647 w 618"/>
              <a:gd name="T31" fmla="*/ 2147483647 h 505"/>
              <a:gd name="T32" fmla="*/ 2147483647 w 618"/>
              <a:gd name="T33" fmla="*/ 2147483647 h 505"/>
              <a:gd name="T34" fmla="*/ 2147483647 w 618"/>
              <a:gd name="T35" fmla="*/ 2147483647 h 505"/>
              <a:gd name="T36" fmla="*/ 2147483647 w 618"/>
              <a:gd name="T37" fmla="*/ 2147483647 h 505"/>
              <a:gd name="T38" fmla="*/ 2147483647 w 618"/>
              <a:gd name="T39" fmla="*/ 2147483647 h 505"/>
              <a:gd name="T40" fmla="*/ 2147483647 w 618"/>
              <a:gd name="T41" fmla="*/ 2147483647 h 505"/>
              <a:gd name="T42" fmla="*/ 2147483647 w 618"/>
              <a:gd name="T43" fmla="*/ 2147483647 h 505"/>
              <a:gd name="T44" fmla="*/ 0 w 618"/>
              <a:gd name="T45" fmla="*/ 2147483647 h 505"/>
              <a:gd name="T46" fmla="*/ 2147483647 w 618"/>
              <a:gd name="T47" fmla="*/ 2147483647 h 505"/>
              <a:gd name="T48" fmla="*/ 2147483647 w 618"/>
              <a:gd name="T49" fmla="*/ 2147483647 h 505"/>
              <a:gd name="T50" fmla="*/ 2147483647 w 618"/>
              <a:gd name="T51" fmla="*/ 2147483647 h 505"/>
              <a:gd name="T52" fmla="*/ 2147483647 w 618"/>
              <a:gd name="T53" fmla="*/ 2147483647 h 505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618"/>
              <a:gd name="T82" fmla="*/ 0 h 505"/>
              <a:gd name="T83" fmla="*/ 618 w 618"/>
              <a:gd name="T84" fmla="*/ 505 h 505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618" h="505">
                <a:moveTo>
                  <a:pt x="50" y="232"/>
                </a:moveTo>
                <a:cubicBezTo>
                  <a:pt x="62" y="182"/>
                  <a:pt x="113" y="179"/>
                  <a:pt x="156" y="167"/>
                </a:cubicBezTo>
                <a:cubicBezTo>
                  <a:pt x="171" y="157"/>
                  <a:pt x="203" y="142"/>
                  <a:pt x="221" y="138"/>
                </a:cubicBezTo>
                <a:cubicBezTo>
                  <a:pt x="231" y="131"/>
                  <a:pt x="245" y="117"/>
                  <a:pt x="257" y="114"/>
                </a:cubicBezTo>
                <a:cubicBezTo>
                  <a:pt x="264" y="109"/>
                  <a:pt x="270" y="107"/>
                  <a:pt x="278" y="104"/>
                </a:cubicBezTo>
                <a:cubicBezTo>
                  <a:pt x="283" y="92"/>
                  <a:pt x="282" y="85"/>
                  <a:pt x="293" y="78"/>
                </a:cubicBezTo>
                <a:cubicBezTo>
                  <a:pt x="329" y="15"/>
                  <a:pt x="396" y="19"/>
                  <a:pt x="461" y="13"/>
                </a:cubicBezTo>
                <a:cubicBezTo>
                  <a:pt x="507" y="0"/>
                  <a:pt x="534" y="9"/>
                  <a:pt x="595" y="11"/>
                </a:cubicBezTo>
                <a:cubicBezTo>
                  <a:pt x="607" y="13"/>
                  <a:pt x="612" y="13"/>
                  <a:pt x="617" y="25"/>
                </a:cubicBezTo>
                <a:cubicBezTo>
                  <a:pt x="615" y="47"/>
                  <a:pt x="618" y="57"/>
                  <a:pt x="607" y="73"/>
                </a:cubicBezTo>
                <a:cubicBezTo>
                  <a:pt x="604" y="83"/>
                  <a:pt x="601" y="93"/>
                  <a:pt x="595" y="102"/>
                </a:cubicBezTo>
                <a:cubicBezTo>
                  <a:pt x="593" y="111"/>
                  <a:pt x="588" y="116"/>
                  <a:pt x="583" y="124"/>
                </a:cubicBezTo>
                <a:cubicBezTo>
                  <a:pt x="580" y="136"/>
                  <a:pt x="568" y="165"/>
                  <a:pt x="559" y="172"/>
                </a:cubicBezTo>
                <a:cubicBezTo>
                  <a:pt x="550" y="202"/>
                  <a:pt x="533" y="227"/>
                  <a:pt x="504" y="239"/>
                </a:cubicBezTo>
                <a:cubicBezTo>
                  <a:pt x="498" y="248"/>
                  <a:pt x="497" y="254"/>
                  <a:pt x="494" y="265"/>
                </a:cubicBezTo>
                <a:cubicBezTo>
                  <a:pt x="495" y="274"/>
                  <a:pt x="497" y="283"/>
                  <a:pt x="497" y="292"/>
                </a:cubicBezTo>
                <a:cubicBezTo>
                  <a:pt x="497" y="305"/>
                  <a:pt x="499" y="391"/>
                  <a:pt x="470" y="397"/>
                </a:cubicBezTo>
                <a:cubicBezTo>
                  <a:pt x="446" y="407"/>
                  <a:pt x="419" y="416"/>
                  <a:pt x="393" y="421"/>
                </a:cubicBezTo>
                <a:cubicBezTo>
                  <a:pt x="316" y="454"/>
                  <a:pt x="233" y="474"/>
                  <a:pt x="151" y="488"/>
                </a:cubicBezTo>
                <a:cubicBezTo>
                  <a:pt x="129" y="498"/>
                  <a:pt x="94" y="496"/>
                  <a:pt x="69" y="498"/>
                </a:cubicBezTo>
                <a:cubicBezTo>
                  <a:pt x="57" y="501"/>
                  <a:pt x="48" y="504"/>
                  <a:pt x="36" y="505"/>
                </a:cubicBezTo>
                <a:cubicBezTo>
                  <a:pt x="16" y="502"/>
                  <a:pt x="23" y="502"/>
                  <a:pt x="14" y="488"/>
                </a:cubicBezTo>
                <a:cubicBezTo>
                  <a:pt x="8" y="467"/>
                  <a:pt x="6" y="447"/>
                  <a:pt x="0" y="426"/>
                </a:cubicBezTo>
                <a:cubicBezTo>
                  <a:pt x="2" y="409"/>
                  <a:pt x="7" y="392"/>
                  <a:pt x="12" y="376"/>
                </a:cubicBezTo>
                <a:cubicBezTo>
                  <a:pt x="13" y="349"/>
                  <a:pt x="14" y="313"/>
                  <a:pt x="31" y="289"/>
                </a:cubicBezTo>
                <a:cubicBezTo>
                  <a:pt x="34" y="279"/>
                  <a:pt x="37" y="270"/>
                  <a:pt x="41" y="260"/>
                </a:cubicBezTo>
                <a:cubicBezTo>
                  <a:pt x="42" y="255"/>
                  <a:pt x="50" y="235"/>
                  <a:pt x="50" y="232"/>
                </a:cubicBezTo>
                <a:close/>
              </a:path>
            </a:pathLst>
          </a:custGeom>
          <a:solidFill>
            <a:srgbClr val="CCFFFF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49" name="Text Box 49"/>
          <p:cNvSpPr txBox="1">
            <a:spLocks noChangeArrowheads="1"/>
          </p:cNvSpPr>
          <p:nvPr/>
        </p:nvSpPr>
        <p:spPr bwMode="auto">
          <a:xfrm>
            <a:off x="1020763" y="4733925"/>
            <a:ext cx="533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1400" b="1" dirty="0" smtClean="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E</a:t>
            </a:r>
            <a:r>
              <a:rPr lang="zh-TW" altLang="en-US" sz="1400" b="1" dirty="0" smtClean="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區</a:t>
            </a:r>
            <a:endParaRPr lang="zh-TW" altLang="en-US" sz="1400" b="1" dirty="0">
              <a:solidFill>
                <a:srgbClr val="000000"/>
              </a:solidFill>
              <a:latin typeface="Times New Roman" pitchFamily="18" charset="0"/>
              <a:ea typeface="標楷體" pitchFamily="65" charset="-120"/>
            </a:endParaRPr>
          </a:p>
        </p:txBody>
      </p:sp>
      <p:sp>
        <p:nvSpPr>
          <p:cNvPr id="76850" name="Text Box 50"/>
          <p:cNvSpPr txBox="1">
            <a:spLocks noChangeArrowheads="1"/>
          </p:cNvSpPr>
          <p:nvPr/>
        </p:nvSpPr>
        <p:spPr bwMode="auto">
          <a:xfrm>
            <a:off x="7116763" y="1481138"/>
            <a:ext cx="1828800" cy="509587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攔河堰</a:t>
            </a:r>
            <a:r>
              <a:rPr lang="zh-TW" altLang="en-US" sz="1400" b="1">
                <a:solidFill>
                  <a:srgbClr val="000000"/>
                </a:solidFill>
                <a:latin typeface="新細明體" pitchFamily="18" charset="-120"/>
              </a:rPr>
              <a:t>：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堰長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1300m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                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堰高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3m</a:t>
            </a:r>
          </a:p>
        </p:txBody>
      </p:sp>
      <p:sp>
        <p:nvSpPr>
          <p:cNvPr id="76851" name="Line 51"/>
          <p:cNvSpPr>
            <a:spLocks noChangeShapeType="1"/>
          </p:cNvSpPr>
          <p:nvPr/>
        </p:nvSpPr>
        <p:spPr bwMode="auto">
          <a:xfrm flipH="1">
            <a:off x="7116763" y="1990725"/>
            <a:ext cx="228600" cy="6858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52" name="Text Box 52"/>
          <p:cNvSpPr txBox="1">
            <a:spLocks noChangeArrowheads="1"/>
          </p:cNvSpPr>
          <p:nvPr/>
        </p:nvSpPr>
        <p:spPr bwMode="auto">
          <a:xfrm>
            <a:off x="1979613" y="4797425"/>
            <a:ext cx="1828800" cy="254000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引水路：約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13.8Km</a:t>
            </a:r>
          </a:p>
        </p:txBody>
      </p:sp>
      <p:sp>
        <p:nvSpPr>
          <p:cNvPr id="76853" name="Line 53"/>
          <p:cNvSpPr>
            <a:spLocks noChangeShapeType="1"/>
          </p:cNvSpPr>
          <p:nvPr/>
        </p:nvSpPr>
        <p:spPr bwMode="auto">
          <a:xfrm flipV="1">
            <a:off x="3348038" y="4652963"/>
            <a:ext cx="576262" cy="1444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54" name="Text Box 54"/>
          <p:cNvSpPr txBox="1">
            <a:spLocks noChangeArrowheads="1"/>
          </p:cNvSpPr>
          <p:nvPr/>
        </p:nvSpPr>
        <p:spPr bwMode="auto">
          <a:xfrm>
            <a:off x="2620963" y="1858963"/>
            <a:ext cx="1828800" cy="893762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55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人工湖區：</a:t>
            </a:r>
          </a:p>
          <a:p>
            <a:pPr>
              <a:lnSpc>
                <a:spcPct val="55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總容量： 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6500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萬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m</a:t>
            </a:r>
            <a:r>
              <a:rPr lang="en-US" altLang="zh-TW" sz="1400" b="1" baseline="30000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3</a:t>
            </a:r>
          </a:p>
          <a:p>
            <a:pPr>
              <a:lnSpc>
                <a:spcPct val="55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湖深：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12m</a:t>
            </a:r>
          </a:p>
          <a:p>
            <a:pPr>
              <a:lnSpc>
                <a:spcPct val="55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用地：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700</a:t>
            </a: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公頃</a:t>
            </a:r>
          </a:p>
        </p:txBody>
      </p:sp>
      <p:sp>
        <p:nvSpPr>
          <p:cNvPr id="76855" name="Line 55"/>
          <p:cNvSpPr>
            <a:spLocks noChangeShapeType="1"/>
          </p:cNvSpPr>
          <p:nvPr/>
        </p:nvSpPr>
        <p:spPr bwMode="auto">
          <a:xfrm flipH="1">
            <a:off x="2697163" y="2752725"/>
            <a:ext cx="1066800" cy="6096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56" name="Line 56"/>
          <p:cNvSpPr>
            <a:spLocks noChangeShapeType="1"/>
          </p:cNvSpPr>
          <p:nvPr/>
        </p:nvSpPr>
        <p:spPr bwMode="auto">
          <a:xfrm flipH="1">
            <a:off x="1401763" y="2752725"/>
            <a:ext cx="1219200" cy="18288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57" name="Text Box 57"/>
          <p:cNvSpPr txBox="1">
            <a:spLocks noChangeArrowheads="1"/>
          </p:cNvSpPr>
          <p:nvPr/>
        </p:nvSpPr>
        <p:spPr bwMode="auto">
          <a:xfrm>
            <a:off x="639763" y="2295525"/>
            <a:ext cx="9144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南化高屏聯通管線</a:t>
            </a:r>
          </a:p>
        </p:txBody>
      </p:sp>
      <p:sp>
        <p:nvSpPr>
          <p:cNvPr id="76858" name="Freeform 58"/>
          <p:cNvSpPr>
            <a:spLocks/>
          </p:cNvSpPr>
          <p:nvPr/>
        </p:nvSpPr>
        <p:spPr bwMode="auto">
          <a:xfrm>
            <a:off x="227013" y="1422400"/>
            <a:ext cx="971550" cy="5130800"/>
          </a:xfrm>
          <a:custGeom>
            <a:avLst/>
            <a:gdLst>
              <a:gd name="T0" fmla="*/ 2147483647 w 612"/>
              <a:gd name="T1" fmla="*/ 0 h 3232"/>
              <a:gd name="T2" fmla="*/ 2147483647 w 612"/>
              <a:gd name="T3" fmla="*/ 2147483647 h 3232"/>
              <a:gd name="T4" fmla="*/ 2147483647 w 612"/>
              <a:gd name="T5" fmla="*/ 2147483647 h 3232"/>
              <a:gd name="T6" fmla="*/ 2147483647 w 612"/>
              <a:gd name="T7" fmla="*/ 2147483647 h 3232"/>
              <a:gd name="T8" fmla="*/ 2147483647 w 612"/>
              <a:gd name="T9" fmla="*/ 2147483647 h 3232"/>
              <a:gd name="T10" fmla="*/ 2147483647 w 612"/>
              <a:gd name="T11" fmla="*/ 2147483647 h 3232"/>
              <a:gd name="T12" fmla="*/ 2147483647 w 612"/>
              <a:gd name="T13" fmla="*/ 2147483647 h 3232"/>
              <a:gd name="T14" fmla="*/ 2147483647 w 612"/>
              <a:gd name="T15" fmla="*/ 2147483647 h 3232"/>
              <a:gd name="T16" fmla="*/ 2147483647 w 612"/>
              <a:gd name="T17" fmla="*/ 2147483647 h 3232"/>
              <a:gd name="T18" fmla="*/ 2147483647 w 612"/>
              <a:gd name="T19" fmla="*/ 2147483647 h 3232"/>
              <a:gd name="T20" fmla="*/ 2147483647 w 612"/>
              <a:gd name="T21" fmla="*/ 2147483647 h 3232"/>
              <a:gd name="T22" fmla="*/ 2147483647 w 612"/>
              <a:gd name="T23" fmla="*/ 2147483647 h 3232"/>
              <a:gd name="T24" fmla="*/ 2147483647 w 612"/>
              <a:gd name="T25" fmla="*/ 2147483647 h 3232"/>
              <a:gd name="T26" fmla="*/ 2147483647 w 612"/>
              <a:gd name="T27" fmla="*/ 2147483647 h 3232"/>
              <a:gd name="T28" fmla="*/ 2147483647 w 612"/>
              <a:gd name="T29" fmla="*/ 2147483647 h 3232"/>
              <a:gd name="T30" fmla="*/ 2147483647 w 612"/>
              <a:gd name="T31" fmla="*/ 2147483647 h 3232"/>
              <a:gd name="T32" fmla="*/ 2147483647 w 612"/>
              <a:gd name="T33" fmla="*/ 2147483647 h 3232"/>
              <a:gd name="T34" fmla="*/ 2147483647 w 612"/>
              <a:gd name="T35" fmla="*/ 2147483647 h 3232"/>
              <a:gd name="T36" fmla="*/ 2147483647 w 612"/>
              <a:gd name="T37" fmla="*/ 2147483647 h 3232"/>
              <a:gd name="T38" fmla="*/ 2147483647 w 612"/>
              <a:gd name="T39" fmla="*/ 2147483647 h 3232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612"/>
              <a:gd name="T61" fmla="*/ 0 h 3232"/>
              <a:gd name="T62" fmla="*/ 612 w 612"/>
              <a:gd name="T63" fmla="*/ 3232 h 3232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612" h="3232">
                <a:moveTo>
                  <a:pt x="612" y="0"/>
                </a:moveTo>
                <a:cubicBezTo>
                  <a:pt x="591" y="31"/>
                  <a:pt x="584" y="66"/>
                  <a:pt x="574" y="102"/>
                </a:cubicBezTo>
                <a:cubicBezTo>
                  <a:pt x="560" y="151"/>
                  <a:pt x="537" y="200"/>
                  <a:pt x="510" y="243"/>
                </a:cubicBezTo>
                <a:cubicBezTo>
                  <a:pt x="496" y="306"/>
                  <a:pt x="476" y="381"/>
                  <a:pt x="439" y="435"/>
                </a:cubicBezTo>
                <a:cubicBezTo>
                  <a:pt x="429" y="478"/>
                  <a:pt x="421" y="521"/>
                  <a:pt x="407" y="563"/>
                </a:cubicBezTo>
                <a:cubicBezTo>
                  <a:pt x="400" y="584"/>
                  <a:pt x="375" y="620"/>
                  <a:pt x="375" y="620"/>
                </a:cubicBezTo>
                <a:cubicBezTo>
                  <a:pt x="361" y="668"/>
                  <a:pt x="380" y="611"/>
                  <a:pt x="356" y="659"/>
                </a:cubicBezTo>
                <a:cubicBezTo>
                  <a:pt x="341" y="690"/>
                  <a:pt x="334" y="728"/>
                  <a:pt x="324" y="761"/>
                </a:cubicBezTo>
                <a:cubicBezTo>
                  <a:pt x="311" y="862"/>
                  <a:pt x="318" y="963"/>
                  <a:pt x="292" y="1062"/>
                </a:cubicBezTo>
                <a:cubicBezTo>
                  <a:pt x="279" y="1110"/>
                  <a:pt x="265" y="1172"/>
                  <a:pt x="241" y="1216"/>
                </a:cubicBezTo>
                <a:cubicBezTo>
                  <a:pt x="219" y="1256"/>
                  <a:pt x="193" y="1278"/>
                  <a:pt x="183" y="1324"/>
                </a:cubicBezTo>
                <a:cubicBezTo>
                  <a:pt x="167" y="1392"/>
                  <a:pt x="159" y="1464"/>
                  <a:pt x="132" y="1529"/>
                </a:cubicBezTo>
                <a:cubicBezTo>
                  <a:pt x="126" y="1544"/>
                  <a:pt x="121" y="1560"/>
                  <a:pt x="113" y="1574"/>
                </a:cubicBezTo>
                <a:cubicBezTo>
                  <a:pt x="105" y="1587"/>
                  <a:pt x="87" y="1612"/>
                  <a:pt x="87" y="1612"/>
                </a:cubicBezTo>
                <a:cubicBezTo>
                  <a:pt x="77" y="1644"/>
                  <a:pt x="63" y="1676"/>
                  <a:pt x="55" y="1708"/>
                </a:cubicBezTo>
                <a:cubicBezTo>
                  <a:pt x="44" y="1753"/>
                  <a:pt x="39" y="1799"/>
                  <a:pt x="23" y="1843"/>
                </a:cubicBezTo>
                <a:cubicBezTo>
                  <a:pt x="0" y="1988"/>
                  <a:pt x="10" y="2294"/>
                  <a:pt x="42" y="2464"/>
                </a:cubicBezTo>
                <a:cubicBezTo>
                  <a:pt x="47" y="2515"/>
                  <a:pt x="48" y="2567"/>
                  <a:pt x="62" y="2617"/>
                </a:cubicBezTo>
                <a:cubicBezTo>
                  <a:pt x="53" y="2773"/>
                  <a:pt x="49" y="2927"/>
                  <a:pt x="42" y="3084"/>
                </a:cubicBezTo>
                <a:cubicBezTo>
                  <a:pt x="40" y="3137"/>
                  <a:pt x="17" y="3177"/>
                  <a:pt x="17" y="3232"/>
                </a:cubicBezTo>
              </a:path>
            </a:pathLst>
          </a:custGeom>
          <a:noFill/>
          <a:ln w="22225">
            <a:solidFill>
              <a:srgbClr val="0000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59" name="Line 59"/>
          <p:cNvSpPr>
            <a:spLocks noChangeShapeType="1"/>
          </p:cNvSpPr>
          <p:nvPr/>
        </p:nvSpPr>
        <p:spPr bwMode="auto">
          <a:xfrm flipH="1">
            <a:off x="334963" y="5267325"/>
            <a:ext cx="381000" cy="76200"/>
          </a:xfrm>
          <a:prstGeom prst="line">
            <a:avLst/>
          </a:prstGeom>
          <a:noFill/>
          <a:ln w="22225">
            <a:solidFill>
              <a:srgbClr val="0000CC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60" name="Text Box 60"/>
          <p:cNvSpPr txBox="1">
            <a:spLocks noChangeArrowheads="1"/>
          </p:cNvSpPr>
          <p:nvPr/>
        </p:nvSpPr>
        <p:spPr bwMode="auto">
          <a:xfrm>
            <a:off x="868363" y="6181725"/>
            <a:ext cx="1447800" cy="254000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輸水路：</a:t>
            </a:r>
            <a:r>
              <a:rPr lang="en-US" altLang="zh-TW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5.5Km</a:t>
            </a:r>
          </a:p>
        </p:txBody>
      </p:sp>
      <p:sp>
        <p:nvSpPr>
          <p:cNvPr id="76861" name="Line 61"/>
          <p:cNvSpPr>
            <a:spLocks noChangeShapeType="1"/>
          </p:cNvSpPr>
          <p:nvPr/>
        </p:nvSpPr>
        <p:spPr bwMode="auto">
          <a:xfrm flipH="1" flipV="1">
            <a:off x="563563" y="5419725"/>
            <a:ext cx="304800" cy="7620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62" name="AutoShape 62"/>
          <p:cNvSpPr>
            <a:spLocks noChangeArrowheads="1"/>
          </p:cNvSpPr>
          <p:nvPr/>
        </p:nvSpPr>
        <p:spPr bwMode="auto">
          <a:xfrm>
            <a:off x="1249363" y="5724525"/>
            <a:ext cx="304800" cy="1524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390204480 h 21600"/>
              <a:gd name="T4" fmla="*/ 0 w 21600"/>
              <a:gd name="T5" fmla="*/ 1332325474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1332325474 h 21600"/>
              <a:gd name="T14" fmla="*/ 2147483647 w 21600"/>
              <a:gd name="T15" fmla="*/ 390204480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76863" name="Freeform 63"/>
          <p:cNvSpPr>
            <a:spLocks/>
          </p:cNvSpPr>
          <p:nvPr/>
        </p:nvSpPr>
        <p:spPr bwMode="auto">
          <a:xfrm>
            <a:off x="1554163" y="5830888"/>
            <a:ext cx="771525" cy="68262"/>
          </a:xfrm>
          <a:custGeom>
            <a:avLst/>
            <a:gdLst>
              <a:gd name="T0" fmla="*/ 0 w 486"/>
              <a:gd name="T1" fmla="*/ 0 h 43"/>
              <a:gd name="T2" fmla="*/ 2147483647 w 486"/>
              <a:gd name="T3" fmla="*/ 2147483647 h 43"/>
              <a:gd name="T4" fmla="*/ 2147483647 w 486"/>
              <a:gd name="T5" fmla="*/ 2147483647 h 43"/>
              <a:gd name="T6" fmla="*/ 0 60000 65536"/>
              <a:gd name="T7" fmla="*/ 0 60000 65536"/>
              <a:gd name="T8" fmla="*/ 0 60000 65536"/>
              <a:gd name="T9" fmla="*/ 0 w 486"/>
              <a:gd name="T10" fmla="*/ 0 h 43"/>
              <a:gd name="T11" fmla="*/ 486 w 486"/>
              <a:gd name="T12" fmla="*/ 43 h 4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6" h="43">
                <a:moveTo>
                  <a:pt x="0" y="0"/>
                </a:moveTo>
                <a:cubicBezTo>
                  <a:pt x="66" y="6"/>
                  <a:pt x="132" y="11"/>
                  <a:pt x="198" y="19"/>
                </a:cubicBezTo>
                <a:cubicBezTo>
                  <a:pt x="286" y="43"/>
                  <a:pt x="397" y="32"/>
                  <a:pt x="486" y="32"/>
                </a:cubicBezTo>
              </a:path>
            </a:pathLst>
          </a:custGeom>
          <a:noFill/>
          <a:ln w="41275" cap="flat">
            <a:solidFill>
              <a:srgbClr val="006600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6864" name="Text Box 64"/>
          <p:cNvSpPr txBox="1">
            <a:spLocks noChangeArrowheads="1"/>
          </p:cNvSpPr>
          <p:nvPr/>
        </p:nvSpPr>
        <p:spPr bwMode="auto">
          <a:xfrm>
            <a:off x="3203575" y="6237288"/>
            <a:ext cx="1143000" cy="254000"/>
          </a:xfrm>
          <a:prstGeom prst="rect">
            <a:avLst/>
          </a:prstGeom>
          <a:solidFill>
            <a:srgbClr val="66FFFF">
              <a:alpha val="50195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TW" altLang="en-US" sz="1400" b="1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砂石運輸道</a:t>
            </a:r>
          </a:p>
        </p:txBody>
      </p:sp>
      <p:sp>
        <p:nvSpPr>
          <p:cNvPr id="76865" name="Line 65"/>
          <p:cNvSpPr>
            <a:spLocks noChangeShapeType="1"/>
          </p:cNvSpPr>
          <p:nvPr/>
        </p:nvSpPr>
        <p:spPr bwMode="auto">
          <a:xfrm flipH="1" flipV="1">
            <a:off x="2011363" y="5953125"/>
            <a:ext cx="1219200" cy="4572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46" name="Line 66"/>
          <p:cNvSpPr>
            <a:spLocks noChangeShapeType="1"/>
          </p:cNvSpPr>
          <p:nvPr/>
        </p:nvSpPr>
        <p:spPr bwMode="auto">
          <a:xfrm>
            <a:off x="7080250" y="2852738"/>
            <a:ext cx="358775" cy="431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47" name="Freeform 67"/>
          <p:cNvSpPr>
            <a:spLocks/>
          </p:cNvSpPr>
          <p:nvPr/>
        </p:nvSpPr>
        <p:spPr bwMode="auto">
          <a:xfrm>
            <a:off x="4643438" y="1449388"/>
            <a:ext cx="3168650" cy="1403350"/>
          </a:xfrm>
          <a:custGeom>
            <a:avLst/>
            <a:gdLst>
              <a:gd name="T0" fmla="*/ 2147483647 w 1267"/>
              <a:gd name="T1" fmla="*/ 2147483647 h 873"/>
              <a:gd name="T2" fmla="*/ 2147483647 w 1267"/>
              <a:gd name="T3" fmla="*/ 2147483647 h 873"/>
              <a:gd name="T4" fmla="*/ 2147483647 w 1267"/>
              <a:gd name="T5" fmla="*/ 2147483647 h 873"/>
              <a:gd name="T6" fmla="*/ 2147483647 w 1267"/>
              <a:gd name="T7" fmla="*/ 0 h 873"/>
              <a:gd name="T8" fmla="*/ 2147483647 w 1267"/>
              <a:gd name="T9" fmla="*/ 2147483647 h 873"/>
              <a:gd name="T10" fmla="*/ 2147483647 w 1267"/>
              <a:gd name="T11" fmla="*/ 2147483647 h 873"/>
              <a:gd name="T12" fmla="*/ 2147483647 w 1267"/>
              <a:gd name="T13" fmla="*/ 2147483647 h 873"/>
              <a:gd name="T14" fmla="*/ 2147483647 w 1267"/>
              <a:gd name="T15" fmla="*/ 2147483647 h 873"/>
              <a:gd name="T16" fmla="*/ 2147483647 w 1267"/>
              <a:gd name="T17" fmla="*/ 2147483647 h 873"/>
              <a:gd name="T18" fmla="*/ 2147483647 w 1267"/>
              <a:gd name="T19" fmla="*/ 2147483647 h 873"/>
              <a:gd name="T20" fmla="*/ 2147483647 w 1267"/>
              <a:gd name="T21" fmla="*/ 2147483647 h 873"/>
              <a:gd name="T22" fmla="*/ 2147483647 w 1267"/>
              <a:gd name="T23" fmla="*/ 2147483647 h 873"/>
              <a:gd name="T24" fmla="*/ 2147483647 w 1267"/>
              <a:gd name="T25" fmla="*/ 2147483647 h 873"/>
              <a:gd name="T26" fmla="*/ 2147483647 w 1267"/>
              <a:gd name="T27" fmla="*/ 2147483647 h 873"/>
              <a:gd name="T28" fmla="*/ 2147483647 w 1267"/>
              <a:gd name="T29" fmla="*/ 2147483647 h 873"/>
              <a:gd name="T30" fmla="*/ 2147483647 w 1267"/>
              <a:gd name="T31" fmla="*/ 2147483647 h 873"/>
              <a:gd name="T32" fmla="*/ 2147483647 w 1267"/>
              <a:gd name="T33" fmla="*/ 2147483647 h 873"/>
              <a:gd name="T34" fmla="*/ 2147483647 w 1267"/>
              <a:gd name="T35" fmla="*/ 2147483647 h 873"/>
              <a:gd name="T36" fmla="*/ 2147483647 w 1267"/>
              <a:gd name="T37" fmla="*/ 2147483647 h 873"/>
              <a:gd name="T38" fmla="*/ 2147483647 w 1267"/>
              <a:gd name="T39" fmla="*/ 2147483647 h 873"/>
              <a:gd name="T40" fmla="*/ 2147483647 w 1267"/>
              <a:gd name="T41" fmla="*/ 2147483647 h 873"/>
              <a:gd name="T42" fmla="*/ 2147483647 w 1267"/>
              <a:gd name="T43" fmla="*/ 2147483647 h 873"/>
              <a:gd name="T44" fmla="*/ 2147483647 w 1267"/>
              <a:gd name="T45" fmla="*/ 2147483647 h 873"/>
              <a:gd name="T46" fmla="*/ 2147483647 w 1267"/>
              <a:gd name="T47" fmla="*/ 2147483647 h 873"/>
              <a:gd name="T48" fmla="*/ 2147483647 w 1267"/>
              <a:gd name="T49" fmla="*/ 2147483647 h 873"/>
              <a:gd name="T50" fmla="*/ 2147483647 w 1267"/>
              <a:gd name="T51" fmla="*/ 2147483647 h 873"/>
              <a:gd name="T52" fmla="*/ 2147483647 w 1267"/>
              <a:gd name="T53" fmla="*/ 2147483647 h 873"/>
              <a:gd name="T54" fmla="*/ 2147483647 w 1267"/>
              <a:gd name="T55" fmla="*/ 2147483647 h 873"/>
              <a:gd name="T56" fmla="*/ 2147483647 w 1267"/>
              <a:gd name="T57" fmla="*/ 2147483647 h 873"/>
              <a:gd name="T58" fmla="*/ 2147483647 w 1267"/>
              <a:gd name="T59" fmla="*/ 2147483647 h 873"/>
              <a:gd name="T60" fmla="*/ 2147483647 w 1267"/>
              <a:gd name="T61" fmla="*/ 2147483647 h 873"/>
              <a:gd name="T62" fmla="*/ 2147483647 w 1267"/>
              <a:gd name="T63" fmla="*/ 2147483647 h 873"/>
              <a:gd name="T64" fmla="*/ 2147483647 w 1267"/>
              <a:gd name="T65" fmla="*/ 2147483647 h 873"/>
              <a:gd name="T66" fmla="*/ 2147483647 w 1267"/>
              <a:gd name="T67" fmla="*/ 2147483647 h 873"/>
              <a:gd name="T68" fmla="*/ 2147483647 w 1267"/>
              <a:gd name="T69" fmla="*/ 2147483647 h 873"/>
              <a:gd name="T70" fmla="*/ 2147483647 w 1267"/>
              <a:gd name="T71" fmla="*/ 2147483647 h 873"/>
              <a:gd name="T72" fmla="*/ 2147483647 w 1267"/>
              <a:gd name="T73" fmla="*/ 2147483647 h 873"/>
              <a:gd name="T74" fmla="*/ 2147483647 w 1267"/>
              <a:gd name="T75" fmla="*/ 2147483647 h 873"/>
              <a:gd name="T76" fmla="*/ 2147483647 w 1267"/>
              <a:gd name="T77" fmla="*/ 2147483647 h 873"/>
              <a:gd name="T78" fmla="*/ 2147483647 w 1267"/>
              <a:gd name="T79" fmla="*/ 2147483647 h 873"/>
              <a:gd name="T80" fmla="*/ 2147483647 w 1267"/>
              <a:gd name="T81" fmla="*/ 2147483647 h 873"/>
              <a:gd name="T82" fmla="*/ 2147483647 w 1267"/>
              <a:gd name="T83" fmla="*/ 2147483647 h 873"/>
              <a:gd name="T84" fmla="*/ 2147483647 w 1267"/>
              <a:gd name="T85" fmla="*/ 2147483647 h 873"/>
              <a:gd name="T86" fmla="*/ 2147483647 w 1267"/>
              <a:gd name="T87" fmla="*/ 2147483647 h 873"/>
              <a:gd name="T88" fmla="*/ 2147483647 w 1267"/>
              <a:gd name="T89" fmla="*/ 2147483647 h 873"/>
              <a:gd name="T90" fmla="*/ 2147483647 w 1267"/>
              <a:gd name="T91" fmla="*/ 2147483647 h 873"/>
              <a:gd name="T92" fmla="*/ 2147483647 w 1267"/>
              <a:gd name="T93" fmla="*/ 2147483647 h 873"/>
              <a:gd name="T94" fmla="*/ 2147483647 w 1267"/>
              <a:gd name="T95" fmla="*/ 2147483647 h 873"/>
              <a:gd name="T96" fmla="*/ 2147483647 w 1267"/>
              <a:gd name="T97" fmla="*/ 2147483647 h 873"/>
              <a:gd name="T98" fmla="*/ 2147483647 w 1267"/>
              <a:gd name="T99" fmla="*/ 2147483647 h 873"/>
              <a:gd name="T100" fmla="*/ 2147483647 w 1267"/>
              <a:gd name="T101" fmla="*/ 2147483647 h 873"/>
              <a:gd name="T102" fmla="*/ 2147483647 w 1267"/>
              <a:gd name="T103" fmla="*/ 2147483647 h 873"/>
              <a:gd name="T104" fmla="*/ 2147483647 w 1267"/>
              <a:gd name="T105" fmla="*/ 2147483647 h 873"/>
              <a:gd name="T106" fmla="*/ 2147483647 w 1267"/>
              <a:gd name="T107" fmla="*/ 2147483647 h 873"/>
              <a:gd name="T108" fmla="*/ 2147483647 w 1267"/>
              <a:gd name="T109" fmla="*/ 2147483647 h 873"/>
              <a:gd name="T110" fmla="*/ 2147483647 w 1267"/>
              <a:gd name="T111" fmla="*/ 2147483647 h 873"/>
              <a:gd name="T112" fmla="*/ 2147483647 w 1267"/>
              <a:gd name="T113" fmla="*/ 2147483647 h 873"/>
              <a:gd name="T114" fmla="*/ 2147483647 w 1267"/>
              <a:gd name="T115" fmla="*/ 2147483647 h 873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1267"/>
              <a:gd name="T175" fmla="*/ 0 h 873"/>
              <a:gd name="T176" fmla="*/ 1267 w 1267"/>
              <a:gd name="T177" fmla="*/ 873 h 873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1267" h="873">
                <a:moveTo>
                  <a:pt x="980" y="873"/>
                </a:moveTo>
                <a:cubicBezTo>
                  <a:pt x="983" y="837"/>
                  <a:pt x="981" y="801"/>
                  <a:pt x="988" y="766"/>
                </a:cubicBezTo>
                <a:cubicBezTo>
                  <a:pt x="994" y="733"/>
                  <a:pt x="1055" y="722"/>
                  <a:pt x="1079" y="716"/>
                </a:cubicBezTo>
                <a:cubicBezTo>
                  <a:pt x="1128" y="683"/>
                  <a:pt x="1105" y="655"/>
                  <a:pt x="1128" y="609"/>
                </a:cubicBezTo>
                <a:cubicBezTo>
                  <a:pt x="1137" y="592"/>
                  <a:pt x="1171" y="566"/>
                  <a:pt x="1186" y="552"/>
                </a:cubicBezTo>
                <a:cubicBezTo>
                  <a:pt x="1196" y="479"/>
                  <a:pt x="1183" y="392"/>
                  <a:pt x="1227" y="330"/>
                </a:cubicBezTo>
                <a:cubicBezTo>
                  <a:pt x="1220" y="188"/>
                  <a:pt x="1267" y="155"/>
                  <a:pt x="1169" y="124"/>
                </a:cubicBezTo>
                <a:cubicBezTo>
                  <a:pt x="1130" y="83"/>
                  <a:pt x="1093" y="41"/>
                  <a:pt x="1054" y="0"/>
                </a:cubicBezTo>
                <a:cubicBezTo>
                  <a:pt x="1051" y="8"/>
                  <a:pt x="1042" y="17"/>
                  <a:pt x="1046" y="25"/>
                </a:cubicBezTo>
                <a:cubicBezTo>
                  <a:pt x="1050" y="33"/>
                  <a:pt x="1062" y="31"/>
                  <a:pt x="1070" y="33"/>
                </a:cubicBezTo>
                <a:cubicBezTo>
                  <a:pt x="1089" y="37"/>
                  <a:pt x="1109" y="39"/>
                  <a:pt x="1128" y="42"/>
                </a:cubicBezTo>
                <a:cubicBezTo>
                  <a:pt x="1125" y="86"/>
                  <a:pt x="1157" y="149"/>
                  <a:pt x="1120" y="173"/>
                </a:cubicBezTo>
                <a:cubicBezTo>
                  <a:pt x="873" y="334"/>
                  <a:pt x="909" y="212"/>
                  <a:pt x="922" y="132"/>
                </a:cubicBezTo>
                <a:cubicBezTo>
                  <a:pt x="939" y="137"/>
                  <a:pt x="967" y="131"/>
                  <a:pt x="972" y="148"/>
                </a:cubicBezTo>
                <a:cubicBezTo>
                  <a:pt x="975" y="156"/>
                  <a:pt x="972" y="169"/>
                  <a:pt x="980" y="173"/>
                </a:cubicBezTo>
                <a:cubicBezTo>
                  <a:pt x="1000" y="182"/>
                  <a:pt x="1024" y="178"/>
                  <a:pt x="1046" y="181"/>
                </a:cubicBezTo>
                <a:cubicBezTo>
                  <a:pt x="1057" y="239"/>
                  <a:pt x="1068" y="307"/>
                  <a:pt x="1004" y="330"/>
                </a:cubicBezTo>
                <a:cubicBezTo>
                  <a:pt x="983" y="361"/>
                  <a:pt x="979" y="383"/>
                  <a:pt x="972" y="420"/>
                </a:cubicBezTo>
                <a:cubicBezTo>
                  <a:pt x="915" y="412"/>
                  <a:pt x="907" y="419"/>
                  <a:pt x="889" y="371"/>
                </a:cubicBezTo>
                <a:cubicBezTo>
                  <a:pt x="873" y="270"/>
                  <a:pt x="904" y="358"/>
                  <a:pt x="807" y="330"/>
                </a:cubicBezTo>
                <a:cubicBezTo>
                  <a:pt x="796" y="327"/>
                  <a:pt x="804" y="307"/>
                  <a:pt x="799" y="297"/>
                </a:cubicBezTo>
                <a:cubicBezTo>
                  <a:pt x="795" y="290"/>
                  <a:pt x="788" y="286"/>
                  <a:pt x="782" y="280"/>
                </a:cubicBezTo>
                <a:cubicBezTo>
                  <a:pt x="707" y="298"/>
                  <a:pt x="781" y="295"/>
                  <a:pt x="799" y="288"/>
                </a:cubicBezTo>
                <a:cubicBezTo>
                  <a:pt x="813" y="274"/>
                  <a:pt x="822" y="241"/>
                  <a:pt x="840" y="247"/>
                </a:cubicBezTo>
                <a:cubicBezTo>
                  <a:pt x="847" y="249"/>
                  <a:pt x="882" y="260"/>
                  <a:pt x="889" y="264"/>
                </a:cubicBezTo>
                <a:cubicBezTo>
                  <a:pt x="906" y="274"/>
                  <a:pt x="939" y="297"/>
                  <a:pt x="939" y="297"/>
                </a:cubicBezTo>
                <a:cubicBezTo>
                  <a:pt x="981" y="360"/>
                  <a:pt x="975" y="338"/>
                  <a:pt x="1079" y="330"/>
                </a:cubicBezTo>
                <a:cubicBezTo>
                  <a:pt x="1074" y="309"/>
                  <a:pt x="1074" y="280"/>
                  <a:pt x="1054" y="264"/>
                </a:cubicBezTo>
                <a:cubicBezTo>
                  <a:pt x="1047" y="258"/>
                  <a:pt x="1037" y="259"/>
                  <a:pt x="1029" y="255"/>
                </a:cubicBezTo>
                <a:cubicBezTo>
                  <a:pt x="1020" y="251"/>
                  <a:pt x="1012" y="245"/>
                  <a:pt x="1004" y="239"/>
                </a:cubicBezTo>
                <a:cubicBezTo>
                  <a:pt x="995" y="232"/>
                  <a:pt x="990" y="220"/>
                  <a:pt x="980" y="214"/>
                </a:cubicBezTo>
                <a:cubicBezTo>
                  <a:pt x="965" y="206"/>
                  <a:pt x="930" y="198"/>
                  <a:pt x="930" y="198"/>
                </a:cubicBezTo>
                <a:cubicBezTo>
                  <a:pt x="904" y="171"/>
                  <a:pt x="875" y="143"/>
                  <a:pt x="840" y="132"/>
                </a:cubicBezTo>
                <a:cubicBezTo>
                  <a:pt x="791" y="144"/>
                  <a:pt x="809" y="153"/>
                  <a:pt x="774" y="173"/>
                </a:cubicBezTo>
                <a:cubicBezTo>
                  <a:pt x="751" y="186"/>
                  <a:pt x="670" y="190"/>
                  <a:pt x="667" y="190"/>
                </a:cubicBezTo>
                <a:cubicBezTo>
                  <a:pt x="659" y="195"/>
                  <a:pt x="645" y="196"/>
                  <a:pt x="642" y="206"/>
                </a:cubicBezTo>
                <a:cubicBezTo>
                  <a:pt x="626" y="262"/>
                  <a:pt x="698" y="264"/>
                  <a:pt x="733" y="272"/>
                </a:cubicBezTo>
                <a:cubicBezTo>
                  <a:pt x="699" y="304"/>
                  <a:pt x="675" y="346"/>
                  <a:pt x="642" y="379"/>
                </a:cubicBezTo>
                <a:cubicBezTo>
                  <a:pt x="654" y="433"/>
                  <a:pt x="667" y="424"/>
                  <a:pt x="684" y="469"/>
                </a:cubicBezTo>
                <a:cubicBezTo>
                  <a:pt x="646" y="483"/>
                  <a:pt x="631" y="470"/>
                  <a:pt x="618" y="511"/>
                </a:cubicBezTo>
                <a:cubicBezTo>
                  <a:pt x="626" y="516"/>
                  <a:pt x="633" y="524"/>
                  <a:pt x="642" y="527"/>
                </a:cubicBezTo>
                <a:cubicBezTo>
                  <a:pt x="663" y="535"/>
                  <a:pt x="708" y="543"/>
                  <a:pt x="708" y="543"/>
                </a:cubicBezTo>
                <a:cubicBezTo>
                  <a:pt x="736" y="540"/>
                  <a:pt x="763" y="535"/>
                  <a:pt x="791" y="535"/>
                </a:cubicBezTo>
                <a:cubicBezTo>
                  <a:pt x="885" y="535"/>
                  <a:pt x="817" y="553"/>
                  <a:pt x="873" y="535"/>
                </a:cubicBezTo>
                <a:cubicBezTo>
                  <a:pt x="868" y="512"/>
                  <a:pt x="869" y="485"/>
                  <a:pt x="848" y="469"/>
                </a:cubicBezTo>
                <a:cubicBezTo>
                  <a:pt x="841" y="464"/>
                  <a:pt x="814" y="461"/>
                  <a:pt x="823" y="461"/>
                </a:cubicBezTo>
                <a:cubicBezTo>
                  <a:pt x="837" y="461"/>
                  <a:pt x="851" y="466"/>
                  <a:pt x="865" y="469"/>
                </a:cubicBezTo>
                <a:cubicBezTo>
                  <a:pt x="896" y="502"/>
                  <a:pt x="919" y="535"/>
                  <a:pt x="963" y="552"/>
                </a:cubicBezTo>
                <a:cubicBezTo>
                  <a:pt x="932" y="598"/>
                  <a:pt x="955" y="595"/>
                  <a:pt x="996" y="585"/>
                </a:cubicBezTo>
                <a:cubicBezTo>
                  <a:pt x="1022" y="559"/>
                  <a:pt x="1020" y="528"/>
                  <a:pt x="1046" y="502"/>
                </a:cubicBezTo>
                <a:cubicBezTo>
                  <a:pt x="1021" y="570"/>
                  <a:pt x="975" y="529"/>
                  <a:pt x="922" y="519"/>
                </a:cubicBezTo>
                <a:cubicBezTo>
                  <a:pt x="895" y="490"/>
                  <a:pt x="870" y="458"/>
                  <a:pt x="832" y="445"/>
                </a:cubicBezTo>
                <a:cubicBezTo>
                  <a:pt x="818" y="448"/>
                  <a:pt x="804" y="448"/>
                  <a:pt x="791" y="453"/>
                </a:cubicBezTo>
                <a:cubicBezTo>
                  <a:pt x="762" y="465"/>
                  <a:pt x="777" y="488"/>
                  <a:pt x="733" y="502"/>
                </a:cubicBezTo>
                <a:cubicBezTo>
                  <a:pt x="722" y="509"/>
                  <a:pt x="689" y="530"/>
                  <a:pt x="684" y="543"/>
                </a:cubicBezTo>
                <a:cubicBezTo>
                  <a:pt x="654" y="624"/>
                  <a:pt x="701" y="599"/>
                  <a:pt x="634" y="642"/>
                </a:cubicBezTo>
                <a:cubicBezTo>
                  <a:pt x="585" y="632"/>
                  <a:pt x="569" y="617"/>
                  <a:pt x="535" y="585"/>
                </a:cubicBezTo>
                <a:cubicBezTo>
                  <a:pt x="529" y="567"/>
                  <a:pt x="513" y="553"/>
                  <a:pt x="511" y="535"/>
                </a:cubicBezTo>
                <a:cubicBezTo>
                  <a:pt x="509" y="514"/>
                  <a:pt x="520" y="482"/>
                  <a:pt x="527" y="461"/>
                </a:cubicBezTo>
                <a:cubicBezTo>
                  <a:pt x="524" y="442"/>
                  <a:pt x="525" y="422"/>
                  <a:pt x="519" y="404"/>
                </a:cubicBezTo>
                <a:cubicBezTo>
                  <a:pt x="509" y="373"/>
                  <a:pt x="421" y="331"/>
                  <a:pt x="396" y="313"/>
                </a:cubicBezTo>
                <a:cubicBezTo>
                  <a:pt x="367" y="322"/>
                  <a:pt x="328" y="357"/>
                  <a:pt x="363" y="305"/>
                </a:cubicBezTo>
                <a:cubicBezTo>
                  <a:pt x="373" y="221"/>
                  <a:pt x="362" y="217"/>
                  <a:pt x="445" y="231"/>
                </a:cubicBezTo>
                <a:cubicBezTo>
                  <a:pt x="610" y="219"/>
                  <a:pt x="527" y="260"/>
                  <a:pt x="560" y="173"/>
                </a:cubicBezTo>
                <a:cubicBezTo>
                  <a:pt x="563" y="166"/>
                  <a:pt x="571" y="162"/>
                  <a:pt x="577" y="157"/>
                </a:cubicBezTo>
                <a:cubicBezTo>
                  <a:pt x="569" y="111"/>
                  <a:pt x="571" y="90"/>
                  <a:pt x="527" y="74"/>
                </a:cubicBezTo>
                <a:cubicBezTo>
                  <a:pt x="516" y="77"/>
                  <a:pt x="503" y="77"/>
                  <a:pt x="494" y="83"/>
                </a:cubicBezTo>
                <a:cubicBezTo>
                  <a:pt x="450" y="112"/>
                  <a:pt x="506" y="125"/>
                  <a:pt x="527" y="132"/>
                </a:cubicBezTo>
                <a:cubicBezTo>
                  <a:pt x="516" y="97"/>
                  <a:pt x="528" y="111"/>
                  <a:pt x="494" y="99"/>
                </a:cubicBezTo>
                <a:cubicBezTo>
                  <a:pt x="472" y="91"/>
                  <a:pt x="428" y="74"/>
                  <a:pt x="428" y="74"/>
                </a:cubicBezTo>
                <a:cubicBezTo>
                  <a:pt x="369" y="82"/>
                  <a:pt x="333" y="65"/>
                  <a:pt x="371" y="148"/>
                </a:cubicBezTo>
                <a:cubicBezTo>
                  <a:pt x="379" y="166"/>
                  <a:pt x="393" y="184"/>
                  <a:pt x="412" y="190"/>
                </a:cubicBezTo>
                <a:cubicBezTo>
                  <a:pt x="428" y="195"/>
                  <a:pt x="461" y="206"/>
                  <a:pt x="461" y="206"/>
                </a:cubicBezTo>
                <a:cubicBezTo>
                  <a:pt x="474" y="264"/>
                  <a:pt x="494" y="281"/>
                  <a:pt x="544" y="313"/>
                </a:cubicBezTo>
                <a:cubicBezTo>
                  <a:pt x="480" y="377"/>
                  <a:pt x="599" y="347"/>
                  <a:pt x="610" y="346"/>
                </a:cubicBezTo>
                <a:cubicBezTo>
                  <a:pt x="667" y="327"/>
                  <a:pt x="643" y="336"/>
                  <a:pt x="684" y="321"/>
                </a:cubicBezTo>
                <a:cubicBezTo>
                  <a:pt x="630" y="375"/>
                  <a:pt x="528" y="397"/>
                  <a:pt x="453" y="412"/>
                </a:cubicBezTo>
                <a:cubicBezTo>
                  <a:pt x="419" y="462"/>
                  <a:pt x="386" y="423"/>
                  <a:pt x="346" y="461"/>
                </a:cubicBezTo>
                <a:cubicBezTo>
                  <a:pt x="358" y="511"/>
                  <a:pt x="387" y="527"/>
                  <a:pt x="437" y="543"/>
                </a:cubicBezTo>
                <a:cubicBezTo>
                  <a:pt x="462" y="570"/>
                  <a:pt x="491" y="569"/>
                  <a:pt x="445" y="585"/>
                </a:cubicBezTo>
                <a:cubicBezTo>
                  <a:pt x="425" y="603"/>
                  <a:pt x="406" y="607"/>
                  <a:pt x="387" y="626"/>
                </a:cubicBezTo>
                <a:cubicBezTo>
                  <a:pt x="378" y="654"/>
                  <a:pt x="370" y="660"/>
                  <a:pt x="396" y="692"/>
                </a:cubicBezTo>
                <a:cubicBezTo>
                  <a:pt x="401" y="699"/>
                  <a:pt x="412" y="697"/>
                  <a:pt x="420" y="700"/>
                </a:cubicBezTo>
                <a:cubicBezTo>
                  <a:pt x="437" y="707"/>
                  <a:pt x="454" y="715"/>
                  <a:pt x="470" y="724"/>
                </a:cubicBezTo>
                <a:cubicBezTo>
                  <a:pt x="514" y="748"/>
                  <a:pt x="550" y="766"/>
                  <a:pt x="601" y="774"/>
                </a:cubicBezTo>
                <a:cubicBezTo>
                  <a:pt x="635" y="766"/>
                  <a:pt x="666" y="756"/>
                  <a:pt x="700" y="749"/>
                </a:cubicBezTo>
                <a:cubicBezTo>
                  <a:pt x="751" y="717"/>
                  <a:pt x="756" y="728"/>
                  <a:pt x="766" y="782"/>
                </a:cubicBezTo>
                <a:cubicBezTo>
                  <a:pt x="773" y="735"/>
                  <a:pt x="785" y="695"/>
                  <a:pt x="799" y="650"/>
                </a:cubicBezTo>
                <a:cubicBezTo>
                  <a:pt x="762" y="626"/>
                  <a:pt x="753" y="625"/>
                  <a:pt x="708" y="634"/>
                </a:cubicBezTo>
                <a:cubicBezTo>
                  <a:pt x="698" y="650"/>
                  <a:pt x="679" y="711"/>
                  <a:pt x="675" y="716"/>
                </a:cubicBezTo>
                <a:cubicBezTo>
                  <a:pt x="670" y="723"/>
                  <a:pt x="659" y="721"/>
                  <a:pt x="651" y="724"/>
                </a:cubicBezTo>
                <a:cubicBezTo>
                  <a:pt x="625" y="750"/>
                  <a:pt x="634" y="768"/>
                  <a:pt x="618" y="799"/>
                </a:cubicBezTo>
                <a:cubicBezTo>
                  <a:pt x="613" y="809"/>
                  <a:pt x="584" y="826"/>
                  <a:pt x="577" y="831"/>
                </a:cubicBezTo>
                <a:cubicBezTo>
                  <a:pt x="550" y="822"/>
                  <a:pt x="537" y="808"/>
                  <a:pt x="511" y="799"/>
                </a:cubicBezTo>
                <a:cubicBezTo>
                  <a:pt x="503" y="793"/>
                  <a:pt x="496" y="783"/>
                  <a:pt x="486" y="782"/>
                </a:cubicBezTo>
                <a:cubicBezTo>
                  <a:pt x="470" y="780"/>
                  <a:pt x="454" y="790"/>
                  <a:pt x="437" y="790"/>
                </a:cubicBezTo>
                <a:cubicBezTo>
                  <a:pt x="404" y="790"/>
                  <a:pt x="371" y="785"/>
                  <a:pt x="338" y="782"/>
                </a:cubicBezTo>
                <a:cubicBezTo>
                  <a:pt x="327" y="749"/>
                  <a:pt x="325" y="721"/>
                  <a:pt x="305" y="692"/>
                </a:cubicBezTo>
                <a:cubicBezTo>
                  <a:pt x="291" y="695"/>
                  <a:pt x="226" y="712"/>
                  <a:pt x="215" y="692"/>
                </a:cubicBezTo>
                <a:cubicBezTo>
                  <a:pt x="204" y="672"/>
                  <a:pt x="220" y="620"/>
                  <a:pt x="239" y="601"/>
                </a:cubicBezTo>
                <a:cubicBezTo>
                  <a:pt x="275" y="565"/>
                  <a:pt x="366" y="571"/>
                  <a:pt x="404" y="568"/>
                </a:cubicBezTo>
                <a:cubicBezTo>
                  <a:pt x="429" y="542"/>
                  <a:pt x="434" y="527"/>
                  <a:pt x="445" y="494"/>
                </a:cubicBezTo>
                <a:cubicBezTo>
                  <a:pt x="424" y="429"/>
                  <a:pt x="382" y="456"/>
                  <a:pt x="330" y="469"/>
                </a:cubicBezTo>
                <a:cubicBezTo>
                  <a:pt x="274" y="506"/>
                  <a:pt x="294" y="487"/>
                  <a:pt x="264" y="519"/>
                </a:cubicBezTo>
                <a:cubicBezTo>
                  <a:pt x="227" y="507"/>
                  <a:pt x="224" y="486"/>
                  <a:pt x="198" y="461"/>
                </a:cubicBezTo>
                <a:cubicBezTo>
                  <a:pt x="178" y="441"/>
                  <a:pt x="143" y="413"/>
                  <a:pt x="116" y="404"/>
                </a:cubicBezTo>
                <a:cubicBezTo>
                  <a:pt x="108" y="407"/>
                  <a:pt x="97" y="406"/>
                  <a:pt x="91" y="412"/>
                </a:cubicBezTo>
                <a:cubicBezTo>
                  <a:pt x="85" y="418"/>
                  <a:pt x="91" y="436"/>
                  <a:pt x="83" y="436"/>
                </a:cubicBezTo>
                <a:cubicBezTo>
                  <a:pt x="73" y="436"/>
                  <a:pt x="74" y="418"/>
                  <a:pt x="66" y="412"/>
                </a:cubicBezTo>
                <a:cubicBezTo>
                  <a:pt x="59" y="407"/>
                  <a:pt x="50" y="407"/>
                  <a:pt x="42" y="404"/>
                </a:cubicBezTo>
                <a:cubicBezTo>
                  <a:pt x="38" y="407"/>
                  <a:pt x="0" y="434"/>
                  <a:pt x="34" y="445"/>
                </a:cubicBezTo>
                <a:cubicBezTo>
                  <a:pt x="43" y="448"/>
                  <a:pt x="86" y="432"/>
                  <a:pt x="99" y="428"/>
                </a:cubicBezTo>
                <a:cubicBezTo>
                  <a:pt x="116" y="412"/>
                  <a:pt x="128" y="382"/>
                  <a:pt x="149" y="371"/>
                </a:cubicBezTo>
                <a:cubicBezTo>
                  <a:pt x="170" y="361"/>
                  <a:pt x="212" y="347"/>
                  <a:pt x="239" y="338"/>
                </a:cubicBezTo>
                <a:cubicBezTo>
                  <a:pt x="231" y="314"/>
                  <a:pt x="232" y="302"/>
                  <a:pt x="206" y="288"/>
                </a:cubicBezTo>
                <a:cubicBezTo>
                  <a:pt x="176" y="271"/>
                  <a:pt x="137" y="272"/>
                  <a:pt x="165" y="272"/>
                </a:cubicBezTo>
              </a:path>
            </a:pathLst>
          </a:custGeom>
          <a:noFill/>
          <a:ln w="28575" cmpd="sng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48" name="AutoShape 68"/>
          <p:cNvSpPr>
            <a:spLocks noChangeArrowheads="1"/>
          </p:cNvSpPr>
          <p:nvPr/>
        </p:nvSpPr>
        <p:spPr bwMode="auto">
          <a:xfrm>
            <a:off x="6659563" y="4005263"/>
            <a:ext cx="2305050" cy="503237"/>
          </a:xfrm>
          <a:prstGeom prst="wedgeRoundRectCallout">
            <a:avLst>
              <a:gd name="adj1" fmla="val -16458"/>
              <a:gd name="adj2" fmla="val -204889"/>
              <a:gd name="adj3" fmla="val 16667"/>
            </a:avLst>
          </a:prstGeom>
          <a:solidFill>
            <a:srgbClr val="800000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改為集水廊道</a:t>
            </a:r>
          </a:p>
        </p:txBody>
      </p:sp>
      <p:sp>
        <p:nvSpPr>
          <p:cNvPr id="1658949" name="Rectangle 69"/>
          <p:cNvSpPr>
            <a:spLocks noChangeArrowheads="1"/>
          </p:cNvSpPr>
          <p:nvPr/>
        </p:nvSpPr>
        <p:spPr bwMode="auto">
          <a:xfrm>
            <a:off x="539750" y="333375"/>
            <a:ext cx="8208963" cy="879475"/>
          </a:xfrm>
          <a:prstGeom prst="rect">
            <a:avLst/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7961" dir="2700000" algn="ctr" rotWithShape="0">
              <a:srgbClr val="080808"/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修正高屏大湖計畫內容</a:t>
            </a: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（</a:t>
            </a:r>
            <a:r>
              <a:rPr lang="en-US" altLang="zh-TW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30</a:t>
            </a: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億）</a:t>
            </a:r>
          </a:p>
        </p:txBody>
      </p:sp>
      <p:sp>
        <p:nvSpPr>
          <p:cNvPr id="1658950" name="Freeform 70"/>
          <p:cNvSpPr>
            <a:spLocks/>
          </p:cNvSpPr>
          <p:nvPr/>
        </p:nvSpPr>
        <p:spPr bwMode="auto">
          <a:xfrm>
            <a:off x="6143625" y="1533525"/>
            <a:ext cx="168275" cy="250825"/>
          </a:xfrm>
          <a:custGeom>
            <a:avLst/>
            <a:gdLst>
              <a:gd name="T0" fmla="*/ 2147483647 w 106"/>
              <a:gd name="T1" fmla="*/ 2147483647 h 158"/>
              <a:gd name="T2" fmla="*/ 2147483647 w 106"/>
              <a:gd name="T3" fmla="*/ 2147483647 h 158"/>
              <a:gd name="T4" fmla="*/ 2147483647 w 106"/>
              <a:gd name="T5" fmla="*/ 2147483647 h 158"/>
              <a:gd name="T6" fmla="*/ 2147483647 w 106"/>
              <a:gd name="T7" fmla="*/ 2147483647 h 158"/>
              <a:gd name="T8" fmla="*/ 0 60000 65536"/>
              <a:gd name="T9" fmla="*/ 0 60000 65536"/>
              <a:gd name="T10" fmla="*/ 0 60000 65536"/>
              <a:gd name="T11" fmla="*/ 0 60000 65536"/>
              <a:gd name="T12" fmla="*/ 0 w 106"/>
              <a:gd name="T13" fmla="*/ 0 h 158"/>
              <a:gd name="T14" fmla="*/ 106 w 106"/>
              <a:gd name="T15" fmla="*/ 158 h 15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06" h="158">
                <a:moveTo>
                  <a:pt x="8" y="60"/>
                </a:moveTo>
                <a:cubicBezTo>
                  <a:pt x="16" y="37"/>
                  <a:pt x="92" y="0"/>
                  <a:pt x="99" y="15"/>
                </a:cubicBezTo>
                <a:cubicBezTo>
                  <a:pt x="106" y="30"/>
                  <a:pt x="68" y="144"/>
                  <a:pt x="53" y="151"/>
                </a:cubicBezTo>
                <a:cubicBezTo>
                  <a:pt x="38" y="158"/>
                  <a:pt x="0" y="83"/>
                  <a:pt x="8" y="60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51" name="Freeform 71"/>
          <p:cNvSpPr>
            <a:spLocks/>
          </p:cNvSpPr>
          <p:nvPr/>
        </p:nvSpPr>
        <p:spPr bwMode="auto">
          <a:xfrm>
            <a:off x="6359525" y="1773238"/>
            <a:ext cx="300038" cy="227012"/>
          </a:xfrm>
          <a:custGeom>
            <a:avLst/>
            <a:gdLst>
              <a:gd name="T0" fmla="*/ 2147483647 w 106"/>
              <a:gd name="T1" fmla="*/ 2147483647 h 158"/>
              <a:gd name="T2" fmla="*/ 2147483647 w 106"/>
              <a:gd name="T3" fmla="*/ 2147483647 h 158"/>
              <a:gd name="T4" fmla="*/ 2147483647 w 106"/>
              <a:gd name="T5" fmla="*/ 2147483647 h 158"/>
              <a:gd name="T6" fmla="*/ 2147483647 w 106"/>
              <a:gd name="T7" fmla="*/ 2147483647 h 158"/>
              <a:gd name="T8" fmla="*/ 0 60000 65536"/>
              <a:gd name="T9" fmla="*/ 0 60000 65536"/>
              <a:gd name="T10" fmla="*/ 0 60000 65536"/>
              <a:gd name="T11" fmla="*/ 0 60000 65536"/>
              <a:gd name="T12" fmla="*/ 0 w 106"/>
              <a:gd name="T13" fmla="*/ 0 h 158"/>
              <a:gd name="T14" fmla="*/ 106 w 106"/>
              <a:gd name="T15" fmla="*/ 158 h 15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06" h="158">
                <a:moveTo>
                  <a:pt x="8" y="60"/>
                </a:moveTo>
                <a:cubicBezTo>
                  <a:pt x="16" y="37"/>
                  <a:pt x="92" y="0"/>
                  <a:pt x="99" y="15"/>
                </a:cubicBezTo>
                <a:cubicBezTo>
                  <a:pt x="106" y="30"/>
                  <a:pt x="68" y="144"/>
                  <a:pt x="53" y="151"/>
                </a:cubicBezTo>
                <a:cubicBezTo>
                  <a:pt x="38" y="158"/>
                  <a:pt x="0" y="83"/>
                  <a:pt x="8" y="60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52" name="Freeform 72"/>
          <p:cNvSpPr>
            <a:spLocks/>
          </p:cNvSpPr>
          <p:nvPr/>
        </p:nvSpPr>
        <p:spPr bwMode="auto">
          <a:xfrm>
            <a:off x="5795963" y="1916113"/>
            <a:ext cx="384175" cy="144462"/>
          </a:xfrm>
          <a:custGeom>
            <a:avLst/>
            <a:gdLst>
              <a:gd name="T0" fmla="*/ 2147483647 w 106"/>
              <a:gd name="T1" fmla="*/ 2147483647 h 158"/>
              <a:gd name="T2" fmla="*/ 2147483647 w 106"/>
              <a:gd name="T3" fmla="*/ 2147483647 h 158"/>
              <a:gd name="T4" fmla="*/ 2147483647 w 106"/>
              <a:gd name="T5" fmla="*/ 2147483647 h 158"/>
              <a:gd name="T6" fmla="*/ 2147483647 w 106"/>
              <a:gd name="T7" fmla="*/ 2147483647 h 158"/>
              <a:gd name="T8" fmla="*/ 0 60000 65536"/>
              <a:gd name="T9" fmla="*/ 0 60000 65536"/>
              <a:gd name="T10" fmla="*/ 0 60000 65536"/>
              <a:gd name="T11" fmla="*/ 0 60000 65536"/>
              <a:gd name="T12" fmla="*/ 0 w 106"/>
              <a:gd name="T13" fmla="*/ 0 h 158"/>
              <a:gd name="T14" fmla="*/ 106 w 106"/>
              <a:gd name="T15" fmla="*/ 158 h 15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06" h="158">
                <a:moveTo>
                  <a:pt x="8" y="60"/>
                </a:moveTo>
                <a:cubicBezTo>
                  <a:pt x="16" y="37"/>
                  <a:pt x="92" y="0"/>
                  <a:pt x="99" y="15"/>
                </a:cubicBezTo>
                <a:cubicBezTo>
                  <a:pt x="106" y="30"/>
                  <a:pt x="68" y="144"/>
                  <a:pt x="53" y="151"/>
                </a:cubicBezTo>
                <a:cubicBezTo>
                  <a:pt x="38" y="158"/>
                  <a:pt x="0" y="83"/>
                  <a:pt x="8" y="60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53" name="Freeform 73"/>
          <p:cNvSpPr>
            <a:spLocks/>
          </p:cNvSpPr>
          <p:nvPr/>
        </p:nvSpPr>
        <p:spPr bwMode="auto">
          <a:xfrm>
            <a:off x="6877050" y="1773238"/>
            <a:ext cx="358775" cy="227012"/>
          </a:xfrm>
          <a:custGeom>
            <a:avLst/>
            <a:gdLst>
              <a:gd name="T0" fmla="*/ 2147483647 w 106"/>
              <a:gd name="T1" fmla="*/ 2147483647 h 158"/>
              <a:gd name="T2" fmla="*/ 2147483647 w 106"/>
              <a:gd name="T3" fmla="*/ 2147483647 h 158"/>
              <a:gd name="T4" fmla="*/ 2147483647 w 106"/>
              <a:gd name="T5" fmla="*/ 2147483647 h 158"/>
              <a:gd name="T6" fmla="*/ 2147483647 w 106"/>
              <a:gd name="T7" fmla="*/ 2147483647 h 158"/>
              <a:gd name="T8" fmla="*/ 0 60000 65536"/>
              <a:gd name="T9" fmla="*/ 0 60000 65536"/>
              <a:gd name="T10" fmla="*/ 0 60000 65536"/>
              <a:gd name="T11" fmla="*/ 0 60000 65536"/>
              <a:gd name="T12" fmla="*/ 0 w 106"/>
              <a:gd name="T13" fmla="*/ 0 h 158"/>
              <a:gd name="T14" fmla="*/ 106 w 106"/>
              <a:gd name="T15" fmla="*/ 158 h 15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06" h="158">
                <a:moveTo>
                  <a:pt x="8" y="60"/>
                </a:moveTo>
                <a:cubicBezTo>
                  <a:pt x="16" y="37"/>
                  <a:pt x="92" y="0"/>
                  <a:pt x="99" y="15"/>
                </a:cubicBezTo>
                <a:cubicBezTo>
                  <a:pt x="106" y="30"/>
                  <a:pt x="68" y="144"/>
                  <a:pt x="53" y="151"/>
                </a:cubicBezTo>
                <a:cubicBezTo>
                  <a:pt x="38" y="158"/>
                  <a:pt x="0" y="83"/>
                  <a:pt x="8" y="60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54" name="Freeform 74"/>
          <p:cNvSpPr>
            <a:spLocks/>
          </p:cNvSpPr>
          <p:nvPr/>
        </p:nvSpPr>
        <p:spPr bwMode="auto">
          <a:xfrm>
            <a:off x="5867400" y="2276475"/>
            <a:ext cx="865188" cy="144463"/>
          </a:xfrm>
          <a:custGeom>
            <a:avLst/>
            <a:gdLst>
              <a:gd name="T0" fmla="*/ 2147483647 w 106"/>
              <a:gd name="T1" fmla="*/ 2147483647 h 158"/>
              <a:gd name="T2" fmla="*/ 2147483647 w 106"/>
              <a:gd name="T3" fmla="*/ 2147483647 h 158"/>
              <a:gd name="T4" fmla="*/ 2147483647 w 106"/>
              <a:gd name="T5" fmla="*/ 2147483647 h 158"/>
              <a:gd name="T6" fmla="*/ 2147483647 w 106"/>
              <a:gd name="T7" fmla="*/ 2147483647 h 158"/>
              <a:gd name="T8" fmla="*/ 0 60000 65536"/>
              <a:gd name="T9" fmla="*/ 0 60000 65536"/>
              <a:gd name="T10" fmla="*/ 0 60000 65536"/>
              <a:gd name="T11" fmla="*/ 0 60000 65536"/>
              <a:gd name="T12" fmla="*/ 0 w 106"/>
              <a:gd name="T13" fmla="*/ 0 h 158"/>
              <a:gd name="T14" fmla="*/ 106 w 106"/>
              <a:gd name="T15" fmla="*/ 158 h 15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06" h="158">
                <a:moveTo>
                  <a:pt x="8" y="60"/>
                </a:moveTo>
                <a:cubicBezTo>
                  <a:pt x="16" y="37"/>
                  <a:pt x="92" y="0"/>
                  <a:pt x="99" y="15"/>
                </a:cubicBezTo>
                <a:cubicBezTo>
                  <a:pt x="106" y="30"/>
                  <a:pt x="68" y="144"/>
                  <a:pt x="53" y="151"/>
                </a:cubicBezTo>
                <a:cubicBezTo>
                  <a:pt x="38" y="158"/>
                  <a:pt x="0" y="83"/>
                  <a:pt x="8" y="60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55" name="AutoShape 75"/>
          <p:cNvSpPr>
            <a:spLocks noChangeArrowheads="1"/>
          </p:cNvSpPr>
          <p:nvPr/>
        </p:nvSpPr>
        <p:spPr bwMode="auto">
          <a:xfrm>
            <a:off x="1331913" y="1557338"/>
            <a:ext cx="3313112" cy="1368425"/>
          </a:xfrm>
          <a:prstGeom prst="wedgeRoundRectCallout">
            <a:avLst>
              <a:gd name="adj1" fmla="val 87037"/>
              <a:gd name="adj2" fmla="val 38745"/>
              <a:gd name="adj3" fmla="val 16667"/>
            </a:avLst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美濃平原</a:t>
            </a:r>
          </a:p>
          <a:p>
            <a:pPr algn="ctr">
              <a:defRPr/>
            </a:pP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永續水利用計畫</a:t>
            </a:r>
          </a:p>
        </p:txBody>
      </p:sp>
      <p:sp>
        <p:nvSpPr>
          <p:cNvPr id="1658956" name="Rectangle 76"/>
          <p:cNvSpPr>
            <a:spLocks noChangeArrowheads="1"/>
          </p:cNvSpPr>
          <p:nvPr/>
        </p:nvSpPr>
        <p:spPr bwMode="auto">
          <a:xfrm>
            <a:off x="323850" y="5373688"/>
            <a:ext cx="8642350" cy="865187"/>
          </a:xfrm>
          <a:prstGeom prst="rec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地下水補注 ＋ 人工湖防洪蓄水 ＋ 煙田</a:t>
            </a:r>
            <a:r>
              <a:rPr lang="zh-TW" altLang="zh-TW" sz="24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、</a:t>
            </a: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休耕田種水</a:t>
            </a:r>
          </a:p>
        </p:txBody>
      </p:sp>
      <p:sp>
        <p:nvSpPr>
          <p:cNvPr id="1658957" name="Oval 77"/>
          <p:cNvSpPr>
            <a:spLocks noChangeArrowheads="1"/>
          </p:cNvSpPr>
          <p:nvPr/>
        </p:nvSpPr>
        <p:spPr bwMode="auto">
          <a:xfrm rot="2434682">
            <a:off x="4092575" y="3802063"/>
            <a:ext cx="708025" cy="1296987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8958" name="AutoShape 78"/>
          <p:cNvSpPr>
            <a:spLocks noChangeArrowheads="1"/>
          </p:cNvSpPr>
          <p:nvPr/>
        </p:nvSpPr>
        <p:spPr bwMode="auto">
          <a:xfrm>
            <a:off x="3492500" y="3213100"/>
            <a:ext cx="1943100" cy="431800"/>
          </a:xfrm>
          <a:prstGeom prst="wedgeRoundRectCallout">
            <a:avLst>
              <a:gd name="adj1" fmla="val 3269"/>
              <a:gd name="adj2" fmla="val 215440"/>
              <a:gd name="adj3" fmla="val 16667"/>
            </a:avLst>
          </a:prstGeom>
          <a:solidFill>
            <a:srgbClr val="800000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>
                <a:latin typeface="Times New Roman" pitchFamily="18" charset="0"/>
                <a:ea typeface="標楷體" pitchFamily="65" charset="-120"/>
              </a:rPr>
              <a:t>最佳的補注區</a:t>
            </a:r>
          </a:p>
        </p:txBody>
      </p:sp>
      <p:sp>
        <p:nvSpPr>
          <p:cNvPr id="1658959" name="Text Box 79"/>
          <p:cNvSpPr txBox="1">
            <a:spLocks noChangeArrowheads="1"/>
          </p:cNvSpPr>
          <p:nvPr/>
        </p:nvSpPr>
        <p:spPr bwMode="auto">
          <a:xfrm>
            <a:off x="7596188" y="1125538"/>
            <a:ext cx="792162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7200" b="1">
                <a:solidFill>
                  <a:srgbClr val="FF0000"/>
                </a:solidFill>
                <a:latin typeface="Arial" pitchFamily="34" charset="0"/>
              </a:rPr>
              <a:t>X</a:t>
            </a:r>
          </a:p>
        </p:txBody>
      </p:sp>
      <p:sp>
        <p:nvSpPr>
          <p:cNvPr id="1658960" name="Text Box 80"/>
          <p:cNvSpPr txBox="1">
            <a:spLocks noChangeArrowheads="1"/>
          </p:cNvSpPr>
          <p:nvPr/>
        </p:nvSpPr>
        <p:spPr bwMode="auto">
          <a:xfrm>
            <a:off x="2124075" y="3213100"/>
            <a:ext cx="792163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7200" b="1">
                <a:solidFill>
                  <a:srgbClr val="FF0000"/>
                </a:solidFill>
                <a:latin typeface="Arial" pitchFamily="34" charset="0"/>
              </a:rPr>
              <a:t>X</a:t>
            </a:r>
          </a:p>
        </p:txBody>
      </p:sp>
      <p:sp>
        <p:nvSpPr>
          <p:cNvPr id="1658961" name="Text Box 81"/>
          <p:cNvSpPr txBox="1">
            <a:spLocks noChangeArrowheads="1"/>
          </p:cNvSpPr>
          <p:nvPr/>
        </p:nvSpPr>
        <p:spPr bwMode="auto">
          <a:xfrm>
            <a:off x="899592" y="4221088"/>
            <a:ext cx="792162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TW" sz="7200" b="1" dirty="0">
                <a:solidFill>
                  <a:srgbClr val="FF0000"/>
                </a:solidFill>
                <a:latin typeface="Arial" pitchFamily="34" charset="0"/>
              </a:rPr>
              <a:t>X</a:t>
            </a:r>
          </a:p>
        </p:txBody>
      </p:sp>
      <p:sp>
        <p:nvSpPr>
          <p:cNvPr id="1658962" name="Line 82"/>
          <p:cNvSpPr>
            <a:spLocks noChangeShapeType="1"/>
          </p:cNvSpPr>
          <p:nvPr/>
        </p:nvSpPr>
        <p:spPr bwMode="auto">
          <a:xfrm flipH="1">
            <a:off x="3924300" y="4868863"/>
            <a:ext cx="0" cy="720725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63" name="Line 83"/>
          <p:cNvSpPr>
            <a:spLocks noChangeShapeType="1"/>
          </p:cNvSpPr>
          <p:nvPr/>
        </p:nvSpPr>
        <p:spPr bwMode="auto">
          <a:xfrm>
            <a:off x="4356100" y="4868863"/>
            <a:ext cx="0" cy="720725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58964" name="Line 84"/>
          <p:cNvSpPr>
            <a:spLocks noChangeShapeType="1"/>
          </p:cNvSpPr>
          <p:nvPr/>
        </p:nvSpPr>
        <p:spPr bwMode="auto">
          <a:xfrm>
            <a:off x="4716463" y="4724400"/>
            <a:ext cx="0" cy="86518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58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658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658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1000"/>
                                        <p:tgtEl>
                                          <p:spTgt spid="1658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2" dur="500"/>
                                        <p:tgtEl>
                                          <p:spTgt spid="1658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658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1658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658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658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658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6589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658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658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658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1658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500"/>
                                        <p:tgtEl>
                                          <p:spTgt spid="1658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500"/>
                            </p:stCondLst>
                            <p:childTnLst>
                              <p:par>
                                <p:cTn id="6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658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1000"/>
                                        <p:tgtEl>
                                          <p:spTgt spid="1658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000"/>
                            </p:stCondLst>
                            <p:childTnLst>
                              <p:par>
                                <p:cTn id="6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658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8946" grpId="0" animBg="1"/>
      <p:bldP spid="1658947" grpId="0" animBg="1"/>
      <p:bldP spid="1658948" grpId="0" animBg="1"/>
      <p:bldP spid="1658949" grpId="0" animBg="1"/>
      <p:bldP spid="1658950" grpId="0" animBg="1"/>
      <p:bldP spid="1658951" grpId="0" animBg="1"/>
      <p:bldP spid="1658952" grpId="0" animBg="1"/>
      <p:bldP spid="1658953" grpId="0" animBg="1"/>
      <p:bldP spid="1658954" grpId="0" animBg="1"/>
      <p:bldP spid="1658955" grpId="0" animBg="1"/>
      <p:bldP spid="1658956" grpId="0" animBg="1"/>
      <p:bldP spid="1658957" grpId="0" animBg="1"/>
      <p:bldP spid="1658958" grpId="0" animBg="1"/>
      <p:bldP spid="1658959" grpId="0"/>
      <p:bldP spid="1658960" grpId="0"/>
      <p:bldP spid="1658961" grpId="0"/>
      <p:bldP spid="1658962" grpId="0" animBg="1"/>
      <p:bldP spid="1658963" grpId="0" animBg="1"/>
      <p:bldP spid="1658964" grpId="0" animBg="1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4546" name="Rectangle 2"/>
          <p:cNvSpPr>
            <a:spLocks noChangeArrowheads="1"/>
          </p:cNvSpPr>
          <p:nvPr/>
        </p:nvSpPr>
        <p:spPr bwMode="auto">
          <a:xfrm>
            <a:off x="971550" y="115888"/>
            <a:ext cx="7561263" cy="838200"/>
          </a:xfrm>
          <a:prstGeom prst="rec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標楷體" pitchFamily="65" charset="-120"/>
              </a:rPr>
              <a:t>高屏大湖補注與取水位址之建議</a:t>
            </a:r>
          </a:p>
        </p:txBody>
      </p:sp>
      <p:pic>
        <p:nvPicPr>
          <p:cNvPr id="778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954088"/>
            <a:ext cx="7086600" cy="595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4548" name="Text Box 4"/>
          <p:cNvSpPr txBox="1">
            <a:spLocks noChangeArrowheads="1"/>
          </p:cNvSpPr>
          <p:nvPr/>
        </p:nvSpPr>
        <p:spPr bwMode="auto">
          <a:xfrm>
            <a:off x="323850" y="1079500"/>
            <a:ext cx="3352800" cy="1069975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zh-TW" altLang="en-US" sz="16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豐水期引水，由人工湖入滲荖濃溪沖積扇扇頂區及吉洋一帶之地下含水層，藉由“以豐濟枯”方式達到地表地下水聯合運用之目的</a:t>
            </a:r>
            <a:endParaRPr lang="zh-TW" altLang="en-US" sz="2400" b="1">
              <a:solidFill>
                <a:srgbClr val="000066"/>
              </a:solidFill>
              <a:latin typeface="Times New Roman" pitchFamily="18" charset="0"/>
            </a:endParaRPr>
          </a:p>
        </p:txBody>
      </p:sp>
      <p:sp>
        <p:nvSpPr>
          <p:cNvPr id="77829" name="Freeform 5"/>
          <p:cNvSpPr>
            <a:spLocks/>
          </p:cNvSpPr>
          <p:nvPr/>
        </p:nvSpPr>
        <p:spPr bwMode="auto">
          <a:xfrm>
            <a:off x="4267200" y="2173288"/>
            <a:ext cx="3733800" cy="2971800"/>
          </a:xfrm>
          <a:custGeom>
            <a:avLst/>
            <a:gdLst>
              <a:gd name="T0" fmla="*/ 2147483647 w 2352"/>
              <a:gd name="T1" fmla="*/ 2147483647 h 1872"/>
              <a:gd name="T2" fmla="*/ 2147483647 w 2352"/>
              <a:gd name="T3" fmla="*/ 0 h 1872"/>
              <a:gd name="T4" fmla="*/ 2147483647 w 2352"/>
              <a:gd name="T5" fmla="*/ 2147483647 h 1872"/>
              <a:gd name="T6" fmla="*/ 2147483647 w 2352"/>
              <a:gd name="T7" fmla="*/ 2147483647 h 1872"/>
              <a:gd name="T8" fmla="*/ 2147483647 w 2352"/>
              <a:gd name="T9" fmla="*/ 2147483647 h 1872"/>
              <a:gd name="T10" fmla="*/ 2147483647 w 2352"/>
              <a:gd name="T11" fmla="*/ 2147483647 h 1872"/>
              <a:gd name="T12" fmla="*/ 2147483647 w 2352"/>
              <a:gd name="T13" fmla="*/ 2147483647 h 1872"/>
              <a:gd name="T14" fmla="*/ 2147483647 w 2352"/>
              <a:gd name="T15" fmla="*/ 2147483647 h 1872"/>
              <a:gd name="T16" fmla="*/ 2147483647 w 2352"/>
              <a:gd name="T17" fmla="*/ 2147483647 h 1872"/>
              <a:gd name="T18" fmla="*/ 2147483647 w 2352"/>
              <a:gd name="T19" fmla="*/ 2147483647 h 1872"/>
              <a:gd name="T20" fmla="*/ 2147483647 w 2352"/>
              <a:gd name="T21" fmla="*/ 2147483647 h 1872"/>
              <a:gd name="T22" fmla="*/ 2147483647 w 2352"/>
              <a:gd name="T23" fmla="*/ 2147483647 h 1872"/>
              <a:gd name="T24" fmla="*/ 2147483647 w 2352"/>
              <a:gd name="T25" fmla="*/ 2147483647 h 1872"/>
              <a:gd name="T26" fmla="*/ 2147483647 w 2352"/>
              <a:gd name="T27" fmla="*/ 2147483647 h 1872"/>
              <a:gd name="T28" fmla="*/ 2147483647 w 2352"/>
              <a:gd name="T29" fmla="*/ 2147483647 h 1872"/>
              <a:gd name="T30" fmla="*/ 0 w 2352"/>
              <a:gd name="T31" fmla="*/ 2147483647 h 1872"/>
              <a:gd name="T32" fmla="*/ 2147483647 w 2352"/>
              <a:gd name="T33" fmla="*/ 2147483647 h 1872"/>
              <a:gd name="T34" fmla="*/ 2147483647 w 2352"/>
              <a:gd name="T35" fmla="*/ 2147483647 h 1872"/>
              <a:gd name="T36" fmla="*/ 2147483647 w 2352"/>
              <a:gd name="T37" fmla="*/ 2147483647 h 1872"/>
              <a:gd name="T38" fmla="*/ 2147483647 w 2352"/>
              <a:gd name="T39" fmla="*/ 2147483647 h 1872"/>
              <a:gd name="T40" fmla="*/ 2147483647 w 2352"/>
              <a:gd name="T41" fmla="*/ 2147483647 h 1872"/>
              <a:gd name="T42" fmla="*/ 2147483647 w 2352"/>
              <a:gd name="T43" fmla="*/ 2147483647 h 1872"/>
              <a:gd name="T44" fmla="*/ 2147483647 w 2352"/>
              <a:gd name="T45" fmla="*/ 2147483647 h 1872"/>
              <a:gd name="T46" fmla="*/ 2147483647 w 2352"/>
              <a:gd name="T47" fmla="*/ 2147483647 h 1872"/>
              <a:gd name="T48" fmla="*/ 2147483647 w 2352"/>
              <a:gd name="T49" fmla="*/ 2147483647 h 1872"/>
              <a:gd name="T50" fmla="*/ 2147483647 w 2352"/>
              <a:gd name="T51" fmla="*/ 2147483647 h 1872"/>
              <a:gd name="T52" fmla="*/ 2147483647 w 2352"/>
              <a:gd name="T53" fmla="*/ 2147483647 h 1872"/>
              <a:gd name="T54" fmla="*/ 2147483647 w 2352"/>
              <a:gd name="T55" fmla="*/ 2147483647 h 1872"/>
              <a:gd name="T56" fmla="*/ 2147483647 w 2352"/>
              <a:gd name="T57" fmla="*/ 2147483647 h 1872"/>
              <a:gd name="T58" fmla="*/ 2147483647 w 2352"/>
              <a:gd name="T59" fmla="*/ 2147483647 h 1872"/>
              <a:gd name="T60" fmla="*/ 2147483647 w 2352"/>
              <a:gd name="T61" fmla="*/ 2147483647 h 1872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2352"/>
              <a:gd name="T94" fmla="*/ 0 h 1872"/>
              <a:gd name="T95" fmla="*/ 2352 w 2352"/>
              <a:gd name="T96" fmla="*/ 1872 h 1872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2352" h="1872">
                <a:moveTo>
                  <a:pt x="2352" y="96"/>
                </a:moveTo>
                <a:lnTo>
                  <a:pt x="2160" y="0"/>
                </a:lnTo>
                <a:lnTo>
                  <a:pt x="1968" y="288"/>
                </a:lnTo>
                <a:lnTo>
                  <a:pt x="1776" y="480"/>
                </a:lnTo>
                <a:lnTo>
                  <a:pt x="1766" y="144"/>
                </a:lnTo>
                <a:lnTo>
                  <a:pt x="1594" y="24"/>
                </a:lnTo>
                <a:lnTo>
                  <a:pt x="1411" y="14"/>
                </a:lnTo>
                <a:lnTo>
                  <a:pt x="1128" y="158"/>
                </a:lnTo>
                <a:lnTo>
                  <a:pt x="917" y="302"/>
                </a:lnTo>
                <a:lnTo>
                  <a:pt x="946" y="485"/>
                </a:lnTo>
                <a:lnTo>
                  <a:pt x="816" y="576"/>
                </a:lnTo>
                <a:lnTo>
                  <a:pt x="672" y="720"/>
                </a:lnTo>
                <a:lnTo>
                  <a:pt x="528" y="816"/>
                </a:lnTo>
                <a:lnTo>
                  <a:pt x="432" y="960"/>
                </a:lnTo>
                <a:lnTo>
                  <a:pt x="48" y="960"/>
                </a:lnTo>
                <a:lnTo>
                  <a:pt x="0" y="1776"/>
                </a:lnTo>
                <a:lnTo>
                  <a:pt x="192" y="1872"/>
                </a:lnTo>
                <a:lnTo>
                  <a:pt x="336" y="1776"/>
                </a:lnTo>
                <a:lnTo>
                  <a:pt x="480" y="1776"/>
                </a:lnTo>
                <a:lnTo>
                  <a:pt x="432" y="1536"/>
                </a:lnTo>
                <a:lnTo>
                  <a:pt x="480" y="1536"/>
                </a:lnTo>
                <a:lnTo>
                  <a:pt x="672" y="1632"/>
                </a:lnTo>
                <a:lnTo>
                  <a:pt x="720" y="1680"/>
                </a:lnTo>
                <a:lnTo>
                  <a:pt x="1200" y="1536"/>
                </a:lnTo>
                <a:lnTo>
                  <a:pt x="1488" y="1440"/>
                </a:lnTo>
                <a:lnTo>
                  <a:pt x="1618" y="1382"/>
                </a:lnTo>
                <a:lnTo>
                  <a:pt x="1738" y="1267"/>
                </a:lnTo>
                <a:lnTo>
                  <a:pt x="1834" y="1109"/>
                </a:lnTo>
                <a:lnTo>
                  <a:pt x="1920" y="1056"/>
                </a:lnTo>
                <a:lnTo>
                  <a:pt x="2160" y="816"/>
                </a:lnTo>
                <a:lnTo>
                  <a:pt x="2352" y="96"/>
                </a:lnTo>
                <a:close/>
              </a:path>
            </a:pathLst>
          </a:custGeom>
          <a:solidFill>
            <a:srgbClr val="9933FF">
              <a:alpha val="50195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7830" name="Freeform 6"/>
          <p:cNvSpPr>
            <a:spLocks/>
          </p:cNvSpPr>
          <p:nvPr/>
        </p:nvSpPr>
        <p:spPr bwMode="auto">
          <a:xfrm>
            <a:off x="2438400" y="3621088"/>
            <a:ext cx="2590800" cy="2133600"/>
          </a:xfrm>
          <a:custGeom>
            <a:avLst/>
            <a:gdLst>
              <a:gd name="T0" fmla="*/ 2147483647 w 1632"/>
              <a:gd name="T1" fmla="*/ 0 h 1344"/>
              <a:gd name="T2" fmla="*/ 2147483647 w 1632"/>
              <a:gd name="T3" fmla="*/ 0 h 1344"/>
              <a:gd name="T4" fmla="*/ 2147483647 w 1632"/>
              <a:gd name="T5" fmla="*/ 2147483647 h 1344"/>
              <a:gd name="T6" fmla="*/ 2147483647 w 1632"/>
              <a:gd name="T7" fmla="*/ 2147483647 h 1344"/>
              <a:gd name="T8" fmla="*/ 2147483647 w 1632"/>
              <a:gd name="T9" fmla="*/ 2147483647 h 1344"/>
              <a:gd name="T10" fmla="*/ 2147483647 w 1632"/>
              <a:gd name="T11" fmla="*/ 2147483647 h 1344"/>
              <a:gd name="T12" fmla="*/ 2147483647 w 1632"/>
              <a:gd name="T13" fmla="*/ 2147483647 h 1344"/>
              <a:gd name="T14" fmla="*/ 2147483647 w 1632"/>
              <a:gd name="T15" fmla="*/ 2147483647 h 1344"/>
              <a:gd name="T16" fmla="*/ 2147483647 w 1632"/>
              <a:gd name="T17" fmla="*/ 2147483647 h 1344"/>
              <a:gd name="T18" fmla="*/ 2147483647 w 1632"/>
              <a:gd name="T19" fmla="*/ 2147483647 h 1344"/>
              <a:gd name="T20" fmla="*/ 2147483647 w 1632"/>
              <a:gd name="T21" fmla="*/ 2147483647 h 1344"/>
              <a:gd name="T22" fmla="*/ 2147483647 w 1632"/>
              <a:gd name="T23" fmla="*/ 2147483647 h 1344"/>
              <a:gd name="T24" fmla="*/ 2147483647 w 1632"/>
              <a:gd name="T25" fmla="*/ 2147483647 h 1344"/>
              <a:gd name="T26" fmla="*/ 2147483647 w 1632"/>
              <a:gd name="T27" fmla="*/ 2147483647 h 1344"/>
              <a:gd name="T28" fmla="*/ 2147483647 w 1632"/>
              <a:gd name="T29" fmla="*/ 2147483647 h 1344"/>
              <a:gd name="T30" fmla="*/ 2147483647 w 1632"/>
              <a:gd name="T31" fmla="*/ 2147483647 h 1344"/>
              <a:gd name="T32" fmla="*/ 2147483647 w 1632"/>
              <a:gd name="T33" fmla="*/ 2147483647 h 1344"/>
              <a:gd name="T34" fmla="*/ 2147483647 w 1632"/>
              <a:gd name="T35" fmla="*/ 2147483647 h 1344"/>
              <a:gd name="T36" fmla="*/ 2147483647 w 1632"/>
              <a:gd name="T37" fmla="*/ 2147483647 h 1344"/>
              <a:gd name="T38" fmla="*/ 2147483647 w 1632"/>
              <a:gd name="T39" fmla="*/ 2147483647 h 1344"/>
              <a:gd name="T40" fmla="*/ 2147483647 w 1632"/>
              <a:gd name="T41" fmla="*/ 2147483647 h 1344"/>
              <a:gd name="T42" fmla="*/ 2147483647 w 1632"/>
              <a:gd name="T43" fmla="*/ 2147483647 h 1344"/>
              <a:gd name="T44" fmla="*/ 2147483647 w 1632"/>
              <a:gd name="T45" fmla="*/ 2147483647 h 1344"/>
              <a:gd name="T46" fmla="*/ 2147483647 w 1632"/>
              <a:gd name="T47" fmla="*/ 2147483647 h 1344"/>
              <a:gd name="T48" fmla="*/ 2147483647 w 1632"/>
              <a:gd name="T49" fmla="*/ 2147483647 h 1344"/>
              <a:gd name="T50" fmla="*/ 2147483647 w 1632"/>
              <a:gd name="T51" fmla="*/ 2147483647 h 1344"/>
              <a:gd name="T52" fmla="*/ 2147483647 w 1632"/>
              <a:gd name="T53" fmla="*/ 2147483647 h 1344"/>
              <a:gd name="T54" fmla="*/ 0 w 1632"/>
              <a:gd name="T55" fmla="*/ 2147483647 h 1344"/>
              <a:gd name="T56" fmla="*/ 2147483647 w 1632"/>
              <a:gd name="T57" fmla="*/ 2147483647 h 1344"/>
              <a:gd name="T58" fmla="*/ 2147483647 w 1632"/>
              <a:gd name="T59" fmla="*/ 2147483647 h 1344"/>
              <a:gd name="T60" fmla="*/ 2147483647 w 1632"/>
              <a:gd name="T61" fmla="*/ 2147483647 h 1344"/>
              <a:gd name="T62" fmla="*/ 2147483647 w 1632"/>
              <a:gd name="T63" fmla="*/ 2147483647 h 1344"/>
              <a:gd name="T64" fmla="*/ 2147483647 w 1632"/>
              <a:gd name="T65" fmla="*/ 2147483647 h 1344"/>
              <a:gd name="T66" fmla="*/ 2147483647 w 1632"/>
              <a:gd name="T67" fmla="*/ 2147483647 h 1344"/>
              <a:gd name="T68" fmla="*/ 2147483647 w 1632"/>
              <a:gd name="T69" fmla="*/ 2147483647 h 1344"/>
              <a:gd name="T70" fmla="*/ 2147483647 w 1632"/>
              <a:gd name="T71" fmla="*/ 2147483647 h 1344"/>
              <a:gd name="T72" fmla="*/ 2147483647 w 1632"/>
              <a:gd name="T73" fmla="*/ 2147483647 h 1344"/>
              <a:gd name="T74" fmla="*/ 2147483647 w 1632"/>
              <a:gd name="T75" fmla="*/ 2147483647 h 1344"/>
              <a:gd name="T76" fmla="*/ 2147483647 w 1632"/>
              <a:gd name="T77" fmla="*/ 0 h 1344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1632"/>
              <a:gd name="T118" fmla="*/ 0 h 1344"/>
              <a:gd name="T119" fmla="*/ 1632 w 1632"/>
              <a:gd name="T120" fmla="*/ 1344 h 1344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1632" h="1344">
                <a:moveTo>
                  <a:pt x="816" y="0"/>
                </a:moveTo>
                <a:lnTo>
                  <a:pt x="1152" y="0"/>
                </a:lnTo>
                <a:lnTo>
                  <a:pt x="1344" y="48"/>
                </a:lnTo>
                <a:lnTo>
                  <a:pt x="1440" y="96"/>
                </a:lnTo>
                <a:lnTo>
                  <a:pt x="1584" y="96"/>
                </a:lnTo>
                <a:lnTo>
                  <a:pt x="1584" y="384"/>
                </a:lnTo>
                <a:lnTo>
                  <a:pt x="1536" y="384"/>
                </a:lnTo>
                <a:lnTo>
                  <a:pt x="1536" y="432"/>
                </a:lnTo>
                <a:lnTo>
                  <a:pt x="1344" y="480"/>
                </a:lnTo>
                <a:lnTo>
                  <a:pt x="1440" y="480"/>
                </a:lnTo>
                <a:lnTo>
                  <a:pt x="1440" y="528"/>
                </a:lnTo>
                <a:lnTo>
                  <a:pt x="1488" y="528"/>
                </a:lnTo>
                <a:lnTo>
                  <a:pt x="1632" y="528"/>
                </a:lnTo>
                <a:lnTo>
                  <a:pt x="1632" y="624"/>
                </a:lnTo>
                <a:lnTo>
                  <a:pt x="1584" y="624"/>
                </a:lnTo>
                <a:lnTo>
                  <a:pt x="1632" y="864"/>
                </a:lnTo>
                <a:lnTo>
                  <a:pt x="1488" y="864"/>
                </a:lnTo>
                <a:lnTo>
                  <a:pt x="1344" y="960"/>
                </a:lnTo>
                <a:lnTo>
                  <a:pt x="1152" y="864"/>
                </a:lnTo>
                <a:lnTo>
                  <a:pt x="1008" y="864"/>
                </a:lnTo>
                <a:lnTo>
                  <a:pt x="864" y="768"/>
                </a:lnTo>
                <a:lnTo>
                  <a:pt x="816" y="720"/>
                </a:lnTo>
                <a:lnTo>
                  <a:pt x="768" y="816"/>
                </a:lnTo>
                <a:lnTo>
                  <a:pt x="768" y="1008"/>
                </a:lnTo>
                <a:lnTo>
                  <a:pt x="672" y="1008"/>
                </a:lnTo>
                <a:lnTo>
                  <a:pt x="576" y="1104"/>
                </a:lnTo>
                <a:lnTo>
                  <a:pt x="576" y="1200"/>
                </a:lnTo>
                <a:lnTo>
                  <a:pt x="0" y="1344"/>
                </a:lnTo>
                <a:lnTo>
                  <a:pt x="48" y="1008"/>
                </a:lnTo>
                <a:lnTo>
                  <a:pt x="96" y="960"/>
                </a:lnTo>
                <a:lnTo>
                  <a:pt x="288" y="864"/>
                </a:lnTo>
                <a:lnTo>
                  <a:pt x="288" y="768"/>
                </a:lnTo>
                <a:lnTo>
                  <a:pt x="672" y="768"/>
                </a:lnTo>
                <a:lnTo>
                  <a:pt x="768" y="720"/>
                </a:lnTo>
                <a:lnTo>
                  <a:pt x="816" y="528"/>
                </a:lnTo>
                <a:lnTo>
                  <a:pt x="816" y="336"/>
                </a:lnTo>
                <a:lnTo>
                  <a:pt x="768" y="192"/>
                </a:lnTo>
                <a:lnTo>
                  <a:pt x="816" y="96"/>
                </a:lnTo>
                <a:lnTo>
                  <a:pt x="816" y="0"/>
                </a:lnTo>
                <a:close/>
              </a:path>
            </a:pathLst>
          </a:cu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042988" y="2492375"/>
            <a:ext cx="2057400" cy="346075"/>
          </a:xfrm>
          <a:prstGeom prst="rect">
            <a:avLst/>
          </a:prstGeom>
          <a:solidFill>
            <a:srgbClr val="0000CC">
              <a:alpha val="50195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原規劃之高屏大湖址</a:t>
            </a:r>
          </a:p>
        </p:txBody>
      </p:sp>
      <p:sp>
        <p:nvSpPr>
          <p:cNvPr id="77832" name="Line 8"/>
          <p:cNvSpPr>
            <a:spLocks noChangeShapeType="1"/>
          </p:cNvSpPr>
          <p:nvPr/>
        </p:nvSpPr>
        <p:spPr bwMode="auto">
          <a:xfrm>
            <a:off x="3048000" y="2859088"/>
            <a:ext cx="1143000" cy="13716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4553" name="Text Box 9"/>
          <p:cNvSpPr txBox="1">
            <a:spLocks noChangeArrowheads="1"/>
          </p:cNvSpPr>
          <p:nvPr/>
        </p:nvSpPr>
        <p:spPr bwMode="auto">
          <a:xfrm>
            <a:off x="107950" y="3213100"/>
            <a:ext cx="3205163" cy="1612900"/>
          </a:xfrm>
          <a:prstGeom prst="rect">
            <a:avLst/>
          </a:prstGeom>
          <a:solidFill>
            <a:srgbClr val="0000CC">
              <a:alpha val="50195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人工湖</a:t>
            </a:r>
            <a:r>
              <a:rPr lang="en-US" altLang="zh-TW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(</a:t>
            </a:r>
            <a:r>
              <a:rPr lang="zh-TW" altLang="en-US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盜採砂石坑</a:t>
            </a:r>
            <a:r>
              <a:rPr lang="en-US" altLang="zh-TW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)</a:t>
            </a:r>
            <a:r>
              <a:rPr lang="zh-TW" altLang="en-US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、水稻深耕、菸田種水區位考量位址</a:t>
            </a:r>
          </a:p>
          <a:p>
            <a:pPr>
              <a:spcBef>
                <a:spcPct val="50000"/>
              </a:spcBef>
            </a:pPr>
            <a:r>
              <a:rPr lang="zh-TW" altLang="en-US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特色</a:t>
            </a:r>
            <a:r>
              <a:rPr lang="zh-TW" altLang="en-US" b="1">
                <a:solidFill>
                  <a:srgbClr val="FFFF00"/>
                </a:solidFill>
                <a:latin typeface="新細明體" pitchFamily="18" charset="-120"/>
              </a:rPr>
              <a:t>：</a:t>
            </a:r>
            <a:r>
              <a:rPr lang="zh-TW" altLang="en-US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水文地質條件良好、地下水位埋深大、易於地表</a:t>
            </a:r>
            <a:r>
              <a:rPr lang="en-US" altLang="zh-TW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/</a:t>
            </a:r>
            <a:r>
              <a:rPr lang="zh-TW" altLang="en-US" b="1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地下水聯合運用之操作</a:t>
            </a:r>
          </a:p>
        </p:txBody>
      </p:sp>
      <p:sp>
        <p:nvSpPr>
          <p:cNvPr id="1644554" name="Line 10"/>
          <p:cNvSpPr>
            <a:spLocks noChangeShapeType="1"/>
          </p:cNvSpPr>
          <p:nvPr/>
        </p:nvSpPr>
        <p:spPr bwMode="auto">
          <a:xfrm flipV="1">
            <a:off x="2987675" y="3392488"/>
            <a:ext cx="3184525" cy="10795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4555" name="Text Box 11"/>
          <p:cNvSpPr txBox="1">
            <a:spLocks noChangeArrowheads="1"/>
          </p:cNvSpPr>
          <p:nvPr/>
        </p:nvSpPr>
        <p:spPr bwMode="auto">
          <a:xfrm>
            <a:off x="6369050" y="3011488"/>
            <a:ext cx="7937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13500000" algn="ctr" rotWithShape="0">
              <a:srgbClr val="000000"/>
            </a:outerShdw>
          </a:effectLst>
        </p:spPr>
        <p:txBody>
          <a:bodyPr vert="eaVert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zh-TW" altLang="en-US" sz="2000">
                <a:solidFill>
                  <a:srgbClr val="FFFF00"/>
                </a:solidFill>
                <a:latin typeface="Times New Roman" pitchFamily="18" charset="0"/>
                <a:ea typeface="華康粗圓體" pitchFamily="49" charset="-120"/>
              </a:rPr>
              <a:t>地下水補注區</a:t>
            </a: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762000" y="5449888"/>
            <a:ext cx="457200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取水區</a:t>
            </a:r>
          </a:p>
        </p:txBody>
      </p:sp>
      <p:sp>
        <p:nvSpPr>
          <p:cNvPr id="77837" name="Line 13"/>
          <p:cNvSpPr>
            <a:spLocks noChangeShapeType="1"/>
          </p:cNvSpPr>
          <p:nvPr/>
        </p:nvSpPr>
        <p:spPr bwMode="auto">
          <a:xfrm flipV="1">
            <a:off x="1066800" y="5373688"/>
            <a:ext cx="2133600" cy="685800"/>
          </a:xfrm>
          <a:prstGeom prst="line">
            <a:avLst/>
          </a:prstGeom>
          <a:noFill/>
          <a:ln w="127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7838" name="Line 14"/>
          <p:cNvSpPr>
            <a:spLocks noChangeShapeType="1"/>
          </p:cNvSpPr>
          <p:nvPr/>
        </p:nvSpPr>
        <p:spPr bwMode="auto">
          <a:xfrm flipV="1">
            <a:off x="1116013" y="4764088"/>
            <a:ext cx="2998787" cy="1041400"/>
          </a:xfrm>
          <a:prstGeom prst="line">
            <a:avLst/>
          </a:prstGeom>
          <a:noFill/>
          <a:ln w="127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7839" name="Line 15"/>
          <p:cNvSpPr>
            <a:spLocks noChangeShapeType="1"/>
          </p:cNvSpPr>
          <p:nvPr/>
        </p:nvSpPr>
        <p:spPr bwMode="auto">
          <a:xfrm flipV="1">
            <a:off x="1143000" y="4459288"/>
            <a:ext cx="3048000" cy="1143000"/>
          </a:xfrm>
          <a:prstGeom prst="line">
            <a:avLst/>
          </a:prstGeom>
          <a:noFill/>
          <a:ln w="127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7840" name="Text Box 16"/>
          <p:cNvSpPr txBox="1">
            <a:spLocks noChangeArrowheads="1"/>
          </p:cNvSpPr>
          <p:nvPr/>
        </p:nvSpPr>
        <p:spPr bwMode="auto">
          <a:xfrm>
            <a:off x="5791200" y="1258888"/>
            <a:ext cx="14478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solidFill>
                  <a:srgbClr val="000066"/>
                </a:solidFill>
                <a:latin typeface="Times New Roman" pitchFamily="18" charset="0"/>
                <a:ea typeface="標楷體" pitchFamily="65" charset="-120"/>
              </a:rPr>
              <a:t>荖濃溪沖積扇扇頂區</a:t>
            </a:r>
          </a:p>
        </p:txBody>
      </p:sp>
      <p:sp>
        <p:nvSpPr>
          <p:cNvPr id="77841" name="Line 17"/>
          <p:cNvSpPr>
            <a:spLocks noChangeShapeType="1"/>
          </p:cNvSpPr>
          <p:nvPr/>
        </p:nvSpPr>
        <p:spPr bwMode="auto">
          <a:xfrm>
            <a:off x="6096000" y="1868488"/>
            <a:ext cx="533400" cy="1066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4562" name="Text Box 18"/>
          <p:cNvSpPr txBox="1">
            <a:spLocks noChangeArrowheads="1"/>
          </p:cNvSpPr>
          <p:nvPr/>
        </p:nvSpPr>
        <p:spPr bwMode="auto">
          <a:xfrm>
            <a:off x="3851275" y="5859463"/>
            <a:ext cx="5216525" cy="650875"/>
          </a:xfrm>
          <a:prstGeom prst="rect">
            <a:avLst/>
          </a:prstGeom>
          <a:solidFill>
            <a:schemeClr val="bg2">
              <a:lumMod val="10000"/>
              <a:lumOff val="90000"/>
              <a:alpha val="50195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zh-TW" altLang="en-US" b="1" dirty="0">
                <a:solidFill>
                  <a:srgbClr val="0000CC"/>
                </a:solidFill>
                <a:latin typeface="Times New Roman" pitchFamily="18" charset="0"/>
                <a:ea typeface="標楷體" pitchFamily="65" charset="-120"/>
              </a:rPr>
              <a:t>適當區域可施築人工溼地</a:t>
            </a:r>
            <a:r>
              <a:rPr lang="en-US" altLang="zh-TW" b="1" i="1" dirty="0">
                <a:solidFill>
                  <a:srgbClr val="0000CC"/>
                </a:solidFill>
                <a:latin typeface="Times New Roman" pitchFamily="18" charset="0"/>
                <a:ea typeface="標楷體" pitchFamily="65" charset="-120"/>
              </a:rPr>
              <a:t>(constructed wetlands)</a:t>
            </a:r>
            <a:r>
              <a:rPr lang="en-US" altLang="zh-TW" b="1" dirty="0">
                <a:solidFill>
                  <a:srgbClr val="0000CC"/>
                </a:solidFill>
                <a:latin typeface="Times New Roman" pitchFamily="18" charset="0"/>
                <a:ea typeface="標楷體" pitchFamily="65" charset="-120"/>
              </a:rPr>
              <a:t> </a:t>
            </a:r>
            <a:r>
              <a:rPr lang="zh-TW" altLang="en-US" b="1" dirty="0">
                <a:solidFill>
                  <a:srgbClr val="0000CC"/>
                </a:solidFill>
                <a:latin typeface="Times New Roman" pitchFamily="18" charset="0"/>
                <a:ea typeface="標楷體" pitchFamily="65" charset="-120"/>
              </a:rPr>
              <a:t>，凈化美濃地區市鎮污水，俾廢水回收再利用</a:t>
            </a:r>
          </a:p>
        </p:txBody>
      </p:sp>
      <p:sp>
        <p:nvSpPr>
          <p:cNvPr id="1644563" name="Line 19"/>
          <p:cNvSpPr>
            <a:spLocks noChangeShapeType="1"/>
          </p:cNvSpPr>
          <p:nvPr/>
        </p:nvSpPr>
        <p:spPr bwMode="auto">
          <a:xfrm flipV="1">
            <a:off x="5410200" y="3621088"/>
            <a:ext cx="990600" cy="22860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pic>
        <p:nvPicPr>
          <p:cNvPr id="77844" name="Picture 20" descr="日本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1725" y="3729038"/>
            <a:ext cx="15398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7845" name="Picture 2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1725" y="4776788"/>
            <a:ext cx="153987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4566" name="Freeform 22"/>
          <p:cNvSpPr>
            <a:spLocks/>
          </p:cNvSpPr>
          <p:nvPr/>
        </p:nvSpPr>
        <p:spPr bwMode="auto">
          <a:xfrm>
            <a:off x="4284663" y="2160588"/>
            <a:ext cx="3733800" cy="2971800"/>
          </a:xfrm>
          <a:custGeom>
            <a:avLst/>
            <a:gdLst>
              <a:gd name="T0" fmla="*/ 2147483647 w 2352"/>
              <a:gd name="T1" fmla="*/ 2147483647 h 1872"/>
              <a:gd name="T2" fmla="*/ 2147483647 w 2352"/>
              <a:gd name="T3" fmla="*/ 0 h 1872"/>
              <a:gd name="T4" fmla="*/ 2147483647 w 2352"/>
              <a:gd name="T5" fmla="*/ 2147483647 h 1872"/>
              <a:gd name="T6" fmla="*/ 2147483647 w 2352"/>
              <a:gd name="T7" fmla="*/ 2147483647 h 1872"/>
              <a:gd name="T8" fmla="*/ 2147483647 w 2352"/>
              <a:gd name="T9" fmla="*/ 2147483647 h 1872"/>
              <a:gd name="T10" fmla="*/ 2147483647 w 2352"/>
              <a:gd name="T11" fmla="*/ 2147483647 h 1872"/>
              <a:gd name="T12" fmla="*/ 2147483647 w 2352"/>
              <a:gd name="T13" fmla="*/ 2147483647 h 1872"/>
              <a:gd name="T14" fmla="*/ 2147483647 w 2352"/>
              <a:gd name="T15" fmla="*/ 2147483647 h 1872"/>
              <a:gd name="T16" fmla="*/ 2147483647 w 2352"/>
              <a:gd name="T17" fmla="*/ 2147483647 h 1872"/>
              <a:gd name="T18" fmla="*/ 2147483647 w 2352"/>
              <a:gd name="T19" fmla="*/ 2147483647 h 1872"/>
              <a:gd name="T20" fmla="*/ 2147483647 w 2352"/>
              <a:gd name="T21" fmla="*/ 2147483647 h 1872"/>
              <a:gd name="T22" fmla="*/ 2147483647 w 2352"/>
              <a:gd name="T23" fmla="*/ 2147483647 h 1872"/>
              <a:gd name="T24" fmla="*/ 2147483647 w 2352"/>
              <a:gd name="T25" fmla="*/ 2147483647 h 1872"/>
              <a:gd name="T26" fmla="*/ 2147483647 w 2352"/>
              <a:gd name="T27" fmla="*/ 2147483647 h 1872"/>
              <a:gd name="T28" fmla="*/ 2147483647 w 2352"/>
              <a:gd name="T29" fmla="*/ 2147483647 h 1872"/>
              <a:gd name="T30" fmla="*/ 0 w 2352"/>
              <a:gd name="T31" fmla="*/ 2147483647 h 1872"/>
              <a:gd name="T32" fmla="*/ 2147483647 w 2352"/>
              <a:gd name="T33" fmla="*/ 2147483647 h 1872"/>
              <a:gd name="T34" fmla="*/ 2147483647 w 2352"/>
              <a:gd name="T35" fmla="*/ 2147483647 h 1872"/>
              <a:gd name="T36" fmla="*/ 2147483647 w 2352"/>
              <a:gd name="T37" fmla="*/ 2147483647 h 1872"/>
              <a:gd name="T38" fmla="*/ 2147483647 w 2352"/>
              <a:gd name="T39" fmla="*/ 2147483647 h 1872"/>
              <a:gd name="T40" fmla="*/ 2147483647 w 2352"/>
              <a:gd name="T41" fmla="*/ 2147483647 h 1872"/>
              <a:gd name="T42" fmla="*/ 2147483647 w 2352"/>
              <a:gd name="T43" fmla="*/ 2147483647 h 1872"/>
              <a:gd name="T44" fmla="*/ 2147483647 w 2352"/>
              <a:gd name="T45" fmla="*/ 2147483647 h 1872"/>
              <a:gd name="T46" fmla="*/ 2147483647 w 2352"/>
              <a:gd name="T47" fmla="*/ 2147483647 h 1872"/>
              <a:gd name="T48" fmla="*/ 2147483647 w 2352"/>
              <a:gd name="T49" fmla="*/ 2147483647 h 1872"/>
              <a:gd name="T50" fmla="*/ 2147483647 w 2352"/>
              <a:gd name="T51" fmla="*/ 2147483647 h 1872"/>
              <a:gd name="T52" fmla="*/ 2147483647 w 2352"/>
              <a:gd name="T53" fmla="*/ 2147483647 h 1872"/>
              <a:gd name="T54" fmla="*/ 2147483647 w 2352"/>
              <a:gd name="T55" fmla="*/ 2147483647 h 1872"/>
              <a:gd name="T56" fmla="*/ 2147483647 w 2352"/>
              <a:gd name="T57" fmla="*/ 2147483647 h 1872"/>
              <a:gd name="T58" fmla="*/ 2147483647 w 2352"/>
              <a:gd name="T59" fmla="*/ 2147483647 h 1872"/>
              <a:gd name="T60" fmla="*/ 2147483647 w 2352"/>
              <a:gd name="T61" fmla="*/ 2147483647 h 1872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2352"/>
              <a:gd name="T94" fmla="*/ 0 h 1872"/>
              <a:gd name="T95" fmla="*/ 2352 w 2352"/>
              <a:gd name="T96" fmla="*/ 1872 h 1872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2352" h="1872">
                <a:moveTo>
                  <a:pt x="2352" y="96"/>
                </a:moveTo>
                <a:lnTo>
                  <a:pt x="2160" y="0"/>
                </a:lnTo>
                <a:lnTo>
                  <a:pt x="1968" y="288"/>
                </a:lnTo>
                <a:lnTo>
                  <a:pt x="1776" y="480"/>
                </a:lnTo>
                <a:lnTo>
                  <a:pt x="1766" y="144"/>
                </a:lnTo>
                <a:lnTo>
                  <a:pt x="1594" y="24"/>
                </a:lnTo>
                <a:lnTo>
                  <a:pt x="1411" y="14"/>
                </a:lnTo>
                <a:lnTo>
                  <a:pt x="1128" y="158"/>
                </a:lnTo>
                <a:lnTo>
                  <a:pt x="917" y="302"/>
                </a:lnTo>
                <a:lnTo>
                  <a:pt x="946" y="485"/>
                </a:lnTo>
                <a:lnTo>
                  <a:pt x="816" y="576"/>
                </a:lnTo>
                <a:lnTo>
                  <a:pt x="672" y="720"/>
                </a:lnTo>
                <a:lnTo>
                  <a:pt x="528" y="816"/>
                </a:lnTo>
                <a:lnTo>
                  <a:pt x="432" y="960"/>
                </a:lnTo>
                <a:lnTo>
                  <a:pt x="48" y="960"/>
                </a:lnTo>
                <a:lnTo>
                  <a:pt x="0" y="1776"/>
                </a:lnTo>
                <a:lnTo>
                  <a:pt x="192" y="1872"/>
                </a:lnTo>
                <a:lnTo>
                  <a:pt x="336" y="1776"/>
                </a:lnTo>
                <a:lnTo>
                  <a:pt x="480" y="1776"/>
                </a:lnTo>
                <a:lnTo>
                  <a:pt x="432" y="1536"/>
                </a:lnTo>
                <a:lnTo>
                  <a:pt x="480" y="1536"/>
                </a:lnTo>
                <a:lnTo>
                  <a:pt x="672" y="1632"/>
                </a:lnTo>
                <a:lnTo>
                  <a:pt x="720" y="1680"/>
                </a:lnTo>
                <a:lnTo>
                  <a:pt x="1200" y="1536"/>
                </a:lnTo>
                <a:lnTo>
                  <a:pt x="1488" y="1440"/>
                </a:lnTo>
                <a:lnTo>
                  <a:pt x="1618" y="1382"/>
                </a:lnTo>
                <a:lnTo>
                  <a:pt x="1738" y="1267"/>
                </a:lnTo>
                <a:lnTo>
                  <a:pt x="1834" y="1109"/>
                </a:lnTo>
                <a:lnTo>
                  <a:pt x="1920" y="1056"/>
                </a:lnTo>
                <a:lnTo>
                  <a:pt x="2160" y="816"/>
                </a:lnTo>
                <a:lnTo>
                  <a:pt x="2352" y="96"/>
                </a:lnTo>
                <a:close/>
              </a:path>
            </a:pathLst>
          </a:custGeom>
          <a:solidFill>
            <a:srgbClr val="66FFFF">
              <a:alpha val="50195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44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500"/>
                                        <p:tgtEl>
                                          <p:spTgt spid="1644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3000"/>
                                        <p:tgtEl>
                                          <p:spTgt spid="1644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644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1" dur="500"/>
                                        <p:tgtEl>
                                          <p:spTgt spid="1644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4553" grpId="0" animBg="1"/>
      <p:bldP spid="1644554" grpId="0" animBg="1"/>
      <p:bldP spid="1644562" grpId="0" animBg="1"/>
      <p:bldP spid="1644563" grpId="0" animBg="1"/>
      <p:bldP spid="1644566" grpId="0" animBg="1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620713"/>
            <a:ext cx="7920037" cy="607218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FF"/>
            </a:solidFill>
            <a:miter lim="800000"/>
            <a:headEnd/>
            <a:tailEnd/>
          </a:ln>
        </p:spPr>
      </p:pic>
      <p:sp>
        <p:nvSpPr>
          <p:cNvPr id="1701891" name="Rectangle 3"/>
          <p:cNvSpPr>
            <a:spLocks noChangeArrowheads="1"/>
          </p:cNvSpPr>
          <p:nvPr/>
        </p:nvSpPr>
        <p:spPr bwMode="auto">
          <a:xfrm>
            <a:off x="2195513" y="1268413"/>
            <a:ext cx="3168650" cy="863600"/>
          </a:xfrm>
          <a:prstGeom prst="rect">
            <a:avLst/>
          </a:prstGeom>
          <a:solidFill>
            <a:srgbClr val="800000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扇尾地區</a:t>
            </a: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自然湧出</a:t>
            </a: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、</a:t>
            </a:r>
          </a:p>
          <a:p>
            <a:pPr algn="ctr">
              <a:defRPr/>
            </a:pP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扇央</a:t>
            </a: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地區抽水井</a:t>
            </a:r>
          </a:p>
        </p:txBody>
      </p:sp>
      <p:sp>
        <p:nvSpPr>
          <p:cNvPr id="1701892" name="AutoShape 4"/>
          <p:cNvSpPr>
            <a:spLocks noChangeArrowheads="1"/>
          </p:cNvSpPr>
          <p:nvPr/>
        </p:nvSpPr>
        <p:spPr bwMode="auto">
          <a:xfrm>
            <a:off x="5292725" y="4221163"/>
            <a:ext cx="2159000" cy="576262"/>
          </a:xfrm>
          <a:prstGeom prst="wedgeRoundRectCallout">
            <a:avLst>
              <a:gd name="adj1" fmla="val -56102"/>
              <a:gd name="adj2" fmla="val -162949"/>
              <a:gd name="adj3" fmla="val 16667"/>
            </a:avLst>
          </a:prstGeom>
          <a:solidFill>
            <a:srgbClr val="0000FF"/>
          </a:solidFill>
          <a:ln w="9525">
            <a:solidFill>
              <a:schemeClr val="accent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含水層</a:t>
            </a:r>
          </a:p>
        </p:txBody>
      </p:sp>
      <p:sp>
        <p:nvSpPr>
          <p:cNvPr id="1701893" name="Line 5"/>
          <p:cNvSpPr>
            <a:spLocks noChangeShapeType="1"/>
          </p:cNvSpPr>
          <p:nvPr/>
        </p:nvSpPr>
        <p:spPr bwMode="auto">
          <a:xfrm flipH="1">
            <a:off x="6588125" y="2636838"/>
            <a:ext cx="288925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894" name="Line 6"/>
          <p:cNvSpPr>
            <a:spLocks noChangeShapeType="1"/>
          </p:cNvSpPr>
          <p:nvPr/>
        </p:nvSpPr>
        <p:spPr bwMode="auto">
          <a:xfrm flipH="1">
            <a:off x="6804025" y="2636838"/>
            <a:ext cx="288925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895" name="Line 7"/>
          <p:cNvSpPr>
            <a:spLocks noChangeShapeType="1"/>
          </p:cNvSpPr>
          <p:nvPr/>
        </p:nvSpPr>
        <p:spPr bwMode="auto">
          <a:xfrm flipH="1">
            <a:off x="7092950" y="2565400"/>
            <a:ext cx="288925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896" name="Line 8"/>
          <p:cNvSpPr>
            <a:spLocks noChangeShapeType="1"/>
          </p:cNvSpPr>
          <p:nvPr/>
        </p:nvSpPr>
        <p:spPr bwMode="auto">
          <a:xfrm flipH="1">
            <a:off x="7451725" y="2492375"/>
            <a:ext cx="288925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897" name="Line 9"/>
          <p:cNvSpPr>
            <a:spLocks noChangeShapeType="1"/>
          </p:cNvSpPr>
          <p:nvPr/>
        </p:nvSpPr>
        <p:spPr bwMode="auto">
          <a:xfrm flipH="1">
            <a:off x="6084888" y="2852738"/>
            <a:ext cx="431800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898" name="Line 10"/>
          <p:cNvSpPr>
            <a:spLocks noChangeShapeType="1"/>
          </p:cNvSpPr>
          <p:nvPr/>
        </p:nvSpPr>
        <p:spPr bwMode="auto">
          <a:xfrm flipH="1">
            <a:off x="5867400" y="2852738"/>
            <a:ext cx="433388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899" name="Line 11"/>
          <p:cNvSpPr>
            <a:spLocks noChangeShapeType="1"/>
          </p:cNvSpPr>
          <p:nvPr/>
        </p:nvSpPr>
        <p:spPr bwMode="auto">
          <a:xfrm flipH="1">
            <a:off x="5364163" y="3213100"/>
            <a:ext cx="504825" cy="287338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0" name="Line 12"/>
          <p:cNvSpPr>
            <a:spLocks noChangeShapeType="1"/>
          </p:cNvSpPr>
          <p:nvPr/>
        </p:nvSpPr>
        <p:spPr bwMode="auto">
          <a:xfrm flipH="1">
            <a:off x="4787900" y="3500438"/>
            <a:ext cx="504825" cy="360362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1" name="Line 13"/>
          <p:cNvSpPr>
            <a:spLocks noChangeShapeType="1"/>
          </p:cNvSpPr>
          <p:nvPr/>
        </p:nvSpPr>
        <p:spPr bwMode="auto">
          <a:xfrm flipH="1">
            <a:off x="4572000" y="3500438"/>
            <a:ext cx="504825" cy="287337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2" name="Line 14"/>
          <p:cNvSpPr>
            <a:spLocks noChangeShapeType="1"/>
          </p:cNvSpPr>
          <p:nvPr/>
        </p:nvSpPr>
        <p:spPr bwMode="auto">
          <a:xfrm flipH="1">
            <a:off x="4572000" y="3860800"/>
            <a:ext cx="287338" cy="360363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3" name="Line 15"/>
          <p:cNvSpPr>
            <a:spLocks noChangeShapeType="1"/>
          </p:cNvSpPr>
          <p:nvPr/>
        </p:nvSpPr>
        <p:spPr bwMode="auto">
          <a:xfrm flipH="1">
            <a:off x="4356100" y="3789363"/>
            <a:ext cx="287338" cy="360362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4" name="Line 16"/>
          <p:cNvSpPr>
            <a:spLocks noChangeShapeType="1"/>
          </p:cNvSpPr>
          <p:nvPr/>
        </p:nvSpPr>
        <p:spPr bwMode="auto">
          <a:xfrm flipH="1">
            <a:off x="4067175" y="3933825"/>
            <a:ext cx="287338" cy="360363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5" name="Line 17"/>
          <p:cNvSpPr>
            <a:spLocks noChangeShapeType="1"/>
          </p:cNvSpPr>
          <p:nvPr/>
        </p:nvSpPr>
        <p:spPr bwMode="auto">
          <a:xfrm flipH="1">
            <a:off x="4211638" y="4221163"/>
            <a:ext cx="287337" cy="360362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6" name="Line 18"/>
          <p:cNvSpPr>
            <a:spLocks noChangeShapeType="1"/>
          </p:cNvSpPr>
          <p:nvPr/>
        </p:nvSpPr>
        <p:spPr bwMode="auto">
          <a:xfrm flipH="1" flipV="1">
            <a:off x="4513263" y="3284538"/>
            <a:ext cx="0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7" name="Line 19"/>
          <p:cNvSpPr>
            <a:spLocks noChangeShapeType="1"/>
          </p:cNvSpPr>
          <p:nvPr/>
        </p:nvSpPr>
        <p:spPr bwMode="auto">
          <a:xfrm flipH="1" flipV="1">
            <a:off x="4284663" y="3500438"/>
            <a:ext cx="0" cy="433387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8" name="Line 20"/>
          <p:cNvSpPr>
            <a:spLocks noChangeShapeType="1"/>
          </p:cNvSpPr>
          <p:nvPr/>
        </p:nvSpPr>
        <p:spPr bwMode="auto">
          <a:xfrm flipH="1" flipV="1">
            <a:off x="4067175" y="3716338"/>
            <a:ext cx="0" cy="433387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09" name="Line 21"/>
          <p:cNvSpPr>
            <a:spLocks noChangeShapeType="1"/>
          </p:cNvSpPr>
          <p:nvPr/>
        </p:nvSpPr>
        <p:spPr bwMode="auto">
          <a:xfrm flipH="1" flipV="1">
            <a:off x="4500563" y="2708275"/>
            <a:ext cx="0" cy="506413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10" name="Line 22"/>
          <p:cNvSpPr>
            <a:spLocks noChangeShapeType="1"/>
          </p:cNvSpPr>
          <p:nvPr/>
        </p:nvSpPr>
        <p:spPr bwMode="auto">
          <a:xfrm flipH="1" flipV="1">
            <a:off x="4284663" y="2781300"/>
            <a:ext cx="0" cy="576263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11" name="Line 23"/>
          <p:cNvSpPr>
            <a:spLocks noChangeShapeType="1"/>
          </p:cNvSpPr>
          <p:nvPr/>
        </p:nvSpPr>
        <p:spPr bwMode="auto">
          <a:xfrm flipH="1" flipV="1">
            <a:off x="4067175" y="2924175"/>
            <a:ext cx="0" cy="65087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12" name="Line 24"/>
          <p:cNvSpPr>
            <a:spLocks noChangeShapeType="1"/>
          </p:cNvSpPr>
          <p:nvPr/>
        </p:nvSpPr>
        <p:spPr bwMode="auto">
          <a:xfrm flipH="1">
            <a:off x="3851275" y="2708275"/>
            <a:ext cx="576263" cy="21590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13" name="Line 25"/>
          <p:cNvSpPr>
            <a:spLocks noChangeShapeType="1"/>
          </p:cNvSpPr>
          <p:nvPr/>
        </p:nvSpPr>
        <p:spPr bwMode="auto">
          <a:xfrm flipH="1">
            <a:off x="3203575" y="2924175"/>
            <a:ext cx="576263" cy="21590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01914" name="Rectangle 26"/>
          <p:cNvSpPr>
            <a:spLocks noChangeArrowheads="1"/>
          </p:cNvSpPr>
          <p:nvPr/>
        </p:nvSpPr>
        <p:spPr bwMode="auto">
          <a:xfrm>
            <a:off x="1763713" y="5373688"/>
            <a:ext cx="6696075" cy="1150937"/>
          </a:xfrm>
          <a:prstGeom prst="rect">
            <a:avLst/>
          </a:prstGeom>
          <a:solidFill>
            <a:srgbClr val="800000"/>
          </a:solidFill>
          <a:ln w="9525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即使枯水期每天仍可</a:t>
            </a:r>
          </a:p>
          <a:p>
            <a:pPr algn="ctr">
              <a:defRPr/>
            </a:pPr>
            <a:r>
              <a:rPr lang="zh-TW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以輻射井與伏流集水廊道引水</a:t>
            </a:r>
            <a:r>
              <a:rPr lang="en-US" altLang="zh-TW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50</a:t>
            </a:r>
            <a:r>
              <a:rPr lang="zh-TW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萬公噸</a:t>
            </a:r>
          </a:p>
        </p:txBody>
      </p:sp>
      <p:sp>
        <p:nvSpPr>
          <p:cNvPr id="1701916" name="Rectangle 28"/>
          <p:cNvSpPr>
            <a:spLocks noChangeArrowheads="1"/>
          </p:cNvSpPr>
          <p:nvPr/>
        </p:nvSpPr>
        <p:spPr bwMode="auto">
          <a:xfrm>
            <a:off x="395288" y="5876925"/>
            <a:ext cx="1295400" cy="3603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latin typeface="Arial" pitchFamily="34" charset="0"/>
                <a:ea typeface="標楷體" pitchFamily="65" charset="-120"/>
              </a:rPr>
              <a:t>自然湧出</a:t>
            </a:r>
          </a:p>
        </p:txBody>
      </p:sp>
      <p:pic>
        <p:nvPicPr>
          <p:cNvPr id="29" name="Default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251520" y="3429000"/>
            <a:ext cx="2880320" cy="2160240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701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701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701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701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701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701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1701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1701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701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1701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1701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1701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1701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1701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1701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4" dur="500"/>
                                        <p:tgtEl>
                                          <p:spTgt spid="1701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701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0" dur="500"/>
                                        <p:tgtEl>
                                          <p:spTgt spid="1701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1701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500"/>
                                        <p:tgtEl>
                                          <p:spTgt spid="1701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1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1" dur="500"/>
                                        <p:tgtEl>
                                          <p:spTgt spid="1701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500"/>
                            </p:stCondLst>
                            <p:childTnLst>
                              <p:par>
                                <p:cTn id="7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3173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5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17019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17019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video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83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701893" grpId="0" animBg="1"/>
      <p:bldP spid="1701894" grpId="0" animBg="1"/>
      <p:bldP spid="1701895" grpId="0" animBg="1"/>
      <p:bldP spid="1701896" grpId="0" animBg="1"/>
      <p:bldP spid="1701897" grpId="0" animBg="1"/>
      <p:bldP spid="1701898" grpId="0" animBg="1"/>
      <p:bldP spid="1701899" grpId="0" animBg="1"/>
      <p:bldP spid="1701900" grpId="0" animBg="1"/>
      <p:bldP spid="1701901" grpId="0" animBg="1"/>
      <p:bldP spid="1701902" grpId="0" animBg="1"/>
      <p:bldP spid="1701903" grpId="0" animBg="1"/>
      <p:bldP spid="1701904" grpId="0" animBg="1"/>
      <p:bldP spid="1701905" grpId="0" animBg="1"/>
      <p:bldP spid="1701906" grpId="0" animBg="1"/>
      <p:bldP spid="1701907" grpId="0" animBg="1"/>
      <p:bldP spid="1701908" grpId="0" animBg="1"/>
      <p:bldP spid="1701909" grpId="0" animBg="1"/>
      <p:bldP spid="1701910" grpId="0" animBg="1"/>
      <p:bldP spid="1701911" grpId="0" animBg="1"/>
      <p:bldP spid="1701912" grpId="0" animBg="1"/>
      <p:bldP spid="1701913" grpId="0" animBg="1"/>
      <p:bldP spid="1701916" grpId="0" animBg="1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2" descr="美濃與高雄透視圖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205038"/>
            <a:ext cx="6407150" cy="309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23" name="AutoShape 3"/>
          <p:cNvSpPr>
            <a:spLocks noChangeArrowheads="1"/>
          </p:cNvSpPr>
          <p:nvPr/>
        </p:nvSpPr>
        <p:spPr bwMode="auto">
          <a:xfrm rot="-3503225">
            <a:off x="2673350" y="3241675"/>
            <a:ext cx="533400" cy="2209800"/>
          </a:xfrm>
          <a:prstGeom prst="curvedRightArrow">
            <a:avLst>
              <a:gd name="adj1" fmla="val 82857"/>
              <a:gd name="adj2" fmla="val 165714"/>
              <a:gd name="adj3" fmla="val 33333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 rot="6839459">
            <a:off x="3990976" y="1493837"/>
            <a:ext cx="455612" cy="2894013"/>
          </a:xfrm>
          <a:prstGeom prst="curvedRightArrow">
            <a:avLst>
              <a:gd name="adj1" fmla="val 127038"/>
              <a:gd name="adj2" fmla="val 254077"/>
              <a:gd name="adj3" fmla="val 33333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2195513" y="5661025"/>
            <a:ext cx="1511300" cy="466725"/>
          </a:xfrm>
          <a:prstGeom prst="rect">
            <a:avLst/>
          </a:prstGeom>
          <a:solidFill>
            <a:srgbClr val="00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2400" b="1">
                <a:latin typeface="Times New Roman" pitchFamily="18" charset="0"/>
              </a:rPr>
              <a:t>生存保障</a:t>
            </a: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2339975" y="1341438"/>
            <a:ext cx="1655763" cy="466725"/>
          </a:xfrm>
          <a:prstGeom prst="rect">
            <a:avLst/>
          </a:prstGeom>
          <a:solidFill>
            <a:srgbClr val="00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2400" b="1">
                <a:latin typeface="Times New Roman" pitchFamily="18" charset="0"/>
              </a:rPr>
              <a:t>經濟回饋</a:t>
            </a:r>
          </a:p>
        </p:txBody>
      </p:sp>
      <p:sp>
        <p:nvSpPr>
          <p:cNvPr id="1659911" name="AutoShape 7"/>
          <p:cNvSpPr>
            <a:spLocks noChangeArrowheads="1"/>
          </p:cNvSpPr>
          <p:nvPr/>
        </p:nvSpPr>
        <p:spPr bwMode="auto">
          <a:xfrm>
            <a:off x="3810000" y="5773738"/>
            <a:ext cx="685800" cy="3810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9912" name="Text Box 8"/>
          <p:cNvSpPr txBox="1">
            <a:spLocks noChangeArrowheads="1"/>
          </p:cNvSpPr>
          <p:nvPr/>
        </p:nvSpPr>
        <p:spPr bwMode="auto">
          <a:xfrm>
            <a:off x="4648200" y="5468938"/>
            <a:ext cx="1295400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乾淨的飲水</a:t>
            </a:r>
          </a:p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安全的糧食</a:t>
            </a:r>
          </a:p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文化基因庫</a:t>
            </a:r>
          </a:p>
        </p:txBody>
      </p:sp>
      <p:sp>
        <p:nvSpPr>
          <p:cNvPr id="1659913" name="Text Box 9"/>
          <p:cNvSpPr txBox="1">
            <a:spLocks noChangeArrowheads="1"/>
          </p:cNvSpPr>
          <p:nvPr/>
        </p:nvSpPr>
        <p:spPr bwMode="auto">
          <a:xfrm>
            <a:off x="5105400" y="1125538"/>
            <a:ext cx="1752600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計畫性農業生產</a:t>
            </a:r>
          </a:p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社會福利保障</a:t>
            </a:r>
          </a:p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空間管制規劃</a:t>
            </a:r>
          </a:p>
        </p:txBody>
      </p:sp>
      <p:sp>
        <p:nvSpPr>
          <p:cNvPr id="1659914" name="AutoShape 10"/>
          <p:cNvSpPr>
            <a:spLocks noChangeArrowheads="1"/>
          </p:cNvSpPr>
          <p:nvPr/>
        </p:nvSpPr>
        <p:spPr bwMode="auto">
          <a:xfrm>
            <a:off x="5867400" y="5697538"/>
            <a:ext cx="228600" cy="6858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9915" name="Text Box 11"/>
          <p:cNvSpPr txBox="1">
            <a:spLocks noChangeArrowheads="1"/>
          </p:cNvSpPr>
          <p:nvPr/>
        </p:nvSpPr>
        <p:spPr bwMode="auto">
          <a:xfrm>
            <a:off x="6227763" y="5445125"/>
            <a:ext cx="2514600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地表水與地下水聯合運用</a:t>
            </a:r>
          </a:p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有機農業發展計畫</a:t>
            </a:r>
          </a:p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文化育成暨保存計畫</a:t>
            </a:r>
          </a:p>
        </p:txBody>
      </p:sp>
      <p:sp>
        <p:nvSpPr>
          <p:cNvPr id="1659916" name="AutoShape 12"/>
          <p:cNvSpPr>
            <a:spLocks noChangeArrowheads="1"/>
          </p:cNvSpPr>
          <p:nvPr/>
        </p:nvSpPr>
        <p:spPr bwMode="auto">
          <a:xfrm>
            <a:off x="4343400" y="1506538"/>
            <a:ext cx="685800" cy="3810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9917" name="AutoShape 13"/>
          <p:cNvSpPr>
            <a:spLocks noChangeArrowheads="1"/>
          </p:cNvSpPr>
          <p:nvPr/>
        </p:nvSpPr>
        <p:spPr bwMode="auto">
          <a:xfrm>
            <a:off x="6705600" y="1277938"/>
            <a:ext cx="228600" cy="6858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59918" name="Text Box 14"/>
          <p:cNvSpPr txBox="1">
            <a:spLocks noChangeArrowheads="1"/>
          </p:cNvSpPr>
          <p:nvPr/>
        </p:nvSpPr>
        <p:spPr bwMode="auto">
          <a:xfrm>
            <a:off x="7162800" y="1125538"/>
            <a:ext cx="1524000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永續農業計畫</a:t>
            </a:r>
          </a:p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現代嘗田計畫</a:t>
            </a:r>
          </a:p>
          <a:p>
            <a:pPr>
              <a:spcBef>
                <a:spcPct val="50000"/>
              </a:spcBef>
            </a:pPr>
            <a:r>
              <a:rPr lang="zh-TW" altLang="en-US" sz="1600" b="1">
                <a:latin typeface="Times New Roman" pitchFamily="18" charset="0"/>
                <a:ea typeface="標楷體" pitchFamily="65" charset="-120"/>
              </a:rPr>
              <a:t>地景保存規劃</a:t>
            </a:r>
          </a:p>
        </p:txBody>
      </p:sp>
      <p:sp>
        <p:nvSpPr>
          <p:cNvPr id="1659919" name="Rectangle 15"/>
          <p:cNvSpPr>
            <a:spLocks noChangeArrowheads="1"/>
          </p:cNvSpPr>
          <p:nvPr/>
        </p:nvSpPr>
        <p:spPr bwMode="auto">
          <a:xfrm>
            <a:off x="6300788" y="5373688"/>
            <a:ext cx="2374900" cy="457200"/>
          </a:xfrm>
          <a:prstGeom prst="rect">
            <a:avLst/>
          </a:prstGeom>
          <a:noFill/>
          <a:ln w="25400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81936" name="Rectangle 16"/>
          <p:cNvSpPr>
            <a:spLocks noChangeArrowheads="1"/>
          </p:cNvSpPr>
          <p:nvPr/>
        </p:nvSpPr>
        <p:spPr bwMode="auto">
          <a:xfrm>
            <a:off x="250825" y="188913"/>
            <a:ext cx="8640763" cy="863600"/>
          </a:xfrm>
          <a:prstGeom prst="rect">
            <a:avLst/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 sz="2400" b="1">
                <a:latin typeface="Arial" pitchFamily="34" charset="0"/>
              </a:rPr>
              <a:t>2007</a:t>
            </a:r>
            <a:r>
              <a:rPr lang="zh-TW" altLang="en-US" sz="2400" b="1">
                <a:latin typeface="Arial" pitchFamily="34" charset="0"/>
              </a:rPr>
              <a:t>年「美濃愛鄉協進會」的「美濃造鎮計劃」</a:t>
            </a:r>
          </a:p>
          <a:p>
            <a:pPr algn="ctr"/>
            <a:r>
              <a:rPr lang="zh-TW" altLang="en-US" sz="2400" b="1">
                <a:latin typeface="Arial" pitchFamily="34" charset="0"/>
              </a:rPr>
              <a:t>甚至提出完整的</a:t>
            </a:r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永續農業配套計畫</a:t>
            </a:r>
          </a:p>
        </p:txBody>
      </p:sp>
      <p:sp>
        <p:nvSpPr>
          <p:cNvPr id="1659921" name="Rectangle 17"/>
          <p:cNvSpPr>
            <a:spLocks noChangeArrowheads="1"/>
          </p:cNvSpPr>
          <p:nvPr/>
        </p:nvSpPr>
        <p:spPr bwMode="auto">
          <a:xfrm>
            <a:off x="7164388" y="1125538"/>
            <a:ext cx="1511300" cy="358775"/>
          </a:xfrm>
          <a:prstGeom prst="rect">
            <a:avLst/>
          </a:prstGeom>
          <a:noFill/>
          <a:ln w="25400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59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659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659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59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659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659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659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659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59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59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59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59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9911" grpId="0" animBg="1"/>
      <p:bldP spid="1659912" grpId="0" autoUpdateAnimBg="0"/>
      <p:bldP spid="1659913" grpId="0" autoUpdateAnimBg="0"/>
      <p:bldP spid="1659914" grpId="0" animBg="1"/>
      <p:bldP spid="1659915" grpId="0" autoUpdateAnimBg="0"/>
      <p:bldP spid="1659916" grpId="0" animBg="1"/>
      <p:bldP spid="1659917" grpId="0" animBg="1"/>
      <p:bldP spid="1659918" grpId="0" autoUpdateAnimBg="0"/>
      <p:bldP spid="1659919" grpId="0" animBg="1"/>
      <p:bldP spid="1659921" grpId="0" animBg="1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雖然，高屏大湖暫時被環評退回</a:t>
            </a:r>
            <a:r>
              <a:rPr lang="en-US" altLang="zh-TW" dirty="0" smtClean="0"/>
              <a:t>!</a:t>
            </a:r>
            <a:endParaRPr lang="zh-TW" altLang="en-US" dirty="0"/>
          </a:p>
        </p:txBody>
      </p:sp>
      <p:pic>
        <p:nvPicPr>
          <p:cNvPr id="222210" name="Picture 2"/>
          <p:cNvPicPr>
            <a:picLocks noChangeAspect="1" noChangeArrowheads="1"/>
          </p:cNvPicPr>
          <p:nvPr/>
        </p:nvPicPr>
        <p:blipFill>
          <a:blip r:embed="rId2" cstate="print"/>
          <a:srcRect l="21650" t="19760" r="23225" b="43700"/>
          <a:stretch>
            <a:fillRect/>
          </a:stretch>
        </p:blipFill>
        <p:spPr bwMode="auto">
          <a:xfrm>
            <a:off x="323528" y="1484784"/>
            <a:ext cx="504056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2212" name="Picture 4" descr="5705342779_d03f7a2dd6_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168352"/>
            <a:ext cx="4912670" cy="3356992"/>
          </a:xfrm>
          <a:prstGeom prst="rect">
            <a:avLst/>
          </a:prstGeom>
          <a:noFill/>
        </p:spPr>
      </p:pic>
      <p:sp>
        <p:nvSpPr>
          <p:cNvPr id="6" name="三十二角星形 5"/>
          <p:cNvSpPr/>
          <p:nvPr/>
        </p:nvSpPr>
        <p:spPr>
          <a:xfrm>
            <a:off x="0" y="3501008"/>
            <a:ext cx="6624736" cy="3096344"/>
          </a:xfrm>
          <a:prstGeom prst="star32">
            <a:avLst>
              <a:gd name="adj" fmla="val 43499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b="1" dirty="0" smtClean="0"/>
              <a:t>但經濟部甚至</a:t>
            </a:r>
            <a:endParaRPr lang="en-US" altLang="zh-TW" sz="3600" b="1" dirty="0" smtClean="0"/>
          </a:p>
          <a:p>
            <a:pPr algn="ctr"/>
            <a:r>
              <a:rPr lang="zh-TW" altLang="en-US" sz="3600" b="1" dirty="0" smtClean="0"/>
              <a:t>更高層的決策者</a:t>
            </a:r>
            <a:endParaRPr lang="en-US" altLang="zh-TW" sz="3600" b="1" dirty="0" smtClean="0"/>
          </a:p>
          <a:p>
            <a:pPr algn="ctr"/>
            <a:r>
              <a:rPr lang="zh-TW" altLang="en-US" sz="3600" b="1" dirty="0" smtClean="0"/>
              <a:t>觀念是否能做</a:t>
            </a:r>
            <a:endParaRPr lang="en-US" altLang="zh-TW" sz="3600" b="1" dirty="0" smtClean="0"/>
          </a:p>
          <a:p>
            <a:pPr algn="ctr"/>
            <a:r>
              <a:rPr lang="zh-TW" altLang="en-US" sz="3600" b="1" dirty="0" smtClean="0"/>
              <a:t>永續思考的改變</a:t>
            </a:r>
            <a:r>
              <a:rPr lang="en-US" altLang="zh-TW" sz="3600" b="1" dirty="0" smtClean="0"/>
              <a:t>!</a:t>
            </a:r>
            <a:endParaRPr lang="zh-TW" altLang="en-US" sz="36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686800" cy="936625"/>
          </a:xfrm>
          <a:solidFill>
            <a:srgbClr val="0000CC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屏北盜砂大峽谷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拍賣沒人要 土地又還地主</a:t>
            </a:r>
            <a:endParaRPr lang="zh-TW" altLang="en-US" sz="3200" dirty="0"/>
          </a:p>
        </p:txBody>
      </p:sp>
      <p:sp>
        <p:nvSpPr>
          <p:cNvPr id="55299" name="AutoShape 4" descr="http://www.libertytimes.com.tw/2013/new/may/9/images/bigPic/600_203.jpg"/>
          <p:cNvSpPr>
            <a:spLocks noChangeAspect="1" noChangeArrowheads="1"/>
          </p:cNvSpPr>
          <p:nvPr/>
        </p:nvSpPr>
        <p:spPr bwMode="auto">
          <a:xfrm>
            <a:off x="14922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55300" name="矩形 6"/>
          <p:cNvSpPr>
            <a:spLocks noChangeArrowheads="1"/>
          </p:cNvSpPr>
          <p:nvPr/>
        </p:nvSpPr>
        <p:spPr bwMode="auto">
          <a:xfrm>
            <a:off x="144463" y="5661025"/>
            <a:ext cx="41402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TW" altLang="en-US" b="1"/>
              <a:t>屏北農地早期遭盜採砂石，出現大峽谷、千島湖等奇景，並衍生出環保問題。（記者李立法攝）</a:t>
            </a:r>
          </a:p>
        </p:txBody>
      </p:sp>
      <p:pic>
        <p:nvPicPr>
          <p:cNvPr id="55301" name="Picture 6" descr="C:\Users\luty\Desktop\600_2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05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0359" name="Picture 7" descr="C:\Users\luty\Desktop\600_2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313" y="2133600"/>
            <a:ext cx="4230687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0357" name="Picture 5" descr="C:\Users\luty\Desktop\600_2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99000" y="3789363"/>
            <a:ext cx="4337050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矩形 10"/>
          <p:cNvSpPr/>
          <p:nvPr/>
        </p:nvSpPr>
        <p:spPr>
          <a:xfrm>
            <a:off x="6300788" y="908050"/>
            <a:ext cx="2843212" cy="288925"/>
          </a:xfrm>
          <a:prstGeom prst="rect">
            <a:avLst/>
          </a:prstGeom>
          <a:solidFill>
            <a:srgbClr val="66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b="1" dirty="0"/>
              <a:t>2013/5/9</a:t>
            </a:r>
            <a:r>
              <a:rPr lang="zh-TW" altLang="en-US" b="1" dirty="0"/>
              <a:t>自由時報地方版</a:t>
            </a:r>
          </a:p>
        </p:txBody>
      </p:sp>
      <p:sp>
        <p:nvSpPr>
          <p:cNvPr id="10" name="三十二角星形 9"/>
          <p:cNvSpPr/>
          <p:nvPr/>
        </p:nvSpPr>
        <p:spPr>
          <a:xfrm>
            <a:off x="4572000" y="1196975"/>
            <a:ext cx="4572000" cy="1800225"/>
          </a:xfrm>
          <a:prstGeom prst="star32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400" b="1" dirty="0"/>
              <a:t>真正適合的地下水補注區卻任其荒廢且問題叢生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0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26338" name="Picture 2" descr="C:\Users\luty\Desktop\近期相片\IMG_20150426_1235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9144000" cy="289111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3"/>
          <p:cNvSpPr>
            <a:spLocks noChangeArrowheads="1"/>
          </p:cNvSpPr>
          <p:nvPr/>
        </p:nvSpPr>
        <p:spPr bwMode="auto">
          <a:xfrm>
            <a:off x="611560" y="908720"/>
            <a:ext cx="7991475" cy="10795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600" b="1">
                <a:latin typeface="Arial" pitchFamily="34" charset="0"/>
                <a:ea typeface="標楷體" pitchFamily="65" charset="-120"/>
              </a:rPr>
              <a:t>現在中央推動的這個計劃一定要改變</a:t>
            </a:r>
          </a:p>
        </p:txBody>
      </p:sp>
      <p:sp>
        <p:nvSpPr>
          <p:cNvPr id="1691652" name="Rectangle 4"/>
          <p:cNvSpPr>
            <a:spLocks noChangeArrowheads="1"/>
          </p:cNvSpPr>
          <p:nvPr/>
        </p:nvSpPr>
        <p:spPr bwMode="auto">
          <a:xfrm>
            <a:off x="611560" y="3140968"/>
            <a:ext cx="7920037" cy="2638425"/>
          </a:xfrm>
          <a:prstGeom prst="rect">
            <a:avLst/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400" b="1">
                <a:latin typeface="Arial" pitchFamily="34" charset="0"/>
                <a:ea typeface="標楷體" pitchFamily="65" charset="-120"/>
              </a:rPr>
              <a:t>請支持</a:t>
            </a:r>
          </a:p>
          <a:p>
            <a:pPr algn="ctr"/>
            <a:r>
              <a:rPr lang="zh-TW" altLang="en-US" sz="4400" b="1">
                <a:latin typeface="Arial" pitchFamily="34" charset="0"/>
                <a:ea typeface="標楷體" pitchFamily="65" charset="-120"/>
              </a:rPr>
              <a:t>以專業的</a:t>
            </a:r>
            <a:r>
              <a:rPr lang="en-US" altLang="zh-TW" sz="4400" b="1">
                <a:latin typeface="Arial" pitchFamily="34" charset="0"/>
                <a:ea typeface="標楷體" pitchFamily="65" charset="-120"/>
              </a:rPr>
              <a:t>『</a:t>
            </a:r>
            <a:r>
              <a:rPr lang="zh-TW" altLang="en-US" sz="4400" b="1">
                <a:latin typeface="Arial" pitchFamily="34" charset="0"/>
                <a:ea typeface="標楷體" pitchFamily="65" charset="-120"/>
              </a:rPr>
              <a:t>公民審議</a:t>
            </a:r>
            <a:r>
              <a:rPr lang="en-US" altLang="zh-TW" sz="4400" b="1">
                <a:latin typeface="Arial" pitchFamily="34" charset="0"/>
                <a:ea typeface="標楷體" pitchFamily="65" charset="-120"/>
              </a:rPr>
              <a:t>』</a:t>
            </a:r>
            <a:r>
              <a:rPr lang="zh-TW" altLang="en-US" sz="4400" b="1">
                <a:latin typeface="Arial" pitchFamily="34" charset="0"/>
                <a:ea typeface="標楷體" pitchFamily="65" charset="-120"/>
              </a:rPr>
              <a:t>方式</a:t>
            </a:r>
          </a:p>
          <a:p>
            <a:pPr algn="ctr"/>
            <a:r>
              <a:rPr lang="zh-TW" altLang="en-US" sz="4400" b="1">
                <a:latin typeface="Arial" pitchFamily="34" charset="0"/>
                <a:ea typeface="標楷體" pitchFamily="65" charset="-120"/>
              </a:rPr>
              <a:t>討論出最佳的改變方案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1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691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1652" grpId="0" animBg="1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23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628775"/>
            <a:ext cx="8291512" cy="3024188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6600" smtClean="0"/>
              <a:t>符合土地變遷紋理</a:t>
            </a:r>
            <a:br>
              <a:rPr lang="zh-TW" altLang="en-US" sz="6600" smtClean="0"/>
            </a:br>
            <a:r>
              <a:rPr lang="zh-TW" altLang="en-US" sz="6600" smtClean="0"/>
              <a:t>的治水策略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23395" name="Rectangle 3"/>
          <p:cNvSpPr>
            <a:spLocks noChangeArrowheads="1"/>
          </p:cNvSpPr>
          <p:nvPr/>
        </p:nvSpPr>
        <p:spPr bwMode="auto">
          <a:xfrm>
            <a:off x="684213" y="-26988"/>
            <a:ext cx="7991475" cy="719138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屏東平原與中央山脈（大武山）的高度關係</a:t>
            </a:r>
          </a:p>
        </p:txBody>
      </p:sp>
      <p:sp>
        <p:nvSpPr>
          <p:cNvPr id="1723396" name="Freeform 4"/>
          <p:cNvSpPr>
            <a:spLocks/>
          </p:cNvSpPr>
          <p:nvPr/>
        </p:nvSpPr>
        <p:spPr bwMode="auto">
          <a:xfrm>
            <a:off x="3494088" y="2492375"/>
            <a:ext cx="3119437" cy="4425950"/>
          </a:xfrm>
          <a:custGeom>
            <a:avLst/>
            <a:gdLst>
              <a:gd name="T0" fmla="*/ 2147483647 w 1965"/>
              <a:gd name="T1" fmla="*/ 2147483647 h 2788"/>
              <a:gd name="T2" fmla="*/ 2147483647 w 1965"/>
              <a:gd name="T3" fmla="*/ 2147483647 h 2788"/>
              <a:gd name="T4" fmla="*/ 2147483647 w 1965"/>
              <a:gd name="T5" fmla="*/ 2147483647 h 2788"/>
              <a:gd name="T6" fmla="*/ 2147483647 w 1965"/>
              <a:gd name="T7" fmla="*/ 2147483647 h 2788"/>
              <a:gd name="T8" fmla="*/ 2147483647 w 1965"/>
              <a:gd name="T9" fmla="*/ 2147483647 h 2788"/>
              <a:gd name="T10" fmla="*/ 2147483647 w 1965"/>
              <a:gd name="T11" fmla="*/ 2147483647 h 2788"/>
              <a:gd name="T12" fmla="*/ 2147483647 w 1965"/>
              <a:gd name="T13" fmla="*/ 2147483647 h 2788"/>
              <a:gd name="T14" fmla="*/ 2147483647 w 1965"/>
              <a:gd name="T15" fmla="*/ 2147483647 h 2788"/>
              <a:gd name="T16" fmla="*/ 2147483647 w 1965"/>
              <a:gd name="T17" fmla="*/ 2147483647 h 2788"/>
              <a:gd name="T18" fmla="*/ 2147483647 w 1965"/>
              <a:gd name="T19" fmla="*/ 2147483647 h 2788"/>
              <a:gd name="T20" fmla="*/ 2147483647 w 1965"/>
              <a:gd name="T21" fmla="*/ 2147483647 h 2788"/>
              <a:gd name="T22" fmla="*/ 2147483647 w 1965"/>
              <a:gd name="T23" fmla="*/ 2147483647 h 2788"/>
              <a:gd name="T24" fmla="*/ 2147483647 w 1965"/>
              <a:gd name="T25" fmla="*/ 2147483647 h 2788"/>
              <a:gd name="T26" fmla="*/ 2147483647 w 1965"/>
              <a:gd name="T27" fmla="*/ 2147483647 h 2788"/>
              <a:gd name="T28" fmla="*/ 2147483647 w 1965"/>
              <a:gd name="T29" fmla="*/ 2147483647 h 2788"/>
              <a:gd name="T30" fmla="*/ 2147483647 w 1965"/>
              <a:gd name="T31" fmla="*/ 2147483647 h 2788"/>
              <a:gd name="T32" fmla="*/ 2147483647 w 1965"/>
              <a:gd name="T33" fmla="*/ 2147483647 h 2788"/>
              <a:gd name="T34" fmla="*/ 2147483647 w 1965"/>
              <a:gd name="T35" fmla="*/ 2147483647 h 2788"/>
              <a:gd name="T36" fmla="*/ 2147483647 w 1965"/>
              <a:gd name="T37" fmla="*/ 2147483647 h 2788"/>
              <a:gd name="T38" fmla="*/ 2147483647 w 1965"/>
              <a:gd name="T39" fmla="*/ 2147483647 h 2788"/>
              <a:gd name="T40" fmla="*/ 2147483647 w 1965"/>
              <a:gd name="T41" fmla="*/ 2147483647 h 2788"/>
              <a:gd name="T42" fmla="*/ 2147483647 w 1965"/>
              <a:gd name="T43" fmla="*/ 2147483647 h 2788"/>
              <a:gd name="T44" fmla="*/ 2147483647 w 1965"/>
              <a:gd name="T45" fmla="*/ 2147483647 h 2788"/>
              <a:gd name="T46" fmla="*/ 2147483647 w 1965"/>
              <a:gd name="T47" fmla="*/ 2147483647 h 2788"/>
              <a:gd name="T48" fmla="*/ 2147483647 w 1965"/>
              <a:gd name="T49" fmla="*/ 2147483647 h 2788"/>
              <a:gd name="T50" fmla="*/ 2147483647 w 1965"/>
              <a:gd name="T51" fmla="*/ 2147483647 h 2788"/>
              <a:gd name="T52" fmla="*/ 2147483647 w 1965"/>
              <a:gd name="T53" fmla="*/ 2147483647 h 2788"/>
              <a:gd name="T54" fmla="*/ 2147483647 w 1965"/>
              <a:gd name="T55" fmla="*/ 2147483647 h 2788"/>
              <a:gd name="T56" fmla="*/ 2147483647 w 1965"/>
              <a:gd name="T57" fmla="*/ 2147483647 h 2788"/>
              <a:gd name="T58" fmla="*/ 2147483647 w 1965"/>
              <a:gd name="T59" fmla="*/ 2147483647 h 2788"/>
              <a:gd name="T60" fmla="*/ 2147483647 w 1965"/>
              <a:gd name="T61" fmla="*/ 2147483647 h 2788"/>
              <a:gd name="T62" fmla="*/ 2147483647 w 1965"/>
              <a:gd name="T63" fmla="*/ 2147483647 h 2788"/>
              <a:gd name="T64" fmla="*/ 2147483647 w 1965"/>
              <a:gd name="T65" fmla="*/ 2147483647 h 2788"/>
              <a:gd name="T66" fmla="*/ 2147483647 w 1965"/>
              <a:gd name="T67" fmla="*/ 2147483647 h 2788"/>
              <a:gd name="T68" fmla="*/ 2147483647 w 1965"/>
              <a:gd name="T69" fmla="*/ 2147483647 h 2788"/>
              <a:gd name="T70" fmla="*/ 2147483647 w 1965"/>
              <a:gd name="T71" fmla="*/ 2147483647 h 2788"/>
              <a:gd name="T72" fmla="*/ 2147483647 w 1965"/>
              <a:gd name="T73" fmla="*/ 2147483647 h 2788"/>
              <a:gd name="T74" fmla="*/ 2147483647 w 1965"/>
              <a:gd name="T75" fmla="*/ 2147483647 h 2788"/>
              <a:gd name="T76" fmla="*/ 2147483647 w 1965"/>
              <a:gd name="T77" fmla="*/ 2147483647 h 2788"/>
              <a:gd name="T78" fmla="*/ 2147483647 w 1965"/>
              <a:gd name="T79" fmla="*/ 2147483647 h 2788"/>
              <a:gd name="T80" fmla="*/ 2147483647 w 1965"/>
              <a:gd name="T81" fmla="*/ 2147483647 h 2788"/>
              <a:gd name="T82" fmla="*/ 2147483647 w 1965"/>
              <a:gd name="T83" fmla="*/ 2147483647 h 2788"/>
              <a:gd name="T84" fmla="*/ 2147483647 w 1965"/>
              <a:gd name="T85" fmla="*/ 0 h 2788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1965"/>
              <a:gd name="T130" fmla="*/ 0 h 2788"/>
              <a:gd name="T131" fmla="*/ 1965 w 1965"/>
              <a:gd name="T132" fmla="*/ 2788 h 2788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1965" h="2788">
                <a:moveTo>
                  <a:pt x="1087" y="0"/>
                </a:moveTo>
                <a:lnTo>
                  <a:pt x="407" y="272"/>
                </a:lnTo>
                <a:lnTo>
                  <a:pt x="316" y="318"/>
                </a:lnTo>
                <a:lnTo>
                  <a:pt x="135" y="454"/>
                </a:lnTo>
                <a:cubicBezTo>
                  <a:pt x="120" y="469"/>
                  <a:pt x="102" y="482"/>
                  <a:pt x="89" y="499"/>
                </a:cubicBezTo>
                <a:cubicBezTo>
                  <a:pt x="64" y="530"/>
                  <a:pt x="67" y="556"/>
                  <a:pt x="27" y="582"/>
                </a:cubicBezTo>
                <a:cubicBezTo>
                  <a:pt x="0" y="670"/>
                  <a:pt x="8" y="750"/>
                  <a:pt x="103" y="779"/>
                </a:cubicBezTo>
                <a:cubicBezTo>
                  <a:pt x="127" y="805"/>
                  <a:pt x="163" y="808"/>
                  <a:pt x="194" y="825"/>
                </a:cubicBezTo>
                <a:cubicBezTo>
                  <a:pt x="234" y="847"/>
                  <a:pt x="243" y="857"/>
                  <a:pt x="285" y="870"/>
                </a:cubicBezTo>
                <a:cubicBezTo>
                  <a:pt x="324" y="897"/>
                  <a:pt x="377" y="915"/>
                  <a:pt x="421" y="931"/>
                </a:cubicBezTo>
                <a:cubicBezTo>
                  <a:pt x="430" y="945"/>
                  <a:pt x="444" y="955"/>
                  <a:pt x="452" y="969"/>
                </a:cubicBezTo>
                <a:cubicBezTo>
                  <a:pt x="460" y="983"/>
                  <a:pt x="462" y="999"/>
                  <a:pt x="467" y="1014"/>
                </a:cubicBezTo>
                <a:cubicBezTo>
                  <a:pt x="460" y="1117"/>
                  <a:pt x="489" y="1134"/>
                  <a:pt x="414" y="1158"/>
                </a:cubicBezTo>
                <a:cubicBezTo>
                  <a:pt x="411" y="1166"/>
                  <a:pt x="414" y="1179"/>
                  <a:pt x="406" y="1181"/>
                </a:cubicBezTo>
                <a:cubicBezTo>
                  <a:pt x="372" y="1190"/>
                  <a:pt x="317" y="1158"/>
                  <a:pt x="300" y="1189"/>
                </a:cubicBezTo>
                <a:cubicBezTo>
                  <a:pt x="278" y="1229"/>
                  <a:pt x="295" y="1355"/>
                  <a:pt x="330" y="1409"/>
                </a:cubicBezTo>
                <a:cubicBezTo>
                  <a:pt x="333" y="1434"/>
                  <a:pt x="332" y="1460"/>
                  <a:pt x="338" y="1484"/>
                </a:cubicBezTo>
                <a:cubicBezTo>
                  <a:pt x="348" y="1526"/>
                  <a:pt x="436" y="1573"/>
                  <a:pt x="467" y="1606"/>
                </a:cubicBezTo>
                <a:cubicBezTo>
                  <a:pt x="469" y="1613"/>
                  <a:pt x="473" y="1620"/>
                  <a:pt x="474" y="1628"/>
                </a:cubicBezTo>
                <a:cubicBezTo>
                  <a:pt x="478" y="1666"/>
                  <a:pt x="473" y="1705"/>
                  <a:pt x="482" y="1742"/>
                </a:cubicBezTo>
                <a:cubicBezTo>
                  <a:pt x="486" y="1760"/>
                  <a:pt x="502" y="1772"/>
                  <a:pt x="512" y="1787"/>
                </a:cubicBezTo>
                <a:cubicBezTo>
                  <a:pt x="531" y="1816"/>
                  <a:pt x="512" y="1828"/>
                  <a:pt x="550" y="1841"/>
                </a:cubicBezTo>
                <a:cubicBezTo>
                  <a:pt x="563" y="1877"/>
                  <a:pt x="554" y="1887"/>
                  <a:pt x="588" y="1909"/>
                </a:cubicBezTo>
                <a:cubicBezTo>
                  <a:pt x="602" y="1949"/>
                  <a:pt x="640" y="1961"/>
                  <a:pt x="671" y="1985"/>
                </a:cubicBezTo>
                <a:cubicBezTo>
                  <a:pt x="706" y="2012"/>
                  <a:pt x="709" y="2033"/>
                  <a:pt x="747" y="2045"/>
                </a:cubicBezTo>
                <a:cubicBezTo>
                  <a:pt x="772" y="2061"/>
                  <a:pt x="783" y="2082"/>
                  <a:pt x="808" y="2098"/>
                </a:cubicBezTo>
                <a:cubicBezTo>
                  <a:pt x="845" y="2155"/>
                  <a:pt x="890" y="2211"/>
                  <a:pt x="952" y="2242"/>
                </a:cubicBezTo>
                <a:cubicBezTo>
                  <a:pt x="974" y="2276"/>
                  <a:pt x="1055" y="2336"/>
                  <a:pt x="1096" y="2348"/>
                </a:cubicBezTo>
                <a:cubicBezTo>
                  <a:pt x="1130" y="2374"/>
                  <a:pt x="1160" y="2406"/>
                  <a:pt x="1194" y="2432"/>
                </a:cubicBezTo>
                <a:cubicBezTo>
                  <a:pt x="1220" y="2452"/>
                  <a:pt x="1261" y="2468"/>
                  <a:pt x="1285" y="2492"/>
                </a:cubicBezTo>
                <a:cubicBezTo>
                  <a:pt x="1326" y="2533"/>
                  <a:pt x="1367" y="2578"/>
                  <a:pt x="1414" y="2614"/>
                </a:cubicBezTo>
                <a:cubicBezTo>
                  <a:pt x="1446" y="2638"/>
                  <a:pt x="1480" y="2653"/>
                  <a:pt x="1513" y="2674"/>
                </a:cubicBezTo>
                <a:cubicBezTo>
                  <a:pt x="1537" y="2712"/>
                  <a:pt x="1549" y="2746"/>
                  <a:pt x="1588" y="2773"/>
                </a:cubicBezTo>
                <a:cubicBezTo>
                  <a:pt x="1697" y="2770"/>
                  <a:pt x="1808" y="2788"/>
                  <a:pt x="1914" y="2765"/>
                </a:cubicBezTo>
                <a:cubicBezTo>
                  <a:pt x="1965" y="2754"/>
                  <a:pt x="1870" y="2650"/>
                  <a:pt x="1861" y="2644"/>
                </a:cubicBezTo>
                <a:cubicBezTo>
                  <a:pt x="1839" y="2611"/>
                  <a:pt x="1805" y="2603"/>
                  <a:pt x="1778" y="2576"/>
                </a:cubicBezTo>
                <a:cubicBezTo>
                  <a:pt x="1737" y="2535"/>
                  <a:pt x="1705" y="2495"/>
                  <a:pt x="1657" y="2462"/>
                </a:cubicBezTo>
                <a:cubicBezTo>
                  <a:pt x="1623" y="2410"/>
                  <a:pt x="1663" y="2461"/>
                  <a:pt x="1619" y="2432"/>
                </a:cubicBezTo>
                <a:cubicBezTo>
                  <a:pt x="1586" y="2410"/>
                  <a:pt x="1598" y="2391"/>
                  <a:pt x="1558" y="2379"/>
                </a:cubicBezTo>
                <a:cubicBezTo>
                  <a:pt x="1539" y="2359"/>
                  <a:pt x="1520" y="2358"/>
                  <a:pt x="1498" y="2341"/>
                </a:cubicBezTo>
                <a:cubicBezTo>
                  <a:pt x="1478" y="2325"/>
                  <a:pt x="1465" y="2309"/>
                  <a:pt x="1444" y="2295"/>
                </a:cubicBezTo>
                <a:cubicBezTo>
                  <a:pt x="1422" y="2262"/>
                  <a:pt x="1395" y="2249"/>
                  <a:pt x="1361" y="2227"/>
                </a:cubicBezTo>
                <a:cubicBezTo>
                  <a:pt x="1343" y="2215"/>
                  <a:pt x="1331" y="2197"/>
                  <a:pt x="1316" y="2182"/>
                </a:cubicBezTo>
                <a:cubicBezTo>
                  <a:pt x="1311" y="2177"/>
                  <a:pt x="1306" y="2170"/>
                  <a:pt x="1300" y="2166"/>
                </a:cubicBezTo>
                <a:cubicBezTo>
                  <a:pt x="1269" y="2146"/>
                  <a:pt x="1244" y="2125"/>
                  <a:pt x="1210" y="2113"/>
                </a:cubicBezTo>
                <a:cubicBezTo>
                  <a:pt x="1165" y="2070"/>
                  <a:pt x="1226" y="2124"/>
                  <a:pt x="1172" y="2091"/>
                </a:cubicBezTo>
                <a:cubicBezTo>
                  <a:pt x="1136" y="2069"/>
                  <a:pt x="1107" y="2037"/>
                  <a:pt x="1066" y="2022"/>
                </a:cubicBezTo>
                <a:cubicBezTo>
                  <a:pt x="1023" y="1980"/>
                  <a:pt x="987" y="1935"/>
                  <a:pt x="937" y="1901"/>
                </a:cubicBezTo>
                <a:cubicBezTo>
                  <a:pt x="921" y="1855"/>
                  <a:pt x="935" y="1881"/>
                  <a:pt x="868" y="1833"/>
                </a:cubicBezTo>
                <a:cubicBezTo>
                  <a:pt x="861" y="1828"/>
                  <a:pt x="846" y="1818"/>
                  <a:pt x="846" y="1818"/>
                </a:cubicBezTo>
                <a:cubicBezTo>
                  <a:pt x="837" y="1792"/>
                  <a:pt x="802" y="1758"/>
                  <a:pt x="778" y="1742"/>
                </a:cubicBezTo>
                <a:cubicBezTo>
                  <a:pt x="758" y="1684"/>
                  <a:pt x="787" y="1757"/>
                  <a:pt x="747" y="1697"/>
                </a:cubicBezTo>
                <a:cubicBezTo>
                  <a:pt x="709" y="1640"/>
                  <a:pt x="772" y="1704"/>
                  <a:pt x="724" y="1659"/>
                </a:cubicBezTo>
                <a:cubicBezTo>
                  <a:pt x="708" y="1606"/>
                  <a:pt x="649" y="1540"/>
                  <a:pt x="611" y="1499"/>
                </a:cubicBezTo>
                <a:cubicBezTo>
                  <a:pt x="586" y="1431"/>
                  <a:pt x="622" y="1533"/>
                  <a:pt x="596" y="1446"/>
                </a:cubicBezTo>
                <a:cubicBezTo>
                  <a:pt x="591" y="1431"/>
                  <a:pt x="580" y="1401"/>
                  <a:pt x="580" y="1401"/>
                </a:cubicBezTo>
                <a:cubicBezTo>
                  <a:pt x="585" y="1351"/>
                  <a:pt x="585" y="1298"/>
                  <a:pt x="618" y="1257"/>
                </a:cubicBezTo>
                <a:cubicBezTo>
                  <a:pt x="634" y="1237"/>
                  <a:pt x="664" y="1196"/>
                  <a:pt x="664" y="1196"/>
                </a:cubicBezTo>
                <a:cubicBezTo>
                  <a:pt x="667" y="1186"/>
                  <a:pt x="679" y="1150"/>
                  <a:pt x="679" y="1143"/>
                </a:cubicBezTo>
                <a:cubicBezTo>
                  <a:pt x="679" y="1102"/>
                  <a:pt x="653" y="1074"/>
                  <a:pt x="641" y="1037"/>
                </a:cubicBezTo>
                <a:cubicBezTo>
                  <a:pt x="634" y="1015"/>
                  <a:pt x="629" y="985"/>
                  <a:pt x="611" y="969"/>
                </a:cubicBezTo>
                <a:cubicBezTo>
                  <a:pt x="597" y="957"/>
                  <a:pt x="578" y="952"/>
                  <a:pt x="565" y="939"/>
                </a:cubicBezTo>
                <a:cubicBezTo>
                  <a:pt x="545" y="918"/>
                  <a:pt x="540" y="903"/>
                  <a:pt x="512" y="893"/>
                </a:cubicBezTo>
                <a:cubicBezTo>
                  <a:pt x="500" y="854"/>
                  <a:pt x="475" y="822"/>
                  <a:pt x="436" y="810"/>
                </a:cubicBezTo>
                <a:cubicBezTo>
                  <a:pt x="409" y="791"/>
                  <a:pt x="393" y="767"/>
                  <a:pt x="361" y="757"/>
                </a:cubicBezTo>
                <a:cubicBezTo>
                  <a:pt x="344" y="731"/>
                  <a:pt x="337" y="721"/>
                  <a:pt x="308" y="711"/>
                </a:cubicBezTo>
                <a:cubicBezTo>
                  <a:pt x="272" y="677"/>
                  <a:pt x="218" y="680"/>
                  <a:pt x="171" y="666"/>
                </a:cubicBezTo>
                <a:cubicBezTo>
                  <a:pt x="166" y="658"/>
                  <a:pt x="163" y="649"/>
                  <a:pt x="156" y="643"/>
                </a:cubicBezTo>
                <a:cubicBezTo>
                  <a:pt x="142" y="631"/>
                  <a:pt x="111" y="613"/>
                  <a:pt x="111" y="613"/>
                </a:cubicBezTo>
                <a:cubicBezTo>
                  <a:pt x="90" y="554"/>
                  <a:pt x="121" y="548"/>
                  <a:pt x="171" y="537"/>
                </a:cubicBezTo>
                <a:cubicBezTo>
                  <a:pt x="187" y="512"/>
                  <a:pt x="186" y="518"/>
                  <a:pt x="194" y="491"/>
                </a:cubicBezTo>
                <a:cubicBezTo>
                  <a:pt x="197" y="481"/>
                  <a:pt x="194" y="468"/>
                  <a:pt x="202" y="461"/>
                </a:cubicBezTo>
                <a:cubicBezTo>
                  <a:pt x="214" y="451"/>
                  <a:pt x="247" y="446"/>
                  <a:pt x="247" y="446"/>
                </a:cubicBezTo>
                <a:cubicBezTo>
                  <a:pt x="252" y="438"/>
                  <a:pt x="256" y="429"/>
                  <a:pt x="262" y="423"/>
                </a:cubicBezTo>
                <a:cubicBezTo>
                  <a:pt x="268" y="417"/>
                  <a:pt x="279" y="415"/>
                  <a:pt x="285" y="408"/>
                </a:cubicBezTo>
                <a:cubicBezTo>
                  <a:pt x="290" y="402"/>
                  <a:pt x="288" y="392"/>
                  <a:pt x="292" y="385"/>
                </a:cubicBezTo>
                <a:cubicBezTo>
                  <a:pt x="299" y="374"/>
                  <a:pt x="321" y="362"/>
                  <a:pt x="330" y="355"/>
                </a:cubicBezTo>
                <a:cubicBezTo>
                  <a:pt x="366" y="326"/>
                  <a:pt x="392" y="307"/>
                  <a:pt x="436" y="294"/>
                </a:cubicBezTo>
                <a:cubicBezTo>
                  <a:pt x="464" y="286"/>
                  <a:pt x="492" y="281"/>
                  <a:pt x="520" y="272"/>
                </a:cubicBezTo>
                <a:cubicBezTo>
                  <a:pt x="535" y="267"/>
                  <a:pt x="565" y="257"/>
                  <a:pt x="565" y="257"/>
                </a:cubicBezTo>
                <a:cubicBezTo>
                  <a:pt x="592" y="228"/>
                  <a:pt x="633" y="225"/>
                  <a:pt x="671" y="219"/>
                </a:cubicBezTo>
                <a:cubicBezTo>
                  <a:pt x="701" y="208"/>
                  <a:pt x="732" y="199"/>
                  <a:pt x="762" y="188"/>
                </a:cubicBezTo>
                <a:cubicBezTo>
                  <a:pt x="789" y="163"/>
                  <a:pt x="795" y="121"/>
                  <a:pt x="815" y="105"/>
                </a:cubicBezTo>
                <a:cubicBezTo>
                  <a:pt x="841" y="84"/>
                  <a:pt x="907" y="80"/>
                  <a:pt x="937" y="75"/>
                </a:cubicBezTo>
                <a:cubicBezTo>
                  <a:pt x="972" y="62"/>
                  <a:pt x="1008" y="56"/>
                  <a:pt x="1043" y="44"/>
                </a:cubicBezTo>
                <a:cubicBezTo>
                  <a:pt x="1056" y="24"/>
                  <a:pt x="1065" y="9"/>
                  <a:pt x="1087" y="0"/>
                </a:cubicBezTo>
                <a:close/>
              </a:path>
            </a:pathLst>
          </a:custGeom>
          <a:solidFill>
            <a:srgbClr val="0066FF">
              <a:alpha val="54117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3397" name="Freeform 5"/>
          <p:cNvSpPr>
            <a:spLocks/>
          </p:cNvSpPr>
          <p:nvPr/>
        </p:nvSpPr>
        <p:spPr bwMode="auto">
          <a:xfrm>
            <a:off x="3492500" y="2482850"/>
            <a:ext cx="3119438" cy="4425950"/>
          </a:xfrm>
          <a:custGeom>
            <a:avLst/>
            <a:gdLst>
              <a:gd name="T0" fmla="*/ 2147483647 w 1965"/>
              <a:gd name="T1" fmla="*/ 2147483647 h 2788"/>
              <a:gd name="T2" fmla="*/ 2147483647 w 1965"/>
              <a:gd name="T3" fmla="*/ 2147483647 h 2788"/>
              <a:gd name="T4" fmla="*/ 2147483647 w 1965"/>
              <a:gd name="T5" fmla="*/ 2147483647 h 2788"/>
              <a:gd name="T6" fmla="*/ 2147483647 w 1965"/>
              <a:gd name="T7" fmla="*/ 2147483647 h 2788"/>
              <a:gd name="T8" fmla="*/ 2147483647 w 1965"/>
              <a:gd name="T9" fmla="*/ 2147483647 h 2788"/>
              <a:gd name="T10" fmla="*/ 2147483647 w 1965"/>
              <a:gd name="T11" fmla="*/ 2147483647 h 2788"/>
              <a:gd name="T12" fmla="*/ 2147483647 w 1965"/>
              <a:gd name="T13" fmla="*/ 2147483647 h 2788"/>
              <a:gd name="T14" fmla="*/ 2147483647 w 1965"/>
              <a:gd name="T15" fmla="*/ 2147483647 h 2788"/>
              <a:gd name="T16" fmla="*/ 2147483647 w 1965"/>
              <a:gd name="T17" fmla="*/ 2147483647 h 2788"/>
              <a:gd name="T18" fmla="*/ 2147483647 w 1965"/>
              <a:gd name="T19" fmla="*/ 2147483647 h 2788"/>
              <a:gd name="T20" fmla="*/ 2147483647 w 1965"/>
              <a:gd name="T21" fmla="*/ 2147483647 h 2788"/>
              <a:gd name="T22" fmla="*/ 2147483647 w 1965"/>
              <a:gd name="T23" fmla="*/ 2147483647 h 2788"/>
              <a:gd name="T24" fmla="*/ 2147483647 w 1965"/>
              <a:gd name="T25" fmla="*/ 2147483647 h 2788"/>
              <a:gd name="T26" fmla="*/ 2147483647 w 1965"/>
              <a:gd name="T27" fmla="*/ 2147483647 h 2788"/>
              <a:gd name="T28" fmla="*/ 2147483647 w 1965"/>
              <a:gd name="T29" fmla="*/ 2147483647 h 2788"/>
              <a:gd name="T30" fmla="*/ 2147483647 w 1965"/>
              <a:gd name="T31" fmla="*/ 2147483647 h 2788"/>
              <a:gd name="T32" fmla="*/ 2147483647 w 1965"/>
              <a:gd name="T33" fmla="*/ 2147483647 h 2788"/>
              <a:gd name="T34" fmla="*/ 2147483647 w 1965"/>
              <a:gd name="T35" fmla="*/ 2147483647 h 2788"/>
              <a:gd name="T36" fmla="*/ 2147483647 w 1965"/>
              <a:gd name="T37" fmla="*/ 2147483647 h 2788"/>
              <a:gd name="T38" fmla="*/ 2147483647 w 1965"/>
              <a:gd name="T39" fmla="*/ 2147483647 h 2788"/>
              <a:gd name="T40" fmla="*/ 2147483647 w 1965"/>
              <a:gd name="T41" fmla="*/ 2147483647 h 2788"/>
              <a:gd name="T42" fmla="*/ 2147483647 w 1965"/>
              <a:gd name="T43" fmla="*/ 2147483647 h 2788"/>
              <a:gd name="T44" fmla="*/ 2147483647 w 1965"/>
              <a:gd name="T45" fmla="*/ 2147483647 h 2788"/>
              <a:gd name="T46" fmla="*/ 2147483647 w 1965"/>
              <a:gd name="T47" fmla="*/ 2147483647 h 2788"/>
              <a:gd name="T48" fmla="*/ 2147483647 w 1965"/>
              <a:gd name="T49" fmla="*/ 2147483647 h 2788"/>
              <a:gd name="T50" fmla="*/ 2147483647 w 1965"/>
              <a:gd name="T51" fmla="*/ 2147483647 h 2788"/>
              <a:gd name="T52" fmla="*/ 2147483647 w 1965"/>
              <a:gd name="T53" fmla="*/ 2147483647 h 2788"/>
              <a:gd name="T54" fmla="*/ 2147483647 w 1965"/>
              <a:gd name="T55" fmla="*/ 2147483647 h 2788"/>
              <a:gd name="T56" fmla="*/ 2147483647 w 1965"/>
              <a:gd name="T57" fmla="*/ 2147483647 h 2788"/>
              <a:gd name="T58" fmla="*/ 2147483647 w 1965"/>
              <a:gd name="T59" fmla="*/ 2147483647 h 2788"/>
              <a:gd name="T60" fmla="*/ 2147483647 w 1965"/>
              <a:gd name="T61" fmla="*/ 2147483647 h 2788"/>
              <a:gd name="T62" fmla="*/ 2147483647 w 1965"/>
              <a:gd name="T63" fmla="*/ 2147483647 h 2788"/>
              <a:gd name="T64" fmla="*/ 2147483647 w 1965"/>
              <a:gd name="T65" fmla="*/ 2147483647 h 2788"/>
              <a:gd name="T66" fmla="*/ 2147483647 w 1965"/>
              <a:gd name="T67" fmla="*/ 2147483647 h 2788"/>
              <a:gd name="T68" fmla="*/ 2147483647 w 1965"/>
              <a:gd name="T69" fmla="*/ 2147483647 h 2788"/>
              <a:gd name="T70" fmla="*/ 2147483647 w 1965"/>
              <a:gd name="T71" fmla="*/ 2147483647 h 2788"/>
              <a:gd name="T72" fmla="*/ 2147483647 w 1965"/>
              <a:gd name="T73" fmla="*/ 2147483647 h 2788"/>
              <a:gd name="T74" fmla="*/ 2147483647 w 1965"/>
              <a:gd name="T75" fmla="*/ 2147483647 h 2788"/>
              <a:gd name="T76" fmla="*/ 2147483647 w 1965"/>
              <a:gd name="T77" fmla="*/ 2147483647 h 2788"/>
              <a:gd name="T78" fmla="*/ 2147483647 w 1965"/>
              <a:gd name="T79" fmla="*/ 2147483647 h 2788"/>
              <a:gd name="T80" fmla="*/ 2147483647 w 1965"/>
              <a:gd name="T81" fmla="*/ 2147483647 h 2788"/>
              <a:gd name="T82" fmla="*/ 2147483647 w 1965"/>
              <a:gd name="T83" fmla="*/ 2147483647 h 2788"/>
              <a:gd name="T84" fmla="*/ 2147483647 w 1965"/>
              <a:gd name="T85" fmla="*/ 0 h 2788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1965"/>
              <a:gd name="T130" fmla="*/ 0 h 2788"/>
              <a:gd name="T131" fmla="*/ 1965 w 1965"/>
              <a:gd name="T132" fmla="*/ 2788 h 2788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1965" h="2788">
                <a:moveTo>
                  <a:pt x="1087" y="0"/>
                </a:moveTo>
                <a:lnTo>
                  <a:pt x="407" y="272"/>
                </a:lnTo>
                <a:lnTo>
                  <a:pt x="316" y="318"/>
                </a:lnTo>
                <a:lnTo>
                  <a:pt x="135" y="454"/>
                </a:lnTo>
                <a:cubicBezTo>
                  <a:pt x="120" y="469"/>
                  <a:pt x="102" y="482"/>
                  <a:pt x="89" y="499"/>
                </a:cubicBezTo>
                <a:cubicBezTo>
                  <a:pt x="64" y="530"/>
                  <a:pt x="67" y="556"/>
                  <a:pt x="27" y="582"/>
                </a:cubicBezTo>
                <a:cubicBezTo>
                  <a:pt x="0" y="670"/>
                  <a:pt x="8" y="750"/>
                  <a:pt x="103" y="779"/>
                </a:cubicBezTo>
                <a:cubicBezTo>
                  <a:pt x="127" y="805"/>
                  <a:pt x="163" y="808"/>
                  <a:pt x="194" y="825"/>
                </a:cubicBezTo>
                <a:cubicBezTo>
                  <a:pt x="234" y="847"/>
                  <a:pt x="243" y="857"/>
                  <a:pt x="285" y="870"/>
                </a:cubicBezTo>
                <a:cubicBezTo>
                  <a:pt x="324" y="897"/>
                  <a:pt x="377" y="915"/>
                  <a:pt x="421" y="931"/>
                </a:cubicBezTo>
                <a:cubicBezTo>
                  <a:pt x="430" y="945"/>
                  <a:pt x="444" y="955"/>
                  <a:pt x="452" y="969"/>
                </a:cubicBezTo>
                <a:cubicBezTo>
                  <a:pt x="460" y="983"/>
                  <a:pt x="462" y="999"/>
                  <a:pt x="467" y="1014"/>
                </a:cubicBezTo>
                <a:cubicBezTo>
                  <a:pt x="460" y="1117"/>
                  <a:pt x="489" y="1134"/>
                  <a:pt x="414" y="1158"/>
                </a:cubicBezTo>
                <a:cubicBezTo>
                  <a:pt x="411" y="1166"/>
                  <a:pt x="414" y="1179"/>
                  <a:pt x="406" y="1181"/>
                </a:cubicBezTo>
                <a:cubicBezTo>
                  <a:pt x="372" y="1190"/>
                  <a:pt x="317" y="1158"/>
                  <a:pt x="300" y="1189"/>
                </a:cubicBezTo>
                <a:cubicBezTo>
                  <a:pt x="278" y="1229"/>
                  <a:pt x="295" y="1355"/>
                  <a:pt x="330" y="1409"/>
                </a:cubicBezTo>
                <a:cubicBezTo>
                  <a:pt x="333" y="1434"/>
                  <a:pt x="332" y="1460"/>
                  <a:pt x="338" y="1484"/>
                </a:cubicBezTo>
                <a:cubicBezTo>
                  <a:pt x="348" y="1526"/>
                  <a:pt x="436" y="1573"/>
                  <a:pt x="467" y="1606"/>
                </a:cubicBezTo>
                <a:cubicBezTo>
                  <a:pt x="469" y="1613"/>
                  <a:pt x="473" y="1620"/>
                  <a:pt x="474" y="1628"/>
                </a:cubicBezTo>
                <a:cubicBezTo>
                  <a:pt x="478" y="1666"/>
                  <a:pt x="473" y="1705"/>
                  <a:pt x="482" y="1742"/>
                </a:cubicBezTo>
                <a:cubicBezTo>
                  <a:pt x="486" y="1760"/>
                  <a:pt x="502" y="1772"/>
                  <a:pt x="512" y="1787"/>
                </a:cubicBezTo>
                <a:cubicBezTo>
                  <a:pt x="531" y="1816"/>
                  <a:pt x="512" y="1828"/>
                  <a:pt x="550" y="1841"/>
                </a:cubicBezTo>
                <a:cubicBezTo>
                  <a:pt x="563" y="1877"/>
                  <a:pt x="554" y="1887"/>
                  <a:pt x="588" y="1909"/>
                </a:cubicBezTo>
                <a:cubicBezTo>
                  <a:pt x="602" y="1949"/>
                  <a:pt x="640" y="1961"/>
                  <a:pt x="671" y="1985"/>
                </a:cubicBezTo>
                <a:cubicBezTo>
                  <a:pt x="706" y="2012"/>
                  <a:pt x="709" y="2033"/>
                  <a:pt x="747" y="2045"/>
                </a:cubicBezTo>
                <a:cubicBezTo>
                  <a:pt x="772" y="2061"/>
                  <a:pt x="783" y="2082"/>
                  <a:pt x="808" y="2098"/>
                </a:cubicBezTo>
                <a:cubicBezTo>
                  <a:pt x="845" y="2155"/>
                  <a:pt x="890" y="2211"/>
                  <a:pt x="952" y="2242"/>
                </a:cubicBezTo>
                <a:cubicBezTo>
                  <a:pt x="974" y="2276"/>
                  <a:pt x="1055" y="2336"/>
                  <a:pt x="1096" y="2348"/>
                </a:cubicBezTo>
                <a:cubicBezTo>
                  <a:pt x="1130" y="2374"/>
                  <a:pt x="1160" y="2406"/>
                  <a:pt x="1194" y="2432"/>
                </a:cubicBezTo>
                <a:cubicBezTo>
                  <a:pt x="1220" y="2452"/>
                  <a:pt x="1261" y="2468"/>
                  <a:pt x="1285" y="2492"/>
                </a:cubicBezTo>
                <a:cubicBezTo>
                  <a:pt x="1326" y="2533"/>
                  <a:pt x="1367" y="2578"/>
                  <a:pt x="1414" y="2614"/>
                </a:cubicBezTo>
                <a:cubicBezTo>
                  <a:pt x="1446" y="2638"/>
                  <a:pt x="1480" y="2653"/>
                  <a:pt x="1513" y="2674"/>
                </a:cubicBezTo>
                <a:cubicBezTo>
                  <a:pt x="1537" y="2712"/>
                  <a:pt x="1549" y="2746"/>
                  <a:pt x="1588" y="2773"/>
                </a:cubicBezTo>
                <a:cubicBezTo>
                  <a:pt x="1697" y="2770"/>
                  <a:pt x="1808" y="2788"/>
                  <a:pt x="1914" y="2765"/>
                </a:cubicBezTo>
                <a:cubicBezTo>
                  <a:pt x="1965" y="2754"/>
                  <a:pt x="1870" y="2650"/>
                  <a:pt x="1861" y="2644"/>
                </a:cubicBezTo>
                <a:cubicBezTo>
                  <a:pt x="1839" y="2611"/>
                  <a:pt x="1805" y="2603"/>
                  <a:pt x="1778" y="2576"/>
                </a:cubicBezTo>
                <a:cubicBezTo>
                  <a:pt x="1737" y="2535"/>
                  <a:pt x="1705" y="2495"/>
                  <a:pt x="1657" y="2462"/>
                </a:cubicBezTo>
                <a:cubicBezTo>
                  <a:pt x="1623" y="2410"/>
                  <a:pt x="1663" y="2461"/>
                  <a:pt x="1619" y="2432"/>
                </a:cubicBezTo>
                <a:cubicBezTo>
                  <a:pt x="1586" y="2410"/>
                  <a:pt x="1598" y="2391"/>
                  <a:pt x="1558" y="2379"/>
                </a:cubicBezTo>
                <a:cubicBezTo>
                  <a:pt x="1539" y="2359"/>
                  <a:pt x="1520" y="2358"/>
                  <a:pt x="1498" y="2341"/>
                </a:cubicBezTo>
                <a:cubicBezTo>
                  <a:pt x="1478" y="2325"/>
                  <a:pt x="1465" y="2309"/>
                  <a:pt x="1444" y="2295"/>
                </a:cubicBezTo>
                <a:cubicBezTo>
                  <a:pt x="1422" y="2262"/>
                  <a:pt x="1395" y="2249"/>
                  <a:pt x="1361" y="2227"/>
                </a:cubicBezTo>
                <a:cubicBezTo>
                  <a:pt x="1343" y="2215"/>
                  <a:pt x="1331" y="2197"/>
                  <a:pt x="1316" y="2182"/>
                </a:cubicBezTo>
                <a:cubicBezTo>
                  <a:pt x="1311" y="2177"/>
                  <a:pt x="1306" y="2170"/>
                  <a:pt x="1300" y="2166"/>
                </a:cubicBezTo>
                <a:cubicBezTo>
                  <a:pt x="1269" y="2146"/>
                  <a:pt x="1244" y="2125"/>
                  <a:pt x="1210" y="2113"/>
                </a:cubicBezTo>
                <a:cubicBezTo>
                  <a:pt x="1165" y="2070"/>
                  <a:pt x="1226" y="2124"/>
                  <a:pt x="1172" y="2091"/>
                </a:cubicBezTo>
                <a:cubicBezTo>
                  <a:pt x="1136" y="2069"/>
                  <a:pt x="1107" y="2037"/>
                  <a:pt x="1066" y="2022"/>
                </a:cubicBezTo>
                <a:cubicBezTo>
                  <a:pt x="1023" y="1980"/>
                  <a:pt x="987" y="1935"/>
                  <a:pt x="937" y="1901"/>
                </a:cubicBezTo>
                <a:cubicBezTo>
                  <a:pt x="921" y="1855"/>
                  <a:pt x="935" y="1881"/>
                  <a:pt x="868" y="1833"/>
                </a:cubicBezTo>
                <a:cubicBezTo>
                  <a:pt x="861" y="1828"/>
                  <a:pt x="846" y="1818"/>
                  <a:pt x="846" y="1818"/>
                </a:cubicBezTo>
                <a:cubicBezTo>
                  <a:pt x="837" y="1792"/>
                  <a:pt x="802" y="1758"/>
                  <a:pt x="778" y="1742"/>
                </a:cubicBezTo>
                <a:cubicBezTo>
                  <a:pt x="758" y="1684"/>
                  <a:pt x="787" y="1757"/>
                  <a:pt x="747" y="1697"/>
                </a:cubicBezTo>
                <a:cubicBezTo>
                  <a:pt x="709" y="1640"/>
                  <a:pt x="772" y="1704"/>
                  <a:pt x="724" y="1659"/>
                </a:cubicBezTo>
                <a:cubicBezTo>
                  <a:pt x="708" y="1606"/>
                  <a:pt x="649" y="1540"/>
                  <a:pt x="611" y="1499"/>
                </a:cubicBezTo>
                <a:cubicBezTo>
                  <a:pt x="586" y="1431"/>
                  <a:pt x="622" y="1533"/>
                  <a:pt x="596" y="1446"/>
                </a:cubicBezTo>
                <a:cubicBezTo>
                  <a:pt x="591" y="1431"/>
                  <a:pt x="580" y="1401"/>
                  <a:pt x="580" y="1401"/>
                </a:cubicBezTo>
                <a:cubicBezTo>
                  <a:pt x="585" y="1351"/>
                  <a:pt x="585" y="1298"/>
                  <a:pt x="618" y="1257"/>
                </a:cubicBezTo>
                <a:cubicBezTo>
                  <a:pt x="634" y="1237"/>
                  <a:pt x="664" y="1196"/>
                  <a:pt x="664" y="1196"/>
                </a:cubicBezTo>
                <a:cubicBezTo>
                  <a:pt x="667" y="1186"/>
                  <a:pt x="679" y="1150"/>
                  <a:pt x="679" y="1143"/>
                </a:cubicBezTo>
                <a:cubicBezTo>
                  <a:pt x="679" y="1102"/>
                  <a:pt x="653" y="1074"/>
                  <a:pt x="641" y="1037"/>
                </a:cubicBezTo>
                <a:cubicBezTo>
                  <a:pt x="634" y="1015"/>
                  <a:pt x="629" y="985"/>
                  <a:pt x="611" y="969"/>
                </a:cubicBezTo>
                <a:cubicBezTo>
                  <a:pt x="597" y="957"/>
                  <a:pt x="578" y="952"/>
                  <a:pt x="565" y="939"/>
                </a:cubicBezTo>
                <a:cubicBezTo>
                  <a:pt x="545" y="918"/>
                  <a:pt x="540" y="903"/>
                  <a:pt x="512" y="893"/>
                </a:cubicBezTo>
                <a:cubicBezTo>
                  <a:pt x="500" y="854"/>
                  <a:pt x="475" y="822"/>
                  <a:pt x="436" y="810"/>
                </a:cubicBezTo>
                <a:cubicBezTo>
                  <a:pt x="409" y="791"/>
                  <a:pt x="393" y="767"/>
                  <a:pt x="361" y="757"/>
                </a:cubicBezTo>
                <a:cubicBezTo>
                  <a:pt x="344" y="731"/>
                  <a:pt x="337" y="721"/>
                  <a:pt x="308" y="711"/>
                </a:cubicBezTo>
                <a:cubicBezTo>
                  <a:pt x="272" y="677"/>
                  <a:pt x="218" y="680"/>
                  <a:pt x="171" y="666"/>
                </a:cubicBezTo>
                <a:cubicBezTo>
                  <a:pt x="166" y="658"/>
                  <a:pt x="163" y="649"/>
                  <a:pt x="156" y="643"/>
                </a:cubicBezTo>
                <a:cubicBezTo>
                  <a:pt x="142" y="631"/>
                  <a:pt x="111" y="613"/>
                  <a:pt x="111" y="613"/>
                </a:cubicBezTo>
                <a:cubicBezTo>
                  <a:pt x="90" y="554"/>
                  <a:pt x="121" y="548"/>
                  <a:pt x="171" y="537"/>
                </a:cubicBezTo>
                <a:cubicBezTo>
                  <a:pt x="187" y="512"/>
                  <a:pt x="186" y="518"/>
                  <a:pt x="194" y="491"/>
                </a:cubicBezTo>
                <a:cubicBezTo>
                  <a:pt x="197" y="481"/>
                  <a:pt x="194" y="468"/>
                  <a:pt x="202" y="461"/>
                </a:cubicBezTo>
                <a:cubicBezTo>
                  <a:pt x="214" y="451"/>
                  <a:pt x="247" y="446"/>
                  <a:pt x="247" y="446"/>
                </a:cubicBezTo>
                <a:cubicBezTo>
                  <a:pt x="252" y="438"/>
                  <a:pt x="256" y="429"/>
                  <a:pt x="262" y="423"/>
                </a:cubicBezTo>
                <a:cubicBezTo>
                  <a:pt x="268" y="417"/>
                  <a:pt x="279" y="415"/>
                  <a:pt x="285" y="408"/>
                </a:cubicBezTo>
                <a:cubicBezTo>
                  <a:pt x="290" y="402"/>
                  <a:pt x="288" y="392"/>
                  <a:pt x="292" y="385"/>
                </a:cubicBezTo>
                <a:cubicBezTo>
                  <a:pt x="299" y="374"/>
                  <a:pt x="321" y="362"/>
                  <a:pt x="330" y="355"/>
                </a:cubicBezTo>
                <a:cubicBezTo>
                  <a:pt x="366" y="326"/>
                  <a:pt x="392" y="307"/>
                  <a:pt x="436" y="294"/>
                </a:cubicBezTo>
                <a:cubicBezTo>
                  <a:pt x="464" y="286"/>
                  <a:pt x="492" y="281"/>
                  <a:pt x="520" y="272"/>
                </a:cubicBezTo>
                <a:cubicBezTo>
                  <a:pt x="535" y="267"/>
                  <a:pt x="565" y="257"/>
                  <a:pt x="565" y="257"/>
                </a:cubicBezTo>
                <a:cubicBezTo>
                  <a:pt x="592" y="228"/>
                  <a:pt x="633" y="225"/>
                  <a:pt x="671" y="219"/>
                </a:cubicBezTo>
                <a:cubicBezTo>
                  <a:pt x="701" y="208"/>
                  <a:pt x="732" y="199"/>
                  <a:pt x="762" y="188"/>
                </a:cubicBezTo>
                <a:cubicBezTo>
                  <a:pt x="789" y="163"/>
                  <a:pt x="795" y="121"/>
                  <a:pt x="815" y="105"/>
                </a:cubicBezTo>
                <a:cubicBezTo>
                  <a:pt x="841" y="84"/>
                  <a:pt x="907" y="80"/>
                  <a:pt x="937" y="75"/>
                </a:cubicBezTo>
                <a:cubicBezTo>
                  <a:pt x="972" y="62"/>
                  <a:pt x="1008" y="56"/>
                  <a:pt x="1043" y="44"/>
                </a:cubicBezTo>
                <a:cubicBezTo>
                  <a:pt x="1056" y="24"/>
                  <a:pt x="1065" y="9"/>
                  <a:pt x="1087" y="0"/>
                </a:cubicBezTo>
                <a:close/>
              </a:path>
            </a:pathLst>
          </a:custGeom>
          <a:solidFill>
            <a:srgbClr val="3399FF"/>
          </a:solidFill>
          <a:ln w="9525">
            <a:solidFill>
              <a:srgbClr val="66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3398" name="Rectangle 6"/>
          <p:cNvSpPr>
            <a:spLocks noChangeArrowheads="1"/>
          </p:cNvSpPr>
          <p:nvPr/>
        </p:nvSpPr>
        <p:spPr bwMode="auto">
          <a:xfrm>
            <a:off x="1331913" y="5157788"/>
            <a:ext cx="7058025" cy="1584325"/>
          </a:xfrm>
          <a:prstGeom prst="rect">
            <a:avLst/>
          </a:prstGeom>
          <a:gradFill rotWithShape="1">
            <a:gsLst>
              <a:gs pos="0">
                <a:srgbClr val="800000">
                  <a:alpha val="48000"/>
                </a:srgbClr>
              </a:gs>
              <a:gs pos="100000">
                <a:srgbClr val="800000">
                  <a:gamma/>
                  <a:shade val="46275"/>
                  <a:invGamma/>
                  <a:alpha val="75999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坡降太大以致河川湍急</a:t>
            </a:r>
          </a:p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（這也是台灣河川普遍的現象）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3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723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3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723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3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1723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3396" grpId="0" animBg="1"/>
      <p:bldP spid="1723397" grpId="0" animBg="1"/>
      <p:bldP spid="1723398" grpId="0" animBg="1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TW" altLang="zh-TW" smtClean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zh-TW" altLang="zh-TW" smtClean="0"/>
          </a:p>
        </p:txBody>
      </p:sp>
      <p:pic>
        <p:nvPicPr>
          <p:cNvPr id="83972" name="Picture 4"/>
          <p:cNvPicPr>
            <a:picLocks noChangeAspect="1" noChangeArrowheads="1"/>
          </p:cNvPicPr>
          <p:nvPr/>
        </p:nvPicPr>
        <p:blipFill>
          <a:blip r:embed="rId2" cstate="print"/>
          <a:srcRect l="22974" t="10535" r="-72" b="12288"/>
          <a:stretch>
            <a:fillRect/>
          </a:stretch>
        </p:blipFill>
        <p:spPr bwMode="auto">
          <a:xfrm>
            <a:off x="0" y="-7938"/>
            <a:ext cx="9144000" cy="686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989" name="Freeform 5" descr="海洋1"/>
          <p:cNvSpPr>
            <a:spLocks/>
          </p:cNvSpPr>
          <p:nvPr/>
        </p:nvSpPr>
        <p:spPr bwMode="auto">
          <a:xfrm>
            <a:off x="34925" y="260350"/>
            <a:ext cx="8353425" cy="6192838"/>
          </a:xfrm>
          <a:custGeom>
            <a:avLst/>
            <a:gdLst>
              <a:gd name="T0" fmla="*/ 8137525 w 5262"/>
              <a:gd name="T1" fmla="*/ 5761038 h 3901"/>
              <a:gd name="T2" fmla="*/ 7632700 w 5262"/>
              <a:gd name="T3" fmla="*/ 5184776 h 3901"/>
              <a:gd name="T4" fmla="*/ 7345363 w 5262"/>
              <a:gd name="T5" fmla="*/ 4897438 h 3901"/>
              <a:gd name="T6" fmla="*/ 6985001 w 5262"/>
              <a:gd name="T7" fmla="*/ 4464051 h 3901"/>
              <a:gd name="T8" fmla="*/ 6481762 w 5262"/>
              <a:gd name="T9" fmla="*/ 4032251 h 3901"/>
              <a:gd name="T10" fmla="*/ 6049962 w 5262"/>
              <a:gd name="T11" fmla="*/ 3384551 h 3901"/>
              <a:gd name="T12" fmla="*/ 5329237 w 5262"/>
              <a:gd name="T13" fmla="*/ 2663825 h 3901"/>
              <a:gd name="T14" fmla="*/ 4537075 w 5262"/>
              <a:gd name="T15" fmla="*/ 2016125 h 3901"/>
              <a:gd name="T16" fmla="*/ 3673475 w 5262"/>
              <a:gd name="T17" fmla="*/ 1655763 h 3901"/>
              <a:gd name="T18" fmla="*/ 3384550 w 5262"/>
              <a:gd name="T19" fmla="*/ 1873250 h 3901"/>
              <a:gd name="T20" fmla="*/ 2881312 w 5262"/>
              <a:gd name="T21" fmla="*/ 2016125 h 3901"/>
              <a:gd name="T22" fmla="*/ 3024187 w 5262"/>
              <a:gd name="T23" fmla="*/ 2520950 h 3901"/>
              <a:gd name="T24" fmla="*/ 3600450 w 5262"/>
              <a:gd name="T25" fmla="*/ 2808288 h 3901"/>
              <a:gd name="T26" fmla="*/ 3816350 w 5262"/>
              <a:gd name="T27" fmla="*/ 3455988 h 3901"/>
              <a:gd name="T28" fmla="*/ 4032250 w 5262"/>
              <a:gd name="T29" fmla="*/ 4176713 h 3901"/>
              <a:gd name="T30" fmla="*/ 3889375 w 5262"/>
              <a:gd name="T31" fmla="*/ 4537076 h 3901"/>
              <a:gd name="T32" fmla="*/ 4537075 w 5262"/>
              <a:gd name="T33" fmla="*/ 5040313 h 3901"/>
              <a:gd name="T34" fmla="*/ 4681537 w 5262"/>
              <a:gd name="T35" fmla="*/ 5689601 h 3901"/>
              <a:gd name="T36" fmla="*/ 4465637 w 5262"/>
              <a:gd name="T37" fmla="*/ 5689601 h 3901"/>
              <a:gd name="T38" fmla="*/ 4249737 w 5262"/>
              <a:gd name="T39" fmla="*/ 5184776 h 3901"/>
              <a:gd name="T40" fmla="*/ 3816350 w 5262"/>
              <a:gd name="T41" fmla="*/ 4681538 h 3901"/>
              <a:gd name="T42" fmla="*/ 3384550 w 5262"/>
              <a:gd name="T43" fmla="*/ 4248151 h 3901"/>
              <a:gd name="T44" fmla="*/ 2952750 w 5262"/>
              <a:gd name="T45" fmla="*/ 4105276 h 3901"/>
              <a:gd name="T46" fmla="*/ 2665412 w 5262"/>
              <a:gd name="T47" fmla="*/ 4537076 h 3901"/>
              <a:gd name="T48" fmla="*/ 2520950 w 5262"/>
              <a:gd name="T49" fmla="*/ 4897438 h 3901"/>
              <a:gd name="T50" fmla="*/ 2736850 w 5262"/>
              <a:gd name="T51" fmla="*/ 5184776 h 3901"/>
              <a:gd name="T52" fmla="*/ 2736850 w 5262"/>
              <a:gd name="T53" fmla="*/ 5545138 h 3901"/>
              <a:gd name="T54" fmla="*/ 2305050 w 5262"/>
              <a:gd name="T55" fmla="*/ 5184776 h 3901"/>
              <a:gd name="T56" fmla="*/ 2305050 w 5262"/>
              <a:gd name="T57" fmla="*/ 4824413 h 3901"/>
              <a:gd name="T58" fmla="*/ 2665412 w 5262"/>
              <a:gd name="T59" fmla="*/ 4392613 h 3901"/>
              <a:gd name="T60" fmla="*/ 2952750 w 5262"/>
              <a:gd name="T61" fmla="*/ 3744913 h 3901"/>
              <a:gd name="T62" fmla="*/ 2376487 w 5262"/>
              <a:gd name="T63" fmla="*/ 3313113 h 3901"/>
              <a:gd name="T64" fmla="*/ 1873250 w 5262"/>
              <a:gd name="T65" fmla="*/ 2592388 h 3901"/>
              <a:gd name="T66" fmla="*/ 1584325 w 5262"/>
              <a:gd name="T67" fmla="*/ 1944688 h 3901"/>
              <a:gd name="T68" fmla="*/ 1223962 w 5262"/>
              <a:gd name="T69" fmla="*/ 1439863 h 3901"/>
              <a:gd name="T70" fmla="*/ 865188 w 5262"/>
              <a:gd name="T71" fmla="*/ 865188 h 3901"/>
              <a:gd name="T72" fmla="*/ 576262 w 5262"/>
              <a:gd name="T73" fmla="*/ 360363 h 3901"/>
              <a:gd name="T74" fmla="*/ 0 w 5262"/>
              <a:gd name="T75" fmla="*/ 3097213 h 3901"/>
              <a:gd name="T76" fmla="*/ 936625 w 5262"/>
              <a:gd name="T77" fmla="*/ 3240088 h 3901"/>
              <a:gd name="T78" fmla="*/ 1152525 w 5262"/>
              <a:gd name="T79" fmla="*/ 3529013 h 3901"/>
              <a:gd name="T80" fmla="*/ 1512887 w 5262"/>
              <a:gd name="T81" fmla="*/ 3889376 h 3901"/>
              <a:gd name="T82" fmla="*/ 2016125 w 5262"/>
              <a:gd name="T83" fmla="*/ 4537076 h 3901"/>
              <a:gd name="T84" fmla="*/ 2376487 w 5262"/>
              <a:gd name="T85" fmla="*/ 5473701 h 3901"/>
              <a:gd name="T86" fmla="*/ 3384550 w 5262"/>
              <a:gd name="T87" fmla="*/ 6048376 h 3901"/>
              <a:gd name="T88" fmla="*/ 5400675 w 5262"/>
              <a:gd name="T89" fmla="*/ 5976938 h 3901"/>
              <a:gd name="T90" fmla="*/ 8353425 w 5262"/>
              <a:gd name="T91" fmla="*/ 6121401 h 3901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5262"/>
              <a:gd name="T139" fmla="*/ 0 h 3901"/>
              <a:gd name="T140" fmla="*/ 5262 w 5262"/>
              <a:gd name="T141" fmla="*/ 3901 h 3901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5262" h="3901">
                <a:moveTo>
                  <a:pt x="5262" y="3856"/>
                </a:moveTo>
                <a:lnTo>
                  <a:pt x="5171" y="3720"/>
                </a:lnTo>
                <a:lnTo>
                  <a:pt x="5126" y="3629"/>
                </a:lnTo>
                <a:lnTo>
                  <a:pt x="4990" y="3538"/>
                </a:lnTo>
                <a:lnTo>
                  <a:pt x="4899" y="3448"/>
                </a:lnTo>
                <a:lnTo>
                  <a:pt x="4808" y="3266"/>
                </a:lnTo>
                <a:lnTo>
                  <a:pt x="4763" y="3221"/>
                </a:lnTo>
                <a:lnTo>
                  <a:pt x="4672" y="3130"/>
                </a:lnTo>
                <a:lnTo>
                  <a:pt x="4627" y="3085"/>
                </a:lnTo>
                <a:lnTo>
                  <a:pt x="4582" y="2994"/>
                </a:lnTo>
                <a:lnTo>
                  <a:pt x="4491" y="2903"/>
                </a:lnTo>
                <a:lnTo>
                  <a:pt x="4400" y="2812"/>
                </a:lnTo>
                <a:lnTo>
                  <a:pt x="4310" y="2722"/>
                </a:lnTo>
                <a:lnTo>
                  <a:pt x="4219" y="2586"/>
                </a:lnTo>
                <a:lnTo>
                  <a:pt x="4083" y="2540"/>
                </a:lnTo>
                <a:lnTo>
                  <a:pt x="4037" y="2404"/>
                </a:lnTo>
                <a:lnTo>
                  <a:pt x="3947" y="2223"/>
                </a:lnTo>
                <a:lnTo>
                  <a:pt x="3811" y="2132"/>
                </a:lnTo>
                <a:lnTo>
                  <a:pt x="3584" y="2087"/>
                </a:lnTo>
                <a:lnTo>
                  <a:pt x="3448" y="1905"/>
                </a:lnTo>
                <a:lnTo>
                  <a:pt x="3357" y="1678"/>
                </a:lnTo>
                <a:lnTo>
                  <a:pt x="3221" y="1542"/>
                </a:lnTo>
                <a:lnTo>
                  <a:pt x="2994" y="1452"/>
                </a:lnTo>
                <a:lnTo>
                  <a:pt x="2858" y="1270"/>
                </a:lnTo>
                <a:lnTo>
                  <a:pt x="2677" y="1225"/>
                </a:lnTo>
                <a:lnTo>
                  <a:pt x="2495" y="1043"/>
                </a:lnTo>
                <a:lnTo>
                  <a:pt x="2314" y="1043"/>
                </a:lnTo>
                <a:lnTo>
                  <a:pt x="2223" y="1134"/>
                </a:lnTo>
                <a:lnTo>
                  <a:pt x="2178" y="1134"/>
                </a:lnTo>
                <a:lnTo>
                  <a:pt x="2132" y="1180"/>
                </a:lnTo>
                <a:lnTo>
                  <a:pt x="2042" y="1180"/>
                </a:lnTo>
                <a:lnTo>
                  <a:pt x="1951" y="1180"/>
                </a:lnTo>
                <a:lnTo>
                  <a:pt x="1815" y="1270"/>
                </a:lnTo>
                <a:lnTo>
                  <a:pt x="1769" y="1361"/>
                </a:lnTo>
                <a:lnTo>
                  <a:pt x="1769" y="1452"/>
                </a:lnTo>
                <a:lnTo>
                  <a:pt x="1905" y="1588"/>
                </a:lnTo>
                <a:lnTo>
                  <a:pt x="2132" y="1588"/>
                </a:lnTo>
                <a:lnTo>
                  <a:pt x="2223" y="1678"/>
                </a:lnTo>
                <a:lnTo>
                  <a:pt x="2268" y="1769"/>
                </a:lnTo>
                <a:lnTo>
                  <a:pt x="2268" y="1815"/>
                </a:lnTo>
                <a:lnTo>
                  <a:pt x="2314" y="1996"/>
                </a:lnTo>
                <a:lnTo>
                  <a:pt x="2404" y="2177"/>
                </a:lnTo>
                <a:lnTo>
                  <a:pt x="2495" y="2223"/>
                </a:lnTo>
                <a:lnTo>
                  <a:pt x="2540" y="2450"/>
                </a:lnTo>
                <a:lnTo>
                  <a:pt x="2540" y="2631"/>
                </a:lnTo>
                <a:lnTo>
                  <a:pt x="2586" y="2722"/>
                </a:lnTo>
                <a:lnTo>
                  <a:pt x="2495" y="2767"/>
                </a:lnTo>
                <a:lnTo>
                  <a:pt x="2450" y="2858"/>
                </a:lnTo>
                <a:lnTo>
                  <a:pt x="2495" y="2949"/>
                </a:lnTo>
                <a:lnTo>
                  <a:pt x="2813" y="3039"/>
                </a:lnTo>
                <a:lnTo>
                  <a:pt x="2858" y="3175"/>
                </a:lnTo>
                <a:lnTo>
                  <a:pt x="2994" y="3311"/>
                </a:lnTo>
                <a:lnTo>
                  <a:pt x="2994" y="3448"/>
                </a:lnTo>
                <a:lnTo>
                  <a:pt x="2949" y="3584"/>
                </a:lnTo>
                <a:lnTo>
                  <a:pt x="2903" y="3810"/>
                </a:lnTo>
                <a:lnTo>
                  <a:pt x="2813" y="3720"/>
                </a:lnTo>
                <a:lnTo>
                  <a:pt x="2813" y="3584"/>
                </a:lnTo>
                <a:lnTo>
                  <a:pt x="2813" y="3538"/>
                </a:lnTo>
                <a:lnTo>
                  <a:pt x="2722" y="3357"/>
                </a:lnTo>
                <a:lnTo>
                  <a:pt x="2677" y="3266"/>
                </a:lnTo>
                <a:lnTo>
                  <a:pt x="2540" y="3130"/>
                </a:lnTo>
                <a:lnTo>
                  <a:pt x="2359" y="3085"/>
                </a:lnTo>
                <a:lnTo>
                  <a:pt x="2404" y="2949"/>
                </a:lnTo>
                <a:lnTo>
                  <a:pt x="2404" y="2812"/>
                </a:lnTo>
                <a:lnTo>
                  <a:pt x="2268" y="2722"/>
                </a:lnTo>
                <a:lnTo>
                  <a:pt x="2132" y="2676"/>
                </a:lnTo>
                <a:lnTo>
                  <a:pt x="2042" y="2540"/>
                </a:lnTo>
                <a:lnTo>
                  <a:pt x="1905" y="2495"/>
                </a:lnTo>
                <a:lnTo>
                  <a:pt x="1860" y="2586"/>
                </a:lnTo>
                <a:lnTo>
                  <a:pt x="1724" y="2676"/>
                </a:lnTo>
                <a:lnTo>
                  <a:pt x="1769" y="2767"/>
                </a:lnTo>
                <a:lnTo>
                  <a:pt x="1679" y="2858"/>
                </a:lnTo>
                <a:lnTo>
                  <a:pt x="1679" y="2903"/>
                </a:lnTo>
                <a:lnTo>
                  <a:pt x="1633" y="2994"/>
                </a:lnTo>
                <a:lnTo>
                  <a:pt x="1588" y="3085"/>
                </a:lnTo>
                <a:lnTo>
                  <a:pt x="1633" y="3130"/>
                </a:lnTo>
                <a:lnTo>
                  <a:pt x="1679" y="3221"/>
                </a:lnTo>
                <a:lnTo>
                  <a:pt x="1724" y="3266"/>
                </a:lnTo>
                <a:lnTo>
                  <a:pt x="1724" y="3311"/>
                </a:lnTo>
                <a:lnTo>
                  <a:pt x="1724" y="3448"/>
                </a:lnTo>
                <a:lnTo>
                  <a:pt x="1724" y="3493"/>
                </a:lnTo>
                <a:lnTo>
                  <a:pt x="1633" y="3448"/>
                </a:lnTo>
                <a:lnTo>
                  <a:pt x="1543" y="3311"/>
                </a:lnTo>
                <a:lnTo>
                  <a:pt x="1452" y="3266"/>
                </a:lnTo>
                <a:lnTo>
                  <a:pt x="1407" y="3175"/>
                </a:lnTo>
                <a:lnTo>
                  <a:pt x="1407" y="3085"/>
                </a:lnTo>
                <a:lnTo>
                  <a:pt x="1452" y="3039"/>
                </a:lnTo>
                <a:lnTo>
                  <a:pt x="1543" y="2949"/>
                </a:lnTo>
                <a:lnTo>
                  <a:pt x="1588" y="2903"/>
                </a:lnTo>
                <a:lnTo>
                  <a:pt x="1679" y="2767"/>
                </a:lnTo>
                <a:lnTo>
                  <a:pt x="1679" y="2631"/>
                </a:lnTo>
                <a:lnTo>
                  <a:pt x="1769" y="2540"/>
                </a:lnTo>
                <a:lnTo>
                  <a:pt x="1860" y="2359"/>
                </a:lnTo>
                <a:lnTo>
                  <a:pt x="1724" y="2177"/>
                </a:lnTo>
                <a:lnTo>
                  <a:pt x="1633" y="2132"/>
                </a:lnTo>
                <a:lnTo>
                  <a:pt x="1497" y="2087"/>
                </a:lnTo>
                <a:lnTo>
                  <a:pt x="1407" y="1905"/>
                </a:lnTo>
                <a:lnTo>
                  <a:pt x="1361" y="1769"/>
                </a:lnTo>
                <a:lnTo>
                  <a:pt x="1180" y="1633"/>
                </a:lnTo>
                <a:lnTo>
                  <a:pt x="1089" y="1542"/>
                </a:lnTo>
                <a:lnTo>
                  <a:pt x="953" y="1361"/>
                </a:lnTo>
                <a:lnTo>
                  <a:pt x="998" y="1225"/>
                </a:lnTo>
                <a:lnTo>
                  <a:pt x="998" y="1089"/>
                </a:lnTo>
                <a:lnTo>
                  <a:pt x="817" y="953"/>
                </a:lnTo>
                <a:lnTo>
                  <a:pt x="771" y="907"/>
                </a:lnTo>
                <a:lnTo>
                  <a:pt x="635" y="862"/>
                </a:lnTo>
                <a:lnTo>
                  <a:pt x="635" y="726"/>
                </a:lnTo>
                <a:lnTo>
                  <a:pt x="545" y="545"/>
                </a:lnTo>
                <a:lnTo>
                  <a:pt x="499" y="408"/>
                </a:lnTo>
                <a:lnTo>
                  <a:pt x="363" y="272"/>
                </a:lnTo>
                <a:lnTo>
                  <a:pt x="363" y="227"/>
                </a:lnTo>
                <a:lnTo>
                  <a:pt x="227" y="136"/>
                </a:lnTo>
                <a:lnTo>
                  <a:pt x="0" y="0"/>
                </a:lnTo>
                <a:lnTo>
                  <a:pt x="0" y="1951"/>
                </a:lnTo>
                <a:lnTo>
                  <a:pt x="545" y="2268"/>
                </a:lnTo>
                <a:lnTo>
                  <a:pt x="545" y="2177"/>
                </a:lnTo>
                <a:lnTo>
                  <a:pt x="590" y="2041"/>
                </a:lnTo>
                <a:lnTo>
                  <a:pt x="681" y="2041"/>
                </a:lnTo>
                <a:lnTo>
                  <a:pt x="681" y="2087"/>
                </a:lnTo>
                <a:lnTo>
                  <a:pt x="726" y="2223"/>
                </a:lnTo>
                <a:lnTo>
                  <a:pt x="862" y="2268"/>
                </a:lnTo>
                <a:lnTo>
                  <a:pt x="908" y="2359"/>
                </a:lnTo>
                <a:lnTo>
                  <a:pt x="953" y="2450"/>
                </a:lnTo>
                <a:lnTo>
                  <a:pt x="998" y="2540"/>
                </a:lnTo>
                <a:lnTo>
                  <a:pt x="1044" y="2631"/>
                </a:lnTo>
                <a:lnTo>
                  <a:pt x="1270" y="2858"/>
                </a:lnTo>
                <a:lnTo>
                  <a:pt x="1361" y="3039"/>
                </a:lnTo>
                <a:lnTo>
                  <a:pt x="1361" y="3175"/>
                </a:lnTo>
                <a:lnTo>
                  <a:pt x="1497" y="3448"/>
                </a:lnTo>
                <a:lnTo>
                  <a:pt x="1679" y="3538"/>
                </a:lnTo>
                <a:lnTo>
                  <a:pt x="1996" y="3674"/>
                </a:lnTo>
                <a:lnTo>
                  <a:pt x="2132" y="3810"/>
                </a:lnTo>
                <a:lnTo>
                  <a:pt x="2586" y="3901"/>
                </a:lnTo>
                <a:lnTo>
                  <a:pt x="3039" y="3856"/>
                </a:lnTo>
                <a:lnTo>
                  <a:pt x="3402" y="3765"/>
                </a:lnTo>
                <a:lnTo>
                  <a:pt x="4310" y="3856"/>
                </a:lnTo>
                <a:lnTo>
                  <a:pt x="4627" y="3810"/>
                </a:lnTo>
                <a:lnTo>
                  <a:pt x="5262" y="3856"/>
                </a:lnTo>
                <a:close/>
              </a:path>
            </a:pathLst>
          </a:cu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pic>
        <p:nvPicPr>
          <p:cNvPr id="809990" name="Picture 6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375" y="1773238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1" name="Picture 7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175" y="2205038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2" name="Picture 8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3" y="2708275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3" name="Picture 9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3141663"/>
            <a:ext cx="1008062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4" name="Picture 10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3500438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5" name="Picture 11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525" y="3933825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6" name="Picture 12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4437063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7" name="Picture 13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25" y="4797425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8" name="Picture 14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588" y="5084763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999" name="Picture 15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213" y="1916113"/>
            <a:ext cx="1125537" cy="95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0" name="Picture 16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2420938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1" name="Picture 17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838" y="2852738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2" name="Picture 18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175" y="3284538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3" name="Picture 19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789363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4" name="Picture 20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4149725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5" name="Picture 21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5600" y="4581525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6" name="Picture 22" descr="山透明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525" y="5013325"/>
            <a:ext cx="981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7" name="Picture 23" descr="1-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2500" y="1557338"/>
            <a:ext cx="1143000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8" name="Picture 24" descr="1-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8400" y="2060575"/>
            <a:ext cx="14668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09" name="Picture 25" descr="1-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40200" y="2708275"/>
            <a:ext cx="17907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10" name="Picture 26" descr="1-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875" y="1700213"/>
            <a:ext cx="10668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0011" name="Freeform 27"/>
          <p:cNvSpPr>
            <a:spLocks/>
          </p:cNvSpPr>
          <p:nvPr/>
        </p:nvSpPr>
        <p:spPr bwMode="auto">
          <a:xfrm>
            <a:off x="3708400" y="-26988"/>
            <a:ext cx="815975" cy="3311526"/>
          </a:xfrm>
          <a:custGeom>
            <a:avLst/>
            <a:gdLst>
              <a:gd name="T0" fmla="*/ 358775 w 514"/>
              <a:gd name="T1" fmla="*/ 0 h 2086"/>
              <a:gd name="T2" fmla="*/ 358775 w 514"/>
              <a:gd name="T3" fmla="*/ 142875 h 2086"/>
              <a:gd name="T4" fmla="*/ 503237 w 514"/>
              <a:gd name="T5" fmla="*/ 431800 h 2086"/>
              <a:gd name="T6" fmla="*/ 503237 w 514"/>
              <a:gd name="T7" fmla="*/ 576263 h 2086"/>
              <a:gd name="T8" fmla="*/ 576262 w 514"/>
              <a:gd name="T9" fmla="*/ 647700 h 2086"/>
              <a:gd name="T10" fmla="*/ 503237 w 514"/>
              <a:gd name="T11" fmla="*/ 792163 h 2086"/>
              <a:gd name="T12" fmla="*/ 431800 w 514"/>
              <a:gd name="T13" fmla="*/ 935038 h 2086"/>
              <a:gd name="T14" fmla="*/ 358775 w 514"/>
              <a:gd name="T15" fmla="*/ 1079500 h 2086"/>
              <a:gd name="T16" fmla="*/ 358775 w 514"/>
              <a:gd name="T17" fmla="*/ 1295400 h 2086"/>
              <a:gd name="T18" fmla="*/ 358775 w 514"/>
              <a:gd name="T19" fmla="*/ 1439863 h 2086"/>
              <a:gd name="T20" fmla="*/ 431800 w 514"/>
              <a:gd name="T21" fmla="*/ 1655763 h 2086"/>
              <a:gd name="T22" fmla="*/ 576262 w 514"/>
              <a:gd name="T23" fmla="*/ 1727200 h 2086"/>
              <a:gd name="T24" fmla="*/ 719137 w 514"/>
              <a:gd name="T25" fmla="*/ 1871663 h 2086"/>
              <a:gd name="T26" fmla="*/ 792162 w 514"/>
              <a:gd name="T27" fmla="*/ 1943100 h 2086"/>
              <a:gd name="T28" fmla="*/ 792162 w 514"/>
              <a:gd name="T29" fmla="*/ 2160588 h 2086"/>
              <a:gd name="T30" fmla="*/ 792162 w 514"/>
              <a:gd name="T31" fmla="*/ 2303463 h 2086"/>
              <a:gd name="T32" fmla="*/ 647700 w 514"/>
              <a:gd name="T33" fmla="*/ 2376488 h 2086"/>
              <a:gd name="T34" fmla="*/ 647700 w 514"/>
              <a:gd name="T35" fmla="*/ 2519363 h 2086"/>
              <a:gd name="T36" fmla="*/ 576262 w 514"/>
              <a:gd name="T37" fmla="*/ 2663825 h 2086"/>
              <a:gd name="T38" fmla="*/ 503237 w 514"/>
              <a:gd name="T39" fmla="*/ 2735263 h 2086"/>
              <a:gd name="T40" fmla="*/ 358775 w 514"/>
              <a:gd name="T41" fmla="*/ 2951163 h 2086"/>
              <a:gd name="T42" fmla="*/ 287337 w 514"/>
              <a:gd name="T43" fmla="*/ 3024188 h 2086"/>
              <a:gd name="T44" fmla="*/ 215900 w 514"/>
              <a:gd name="T45" fmla="*/ 3095625 h 2086"/>
              <a:gd name="T46" fmla="*/ 71437 w 514"/>
              <a:gd name="T47" fmla="*/ 3168650 h 2086"/>
              <a:gd name="T48" fmla="*/ 0 w 514"/>
              <a:gd name="T49" fmla="*/ 3311526 h 208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w 514"/>
              <a:gd name="T76" fmla="*/ 0 h 2086"/>
              <a:gd name="T77" fmla="*/ 514 w 514"/>
              <a:gd name="T78" fmla="*/ 2086 h 208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T75" t="T76" r="T77" b="T78"/>
            <a:pathLst>
              <a:path w="514" h="2086">
                <a:moveTo>
                  <a:pt x="226" y="0"/>
                </a:moveTo>
                <a:cubicBezTo>
                  <a:pt x="218" y="22"/>
                  <a:pt x="211" y="45"/>
                  <a:pt x="226" y="90"/>
                </a:cubicBezTo>
                <a:cubicBezTo>
                  <a:pt x="241" y="135"/>
                  <a:pt x="302" y="227"/>
                  <a:pt x="317" y="272"/>
                </a:cubicBezTo>
                <a:cubicBezTo>
                  <a:pt x="332" y="317"/>
                  <a:pt x="309" y="340"/>
                  <a:pt x="317" y="363"/>
                </a:cubicBezTo>
                <a:cubicBezTo>
                  <a:pt x="325" y="386"/>
                  <a:pt x="363" y="385"/>
                  <a:pt x="363" y="408"/>
                </a:cubicBezTo>
                <a:cubicBezTo>
                  <a:pt x="363" y="431"/>
                  <a:pt x="332" y="469"/>
                  <a:pt x="317" y="499"/>
                </a:cubicBezTo>
                <a:cubicBezTo>
                  <a:pt x="302" y="529"/>
                  <a:pt x="287" y="559"/>
                  <a:pt x="272" y="589"/>
                </a:cubicBezTo>
                <a:cubicBezTo>
                  <a:pt x="257" y="619"/>
                  <a:pt x="234" y="642"/>
                  <a:pt x="226" y="680"/>
                </a:cubicBezTo>
                <a:cubicBezTo>
                  <a:pt x="218" y="718"/>
                  <a:pt x="226" y="778"/>
                  <a:pt x="226" y="816"/>
                </a:cubicBezTo>
                <a:cubicBezTo>
                  <a:pt x="226" y="854"/>
                  <a:pt x="218" y="869"/>
                  <a:pt x="226" y="907"/>
                </a:cubicBezTo>
                <a:cubicBezTo>
                  <a:pt x="234" y="945"/>
                  <a:pt x="249" y="1013"/>
                  <a:pt x="272" y="1043"/>
                </a:cubicBezTo>
                <a:cubicBezTo>
                  <a:pt x="295" y="1073"/>
                  <a:pt x="333" y="1065"/>
                  <a:pt x="363" y="1088"/>
                </a:cubicBezTo>
                <a:cubicBezTo>
                  <a:pt x="393" y="1111"/>
                  <a:pt x="430" y="1156"/>
                  <a:pt x="453" y="1179"/>
                </a:cubicBezTo>
                <a:cubicBezTo>
                  <a:pt x="476" y="1202"/>
                  <a:pt x="491" y="1194"/>
                  <a:pt x="499" y="1224"/>
                </a:cubicBezTo>
                <a:cubicBezTo>
                  <a:pt x="507" y="1254"/>
                  <a:pt x="499" y="1323"/>
                  <a:pt x="499" y="1361"/>
                </a:cubicBezTo>
                <a:cubicBezTo>
                  <a:pt x="499" y="1399"/>
                  <a:pt x="514" y="1428"/>
                  <a:pt x="499" y="1451"/>
                </a:cubicBezTo>
                <a:cubicBezTo>
                  <a:pt x="484" y="1474"/>
                  <a:pt x="423" y="1474"/>
                  <a:pt x="408" y="1497"/>
                </a:cubicBezTo>
                <a:cubicBezTo>
                  <a:pt x="393" y="1520"/>
                  <a:pt x="415" y="1557"/>
                  <a:pt x="408" y="1587"/>
                </a:cubicBezTo>
                <a:cubicBezTo>
                  <a:pt x="401" y="1617"/>
                  <a:pt x="378" y="1655"/>
                  <a:pt x="363" y="1678"/>
                </a:cubicBezTo>
                <a:cubicBezTo>
                  <a:pt x="348" y="1701"/>
                  <a:pt x="340" y="1693"/>
                  <a:pt x="317" y="1723"/>
                </a:cubicBezTo>
                <a:cubicBezTo>
                  <a:pt x="294" y="1753"/>
                  <a:pt x="249" y="1829"/>
                  <a:pt x="226" y="1859"/>
                </a:cubicBezTo>
                <a:cubicBezTo>
                  <a:pt x="203" y="1889"/>
                  <a:pt x="196" y="1890"/>
                  <a:pt x="181" y="1905"/>
                </a:cubicBezTo>
                <a:cubicBezTo>
                  <a:pt x="166" y="1920"/>
                  <a:pt x="159" y="1935"/>
                  <a:pt x="136" y="1950"/>
                </a:cubicBezTo>
                <a:cubicBezTo>
                  <a:pt x="113" y="1965"/>
                  <a:pt x="68" y="1973"/>
                  <a:pt x="45" y="1996"/>
                </a:cubicBezTo>
                <a:cubicBezTo>
                  <a:pt x="22" y="2019"/>
                  <a:pt x="7" y="2071"/>
                  <a:pt x="0" y="2086"/>
                </a:cubicBezTo>
              </a:path>
            </a:pathLst>
          </a:custGeom>
          <a:noFill/>
          <a:ln w="38100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12" name="Freeform 28"/>
          <p:cNvSpPr>
            <a:spLocks/>
          </p:cNvSpPr>
          <p:nvPr/>
        </p:nvSpPr>
        <p:spPr bwMode="auto">
          <a:xfrm>
            <a:off x="3348038" y="44450"/>
            <a:ext cx="384175" cy="3455988"/>
          </a:xfrm>
          <a:custGeom>
            <a:avLst/>
            <a:gdLst>
              <a:gd name="T0" fmla="*/ 0 w 242"/>
              <a:gd name="T1" fmla="*/ 0 h 2177"/>
              <a:gd name="T2" fmla="*/ 144463 w 242"/>
              <a:gd name="T3" fmla="*/ 360362 h 2177"/>
              <a:gd name="T4" fmla="*/ 71438 w 242"/>
              <a:gd name="T5" fmla="*/ 504825 h 2177"/>
              <a:gd name="T6" fmla="*/ 144463 w 242"/>
              <a:gd name="T7" fmla="*/ 647700 h 2177"/>
              <a:gd name="T8" fmla="*/ 144463 w 242"/>
              <a:gd name="T9" fmla="*/ 792162 h 2177"/>
              <a:gd name="T10" fmla="*/ 144463 w 242"/>
              <a:gd name="T11" fmla="*/ 1008063 h 2177"/>
              <a:gd name="T12" fmla="*/ 71438 w 242"/>
              <a:gd name="T13" fmla="*/ 1152525 h 2177"/>
              <a:gd name="T14" fmla="*/ 71438 w 242"/>
              <a:gd name="T15" fmla="*/ 1296987 h 2177"/>
              <a:gd name="T16" fmla="*/ 144463 w 242"/>
              <a:gd name="T17" fmla="*/ 1368425 h 2177"/>
              <a:gd name="T18" fmla="*/ 71438 w 242"/>
              <a:gd name="T19" fmla="*/ 1584325 h 2177"/>
              <a:gd name="T20" fmla="*/ 144463 w 242"/>
              <a:gd name="T21" fmla="*/ 1728788 h 2177"/>
              <a:gd name="T22" fmla="*/ 287338 w 242"/>
              <a:gd name="T23" fmla="*/ 1944688 h 2177"/>
              <a:gd name="T24" fmla="*/ 360363 w 242"/>
              <a:gd name="T25" fmla="*/ 2089150 h 2177"/>
              <a:gd name="T26" fmla="*/ 215900 w 242"/>
              <a:gd name="T27" fmla="*/ 2376488 h 2177"/>
              <a:gd name="T28" fmla="*/ 144463 w 242"/>
              <a:gd name="T29" fmla="*/ 2736850 h 2177"/>
              <a:gd name="T30" fmla="*/ 215900 w 242"/>
              <a:gd name="T31" fmla="*/ 2879725 h 2177"/>
              <a:gd name="T32" fmla="*/ 360363 w 242"/>
              <a:gd name="T33" fmla="*/ 3168650 h 2177"/>
              <a:gd name="T34" fmla="*/ 360363 w 242"/>
              <a:gd name="T35" fmla="*/ 3313113 h 2177"/>
              <a:gd name="T36" fmla="*/ 360363 w 242"/>
              <a:gd name="T37" fmla="*/ 3455988 h 2177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242"/>
              <a:gd name="T58" fmla="*/ 0 h 2177"/>
              <a:gd name="T59" fmla="*/ 242 w 242"/>
              <a:gd name="T60" fmla="*/ 2177 h 2177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242" h="2177">
                <a:moveTo>
                  <a:pt x="0" y="0"/>
                </a:moveTo>
                <a:cubicBezTo>
                  <a:pt x="42" y="87"/>
                  <a:pt x="84" y="174"/>
                  <a:pt x="91" y="227"/>
                </a:cubicBezTo>
                <a:cubicBezTo>
                  <a:pt x="98" y="280"/>
                  <a:pt x="45" y="288"/>
                  <a:pt x="45" y="318"/>
                </a:cubicBezTo>
                <a:cubicBezTo>
                  <a:pt x="45" y="348"/>
                  <a:pt x="83" y="378"/>
                  <a:pt x="91" y="408"/>
                </a:cubicBezTo>
                <a:cubicBezTo>
                  <a:pt x="99" y="438"/>
                  <a:pt x="91" y="461"/>
                  <a:pt x="91" y="499"/>
                </a:cubicBezTo>
                <a:cubicBezTo>
                  <a:pt x="91" y="537"/>
                  <a:pt x="99" y="597"/>
                  <a:pt x="91" y="635"/>
                </a:cubicBezTo>
                <a:cubicBezTo>
                  <a:pt x="83" y="673"/>
                  <a:pt x="53" y="696"/>
                  <a:pt x="45" y="726"/>
                </a:cubicBezTo>
                <a:cubicBezTo>
                  <a:pt x="37" y="756"/>
                  <a:pt x="37" y="794"/>
                  <a:pt x="45" y="817"/>
                </a:cubicBezTo>
                <a:cubicBezTo>
                  <a:pt x="53" y="840"/>
                  <a:pt x="91" y="832"/>
                  <a:pt x="91" y="862"/>
                </a:cubicBezTo>
                <a:cubicBezTo>
                  <a:pt x="91" y="892"/>
                  <a:pt x="45" y="960"/>
                  <a:pt x="45" y="998"/>
                </a:cubicBezTo>
                <a:cubicBezTo>
                  <a:pt x="45" y="1036"/>
                  <a:pt x="68" y="1051"/>
                  <a:pt x="91" y="1089"/>
                </a:cubicBezTo>
                <a:cubicBezTo>
                  <a:pt x="114" y="1127"/>
                  <a:pt x="158" y="1187"/>
                  <a:pt x="181" y="1225"/>
                </a:cubicBezTo>
                <a:cubicBezTo>
                  <a:pt x="204" y="1263"/>
                  <a:pt x="234" y="1271"/>
                  <a:pt x="227" y="1316"/>
                </a:cubicBezTo>
                <a:cubicBezTo>
                  <a:pt x="220" y="1361"/>
                  <a:pt x="159" y="1429"/>
                  <a:pt x="136" y="1497"/>
                </a:cubicBezTo>
                <a:cubicBezTo>
                  <a:pt x="113" y="1565"/>
                  <a:pt x="91" y="1671"/>
                  <a:pt x="91" y="1724"/>
                </a:cubicBezTo>
                <a:cubicBezTo>
                  <a:pt x="91" y="1777"/>
                  <a:pt x="113" y="1769"/>
                  <a:pt x="136" y="1814"/>
                </a:cubicBezTo>
                <a:cubicBezTo>
                  <a:pt x="159" y="1859"/>
                  <a:pt x="212" y="1951"/>
                  <a:pt x="227" y="1996"/>
                </a:cubicBezTo>
                <a:cubicBezTo>
                  <a:pt x="242" y="2041"/>
                  <a:pt x="227" y="2057"/>
                  <a:pt x="227" y="2087"/>
                </a:cubicBezTo>
                <a:cubicBezTo>
                  <a:pt x="227" y="2117"/>
                  <a:pt x="227" y="2147"/>
                  <a:pt x="227" y="2177"/>
                </a:cubicBezTo>
              </a:path>
            </a:pathLst>
          </a:custGeom>
          <a:noFill/>
          <a:ln w="38100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13" name="Freeform 29"/>
          <p:cNvSpPr>
            <a:spLocks/>
          </p:cNvSpPr>
          <p:nvPr/>
        </p:nvSpPr>
        <p:spPr bwMode="auto">
          <a:xfrm>
            <a:off x="4500563" y="620713"/>
            <a:ext cx="576262" cy="1608137"/>
          </a:xfrm>
          <a:custGeom>
            <a:avLst/>
            <a:gdLst>
              <a:gd name="T0" fmla="*/ 576262 w 363"/>
              <a:gd name="T1" fmla="*/ 0 h 1013"/>
              <a:gd name="T2" fmla="*/ 503237 w 363"/>
              <a:gd name="T3" fmla="*/ 144462 h 1013"/>
              <a:gd name="T4" fmla="*/ 503237 w 363"/>
              <a:gd name="T5" fmla="*/ 360362 h 1013"/>
              <a:gd name="T6" fmla="*/ 358775 w 363"/>
              <a:gd name="T7" fmla="*/ 504825 h 1013"/>
              <a:gd name="T8" fmla="*/ 358775 w 363"/>
              <a:gd name="T9" fmla="*/ 647700 h 1013"/>
              <a:gd name="T10" fmla="*/ 358775 w 363"/>
              <a:gd name="T11" fmla="*/ 863600 h 1013"/>
              <a:gd name="T12" fmla="*/ 431800 w 363"/>
              <a:gd name="T13" fmla="*/ 1079500 h 1013"/>
              <a:gd name="T14" fmla="*/ 358775 w 363"/>
              <a:gd name="T15" fmla="*/ 1295400 h 1013"/>
              <a:gd name="T16" fmla="*/ 287337 w 363"/>
              <a:gd name="T17" fmla="*/ 1439862 h 1013"/>
              <a:gd name="T18" fmla="*/ 142875 w 363"/>
              <a:gd name="T19" fmla="*/ 1584325 h 1013"/>
              <a:gd name="T20" fmla="*/ 0 w 363"/>
              <a:gd name="T21" fmla="*/ 1584325 h 101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363"/>
              <a:gd name="T34" fmla="*/ 0 h 1013"/>
              <a:gd name="T35" fmla="*/ 363 w 363"/>
              <a:gd name="T36" fmla="*/ 1013 h 1013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363" h="1013">
                <a:moveTo>
                  <a:pt x="363" y="0"/>
                </a:moveTo>
                <a:cubicBezTo>
                  <a:pt x="344" y="26"/>
                  <a:pt x="325" y="53"/>
                  <a:pt x="317" y="91"/>
                </a:cubicBezTo>
                <a:cubicBezTo>
                  <a:pt x="309" y="129"/>
                  <a:pt x="332" y="189"/>
                  <a:pt x="317" y="227"/>
                </a:cubicBezTo>
                <a:cubicBezTo>
                  <a:pt x="302" y="265"/>
                  <a:pt x="241" y="288"/>
                  <a:pt x="226" y="318"/>
                </a:cubicBezTo>
                <a:cubicBezTo>
                  <a:pt x="211" y="348"/>
                  <a:pt x="226" y="370"/>
                  <a:pt x="226" y="408"/>
                </a:cubicBezTo>
                <a:cubicBezTo>
                  <a:pt x="226" y="446"/>
                  <a:pt x="218" y="499"/>
                  <a:pt x="226" y="544"/>
                </a:cubicBezTo>
                <a:cubicBezTo>
                  <a:pt x="234" y="589"/>
                  <a:pt x="272" y="635"/>
                  <a:pt x="272" y="680"/>
                </a:cubicBezTo>
                <a:cubicBezTo>
                  <a:pt x="272" y="725"/>
                  <a:pt x="241" y="778"/>
                  <a:pt x="226" y="816"/>
                </a:cubicBezTo>
                <a:cubicBezTo>
                  <a:pt x="211" y="854"/>
                  <a:pt x="204" y="877"/>
                  <a:pt x="181" y="907"/>
                </a:cubicBezTo>
                <a:cubicBezTo>
                  <a:pt x="158" y="937"/>
                  <a:pt x="120" y="983"/>
                  <a:pt x="90" y="998"/>
                </a:cubicBezTo>
                <a:cubicBezTo>
                  <a:pt x="60" y="1013"/>
                  <a:pt x="30" y="1005"/>
                  <a:pt x="0" y="998"/>
                </a:cubicBezTo>
              </a:path>
            </a:pathLst>
          </a:custGeom>
          <a:noFill/>
          <a:ln w="28575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14" name="Freeform 30"/>
          <p:cNvSpPr>
            <a:spLocks/>
          </p:cNvSpPr>
          <p:nvPr/>
        </p:nvSpPr>
        <p:spPr bwMode="auto">
          <a:xfrm>
            <a:off x="5148263" y="2852738"/>
            <a:ext cx="1511300" cy="168275"/>
          </a:xfrm>
          <a:custGeom>
            <a:avLst/>
            <a:gdLst>
              <a:gd name="T0" fmla="*/ 1511300 w 952"/>
              <a:gd name="T1" fmla="*/ 0 h 106"/>
              <a:gd name="T2" fmla="*/ 1008063 w 952"/>
              <a:gd name="T3" fmla="*/ 144463 h 106"/>
              <a:gd name="T4" fmla="*/ 647700 w 952"/>
              <a:gd name="T5" fmla="*/ 144463 h 106"/>
              <a:gd name="T6" fmla="*/ 431800 w 952"/>
              <a:gd name="T7" fmla="*/ 144463 h 106"/>
              <a:gd name="T8" fmla="*/ 144463 w 952"/>
              <a:gd name="T9" fmla="*/ 71438 h 106"/>
              <a:gd name="T10" fmla="*/ 0 w 952"/>
              <a:gd name="T11" fmla="*/ 71438 h 10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952"/>
              <a:gd name="T19" fmla="*/ 0 h 106"/>
              <a:gd name="T20" fmla="*/ 952 w 952"/>
              <a:gd name="T21" fmla="*/ 106 h 10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952" h="106">
                <a:moveTo>
                  <a:pt x="952" y="0"/>
                </a:moveTo>
                <a:cubicBezTo>
                  <a:pt x="839" y="38"/>
                  <a:pt x="726" y="76"/>
                  <a:pt x="635" y="91"/>
                </a:cubicBezTo>
                <a:cubicBezTo>
                  <a:pt x="544" y="106"/>
                  <a:pt x="468" y="91"/>
                  <a:pt x="408" y="91"/>
                </a:cubicBezTo>
                <a:cubicBezTo>
                  <a:pt x="348" y="91"/>
                  <a:pt x="325" y="99"/>
                  <a:pt x="272" y="91"/>
                </a:cubicBezTo>
                <a:cubicBezTo>
                  <a:pt x="219" y="83"/>
                  <a:pt x="136" y="53"/>
                  <a:pt x="91" y="45"/>
                </a:cubicBezTo>
                <a:cubicBezTo>
                  <a:pt x="46" y="37"/>
                  <a:pt x="23" y="41"/>
                  <a:pt x="0" y="45"/>
                </a:cubicBezTo>
              </a:path>
            </a:pathLst>
          </a:custGeom>
          <a:noFill/>
          <a:ln w="28575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pic>
        <p:nvPicPr>
          <p:cNvPr id="810015" name="Picture 31" descr="2-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175" y="2924175"/>
            <a:ext cx="251460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0016" name="Freeform 32"/>
          <p:cNvSpPr>
            <a:spLocks/>
          </p:cNvSpPr>
          <p:nvPr/>
        </p:nvSpPr>
        <p:spPr bwMode="auto">
          <a:xfrm>
            <a:off x="4211638" y="2060575"/>
            <a:ext cx="1512887" cy="1800225"/>
          </a:xfrm>
          <a:custGeom>
            <a:avLst/>
            <a:gdLst>
              <a:gd name="T0" fmla="*/ 1512887 w 953"/>
              <a:gd name="T1" fmla="*/ 0 h 1134"/>
              <a:gd name="T2" fmla="*/ 1296987 w 953"/>
              <a:gd name="T3" fmla="*/ 215900 h 1134"/>
              <a:gd name="T4" fmla="*/ 1296987 w 953"/>
              <a:gd name="T5" fmla="*/ 360362 h 1134"/>
              <a:gd name="T6" fmla="*/ 1223962 w 953"/>
              <a:gd name="T7" fmla="*/ 504825 h 1134"/>
              <a:gd name="T8" fmla="*/ 1296987 w 953"/>
              <a:gd name="T9" fmla="*/ 647700 h 1134"/>
              <a:gd name="T10" fmla="*/ 1081087 w 953"/>
              <a:gd name="T11" fmla="*/ 720725 h 1134"/>
              <a:gd name="T12" fmla="*/ 936625 w 953"/>
              <a:gd name="T13" fmla="*/ 792162 h 1134"/>
              <a:gd name="T14" fmla="*/ 865187 w 953"/>
              <a:gd name="T15" fmla="*/ 936625 h 1134"/>
              <a:gd name="T16" fmla="*/ 720725 w 953"/>
              <a:gd name="T17" fmla="*/ 1008062 h 1134"/>
              <a:gd name="T18" fmla="*/ 576262 w 953"/>
              <a:gd name="T19" fmla="*/ 1081087 h 1134"/>
              <a:gd name="T20" fmla="*/ 431800 w 953"/>
              <a:gd name="T21" fmla="*/ 1439862 h 1134"/>
              <a:gd name="T22" fmla="*/ 215900 w 953"/>
              <a:gd name="T23" fmla="*/ 1584325 h 1134"/>
              <a:gd name="T24" fmla="*/ 73025 w 953"/>
              <a:gd name="T25" fmla="*/ 1728788 h 1134"/>
              <a:gd name="T26" fmla="*/ 0 w 953"/>
              <a:gd name="T27" fmla="*/ 1800225 h 1134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953"/>
              <a:gd name="T43" fmla="*/ 0 h 1134"/>
              <a:gd name="T44" fmla="*/ 953 w 953"/>
              <a:gd name="T45" fmla="*/ 1134 h 1134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953" h="1134">
                <a:moveTo>
                  <a:pt x="953" y="0"/>
                </a:moveTo>
                <a:cubicBezTo>
                  <a:pt x="896" y="49"/>
                  <a:pt x="840" y="98"/>
                  <a:pt x="817" y="136"/>
                </a:cubicBezTo>
                <a:cubicBezTo>
                  <a:pt x="794" y="174"/>
                  <a:pt x="825" y="197"/>
                  <a:pt x="817" y="227"/>
                </a:cubicBezTo>
                <a:cubicBezTo>
                  <a:pt x="809" y="257"/>
                  <a:pt x="771" y="288"/>
                  <a:pt x="771" y="318"/>
                </a:cubicBezTo>
                <a:cubicBezTo>
                  <a:pt x="771" y="348"/>
                  <a:pt x="832" y="385"/>
                  <a:pt x="817" y="408"/>
                </a:cubicBezTo>
                <a:cubicBezTo>
                  <a:pt x="802" y="431"/>
                  <a:pt x="719" y="439"/>
                  <a:pt x="681" y="454"/>
                </a:cubicBezTo>
                <a:cubicBezTo>
                  <a:pt x="643" y="469"/>
                  <a:pt x="613" y="476"/>
                  <a:pt x="590" y="499"/>
                </a:cubicBezTo>
                <a:cubicBezTo>
                  <a:pt x="567" y="522"/>
                  <a:pt x="568" y="567"/>
                  <a:pt x="545" y="590"/>
                </a:cubicBezTo>
                <a:cubicBezTo>
                  <a:pt x="522" y="613"/>
                  <a:pt x="484" y="620"/>
                  <a:pt x="454" y="635"/>
                </a:cubicBezTo>
                <a:cubicBezTo>
                  <a:pt x="424" y="650"/>
                  <a:pt x="393" y="636"/>
                  <a:pt x="363" y="681"/>
                </a:cubicBezTo>
                <a:cubicBezTo>
                  <a:pt x="333" y="726"/>
                  <a:pt x="310" y="854"/>
                  <a:pt x="272" y="907"/>
                </a:cubicBezTo>
                <a:cubicBezTo>
                  <a:pt x="234" y="960"/>
                  <a:pt x="173" y="968"/>
                  <a:pt x="136" y="998"/>
                </a:cubicBezTo>
                <a:cubicBezTo>
                  <a:pt x="99" y="1028"/>
                  <a:pt x="69" y="1066"/>
                  <a:pt x="46" y="1089"/>
                </a:cubicBezTo>
                <a:cubicBezTo>
                  <a:pt x="23" y="1112"/>
                  <a:pt x="15" y="1127"/>
                  <a:pt x="0" y="1134"/>
                </a:cubicBezTo>
              </a:path>
            </a:pathLst>
          </a:custGeom>
          <a:noFill/>
          <a:ln w="28575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pic>
        <p:nvPicPr>
          <p:cNvPr id="810017" name="Picture 33" descr="3-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275" y="2565400"/>
            <a:ext cx="4373563" cy="369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0018" name="Picture 34" descr="3-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396875" y="-387350"/>
            <a:ext cx="5643563" cy="676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0019" name="Freeform 35"/>
          <p:cNvSpPr>
            <a:spLocks/>
          </p:cNvSpPr>
          <p:nvPr/>
        </p:nvSpPr>
        <p:spPr bwMode="auto">
          <a:xfrm>
            <a:off x="3924300" y="2636838"/>
            <a:ext cx="1511300" cy="385762"/>
          </a:xfrm>
          <a:custGeom>
            <a:avLst/>
            <a:gdLst>
              <a:gd name="T0" fmla="*/ 1511300 w 952"/>
              <a:gd name="T1" fmla="*/ 84137 h 243"/>
              <a:gd name="T2" fmla="*/ 1368425 w 952"/>
              <a:gd name="T3" fmla="*/ 12700 h 243"/>
              <a:gd name="T4" fmla="*/ 1295400 w 952"/>
              <a:gd name="T5" fmla="*/ 157162 h 243"/>
              <a:gd name="T6" fmla="*/ 1223963 w 952"/>
              <a:gd name="T7" fmla="*/ 228600 h 243"/>
              <a:gd name="T8" fmla="*/ 1079500 w 952"/>
              <a:gd name="T9" fmla="*/ 300037 h 243"/>
              <a:gd name="T10" fmla="*/ 863600 w 952"/>
              <a:gd name="T11" fmla="*/ 300037 h 243"/>
              <a:gd name="T12" fmla="*/ 647700 w 952"/>
              <a:gd name="T13" fmla="*/ 300037 h 243"/>
              <a:gd name="T14" fmla="*/ 360363 w 952"/>
              <a:gd name="T15" fmla="*/ 373062 h 243"/>
              <a:gd name="T16" fmla="*/ 142875 w 952"/>
              <a:gd name="T17" fmla="*/ 373062 h 243"/>
              <a:gd name="T18" fmla="*/ 0 w 952"/>
              <a:gd name="T19" fmla="*/ 373062 h 243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952"/>
              <a:gd name="T31" fmla="*/ 0 h 243"/>
              <a:gd name="T32" fmla="*/ 952 w 952"/>
              <a:gd name="T33" fmla="*/ 243 h 243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952" h="243">
                <a:moveTo>
                  <a:pt x="952" y="53"/>
                </a:moveTo>
                <a:cubicBezTo>
                  <a:pt x="918" y="26"/>
                  <a:pt x="885" y="0"/>
                  <a:pt x="862" y="8"/>
                </a:cubicBezTo>
                <a:cubicBezTo>
                  <a:pt x="839" y="16"/>
                  <a:pt x="831" y="76"/>
                  <a:pt x="816" y="99"/>
                </a:cubicBezTo>
                <a:cubicBezTo>
                  <a:pt x="801" y="122"/>
                  <a:pt x="794" y="129"/>
                  <a:pt x="771" y="144"/>
                </a:cubicBezTo>
                <a:cubicBezTo>
                  <a:pt x="748" y="159"/>
                  <a:pt x="718" y="182"/>
                  <a:pt x="680" y="189"/>
                </a:cubicBezTo>
                <a:cubicBezTo>
                  <a:pt x="642" y="196"/>
                  <a:pt x="589" y="189"/>
                  <a:pt x="544" y="189"/>
                </a:cubicBezTo>
                <a:cubicBezTo>
                  <a:pt x="499" y="189"/>
                  <a:pt x="461" y="181"/>
                  <a:pt x="408" y="189"/>
                </a:cubicBezTo>
                <a:cubicBezTo>
                  <a:pt x="355" y="197"/>
                  <a:pt x="280" y="227"/>
                  <a:pt x="227" y="235"/>
                </a:cubicBezTo>
                <a:cubicBezTo>
                  <a:pt x="174" y="243"/>
                  <a:pt x="128" y="235"/>
                  <a:pt x="90" y="235"/>
                </a:cubicBezTo>
                <a:cubicBezTo>
                  <a:pt x="52" y="235"/>
                  <a:pt x="7" y="235"/>
                  <a:pt x="0" y="235"/>
                </a:cubicBezTo>
              </a:path>
            </a:pathLst>
          </a:custGeom>
          <a:noFill/>
          <a:ln w="28575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0" name="Freeform 36"/>
          <p:cNvSpPr>
            <a:spLocks/>
          </p:cNvSpPr>
          <p:nvPr/>
        </p:nvSpPr>
        <p:spPr bwMode="auto">
          <a:xfrm>
            <a:off x="5076825" y="2924175"/>
            <a:ext cx="647700" cy="85725"/>
          </a:xfrm>
          <a:custGeom>
            <a:avLst/>
            <a:gdLst>
              <a:gd name="T0" fmla="*/ 647700 w 317"/>
              <a:gd name="T1" fmla="*/ 73025 h 54"/>
              <a:gd name="T2" fmla="*/ 369822 w 317"/>
              <a:gd name="T3" fmla="*/ 73025 h 54"/>
              <a:gd name="T4" fmla="*/ 91945 w 317"/>
              <a:gd name="T5" fmla="*/ 73025 h 54"/>
              <a:gd name="T6" fmla="*/ 0 w 317"/>
              <a:gd name="T7" fmla="*/ 0 h 54"/>
              <a:gd name="T8" fmla="*/ 0 60000 65536"/>
              <a:gd name="T9" fmla="*/ 0 60000 65536"/>
              <a:gd name="T10" fmla="*/ 0 60000 65536"/>
              <a:gd name="T11" fmla="*/ 0 60000 65536"/>
              <a:gd name="T12" fmla="*/ 0 w 317"/>
              <a:gd name="T13" fmla="*/ 0 h 54"/>
              <a:gd name="T14" fmla="*/ 317 w 317"/>
              <a:gd name="T15" fmla="*/ 54 h 5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17" h="54">
                <a:moveTo>
                  <a:pt x="317" y="46"/>
                </a:moveTo>
                <a:cubicBezTo>
                  <a:pt x="271" y="46"/>
                  <a:pt x="226" y="46"/>
                  <a:pt x="181" y="46"/>
                </a:cubicBezTo>
                <a:cubicBezTo>
                  <a:pt x="136" y="46"/>
                  <a:pt x="75" y="54"/>
                  <a:pt x="45" y="46"/>
                </a:cubicBezTo>
                <a:cubicBezTo>
                  <a:pt x="15" y="38"/>
                  <a:pt x="7" y="19"/>
                  <a:pt x="0" y="0"/>
                </a:cubicBezTo>
              </a:path>
            </a:pathLst>
          </a:custGeom>
          <a:noFill/>
          <a:ln w="28575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1" name="Freeform 37"/>
          <p:cNvSpPr>
            <a:spLocks/>
          </p:cNvSpPr>
          <p:nvPr/>
        </p:nvSpPr>
        <p:spPr bwMode="auto">
          <a:xfrm>
            <a:off x="3492500" y="2565400"/>
            <a:ext cx="1800225" cy="3384550"/>
          </a:xfrm>
          <a:custGeom>
            <a:avLst/>
            <a:gdLst>
              <a:gd name="T0" fmla="*/ 0 w 1134"/>
              <a:gd name="T1" fmla="*/ 0 h 2132"/>
              <a:gd name="T2" fmla="*/ 71437 w 1134"/>
              <a:gd name="T3" fmla="*/ 142875 h 2132"/>
              <a:gd name="T4" fmla="*/ 142875 w 1134"/>
              <a:gd name="T5" fmla="*/ 358775 h 2132"/>
              <a:gd name="T6" fmla="*/ 215900 w 1134"/>
              <a:gd name="T7" fmla="*/ 576262 h 2132"/>
              <a:gd name="T8" fmla="*/ 287337 w 1134"/>
              <a:gd name="T9" fmla="*/ 719137 h 2132"/>
              <a:gd name="T10" fmla="*/ 431800 w 1134"/>
              <a:gd name="T11" fmla="*/ 863600 h 2132"/>
              <a:gd name="T12" fmla="*/ 358775 w 1134"/>
              <a:gd name="T13" fmla="*/ 935037 h 2132"/>
              <a:gd name="T14" fmla="*/ 431800 w 1134"/>
              <a:gd name="T15" fmla="*/ 1150937 h 2132"/>
              <a:gd name="T16" fmla="*/ 574675 w 1134"/>
              <a:gd name="T17" fmla="*/ 1295400 h 2132"/>
              <a:gd name="T18" fmla="*/ 719137 w 1134"/>
              <a:gd name="T19" fmla="*/ 1439862 h 2132"/>
              <a:gd name="T20" fmla="*/ 792162 w 1134"/>
              <a:gd name="T21" fmla="*/ 1584325 h 2132"/>
              <a:gd name="T22" fmla="*/ 792162 w 1134"/>
              <a:gd name="T23" fmla="*/ 1800225 h 2132"/>
              <a:gd name="T24" fmla="*/ 863600 w 1134"/>
              <a:gd name="T25" fmla="*/ 1943100 h 2132"/>
              <a:gd name="T26" fmla="*/ 1150937 w 1134"/>
              <a:gd name="T27" fmla="*/ 2232025 h 2132"/>
              <a:gd name="T28" fmla="*/ 1223962 w 1134"/>
              <a:gd name="T29" fmla="*/ 2303462 h 2132"/>
              <a:gd name="T30" fmla="*/ 1439862 w 1134"/>
              <a:gd name="T31" fmla="*/ 2592387 h 2132"/>
              <a:gd name="T32" fmla="*/ 1584325 w 1134"/>
              <a:gd name="T33" fmla="*/ 2808287 h 2132"/>
              <a:gd name="T34" fmla="*/ 1655763 w 1134"/>
              <a:gd name="T35" fmla="*/ 3095624 h 2132"/>
              <a:gd name="T36" fmla="*/ 1727200 w 1134"/>
              <a:gd name="T37" fmla="*/ 3311525 h 2132"/>
              <a:gd name="T38" fmla="*/ 1800225 w 1134"/>
              <a:gd name="T39" fmla="*/ 3384550 h 2132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1134"/>
              <a:gd name="T61" fmla="*/ 0 h 2132"/>
              <a:gd name="T62" fmla="*/ 1134 w 1134"/>
              <a:gd name="T63" fmla="*/ 2132 h 2132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1134" h="2132">
                <a:moveTo>
                  <a:pt x="0" y="0"/>
                </a:moveTo>
                <a:cubicBezTo>
                  <a:pt x="15" y="26"/>
                  <a:pt x="30" y="52"/>
                  <a:pt x="45" y="90"/>
                </a:cubicBezTo>
                <a:cubicBezTo>
                  <a:pt x="60" y="128"/>
                  <a:pt x="75" y="181"/>
                  <a:pt x="90" y="226"/>
                </a:cubicBezTo>
                <a:cubicBezTo>
                  <a:pt x="105" y="271"/>
                  <a:pt x="121" y="325"/>
                  <a:pt x="136" y="363"/>
                </a:cubicBezTo>
                <a:cubicBezTo>
                  <a:pt x="151" y="401"/>
                  <a:pt x="158" y="423"/>
                  <a:pt x="181" y="453"/>
                </a:cubicBezTo>
                <a:cubicBezTo>
                  <a:pt x="204" y="483"/>
                  <a:pt x="265" y="521"/>
                  <a:pt x="272" y="544"/>
                </a:cubicBezTo>
                <a:cubicBezTo>
                  <a:pt x="279" y="567"/>
                  <a:pt x="226" y="559"/>
                  <a:pt x="226" y="589"/>
                </a:cubicBezTo>
                <a:cubicBezTo>
                  <a:pt x="226" y="619"/>
                  <a:pt x="249" y="687"/>
                  <a:pt x="272" y="725"/>
                </a:cubicBezTo>
                <a:cubicBezTo>
                  <a:pt x="295" y="763"/>
                  <a:pt x="332" y="786"/>
                  <a:pt x="362" y="816"/>
                </a:cubicBezTo>
                <a:cubicBezTo>
                  <a:pt x="392" y="846"/>
                  <a:pt x="430" y="877"/>
                  <a:pt x="453" y="907"/>
                </a:cubicBezTo>
                <a:cubicBezTo>
                  <a:pt x="476" y="937"/>
                  <a:pt x="491" y="960"/>
                  <a:pt x="499" y="998"/>
                </a:cubicBezTo>
                <a:cubicBezTo>
                  <a:pt x="507" y="1036"/>
                  <a:pt x="492" y="1096"/>
                  <a:pt x="499" y="1134"/>
                </a:cubicBezTo>
                <a:cubicBezTo>
                  <a:pt x="506" y="1172"/>
                  <a:pt x="506" y="1179"/>
                  <a:pt x="544" y="1224"/>
                </a:cubicBezTo>
                <a:cubicBezTo>
                  <a:pt x="582" y="1269"/>
                  <a:pt x="687" y="1368"/>
                  <a:pt x="725" y="1406"/>
                </a:cubicBezTo>
                <a:cubicBezTo>
                  <a:pt x="763" y="1444"/>
                  <a:pt x="741" y="1413"/>
                  <a:pt x="771" y="1451"/>
                </a:cubicBezTo>
                <a:cubicBezTo>
                  <a:pt x="801" y="1489"/>
                  <a:pt x="869" y="1580"/>
                  <a:pt x="907" y="1633"/>
                </a:cubicBezTo>
                <a:cubicBezTo>
                  <a:pt x="945" y="1686"/>
                  <a:pt x="975" y="1716"/>
                  <a:pt x="998" y="1769"/>
                </a:cubicBezTo>
                <a:cubicBezTo>
                  <a:pt x="1021" y="1822"/>
                  <a:pt x="1028" y="1897"/>
                  <a:pt x="1043" y="1950"/>
                </a:cubicBezTo>
                <a:cubicBezTo>
                  <a:pt x="1058" y="2003"/>
                  <a:pt x="1073" y="2056"/>
                  <a:pt x="1088" y="2086"/>
                </a:cubicBezTo>
                <a:cubicBezTo>
                  <a:pt x="1103" y="2116"/>
                  <a:pt x="1118" y="2124"/>
                  <a:pt x="1134" y="2132"/>
                </a:cubicBezTo>
              </a:path>
            </a:pathLst>
          </a:custGeom>
          <a:noFill/>
          <a:ln w="57150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2" name="Freeform 38" descr="海洋1"/>
          <p:cNvSpPr>
            <a:spLocks/>
          </p:cNvSpPr>
          <p:nvPr/>
        </p:nvSpPr>
        <p:spPr bwMode="auto">
          <a:xfrm>
            <a:off x="2603500" y="4664075"/>
            <a:ext cx="2700338" cy="2097088"/>
          </a:xfrm>
          <a:custGeom>
            <a:avLst/>
            <a:gdLst>
              <a:gd name="T0" fmla="*/ 2608263 w 1701"/>
              <a:gd name="T1" fmla="*/ 1319213 h 1321"/>
              <a:gd name="T2" fmla="*/ 2530476 w 1701"/>
              <a:gd name="T3" fmla="*/ 1279525 h 1321"/>
              <a:gd name="T4" fmla="*/ 2425701 w 1701"/>
              <a:gd name="T5" fmla="*/ 1214438 h 1321"/>
              <a:gd name="T6" fmla="*/ 2333626 w 1701"/>
              <a:gd name="T7" fmla="*/ 1227138 h 1321"/>
              <a:gd name="T8" fmla="*/ 2386013 w 1701"/>
              <a:gd name="T9" fmla="*/ 1592263 h 1321"/>
              <a:gd name="T10" fmla="*/ 2138363 w 1701"/>
              <a:gd name="T11" fmla="*/ 1671638 h 1321"/>
              <a:gd name="T12" fmla="*/ 2060576 w 1701"/>
              <a:gd name="T13" fmla="*/ 1592263 h 1321"/>
              <a:gd name="T14" fmla="*/ 1993901 w 1701"/>
              <a:gd name="T15" fmla="*/ 1397000 h 1321"/>
              <a:gd name="T16" fmla="*/ 1903413 w 1701"/>
              <a:gd name="T17" fmla="*/ 1292225 h 1321"/>
              <a:gd name="T18" fmla="*/ 1563688 w 1701"/>
              <a:gd name="T19" fmla="*/ 952500 h 1321"/>
              <a:gd name="T20" fmla="*/ 1471613 w 1701"/>
              <a:gd name="T21" fmla="*/ 874713 h 1321"/>
              <a:gd name="T22" fmla="*/ 1301750 w 1701"/>
              <a:gd name="T23" fmla="*/ 639763 h 1321"/>
              <a:gd name="T24" fmla="*/ 1328738 w 1701"/>
              <a:gd name="T25" fmla="*/ 457200 h 1321"/>
              <a:gd name="T26" fmla="*/ 1354138 w 1701"/>
              <a:gd name="T27" fmla="*/ 377825 h 1321"/>
              <a:gd name="T28" fmla="*/ 1223963 w 1701"/>
              <a:gd name="T29" fmla="*/ 234950 h 1321"/>
              <a:gd name="T30" fmla="*/ 884238 w 1701"/>
              <a:gd name="T31" fmla="*/ 234950 h 1321"/>
              <a:gd name="T32" fmla="*/ 819150 w 1701"/>
              <a:gd name="T33" fmla="*/ 195263 h 1321"/>
              <a:gd name="T34" fmla="*/ 571500 w 1701"/>
              <a:gd name="T35" fmla="*/ 155575 h 1321"/>
              <a:gd name="T36" fmla="*/ 557213 w 1701"/>
              <a:gd name="T37" fmla="*/ 0 h 1321"/>
              <a:gd name="T38" fmla="*/ 427038 w 1701"/>
              <a:gd name="T39" fmla="*/ 25400 h 1321"/>
              <a:gd name="T40" fmla="*/ 401638 w 1701"/>
              <a:gd name="T41" fmla="*/ 52388 h 1321"/>
              <a:gd name="T42" fmla="*/ 322263 w 1701"/>
              <a:gd name="T43" fmla="*/ 77788 h 1321"/>
              <a:gd name="T44" fmla="*/ 139700 w 1701"/>
              <a:gd name="T45" fmla="*/ 390525 h 1321"/>
              <a:gd name="T46" fmla="*/ 22225 w 1701"/>
              <a:gd name="T47" fmla="*/ 457200 h 1321"/>
              <a:gd name="T48" fmla="*/ 61913 w 1701"/>
              <a:gd name="T49" fmla="*/ 547688 h 1321"/>
              <a:gd name="T50" fmla="*/ 127000 w 1701"/>
              <a:gd name="T51" fmla="*/ 665163 h 1321"/>
              <a:gd name="T52" fmla="*/ 152400 w 1701"/>
              <a:gd name="T53" fmla="*/ 744538 h 1321"/>
              <a:gd name="T54" fmla="*/ 139700 w 1701"/>
              <a:gd name="T55" fmla="*/ 1031875 h 1321"/>
              <a:gd name="T56" fmla="*/ 231775 w 1701"/>
              <a:gd name="T57" fmla="*/ 1254125 h 1321"/>
              <a:gd name="T58" fmla="*/ 322263 w 1701"/>
              <a:gd name="T59" fmla="*/ 1266825 h 1321"/>
              <a:gd name="T60" fmla="*/ 374650 w 1701"/>
              <a:gd name="T61" fmla="*/ 1292225 h 1321"/>
              <a:gd name="T62" fmla="*/ 401638 w 1701"/>
              <a:gd name="T63" fmla="*/ 1474788 h 1321"/>
              <a:gd name="T64" fmla="*/ 504825 w 1701"/>
              <a:gd name="T65" fmla="*/ 1554163 h 1321"/>
              <a:gd name="T66" fmla="*/ 754063 w 1701"/>
              <a:gd name="T67" fmla="*/ 1644651 h 1321"/>
              <a:gd name="T68" fmla="*/ 1041400 w 1701"/>
              <a:gd name="T69" fmla="*/ 1724026 h 1321"/>
              <a:gd name="T70" fmla="*/ 1249363 w 1701"/>
              <a:gd name="T71" fmla="*/ 1789113 h 1321"/>
              <a:gd name="T72" fmla="*/ 2635251 w 1701"/>
              <a:gd name="T73" fmla="*/ 1736726 h 1321"/>
              <a:gd name="T74" fmla="*/ 2700338 w 1701"/>
              <a:gd name="T75" fmla="*/ 1671638 h 1321"/>
              <a:gd name="T76" fmla="*/ 2687638 w 1701"/>
              <a:gd name="T77" fmla="*/ 1409700 h 1321"/>
              <a:gd name="T78" fmla="*/ 2608263 w 1701"/>
              <a:gd name="T79" fmla="*/ 1319213 h 1321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1701"/>
              <a:gd name="T121" fmla="*/ 0 h 1321"/>
              <a:gd name="T122" fmla="*/ 1701 w 1701"/>
              <a:gd name="T123" fmla="*/ 1321 h 1321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1701" h="1321">
                <a:moveTo>
                  <a:pt x="1643" y="831"/>
                </a:moveTo>
                <a:cubicBezTo>
                  <a:pt x="1585" y="790"/>
                  <a:pt x="1652" y="834"/>
                  <a:pt x="1594" y="806"/>
                </a:cubicBezTo>
                <a:cubicBezTo>
                  <a:pt x="1566" y="793"/>
                  <a:pt x="1558" y="775"/>
                  <a:pt x="1528" y="765"/>
                </a:cubicBezTo>
                <a:cubicBezTo>
                  <a:pt x="1509" y="768"/>
                  <a:pt x="1474" y="754"/>
                  <a:pt x="1470" y="773"/>
                </a:cubicBezTo>
                <a:cubicBezTo>
                  <a:pt x="1457" y="828"/>
                  <a:pt x="1481" y="937"/>
                  <a:pt x="1503" y="1003"/>
                </a:cubicBezTo>
                <a:cubicBezTo>
                  <a:pt x="1488" y="1097"/>
                  <a:pt x="1459" y="1060"/>
                  <a:pt x="1347" y="1053"/>
                </a:cubicBezTo>
                <a:cubicBezTo>
                  <a:pt x="1331" y="1036"/>
                  <a:pt x="1314" y="1020"/>
                  <a:pt x="1298" y="1003"/>
                </a:cubicBezTo>
                <a:cubicBezTo>
                  <a:pt x="1283" y="962"/>
                  <a:pt x="1287" y="911"/>
                  <a:pt x="1256" y="880"/>
                </a:cubicBezTo>
                <a:cubicBezTo>
                  <a:pt x="1245" y="846"/>
                  <a:pt x="1228" y="834"/>
                  <a:pt x="1199" y="814"/>
                </a:cubicBezTo>
                <a:cubicBezTo>
                  <a:pt x="1173" y="737"/>
                  <a:pt x="1063" y="628"/>
                  <a:pt x="985" y="600"/>
                </a:cubicBezTo>
                <a:cubicBezTo>
                  <a:pt x="965" y="581"/>
                  <a:pt x="950" y="566"/>
                  <a:pt x="927" y="551"/>
                </a:cubicBezTo>
                <a:cubicBezTo>
                  <a:pt x="894" y="499"/>
                  <a:pt x="842" y="463"/>
                  <a:pt x="820" y="403"/>
                </a:cubicBezTo>
                <a:cubicBezTo>
                  <a:pt x="826" y="348"/>
                  <a:pt x="824" y="332"/>
                  <a:pt x="837" y="288"/>
                </a:cubicBezTo>
                <a:cubicBezTo>
                  <a:pt x="842" y="271"/>
                  <a:pt x="853" y="238"/>
                  <a:pt x="853" y="238"/>
                </a:cubicBezTo>
                <a:cubicBezTo>
                  <a:pt x="842" y="173"/>
                  <a:pt x="836" y="164"/>
                  <a:pt x="771" y="148"/>
                </a:cubicBezTo>
                <a:cubicBezTo>
                  <a:pt x="684" y="157"/>
                  <a:pt x="658" y="164"/>
                  <a:pt x="557" y="148"/>
                </a:cubicBezTo>
                <a:cubicBezTo>
                  <a:pt x="541" y="145"/>
                  <a:pt x="531" y="128"/>
                  <a:pt x="516" y="123"/>
                </a:cubicBezTo>
                <a:cubicBezTo>
                  <a:pt x="461" y="132"/>
                  <a:pt x="395" y="152"/>
                  <a:pt x="360" y="98"/>
                </a:cubicBezTo>
                <a:cubicBezTo>
                  <a:pt x="370" y="56"/>
                  <a:pt x="386" y="33"/>
                  <a:pt x="351" y="0"/>
                </a:cubicBezTo>
                <a:cubicBezTo>
                  <a:pt x="346" y="1"/>
                  <a:pt x="280" y="10"/>
                  <a:pt x="269" y="16"/>
                </a:cubicBezTo>
                <a:cubicBezTo>
                  <a:pt x="262" y="20"/>
                  <a:pt x="260" y="30"/>
                  <a:pt x="253" y="33"/>
                </a:cubicBezTo>
                <a:cubicBezTo>
                  <a:pt x="237" y="41"/>
                  <a:pt x="203" y="49"/>
                  <a:pt x="203" y="49"/>
                </a:cubicBezTo>
                <a:cubicBezTo>
                  <a:pt x="194" y="233"/>
                  <a:pt x="241" y="233"/>
                  <a:pt x="88" y="246"/>
                </a:cubicBezTo>
                <a:cubicBezTo>
                  <a:pt x="46" y="255"/>
                  <a:pt x="41" y="259"/>
                  <a:pt x="14" y="288"/>
                </a:cubicBezTo>
                <a:cubicBezTo>
                  <a:pt x="1" y="326"/>
                  <a:pt x="0" y="332"/>
                  <a:pt x="39" y="345"/>
                </a:cubicBezTo>
                <a:cubicBezTo>
                  <a:pt x="73" y="381"/>
                  <a:pt x="66" y="367"/>
                  <a:pt x="80" y="419"/>
                </a:cubicBezTo>
                <a:cubicBezTo>
                  <a:pt x="84" y="436"/>
                  <a:pt x="96" y="469"/>
                  <a:pt x="96" y="469"/>
                </a:cubicBezTo>
                <a:cubicBezTo>
                  <a:pt x="93" y="529"/>
                  <a:pt x="93" y="590"/>
                  <a:pt x="88" y="650"/>
                </a:cubicBezTo>
                <a:cubicBezTo>
                  <a:pt x="84" y="700"/>
                  <a:pt x="82" y="770"/>
                  <a:pt x="146" y="790"/>
                </a:cubicBezTo>
                <a:cubicBezTo>
                  <a:pt x="164" y="796"/>
                  <a:pt x="184" y="795"/>
                  <a:pt x="203" y="798"/>
                </a:cubicBezTo>
                <a:cubicBezTo>
                  <a:pt x="214" y="803"/>
                  <a:pt x="227" y="805"/>
                  <a:pt x="236" y="814"/>
                </a:cubicBezTo>
                <a:cubicBezTo>
                  <a:pt x="263" y="841"/>
                  <a:pt x="244" y="891"/>
                  <a:pt x="253" y="929"/>
                </a:cubicBezTo>
                <a:cubicBezTo>
                  <a:pt x="259" y="956"/>
                  <a:pt x="296" y="974"/>
                  <a:pt x="318" y="979"/>
                </a:cubicBezTo>
                <a:cubicBezTo>
                  <a:pt x="362" y="1021"/>
                  <a:pt x="418" y="1021"/>
                  <a:pt x="475" y="1036"/>
                </a:cubicBezTo>
                <a:cubicBezTo>
                  <a:pt x="534" y="1051"/>
                  <a:pt x="598" y="1065"/>
                  <a:pt x="656" y="1086"/>
                </a:cubicBezTo>
                <a:cubicBezTo>
                  <a:pt x="700" y="1102"/>
                  <a:pt x="740" y="1118"/>
                  <a:pt x="787" y="1127"/>
                </a:cubicBezTo>
                <a:cubicBezTo>
                  <a:pt x="1078" y="1121"/>
                  <a:pt x="1477" y="1321"/>
                  <a:pt x="1660" y="1094"/>
                </a:cubicBezTo>
                <a:cubicBezTo>
                  <a:pt x="1693" y="1053"/>
                  <a:pt x="1656" y="1082"/>
                  <a:pt x="1701" y="1053"/>
                </a:cubicBezTo>
                <a:cubicBezTo>
                  <a:pt x="1698" y="998"/>
                  <a:pt x="1701" y="943"/>
                  <a:pt x="1693" y="888"/>
                </a:cubicBezTo>
                <a:cubicBezTo>
                  <a:pt x="1690" y="866"/>
                  <a:pt x="1643" y="857"/>
                  <a:pt x="1643" y="831"/>
                </a:cubicBezTo>
                <a:close/>
              </a:path>
            </a:pathLst>
          </a:cu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3" name="Freeform 39" descr="海洋1"/>
          <p:cNvSpPr>
            <a:spLocks/>
          </p:cNvSpPr>
          <p:nvPr/>
        </p:nvSpPr>
        <p:spPr bwMode="auto">
          <a:xfrm>
            <a:off x="-250825" y="614363"/>
            <a:ext cx="3363913" cy="5119687"/>
          </a:xfrm>
          <a:custGeom>
            <a:avLst/>
            <a:gdLst>
              <a:gd name="T0" fmla="*/ 2601912 w 2119"/>
              <a:gd name="T1" fmla="*/ 4976812 h 3225"/>
              <a:gd name="T2" fmla="*/ 2798762 w 2119"/>
              <a:gd name="T3" fmla="*/ 4572000 h 3225"/>
              <a:gd name="T4" fmla="*/ 3019425 w 2119"/>
              <a:gd name="T5" fmla="*/ 4232275 h 3225"/>
              <a:gd name="T6" fmla="*/ 3255963 w 2119"/>
              <a:gd name="T7" fmla="*/ 3957637 h 3225"/>
              <a:gd name="T8" fmla="*/ 3321051 w 2119"/>
              <a:gd name="T9" fmla="*/ 3605213 h 3225"/>
              <a:gd name="T10" fmla="*/ 3098800 w 2119"/>
              <a:gd name="T11" fmla="*/ 3540125 h 3225"/>
              <a:gd name="T12" fmla="*/ 2901950 w 2119"/>
              <a:gd name="T13" fmla="*/ 3382963 h 3225"/>
              <a:gd name="T14" fmla="*/ 2771775 w 2119"/>
              <a:gd name="T15" fmla="*/ 3213099 h 3225"/>
              <a:gd name="T16" fmla="*/ 2641600 w 2119"/>
              <a:gd name="T17" fmla="*/ 2586037 h 3225"/>
              <a:gd name="T18" fmla="*/ 2432050 w 2119"/>
              <a:gd name="T19" fmla="*/ 2468562 h 3225"/>
              <a:gd name="T20" fmla="*/ 2249488 w 2119"/>
              <a:gd name="T21" fmla="*/ 2351087 h 3225"/>
              <a:gd name="T22" fmla="*/ 1935163 w 2119"/>
              <a:gd name="T23" fmla="*/ 2076450 h 3225"/>
              <a:gd name="T24" fmla="*/ 1962150 w 2119"/>
              <a:gd name="T25" fmla="*/ 1736725 h 3225"/>
              <a:gd name="T26" fmla="*/ 1897063 w 2119"/>
              <a:gd name="T27" fmla="*/ 1449387 h 3225"/>
              <a:gd name="T28" fmla="*/ 1700213 w 2119"/>
              <a:gd name="T29" fmla="*/ 1057275 h 3225"/>
              <a:gd name="T30" fmla="*/ 1700213 w 2119"/>
              <a:gd name="T31" fmla="*/ 522287 h 3225"/>
              <a:gd name="T32" fmla="*/ 1295400 w 2119"/>
              <a:gd name="T33" fmla="*/ 352425 h 3225"/>
              <a:gd name="T34" fmla="*/ 1152525 w 2119"/>
              <a:gd name="T35" fmla="*/ 260350 h 3225"/>
              <a:gd name="T36" fmla="*/ 668337 w 2119"/>
              <a:gd name="T37" fmla="*/ 52388 h 3225"/>
              <a:gd name="T38" fmla="*/ 563563 w 2119"/>
              <a:gd name="T39" fmla="*/ 0 h 3225"/>
              <a:gd name="T40" fmla="*/ 158750 w 2119"/>
              <a:gd name="T41" fmla="*/ 1971675 h 3225"/>
              <a:gd name="T42" fmla="*/ 185737 w 2119"/>
              <a:gd name="T43" fmla="*/ 2376487 h 3225"/>
              <a:gd name="T44" fmla="*/ 225425 w 2119"/>
              <a:gd name="T45" fmla="*/ 2820987 h 3225"/>
              <a:gd name="T46" fmla="*/ 498475 w 2119"/>
              <a:gd name="T47" fmla="*/ 3003550 h 3225"/>
              <a:gd name="T48" fmla="*/ 930275 w 2119"/>
              <a:gd name="T49" fmla="*/ 3382963 h 3225"/>
              <a:gd name="T50" fmla="*/ 1177925 w 2119"/>
              <a:gd name="T51" fmla="*/ 3617913 h 3225"/>
              <a:gd name="T52" fmla="*/ 1322387 w 2119"/>
              <a:gd name="T53" fmla="*/ 3370263 h 3225"/>
              <a:gd name="T54" fmla="*/ 1477962 w 2119"/>
              <a:gd name="T55" fmla="*/ 3355975 h 3225"/>
              <a:gd name="T56" fmla="*/ 1870075 w 2119"/>
              <a:gd name="T57" fmla="*/ 3800475 h 3225"/>
              <a:gd name="T58" fmla="*/ 1974850 w 2119"/>
              <a:gd name="T59" fmla="*/ 3983037 h 3225"/>
              <a:gd name="T60" fmla="*/ 2039938 w 2119"/>
              <a:gd name="T61" fmla="*/ 4022725 h 3225"/>
              <a:gd name="T62" fmla="*/ 2105025 w 2119"/>
              <a:gd name="T63" fmla="*/ 4244975 h 3225"/>
              <a:gd name="T64" fmla="*/ 2392363 w 2119"/>
              <a:gd name="T65" fmla="*/ 4427537 h 3225"/>
              <a:gd name="T66" fmla="*/ 2497137 w 2119"/>
              <a:gd name="T67" fmla="*/ 5029200 h 3225"/>
              <a:gd name="T68" fmla="*/ 2562225 w 2119"/>
              <a:gd name="T69" fmla="*/ 5029200 h 3225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2119"/>
              <a:gd name="T106" fmla="*/ 0 h 3225"/>
              <a:gd name="T107" fmla="*/ 2119 w 2119"/>
              <a:gd name="T108" fmla="*/ 3225 h 3225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2119" h="3225">
                <a:moveTo>
                  <a:pt x="1697" y="3225"/>
                </a:moveTo>
                <a:cubicBezTo>
                  <a:pt x="1669" y="3198"/>
                  <a:pt x="1660" y="3166"/>
                  <a:pt x="1639" y="3135"/>
                </a:cubicBezTo>
                <a:cubicBezTo>
                  <a:pt x="1631" y="3086"/>
                  <a:pt x="1627" y="3040"/>
                  <a:pt x="1664" y="3003"/>
                </a:cubicBezTo>
                <a:cubicBezTo>
                  <a:pt x="1681" y="2950"/>
                  <a:pt x="1731" y="2925"/>
                  <a:pt x="1763" y="2880"/>
                </a:cubicBezTo>
                <a:cubicBezTo>
                  <a:pt x="1772" y="2768"/>
                  <a:pt x="1755" y="2771"/>
                  <a:pt x="1853" y="2756"/>
                </a:cubicBezTo>
                <a:cubicBezTo>
                  <a:pt x="1864" y="2722"/>
                  <a:pt x="1890" y="2701"/>
                  <a:pt x="1902" y="2666"/>
                </a:cubicBezTo>
                <a:cubicBezTo>
                  <a:pt x="1912" y="2603"/>
                  <a:pt x="1928" y="2565"/>
                  <a:pt x="1977" y="2526"/>
                </a:cubicBezTo>
                <a:cubicBezTo>
                  <a:pt x="1998" y="2509"/>
                  <a:pt x="2051" y="2493"/>
                  <a:pt x="2051" y="2493"/>
                </a:cubicBezTo>
                <a:cubicBezTo>
                  <a:pt x="2080" y="2474"/>
                  <a:pt x="2081" y="2456"/>
                  <a:pt x="2100" y="2427"/>
                </a:cubicBezTo>
                <a:cubicBezTo>
                  <a:pt x="2119" y="2368"/>
                  <a:pt x="2111" y="2331"/>
                  <a:pt x="2092" y="2271"/>
                </a:cubicBezTo>
                <a:cubicBezTo>
                  <a:pt x="2085" y="2251"/>
                  <a:pt x="2063" y="2239"/>
                  <a:pt x="2051" y="2221"/>
                </a:cubicBezTo>
                <a:cubicBezTo>
                  <a:pt x="2009" y="2230"/>
                  <a:pt x="1993" y="2240"/>
                  <a:pt x="1952" y="2230"/>
                </a:cubicBezTo>
                <a:cubicBezTo>
                  <a:pt x="1927" y="2213"/>
                  <a:pt x="1903" y="2206"/>
                  <a:pt x="1878" y="2189"/>
                </a:cubicBezTo>
                <a:cubicBezTo>
                  <a:pt x="1863" y="2166"/>
                  <a:pt x="1848" y="2150"/>
                  <a:pt x="1828" y="2131"/>
                </a:cubicBezTo>
                <a:cubicBezTo>
                  <a:pt x="1817" y="2098"/>
                  <a:pt x="1808" y="2085"/>
                  <a:pt x="1779" y="2065"/>
                </a:cubicBezTo>
                <a:cubicBezTo>
                  <a:pt x="1770" y="2050"/>
                  <a:pt x="1748" y="2041"/>
                  <a:pt x="1746" y="2024"/>
                </a:cubicBezTo>
                <a:cubicBezTo>
                  <a:pt x="1720" y="1795"/>
                  <a:pt x="1808" y="1841"/>
                  <a:pt x="1689" y="1802"/>
                </a:cubicBezTo>
                <a:cubicBezTo>
                  <a:pt x="1632" y="1745"/>
                  <a:pt x="1690" y="1811"/>
                  <a:pt x="1664" y="1629"/>
                </a:cubicBezTo>
                <a:cubicBezTo>
                  <a:pt x="1664" y="1626"/>
                  <a:pt x="1592" y="1564"/>
                  <a:pt x="1590" y="1563"/>
                </a:cubicBezTo>
                <a:cubicBezTo>
                  <a:pt x="1572" y="1557"/>
                  <a:pt x="1551" y="1558"/>
                  <a:pt x="1532" y="1555"/>
                </a:cubicBezTo>
                <a:cubicBezTo>
                  <a:pt x="1475" y="1517"/>
                  <a:pt x="1467" y="1533"/>
                  <a:pt x="1507" y="1506"/>
                </a:cubicBezTo>
                <a:cubicBezTo>
                  <a:pt x="1469" y="1466"/>
                  <a:pt x="1513" y="1505"/>
                  <a:pt x="1417" y="1481"/>
                </a:cubicBezTo>
                <a:cubicBezTo>
                  <a:pt x="1396" y="1476"/>
                  <a:pt x="1342" y="1439"/>
                  <a:pt x="1326" y="1423"/>
                </a:cubicBezTo>
                <a:cubicBezTo>
                  <a:pt x="1310" y="1374"/>
                  <a:pt x="1260" y="1335"/>
                  <a:pt x="1219" y="1308"/>
                </a:cubicBezTo>
                <a:cubicBezTo>
                  <a:pt x="1196" y="1293"/>
                  <a:pt x="1181" y="1262"/>
                  <a:pt x="1162" y="1242"/>
                </a:cubicBezTo>
                <a:cubicBezTo>
                  <a:pt x="1168" y="1183"/>
                  <a:pt x="1171" y="1115"/>
                  <a:pt x="1236" y="1094"/>
                </a:cubicBezTo>
                <a:cubicBezTo>
                  <a:pt x="1262" y="1053"/>
                  <a:pt x="1278" y="1004"/>
                  <a:pt x="1252" y="954"/>
                </a:cubicBezTo>
                <a:cubicBezTo>
                  <a:pt x="1241" y="933"/>
                  <a:pt x="1212" y="929"/>
                  <a:pt x="1195" y="913"/>
                </a:cubicBezTo>
                <a:cubicBezTo>
                  <a:pt x="1170" y="890"/>
                  <a:pt x="1154" y="867"/>
                  <a:pt x="1121" y="856"/>
                </a:cubicBezTo>
                <a:cubicBezTo>
                  <a:pt x="1042" y="777"/>
                  <a:pt x="1086" y="935"/>
                  <a:pt x="1071" y="666"/>
                </a:cubicBezTo>
                <a:cubicBezTo>
                  <a:pt x="1074" y="619"/>
                  <a:pt x="1080" y="573"/>
                  <a:pt x="1080" y="526"/>
                </a:cubicBezTo>
                <a:cubicBezTo>
                  <a:pt x="1080" y="460"/>
                  <a:pt x="1078" y="394"/>
                  <a:pt x="1071" y="329"/>
                </a:cubicBezTo>
                <a:cubicBezTo>
                  <a:pt x="1069" y="314"/>
                  <a:pt x="1048" y="298"/>
                  <a:pt x="1038" y="288"/>
                </a:cubicBezTo>
                <a:cubicBezTo>
                  <a:pt x="980" y="230"/>
                  <a:pt x="894" y="229"/>
                  <a:pt x="816" y="222"/>
                </a:cubicBezTo>
                <a:cubicBezTo>
                  <a:pt x="768" y="206"/>
                  <a:pt x="813" y="227"/>
                  <a:pt x="775" y="189"/>
                </a:cubicBezTo>
                <a:cubicBezTo>
                  <a:pt x="761" y="175"/>
                  <a:pt x="744" y="171"/>
                  <a:pt x="726" y="164"/>
                </a:cubicBezTo>
                <a:cubicBezTo>
                  <a:pt x="675" y="116"/>
                  <a:pt x="607" y="135"/>
                  <a:pt x="537" y="131"/>
                </a:cubicBezTo>
                <a:cubicBezTo>
                  <a:pt x="494" y="104"/>
                  <a:pt x="457" y="69"/>
                  <a:pt x="421" y="33"/>
                </a:cubicBezTo>
                <a:cubicBezTo>
                  <a:pt x="415" y="27"/>
                  <a:pt x="412" y="19"/>
                  <a:pt x="405" y="16"/>
                </a:cubicBezTo>
                <a:cubicBezTo>
                  <a:pt x="389" y="8"/>
                  <a:pt x="355" y="0"/>
                  <a:pt x="355" y="0"/>
                </a:cubicBezTo>
                <a:cubicBezTo>
                  <a:pt x="273" y="7"/>
                  <a:pt x="186" y="5"/>
                  <a:pt x="125" y="66"/>
                </a:cubicBezTo>
                <a:cubicBezTo>
                  <a:pt x="0" y="440"/>
                  <a:pt x="204" y="862"/>
                  <a:pt x="100" y="1242"/>
                </a:cubicBezTo>
                <a:cubicBezTo>
                  <a:pt x="103" y="1319"/>
                  <a:pt x="104" y="1396"/>
                  <a:pt x="109" y="1473"/>
                </a:cubicBezTo>
                <a:cubicBezTo>
                  <a:pt x="110" y="1481"/>
                  <a:pt x="116" y="1489"/>
                  <a:pt x="117" y="1497"/>
                </a:cubicBezTo>
                <a:cubicBezTo>
                  <a:pt x="122" y="1568"/>
                  <a:pt x="120" y="1640"/>
                  <a:pt x="125" y="1711"/>
                </a:cubicBezTo>
                <a:cubicBezTo>
                  <a:pt x="127" y="1734"/>
                  <a:pt x="124" y="1763"/>
                  <a:pt x="142" y="1777"/>
                </a:cubicBezTo>
                <a:cubicBezTo>
                  <a:pt x="157" y="1788"/>
                  <a:pt x="180" y="1782"/>
                  <a:pt x="199" y="1785"/>
                </a:cubicBezTo>
                <a:cubicBezTo>
                  <a:pt x="242" y="1818"/>
                  <a:pt x="269" y="1862"/>
                  <a:pt x="314" y="1892"/>
                </a:cubicBezTo>
                <a:cubicBezTo>
                  <a:pt x="344" y="1976"/>
                  <a:pt x="443" y="2045"/>
                  <a:pt x="528" y="2073"/>
                </a:cubicBezTo>
                <a:cubicBezTo>
                  <a:pt x="544" y="2117"/>
                  <a:pt x="530" y="2093"/>
                  <a:pt x="586" y="2131"/>
                </a:cubicBezTo>
                <a:cubicBezTo>
                  <a:pt x="613" y="2149"/>
                  <a:pt x="633" y="2178"/>
                  <a:pt x="660" y="2197"/>
                </a:cubicBezTo>
                <a:cubicBezTo>
                  <a:pt x="674" y="2238"/>
                  <a:pt x="707" y="2256"/>
                  <a:pt x="742" y="2279"/>
                </a:cubicBezTo>
                <a:cubicBezTo>
                  <a:pt x="851" y="2262"/>
                  <a:pt x="755" y="2294"/>
                  <a:pt x="800" y="2131"/>
                </a:cubicBezTo>
                <a:cubicBezTo>
                  <a:pt x="803" y="2120"/>
                  <a:pt x="822" y="2125"/>
                  <a:pt x="833" y="2123"/>
                </a:cubicBezTo>
                <a:cubicBezTo>
                  <a:pt x="903" y="2109"/>
                  <a:pt x="860" y="2121"/>
                  <a:pt x="907" y="2106"/>
                </a:cubicBezTo>
                <a:cubicBezTo>
                  <a:pt x="915" y="2109"/>
                  <a:pt x="925" y="2108"/>
                  <a:pt x="931" y="2114"/>
                </a:cubicBezTo>
                <a:cubicBezTo>
                  <a:pt x="945" y="2128"/>
                  <a:pt x="964" y="2164"/>
                  <a:pt x="964" y="2164"/>
                </a:cubicBezTo>
                <a:cubicBezTo>
                  <a:pt x="995" y="2278"/>
                  <a:pt x="1118" y="2304"/>
                  <a:pt x="1178" y="2394"/>
                </a:cubicBezTo>
                <a:cubicBezTo>
                  <a:pt x="1169" y="2432"/>
                  <a:pt x="1166" y="2440"/>
                  <a:pt x="1129" y="2452"/>
                </a:cubicBezTo>
                <a:cubicBezTo>
                  <a:pt x="1156" y="2494"/>
                  <a:pt x="1199" y="2495"/>
                  <a:pt x="1244" y="2509"/>
                </a:cubicBezTo>
                <a:cubicBezTo>
                  <a:pt x="1250" y="2515"/>
                  <a:pt x="1254" y="2522"/>
                  <a:pt x="1261" y="2526"/>
                </a:cubicBezTo>
                <a:cubicBezTo>
                  <a:pt x="1268" y="2530"/>
                  <a:pt x="1282" y="2526"/>
                  <a:pt x="1285" y="2534"/>
                </a:cubicBezTo>
                <a:cubicBezTo>
                  <a:pt x="1297" y="2574"/>
                  <a:pt x="1290" y="2618"/>
                  <a:pt x="1302" y="2658"/>
                </a:cubicBezTo>
                <a:cubicBezTo>
                  <a:pt x="1305" y="2667"/>
                  <a:pt x="1318" y="2668"/>
                  <a:pt x="1326" y="2674"/>
                </a:cubicBezTo>
                <a:cubicBezTo>
                  <a:pt x="1360" y="2698"/>
                  <a:pt x="1369" y="2713"/>
                  <a:pt x="1409" y="2723"/>
                </a:cubicBezTo>
                <a:cubicBezTo>
                  <a:pt x="1435" y="2751"/>
                  <a:pt x="1476" y="2764"/>
                  <a:pt x="1507" y="2789"/>
                </a:cubicBezTo>
                <a:cubicBezTo>
                  <a:pt x="1539" y="2815"/>
                  <a:pt x="1541" y="2850"/>
                  <a:pt x="1582" y="2863"/>
                </a:cubicBezTo>
                <a:cubicBezTo>
                  <a:pt x="1659" y="2945"/>
                  <a:pt x="1693" y="3139"/>
                  <a:pt x="1573" y="3168"/>
                </a:cubicBezTo>
                <a:cubicBezTo>
                  <a:pt x="1579" y="3162"/>
                  <a:pt x="1582" y="3151"/>
                  <a:pt x="1590" y="3151"/>
                </a:cubicBezTo>
                <a:cubicBezTo>
                  <a:pt x="1600" y="3151"/>
                  <a:pt x="1606" y="3162"/>
                  <a:pt x="1614" y="3168"/>
                </a:cubicBezTo>
                <a:cubicBezTo>
                  <a:pt x="1642" y="3190"/>
                  <a:pt x="1667" y="3201"/>
                  <a:pt x="1697" y="3225"/>
                </a:cubicBezTo>
                <a:close/>
              </a:path>
            </a:pathLst>
          </a:cu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4" name="Line 40"/>
          <p:cNvSpPr>
            <a:spLocks noChangeShapeType="1"/>
          </p:cNvSpPr>
          <p:nvPr/>
        </p:nvSpPr>
        <p:spPr bwMode="auto">
          <a:xfrm flipH="1" flipV="1">
            <a:off x="4211638" y="6381750"/>
            <a:ext cx="1582737" cy="142875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5" name="Line 41"/>
          <p:cNvSpPr>
            <a:spLocks noChangeShapeType="1"/>
          </p:cNvSpPr>
          <p:nvPr/>
        </p:nvSpPr>
        <p:spPr bwMode="auto">
          <a:xfrm flipH="1" flipV="1">
            <a:off x="3924300" y="5876925"/>
            <a:ext cx="287338" cy="36036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6" name="Line 42"/>
          <p:cNvSpPr>
            <a:spLocks noChangeShapeType="1"/>
          </p:cNvSpPr>
          <p:nvPr/>
        </p:nvSpPr>
        <p:spPr bwMode="auto">
          <a:xfrm flipH="1" flipV="1">
            <a:off x="3708400" y="6092825"/>
            <a:ext cx="287338" cy="36036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7" name="Line 43"/>
          <p:cNvSpPr>
            <a:spLocks noChangeShapeType="1"/>
          </p:cNvSpPr>
          <p:nvPr/>
        </p:nvSpPr>
        <p:spPr bwMode="auto">
          <a:xfrm flipH="1" flipV="1">
            <a:off x="4140200" y="5734050"/>
            <a:ext cx="287338" cy="36036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8" name="Line 44"/>
          <p:cNvSpPr>
            <a:spLocks noChangeShapeType="1"/>
          </p:cNvSpPr>
          <p:nvPr/>
        </p:nvSpPr>
        <p:spPr bwMode="auto">
          <a:xfrm flipH="1" flipV="1">
            <a:off x="3203575" y="5516563"/>
            <a:ext cx="287338" cy="360362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29" name="Line 45"/>
          <p:cNvSpPr>
            <a:spLocks noChangeShapeType="1"/>
          </p:cNvSpPr>
          <p:nvPr/>
        </p:nvSpPr>
        <p:spPr bwMode="auto">
          <a:xfrm flipH="1" flipV="1">
            <a:off x="3132138" y="6237288"/>
            <a:ext cx="287337" cy="360362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30" name="Line 46"/>
          <p:cNvSpPr>
            <a:spLocks noChangeShapeType="1"/>
          </p:cNvSpPr>
          <p:nvPr/>
        </p:nvSpPr>
        <p:spPr bwMode="auto">
          <a:xfrm flipH="1" flipV="1">
            <a:off x="2700338" y="6237288"/>
            <a:ext cx="287337" cy="360362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10031" name="Text Box 47"/>
          <p:cNvSpPr txBox="1">
            <a:spLocks noChangeArrowheads="1"/>
          </p:cNvSpPr>
          <p:nvPr/>
        </p:nvSpPr>
        <p:spPr bwMode="auto">
          <a:xfrm>
            <a:off x="4643438" y="4868863"/>
            <a:ext cx="2698750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TW" altLang="en-US" b="1"/>
              <a:t>古代阿里山脈延續到屏東</a:t>
            </a:r>
          </a:p>
        </p:txBody>
      </p:sp>
      <p:sp>
        <p:nvSpPr>
          <p:cNvPr id="810032" name="Text Box 48"/>
          <p:cNvSpPr txBox="1">
            <a:spLocks noChangeArrowheads="1"/>
          </p:cNvSpPr>
          <p:nvPr/>
        </p:nvSpPr>
        <p:spPr bwMode="auto">
          <a:xfrm>
            <a:off x="3924300" y="3500438"/>
            <a:ext cx="3155950" cy="9159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TW" altLang="en-US" b="1"/>
              <a:t>後因地殼變化下沉</a:t>
            </a:r>
          </a:p>
          <a:p>
            <a:r>
              <a:rPr lang="zh-TW" altLang="en-US" b="1"/>
              <a:t>古荖濃溪．楠梓仙溪為北南向</a:t>
            </a:r>
          </a:p>
          <a:p>
            <a:r>
              <a:rPr lang="zh-TW" altLang="en-US" b="1"/>
              <a:t>古</a:t>
            </a:r>
            <a:r>
              <a:rPr lang="zh-TW" altLang="en-US" b="1">
                <a:solidFill>
                  <a:srgbClr val="CC3300"/>
                </a:solidFill>
              </a:rPr>
              <a:t>濁口溪．隘寮溪為東西向</a:t>
            </a:r>
          </a:p>
        </p:txBody>
      </p:sp>
      <p:sp>
        <p:nvSpPr>
          <p:cNvPr id="810033" name="Text Box 49"/>
          <p:cNvSpPr txBox="1">
            <a:spLocks noChangeArrowheads="1"/>
          </p:cNvSpPr>
          <p:nvPr/>
        </p:nvSpPr>
        <p:spPr bwMode="auto">
          <a:xfrm>
            <a:off x="5148263" y="2492375"/>
            <a:ext cx="2927350" cy="11906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TW" altLang="en-US" b="1"/>
              <a:t>河流砂石堆疊，變成平原。</a:t>
            </a:r>
          </a:p>
          <a:p>
            <a:r>
              <a:rPr lang="zh-TW" altLang="en-US" b="1"/>
              <a:t>古荖濃溪</a:t>
            </a:r>
          </a:p>
          <a:p>
            <a:r>
              <a:rPr lang="zh-TW" altLang="en-US" b="1"/>
              <a:t>受到古</a:t>
            </a:r>
            <a:r>
              <a:rPr lang="zh-TW" altLang="en-US" b="1">
                <a:solidFill>
                  <a:srgbClr val="CC3300"/>
                </a:solidFill>
              </a:rPr>
              <a:t>濁口溪</a:t>
            </a:r>
            <a:r>
              <a:rPr lang="zh-TW" altLang="en-US" b="1"/>
              <a:t>砂石推移</a:t>
            </a:r>
          </a:p>
          <a:p>
            <a:r>
              <a:rPr lang="zh-TW" altLang="en-US" b="1"/>
              <a:t>轉成</a:t>
            </a:r>
            <a:r>
              <a:rPr lang="zh-TW" altLang="en-US" b="1">
                <a:solidFill>
                  <a:srgbClr val="CC3300"/>
                </a:solidFill>
              </a:rPr>
              <a:t>東西向</a:t>
            </a:r>
          </a:p>
        </p:txBody>
      </p:sp>
      <p:sp>
        <p:nvSpPr>
          <p:cNvPr id="810034" name="Text Box 50"/>
          <p:cNvSpPr txBox="1">
            <a:spLocks noChangeArrowheads="1"/>
          </p:cNvSpPr>
          <p:nvPr/>
        </p:nvSpPr>
        <p:spPr bwMode="auto">
          <a:xfrm>
            <a:off x="4427538" y="3429000"/>
            <a:ext cx="2698750" cy="6413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TW" altLang="en-US" b="1"/>
              <a:t>日本時代隘寮溪築堤</a:t>
            </a:r>
          </a:p>
          <a:p>
            <a:r>
              <a:rPr lang="zh-TW" altLang="en-US" b="1"/>
              <a:t>隘寮溪不再是東港溪上游</a:t>
            </a:r>
          </a:p>
        </p:txBody>
      </p:sp>
      <p:sp>
        <p:nvSpPr>
          <p:cNvPr id="810035" name="Text Box 51"/>
          <p:cNvSpPr txBox="1">
            <a:spLocks noChangeArrowheads="1"/>
          </p:cNvSpPr>
          <p:nvPr/>
        </p:nvSpPr>
        <p:spPr bwMode="auto">
          <a:xfrm>
            <a:off x="4859338" y="6021388"/>
            <a:ext cx="2241550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TW" altLang="en-US" b="1"/>
              <a:t>大量砂石流出高屏溪</a:t>
            </a:r>
          </a:p>
        </p:txBody>
      </p:sp>
      <p:sp>
        <p:nvSpPr>
          <p:cNvPr id="810036" name="Text Box 52"/>
          <p:cNvSpPr txBox="1">
            <a:spLocks noChangeArrowheads="1"/>
          </p:cNvSpPr>
          <p:nvPr/>
        </p:nvSpPr>
        <p:spPr bwMode="auto">
          <a:xfrm>
            <a:off x="4159250" y="6491288"/>
            <a:ext cx="4984750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TW" altLang="en-US" b="1"/>
              <a:t>砂石被潮水沖刷，向北堆積形成西南部沖積平原</a:t>
            </a:r>
          </a:p>
        </p:txBody>
      </p:sp>
      <p:sp>
        <p:nvSpPr>
          <p:cNvPr id="810037" name="Text Box 53"/>
          <p:cNvSpPr txBox="1">
            <a:spLocks noChangeArrowheads="1"/>
          </p:cNvSpPr>
          <p:nvPr/>
        </p:nvSpPr>
        <p:spPr bwMode="auto">
          <a:xfrm>
            <a:off x="684213" y="404813"/>
            <a:ext cx="231775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TW" altLang="en-US" sz="2400" b="1"/>
              <a:t>高高屏就此誕生</a:t>
            </a:r>
          </a:p>
        </p:txBody>
      </p:sp>
      <p:sp>
        <p:nvSpPr>
          <p:cNvPr id="810038" name="Freeform 54"/>
          <p:cNvSpPr>
            <a:spLocks/>
          </p:cNvSpPr>
          <p:nvPr/>
        </p:nvSpPr>
        <p:spPr bwMode="auto">
          <a:xfrm>
            <a:off x="3530600" y="2636838"/>
            <a:ext cx="1800225" cy="3384550"/>
          </a:xfrm>
          <a:custGeom>
            <a:avLst/>
            <a:gdLst>
              <a:gd name="T0" fmla="*/ 0 w 1134"/>
              <a:gd name="T1" fmla="*/ 0 h 2132"/>
              <a:gd name="T2" fmla="*/ 71437 w 1134"/>
              <a:gd name="T3" fmla="*/ 142875 h 2132"/>
              <a:gd name="T4" fmla="*/ 142875 w 1134"/>
              <a:gd name="T5" fmla="*/ 358775 h 2132"/>
              <a:gd name="T6" fmla="*/ 215900 w 1134"/>
              <a:gd name="T7" fmla="*/ 576262 h 2132"/>
              <a:gd name="T8" fmla="*/ 287337 w 1134"/>
              <a:gd name="T9" fmla="*/ 719137 h 2132"/>
              <a:gd name="T10" fmla="*/ 431800 w 1134"/>
              <a:gd name="T11" fmla="*/ 863600 h 2132"/>
              <a:gd name="T12" fmla="*/ 358775 w 1134"/>
              <a:gd name="T13" fmla="*/ 935037 h 2132"/>
              <a:gd name="T14" fmla="*/ 431800 w 1134"/>
              <a:gd name="T15" fmla="*/ 1150937 h 2132"/>
              <a:gd name="T16" fmla="*/ 574675 w 1134"/>
              <a:gd name="T17" fmla="*/ 1295400 h 2132"/>
              <a:gd name="T18" fmla="*/ 719137 w 1134"/>
              <a:gd name="T19" fmla="*/ 1439862 h 2132"/>
              <a:gd name="T20" fmla="*/ 792162 w 1134"/>
              <a:gd name="T21" fmla="*/ 1584325 h 2132"/>
              <a:gd name="T22" fmla="*/ 792162 w 1134"/>
              <a:gd name="T23" fmla="*/ 1800225 h 2132"/>
              <a:gd name="T24" fmla="*/ 863600 w 1134"/>
              <a:gd name="T25" fmla="*/ 1943100 h 2132"/>
              <a:gd name="T26" fmla="*/ 1150937 w 1134"/>
              <a:gd name="T27" fmla="*/ 2232025 h 2132"/>
              <a:gd name="T28" fmla="*/ 1223962 w 1134"/>
              <a:gd name="T29" fmla="*/ 2303462 h 2132"/>
              <a:gd name="T30" fmla="*/ 1439862 w 1134"/>
              <a:gd name="T31" fmla="*/ 2592387 h 2132"/>
              <a:gd name="T32" fmla="*/ 1584325 w 1134"/>
              <a:gd name="T33" fmla="*/ 2808287 h 2132"/>
              <a:gd name="T34" fmla="*/ 1655763 w 1134"/>
              <a:gd name="T35" fmla="*/ 3095624 h 2132"/>
              <a:gd name="T36" fmla="*/ 1727200 w 1134"/>
              <a:gd name="T37" fmla="*/ 3311525 h 2132"/>
              <a:gd name="T38" fmla="*/ 1800225 w 1134"/>
              <a:gd name="T39" fmla="*/ 3384550 h 2132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1134"/>
              <a:gd name="T61" fmla="*/ 0 h 2132"/>
              <a:gd name="T62" fmla="*/ 1134 w 1134"/>
              <a:gd name="T63" fmla="*/ 2132 h 2132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1134" h="2132">
                <a:moveTo>
                  <a:pt x="0" y="0"/>
                </a:moveTo>
                <a:cubicBezTo>
                  <a:pt x="15" y="26"/>
                  <a:pt x="30" y="52"/>
                  <a:pt x="45" y="90"/>
                </a:cubicBezTo>
                <a:cubicBezTo>
                  <a:pt x="60" y="128"/>
                  <a:pt x="75" y="181"/>
                  <a:pt x="90" y="226"/>
                </a:cubicBezTo>
                <a:cubicBezTo>
                  <a:pt x="105" y="271"/>
                  <a:pt x="121" y="325"/>
                  <a:pt x="136" y="363"/>
                </a:cubicBezTo>
                <a:cubicBezTo>
                  <a:pt x="151" y="401"/>
                  <a:pt x="158" y="423"/>
                  <a:pt x="181" y="453"/>
                </a:cubicBezTo>
                <a:cubicBezTo>
                  <a:pt x="204" y="483"/>
                  <a:pt x="265" y="521"/>
                  <a:pt x="272" y="544"/>
                </a:cubicBezTo>
                <a:cubicBezTo>
                  <a:pt x="279" y="567"/>
                  <a:pt x="226" y="559"/>
                  <a:pt x="226" y="589"/>
                </a:cubicBezTo>
                <a:cubicBezTo>
                  <a:pt x="226" y="619"/>
                  <a:pt x="249" y="687"/>
                  <a:pt x="272" y="725"/>
                </a:cubicBezTo>
                <a:cubicBezTo>
                  <a:pt x="295" y="763"/>
                  <a:pt x="332" y="786"/>
                  <a:pt x="362" y="816"/>
                </a:cubicBezTo>
                <a:cubicBezTo>
                  <a:pt x="392" y="846"/>
                  <a:pt x="430" y="877"/>
                  <a:pt x="453" y="907"/>
                </a:cubicBezTo>
                <a:cubicBezTo>
                  <a:pt x="476" y="937"/>
                  <a:pt x="491" y="960"/>
                  <a:pt x="499" y="998"/>
                </a:cubicBezTo>
                <a:cubicBezTo>
                  <a:pt x="507" y="1036"/>
                  <a:pt x="492" y="1096"/>
                  <a:pt x="499" y="1134"/>
                </a:cubicBezTo>
                <a:cubicBezTo>
                  <a:pt x="506" y="1172"/>
                  <a:pt x="506" y="1179"/>
                  <a:pt x="544" y="1224"/>
                </a:cubicBezTo>
                <a:cubicBezTo>
                  <a:pt x="582" y="1269"/>
                  <a:pt x="687" y="1368"/>
                  <a:pt x="725" y="1406"/>
                </a:cubicBezTo>
                <a:cubicBezTo>
                  <a:pt x="763" y="1444"/>
                  <a:pt x="741" y="1413"/>
                  <a:pt x="771" y="1451"/>
                </a:cubicBezTo>
                <a:cubicBezTo>
                  <a:pt x="801" y="1489"/>
                  <a:pt x="869" y="1580"/>
                  <a:pt x="907" y="1633"/>
                </a:cubicBezTo>
                <a:cubicBezTo>
                  <a:pt x="945" y="1686"/>
                  <a:pt x="975" y="1716"/>
                  <a:pt x="998" y="1769"/>
                </a:cubicBezTo>
                <a:cubicBezTo>
                  <a:pt x="1021" y="1822"/>
                  <a:pt x="1028" y="1897"/>
                  <a:pt x="1043" y="1950"/>
                </a:cubicBezTo>
                <a:cubicBezTo>
                  <a:pt x="1058" y="2003"/>
                  <a:pt x="1073" y="2056"/>
                  <a:pt x="1088" y="2086"/>
                </a:cubicBezTo>
                <a:cubicBezTo>
                  <a:pt x="1103" y="2116"/>
                  <a:pt x="1118" y="2124"/>
                  <a:pt x="1134" y="2132"/>
                </a:cubicBezTo>
              </a:path>
            </a:pathLst>
          </a:custGeom>
          <a:noFill/>
          <a:ln w="76200" cmpd="sng">
            <a:solidFill>
              <a:srgbClr val="CC9900"/>
            </a:solidFill>
            <a:round/>
            <a:headEnd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84023" name="Rectangle 55"/>
          <p:cNvSpPr>
            <a:spLocks noChangeArrowheads="1"/>
          </p:cNvSpPr>
          <p:nvPr/>
        </p:nvSpPr>
        <p:spPr bwMode="auto">
          <a:xfrm>
            <a:off x="250825" y="6165850"/>
            <a:ext cx="1619250" cy="5032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latin typeface="Garamond" pitchFamily="18" charset="0"/>
              </a:rPr>
              <a:t>黃暉榮 製作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8099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099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8099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810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810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8100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809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8099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8099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10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10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8100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8099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8099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8099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809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8099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8099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10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810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8100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8099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8099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8099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8100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8100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8100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8099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8099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8099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8100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8100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8100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8100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8100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8100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2000"/>
                                        <p:tgtEl>
                                          <p:spTgt spid="8099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8099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8099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8100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8100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2000"/>
                                        <p:tgtEl>
                                          <p:spTgt spid="8100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8099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8099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8099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8099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/>
                                        <p:tgtEl>
                                          <p:spTgt spid="8099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8099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2000"/>
                                        <p:tgtEl>
                                          <p:spTgt spid="809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8099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8099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9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1000"/>
                                        <p:tgtEl>
                                          <p:spTgt spid="809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810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810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810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10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 tmFilter="0,0; .5, 1; 1, 1"/>
                                        <p:tgtEl>
                                          <p:spTgt spid="810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8" presetClass="entr" presetSubtype="12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7" dur="1000"/>
                                        <p:tgtEl>
                                          <p:spTgt spid="810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0" dur="1000"/>
                                        <p:tgtEl>
                                          <p:spTgt spid="810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3" dur="1000"/>
                                        <p:tgtEl>
                                          <p:spTgt spid="810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6" dur="1000"/>
                                        <p:tgtEl>
                                          <p:spTgt spid="810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9" dur="1000"/>
                                        <p:tgtEl>
                                          <p:spTgt spid="810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810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810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810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810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3000"/>
                            </p:stCondLst>
                            <p:childTnLst>
                              <p:par>
                                <p:cTn id="134" presetID="18" presetClass="exit" presetSubtype="12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trips(downLeft)">
                                      <p:cBhvr>
                                        <p:cTn id="135" dur="500"/>
                                        <p:tgtEl>
                                          <p:spTgt spid="810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0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3500"/>
                            </p:stCondLst>
                            <p:childTnLst>
                              <p:par>
                                <p:cTn id="13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0" dur="500"/>
                                        <p:tgtEl>
                                          <p:spTgt spid="810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000"/>
                            </p:stCondLst>
                            <p:childTnLst>
                              <p:par>
                                <p:cTn id="142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4" dur="1000"/>
                                        <p:tgtEl>
                                          <p:spTgt spid="810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6000"/>
                            </p:stCondLst>
                            <p:childTnLst>
                              <p:par>
                                <p:cTn id="146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8" dur="3000"/>
                                        <p:tgtEl>
                                          <p:spTgt spid="810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1" dur="2000"/>
                                        <p:tgtEl>
                                          <p:spTgt spid="810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9000"/>
                            </p:stCondLst>
                            <p:childTnLst>
                              <p:par>
                                <p:cTn id="153" presetID="8" presetClass="exit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4" dur="2000"/>
                                        <p:tgtEl>
                                          <p:spTgt spid="810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5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9" dur="500"/>
                                        <p:tgtEl>
                                          <p:spTgt spid="810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1500"/>
                            </p:stCondLst>
                            <p:childTnLst>
                              <p:par>
                                <p:cTn id="16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810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810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810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810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1000" tmFilter="0,0; .5, 1; 1, 1"/>
                                        <p:tgtEl>
                                          <p:spTgt spid="810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14400"/>
                            </p:stCondLst>
                            <p:childTnLst>
                              <p:par>
                                <p:cTn id="169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1" dur="1000"/>
                                        <p:tgtEl>
                                          <p:spTgt spid="810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5400"/>
                            </p:stCondLst>
                            <p:childTnLst>
                              <p:par>
                                <p:cTn id="17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8100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8100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5900"/>
                            </p:stCondLst>
                            <p:childTnLst>
                              <p:par>
                                <p:cTn id="17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0" dur="2000"/>
                                        <p:tgtEl>
                                          <p:spTgt spid="810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17900"/>
                            </p:stCondLst>
                            <p:childTnLst>
                              <p:par>
                                <p:cTn id="18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7900"/>
                            </p:stCondLst>
                            <p:childTnLst>
                              <p:par>
                                <p:cTn id="18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7" dur="2000"/>
                                        <p:tgtEl>
                                          <p:spTgt spid="810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19900"/>
                            </p:stCondLst>
                            <p:childTnLst>
                              <p:par>
                                <p:cTn id="189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1" dur="1000"/>
                                        <p:tgtEl>
                                          <p:spTgt spid="810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20900"/>
                            </p:stCondLst>
                            <p:childTnLst>
                              <p:par>
                                <p:cTn id="19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5" dur="500"/>
                                        <p:tgtEl>
                                          <p:spTgt spid="810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21400"/>
                            </p:stCondLst>
                            <p:childTnLst>
                              <p:par>
                                <p:cTn id="197" presetID="53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810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810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810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0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21900"/>
                            </p:stCondLst>
                            <p:childTnLst>
                              <p:par>
                                <p:cTn id="20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5" dur="500"/>
                                        <p:tgtEl>
                                          <p:spTgt spid="810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8" dur="500"/>
                                        <p:tgtEl>
                                          <p:spTgt spid="810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1" dur="500"/>
                                        <p:tgtEl>
                                          <p:spTgt spid="810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4" dur="500"/>
                                        <p:tgtEl>
                                          <p:spTgt spid="810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7" dur="500"/>
                                        <p:tgtEl>
                                          <p:spTgt spid="810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0" dur="500"/>
                                        <p:tgtEl>
                                          <p:spTgt spid="810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22400"/>
                            </p:stCondLst>
                            <p:childTnLst>
                              <p:par>
                                <p:cTn id="222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3" dur="100" fill="hold"/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24" dur="100" fill="hold"/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5" dur="100" fill="hold"/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6" dur="100" fill="hold"/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2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3" dur="100" fill="hold"/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4" dur="100" fill="hold"/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5" dur="100" fill="hold"/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6" dur="100" fill="hold"/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2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3" dur="100" fill="hold"/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4" dur="100" fill="hold"/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5" dur="100" fill="hold"/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100" fill="hold"/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2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3" dur="100" fill="hold"/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54" dur="100" fill="hold"/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5" dur="100" fill="hold"/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6" dur="100" fill="hold"/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2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3" dur="100" fill="hold"/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4" dur="100" fill="hold"/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5" dur="100" fill="hold"/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6" dur="100" fill="hold"/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6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2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3" dur="100" fill="hold"/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74" dur="100" fill="hold"/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5" dur="100" fill="hold"/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6" dur="100" fill="hold"/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7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>
                            <p:stCondLst>
                              <p:cond delay="23400"/>
                            </p:stCondLst>
                            <p:childTnLst>
                              <p:par>
                                <p:cTn id="28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810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 fill="hold"/>
                                        <p:tgtEl>
                                          <p:spTgt spid="810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810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810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24400"/>
                            </p:stCondLst>
                            <p:childTnLst>
                              <p:par>
                                <p:cTn id="290" presetID="18" presetClass="entr" presetSubtype="12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2" dur="500"/>
                                        <p:tgtEl>
                                          <p:spTgt spid="810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24900"/>
                            </p:stCondLst>
                            <p:childTnLst>
                              <p:par>
                                <p:cTn id="294" presetID="18" presetClass="entr" presetSubtype="9" repeatCount="indefinite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96" dur="1000"/>
                                        <p:tgtEl>
                                          <p:spTgt spid="810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18" presetClass="entr" presetSubtype="9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99" dur="500"/>
                                        <p:tgtEl>
                                          <p:spTgt spid="810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18" presetClass="entr" presetSubtype="9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02" dur="500"/>
                                        <p:tgtEl>
                                          <p:spTgt spid="810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3" fill="hold">
                            <p:stCondLst>
                              <p:cond delay="25900"/>
                            </p:stCondLst>
                            <p:childTnLst>
                              <p:par>
                                <p:cTn id="304" presetID="18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Right)">
                                      <p:cBhvr>
                                        <p:cTn id="305" dur="2000"/>
                                        <p:tgtEl>
                                          <p:spTgt spid="8100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7" fill="hold">
                            <p:stCondLst>
                              <p:cond delay="27900"/>
                            </p:stCondLst>
                            <p:childTnLst>
                              <p:par>
                                <p:cTn id="308" presetID="18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Right)">
                                      <p:cBhvr>
                                        <p:cTn id="309" dur="2000"/>
                                        <p:tgtEl>
                                          <p:spTgt spid="8100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0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1" presetID="55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1000"/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000"/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1000"/>
                                        <p:tgtEl>
                                          <p:spTgt spid="810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6" presetID="55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7" dur="1000"/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000"/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9" dur="1000"/>
                                        <p:tgtEl>
                                          <p:spTgt spid="810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0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1" presetID="55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810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0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6" fill="hold">
                            <p:stCondLst>
                              <p:cond delay="29900"/>
                            </p:stCondLst>
                            <p:childTnLst>
                              <p:par>
                                <p:cTn id="327" presetID="55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8" dur="1000"/>
                                        <p:tgtEl>
                                          <p:spTgt spid="810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000"/>
                                        <p:tgtEl>
                                          <p:spTgt spid="810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0" dur="1000"/>
                                        <p:tgtEl>
                                          <p:spTgt spid="8100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0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30900"/>
                            </p:stCondLst>
                            <p:childTnLst>
                              <p:par>
                                <p:cTn id="333" presetID="55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4" dur="1000"/>
                                        <p:tgtEl>
                                          <p:spTgt spid="810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/>
                                        <p:tgtEl>
                                          <p:spTgt spid="810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6" dur="1000"/>
                                        <p:tgtEl>
                                          <p:spTgt spid="810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0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8" fill="hold">
                            <p:stCondLst>
                              <p:cond delay="31900"/>
                            </p:stCondLst>
                            <p:childTnLst>
                              <p:par>
                                <p:cTn id="33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1" dur="500"/>
                                        <p:tgtEl>
                                          <p:spTgt spid="810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2" fill="hold">
                      <p:stCondLst>
                        <p:cond delay="indefinite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18" presetClass="entr" presetSubtype="9" repeatCount="indefinite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46" dur="500"/>
                                        <p:tgtEl>
                                          <p:spTgt spid="810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989" grpId="0" animBg="1"/>
      <p:bldP spid="810011" grpId="0" animBg="1"/>
      <p:bldP spid="810012" grpId="0" animBg="1"/>
      <p:bldP spid="810013" grpId="0" animBg="1"/>
      <p:bldP spid="810014" grpId="0" animBg="1"/>
      <p:bldP spid="810016" grpId="0" animBg="1"/>
      <p:bldP spid="810019" grpId="0" animBg="1"/>
      <p:bldP spid="810020" grpId="0" animBg="1"/>
      <p:bldP spid="810021" grpId="0" animBg="1"/>
      <p:bldP spid="810022" grpId="0" animBg="1"/>
      <p:bldP spid="810022" grpId="1" animBg="1"/>
      <p:bldP spid="810023" grpId="0" animBg="1"/>
      <p:bldP spid="810024" grpId="0" animBg="1"/>
      <p:bldP spid="810024" grpId="1" animBg="1"/>
      <p:bldP spid="810025" grpId="0" animBg="1"/>
      <p:bldP spid="810025" grpId="1" animBg="1"/>
      <p:bldP spid="810025" grpId="2" animBg="1"/>
      <p:bldP spid="810026" grpId="0" animBg="1"/>
      <p:bldP spid="810026" grpId="1" animBg="1"/>
      <p:bldP spid="810026" grpId="2" animBg="1"/>
      <p:bldP spid="810027" grpId="0" animBg="1"/>
      <p:bldP spid="810027" grpId="1" animBg="1"/>
      <p:bldP spid="810027" grpId="2" animBg="1"/>
      <p:bldP spid="810028" grpId="0" animBg="1"/>
      <p:bldP spid="810028" grpId="1" animBg="1"/>
      <p:bldP spid="810028" grpId="2" animBg="1"/>
      <p:bldP spid="810028" grpId="3" animBg="1"/>
      <p:bldP spid="810029" grpId="0" animBg="1"/>
      <p:bldP spid="810029" grpId="1" animBg="1"/>
      <p:bldP spid="810029" grpId="2" animBg="1"/>
      <p:bldP spid="810030" grpId="0" animBg="1"/>
      <p:bldP spid="810030" grpId="1" animBg="1"/>
      <p:bldP spid="810030" grpId="2" animBg="1"/>
      <p:bldP spid="810031" grpId="0" animBg="1"/>
      <p:bldP spid="810032" grpId="0" animBg="1"/>
      <p:bldP spid="810032" grpId="1" animBg="1"/>
      <p:bldP spid="810033" grpId="0" animBg="1"/>
      <p:bldP spid="810033" grpId="1" animBg="1"/>
      <p:bldP spid="810034" grpId="0" animBg="1"/>
      <p:bldP spid="810034" grpId="1" animBg="1"/>
      <p:bldP spid="810035" grpId="0" animBg="1"/>
      <p:bldP spid="810035" grpId="1" animBg="1"/>
      <p:bldP spid="810036" grpId="0" animBg="1"/>
      <p:bldP spid="810036" grpId="1" animBg="1"/>
      <p:bldP spid="810037" grpId="0" animBg="1"/>
      <p:bldP spid="810038" grpId="0" animBg="1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6708" name="Picture 4" descr="0809-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4230"/>
          <a:stretch>
            <a:fillRect/>
          </a:stretch>
        </p:blipFill>
        <p:spPr bwMode="auto">
          <a:xfrm>
            <a:off x="0" y="836613"/>
            <a:ext cx="9144000" cy="5329237"/>
          </a:xfrm>
          <a:prstGeom prst="rect">
            <a:avLst/>
          </a:prstGeom>
          <a:solidFill>
            <a:srgbClr val="FFFFCC"/>
          </a:solidFill>
          <a:effectLst>
            <a:outerShdw dist="35921" dir="2700000" algn="ctr" rotWithShape="0">
              <a:srgbClr val="808080"/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5442" name="Rectangle 2"/>
          <p:cNvSpPr>
            <a:spLocks noChangeArrowheads="1"/>
          </p:cNvSpPr>
          <p:nvPr/>
        </p:nvSpPr>
        <p:spPr bwMode="auto">
          <a:xfrm>
            <a:off x="1187450" y="1484313"/>
            <a:ext cx="7272338" cy="3960812"/>
          </a:xfrm>
          <a:prstGeom prst="rect">
            <a:avLst/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5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但是</a:t>
            </a:r>
          </a:p>
          <a:p>
            <a:pPr algn="ctr">
              <a:defRPr/>
            </a:pPr>
            <a:r>
              <a:rPr lang="zh-TW" altLang="en-US" sz="5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老天爺卻給我們</a:t>
            </a:r>
          </a:p>
          <a:p>
            <a:pPr algn="ctr">
              <a:defRPr/>
            </a:pPr>
            <a:r>
              <a:rPr lang="zh-TW" altLang="en-US" sz="5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ㄧ個自然生存之道</a:t>
            </a:r>
            <a:r>
              <a:rPr lang="en-US" altLang="zh-TW" sz="4800" b="1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…</a:t>
            </a:r>
            <a:endParaRPr lang="en-US" altLang="zh-TW" sz="4800" b="1"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10" name="Picture 2" descr="DSC091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074738"/>
            <a:ext cx="5976937" cy="578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7621" name="Picture 5" descr="DSC0915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1628775"/>
            <a:ext cx="5761037" cy="502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7622" name="Oval 6"/>
          <p:cNvSpPr>
            <a:spLocks noChangeArrowheads="1"/>
          </p:cNvSpPr>
          <p:nvPr/>
        </p:nvSpPr>
        <p:spPr bwMode="auto">
          <a:xfrm rot="438489">
            <a:off x="2843213" y="2997200"/>
            <a:ext cx="3097212" cy="2592388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94213" name="Rectangle 7"/>
          <p:cNvSpPr>
            <a:spLocks noChangeArrowheads="1"/>
          </p:cNvSpPr>
          <p:nvPr/>
        </p:nvSpPr>
        <p:spPr bwMode="auto">
          <a:xfrm>
            <a:off x="395288" y="260350"/>
            <a:ext cx="8496300" cy="720725"/>
          </a:xfrm>
          <a:prstGeom prst="rect">
            <a:avLst/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600" b="1">
                <a:ea typeface="標楷體" pitchFamily="65" charset="-120"/>
              </a:rPr>
              <a:t>高屏平原是由峽灣經數百萬年沖積形成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7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47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7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476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476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7622" grpId="0" animBg="1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 t="14388" r="9196" b="6250"/>
          <a:stretch>
            <a:fillRect/>
          </a:stretch>
        </p:blipFill>
        <p:spPr bwMode="auto">
          <a:xfrm>
            <a:off x="0" y="404813"/>
            <a:ext cx="9144000" cy="5994400"/>
          </a:xfrm>
          <a:prstGeom prst="rect">
            <a:avLst/>
          </a:prstGeom>
          <a:noFill/>
          <a:ln w="9525">
            <a:solidFill>
              <a:srgbClr val="0033CC"/>
            </a:solidFill>
            <a:miter lim="800000"/>
            <a:headEnd/>
            <a:tailEnd/>
          </a:ln>
        </p:spPr>
      </p:pic>
      <p:pic>
        <p:nvPicPr>
          <p:cNvPr id="3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4813"/>
            <a:ext cx="4286250" cy="307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Freeform 7"/>
          <p:cNvSpPr>
            <a:spLocks/>
          </p:cNvSpPr>
          <p:nvPr/>
        </p:nvSpPr>
        <p:spPr bwMode="auto">
          <a:xfrm>
            <a:off x="2454275" y="3832225"/>
            <a:ext cx="1970088" cy="1871663"/>
          </a:xfrm>
          <a:custGeom>
            <a:avLst/>
            <a:gdLst>
              <a:gd name="T0" fmla="*/ 2147483647 w 1241"/>
              <a:gd name="T1" fmla="*/ 2147483647 h 1179"/>
              <a:gd name="T2" fmla="*/ 2147483647 w 1241"/>
              <a:gd name="T3" fmla="*/ 2147483647 h 1179"/>
              <a:gd name="T4" fmla="*/ 2147483647 w 1241"/>
              <a:gd name="T5" fmla="*/ 2147483647 h 1179"/>
              <a:gd name="T6" fmla="*/ 2147483647 w 1241"/>
              <a:gd name="T7" fmla="*/ 2147483647 h 1179"/>
              <a:gd name="T8" fmla="*/ 2147483647 w 1241"/>
              <a:gd name="T9" fmla="*/ 2147483647 h 1179"/>
              <a:gd name="T10" fmla="*/ 2147483647 w 1241"/>
              <a:gd name="T11" fmla="*/ 2147483647 h 1179"/>
              <a:gd name="T12" fmla="*/ 2147483647 w 1241"/>
              <a:gd name="T13" fmla="*/ 2147483647 h 1179"/>
              <a:gd name="T14" fmla="*/ 2147483647 w 1241"/>
              <a:gd name="T15" fmla="*/ 2147483647 h 1179"/>
              <a:gd name="T16" fmla="*/ 2147483647 w 1241"/>
              <a:gd name="T17" fmla="*/ 2147483647 h 1179"/>
              <a:gd name="T18" fmla="*/ 2147483647 w 1241"/>
              <a:gd name="T19" fmla="*/ 2147483647 h 1179"/>
              <a:gd name="T20" fmla="*/ 2147483647 w 1241"/>
              <a:gd name="T21" fmla="*/ 2147483647 h 1179"/>
              <a:gd name="T22" fmla="*/ 2147483647 w 1241"/>
              <a:gd name="T23" fmla="*/ 2147483647 h 1179"/>
              <a:gd name="T24" fmla="*/ 2147483647 w 1241"/>
              <a:gd name="T25" fmla="*/ 2147483647 h 1179"/>
              <a:gd name="T26" fmla="*/ 2147483647 w 1241"/>
              <a:gd name="T27" fmla="*/ 2147483647 h 1179"/>
              <a:gd name="T28" fmla="*/ 2147483647 w 1241"/>
              <a:gd name="T29" fmla="*/ 2147483647 h 1179"/>
              <a:gd name="T30" fmla="*/ 2147483647 w 1241"/>
              <a:gd name="T31" fmla="*/ 2147483647 h 1179"/>
              <a:gd name="T32" fmla="*/ 2147483647 w 1241"/>
              <a:gd name="T33" fmla="*/ 2147483647 h 1179"/>
              <a:gd name="T34" fmla="*/ 2147483647 w 1241"/>
              <a:gd name="T35" fmla="*/ 2147483647 h 1179"/>
              <a:gd name="T36" fmla="*/ 2147483647 w 1241"/>
              <a:gd name="T37" fmla="*/ 2147483647 h 1179"/>
              <a:gd name="T38" fmla="*/ 2147483647 w 1241"/>
              <a:gd name="T39" fmla="*/ 2147483647 h 1179"/>
              <a:gd name="T40" fmla="*/ 2147483647 w 1241"/>
              <a:gd name="T41" fmla="*/ 2147483647 h 1179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1241"/>
              <a:gd name="T64" fmla="*/ 0 h 1179"/>
              <a:gd name="T65" fmla="*/ 1241 w 1241"/>
              <a:gd name="T66" fmla="*/ 1179 h 1179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1241" h="1179">
                <a:moveTo>
                  <a:pt x="1241" y="5"/>
                </a:moveTo>
                <a:cubicBezTo>
                  <a:pt x="1210" y="8"/>
                  <a:pt x="1176" y="0"/>
                  <a:pt x="1148" y="14"/>
                </a:cubicBezTo>
                <a:cubicBezTo>
                  <a:pt x="1128" y="24"/>
                  <a:pt x="1111" y="70"/>
                  <a:pt x="1111" y="70"/>
                </a:cubicBezTo>
                <a:cubicBezTo>
                  <a:pt x="1108" y="110"/>
                  <a:pt x="1115" y="153"/>
                  <a:pt x="1102" y="191"/>
                </a:cubicBezTo>
                <a:cubicBezTo>
                  <a:pt x="1098" y="203"/>
                  <a:pt x="1078" y="200"/>
                  <a:pt x="1065" y="200"/>
                </a:cubicBezTo>
                <a:cubicBezTo>
                  <a:pt x="1012" y="200"/>
                  <a:pt x="960" y="194"/>
                  <a:pt x="907" y="191"/>
                </a:cubicBezTo>
                <a:cubicBezTo>
                  <a:pt x="879" y="182"/>
                  <a:pt x="851" y="172"/>
                  <a:pt x="823" y="163"/>
                </a:cubicBezTo>
                <a:cubicBezTo>
                  <a:pt x="804" y="157"/>
                  <a:pt x="767" y="144"/>
                  <a:pt x="767" y="144"/>
                </a:cubicBezTo>
                <a:cubicBezTo>
                  <a:pt x="758" y="145"/>
                  <a:pt x="628" y="161"/>
                  <a:pt x="619" y="163"/>
                </a:cubicBezTo>
                <a:cubicBezTo>
                  <a:pt x="608" y="166"/>
                  <a:pt x="601" y="177"/>
                  <a:pt x="591" y="181"/>
                </a:cubicBezTo>
                <a:cubicBezTo>
                  <a:pt x="573" y="189"/>
                  <a:pt x="535" y="200"/>
                  <a:pt x="535" y="200"/>
                </a:cubicBezTo>
                <a:cubicBezTo>
                  <a:pt x="498" y="225"/>
                  <a:pt x="504" y="238"/>
                  <a:pt x="479" y="274"/>
                </a:cubicBezTo>
                <a:cubicBezTo>
                  <a:pt x="464" y="322"/>
                  <a:pt x="439" y="377"/>
                  <a:pt x="396" y="404"/>
                </a:cubicBezTo>
                <a:cubicBezTo>
                  <a:pt x="361" y="455"/>
                  <a:pt x="366" y="499"/>
                  <a:pt x="312" y="534"/>
                </a:cubicBezTo>
                <a:cubicBezTo>
                  <a:pt x="271" y="594"/>
                  <a:pt x="286" y="618"/>
                  <a:pt x="275" y="702"/>
                </a:cubicBezTo>
                <a:cubicBezTo>
                  <a:pt x="271" y="732"/>
                  <a:pt x="210" y="767"/>
                  <a:pt x="210" y="767"/>
                </a:cubicBezTo>
                <a:cubicBezTo>
                  <a:pt x="201" y="794"/>
                  <a:pt x="188" y="822"/>
                  <a:pt x="182" y="850"/>
                </a:cubicBezTo>
                <a:cubicBezTo>
                  <a:pt x="171" y="902"/>
                  <a:pt x="187" y="926"/>
                  <a:pt x="136" y="943"/>
                </a:cubicBezTo>
                <a:cubicBezTo>
                  <a:pt x="99" y="997"/>
                  <a:pt x="100" y="1073"/>
                  <a:pt x="43" y="1110"/>
                </a:cubicBezTo>
                <a:cubicBezTo>
                  <a:pt x="40" y="1119"/>
                  <a:pt x="39" y="1130"/>
                  <a:pt x="33" y="1138"/>
                </a:cubicBezTo>
                <a:cubicBezTo>
                  <a:pt x="0" y="1179"/>
                  <a:pt x="5" y="1136"/>
                  <a:pt x="5" y="1175"/>
                </a:cubicBezTo>
              </a:path>
            </a:pathLst>
          </a:custGeom>
          <a:noFill/>
          <a:ln w="5715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42" name="Freeform 18"/>
          <p:cNvSpPr>
            <a:spLocks/>
          </p:cNvSpPr>
          <p:nvPr/>
        </p:nvSpPr>
        <p:spPr bwMode="auto">
          <a:xfrm>
            <a:off x="2459038" y="3835400"/>
            <a:ext cx="1970087" cy="1871663"/>
          </a:xfrm>
          <a:custGeom>
            <a:avLst/>
            <a:gdLst>
              <a:gd name="T0" fmla="*/ 2147483647 w 1241"/>
              <a:gd name="T1" fmla="*/ 2147483647 h 1179"/>
              <a:gd name="T2" fmla="*/ 2147483647 w 1241"/>
              <a:gd name="T3" fmla="*/ 2147483647 h 1179"/>
              <a:gd name="T4" fmla="*/ 2147483647 w 1241"/>
              <a:gd name="T5" fmla="*/ 2147483647 h 1179"/>
              <a:gd name="T6" fmla="*/ 2147483647 w 1241"/>
              <a:gd name="T7" fmla="*/ 2147483647 h 1179"/>
              <a:gd name="T8" fmla="*/ 2147483647 w 1241"/>
              <a:gd name="T9" fmla="*/ 2147483647 h 1179"/>
              <a:gd name="T10" fmla="*/ 2147483647 w 1241"/>
              <a:gd name="T11" fmla="*/ 2147483647 h 1179"/>
              <a:gd name="T12" fmla="*/ 2147483647 w 1241"/>
              <a:gd name="T13" fmla="*/ 2147483647 h 1179"/>
              <a:gd name="T14" fmla="*/ 2147483647 w 1241"/>
              <a:gd name="T15" fmla="*/ 2147483647 h 1179"/>
              <a:gd name="T16" fmla="*/ 2147483647 w 1241"/>
              <a:gd name="T17" fmla="*/ 2147483647 h 1179"/>
              <a:gd name="T18" fmla="*/ 2147483647 w 1241"/>
              <a:gd name="T19" fmla="*/ 2147483647 h 1179"/>
              <a:gd name="T20" fmla="*/ 2147483647 w 1241"/>
              <a:gd name="T21" fmla="*/ 2147483647 h 1179"/>
              <a:gd name="T22" fmla="*/ 2147483647 w 1241"/>
              <a:gd name="T23" fmla="*/ 2147483647 h 1179"/>
              <a:gd name="T24" fmla="*/ 2147483647 w 1241"/>
              <a:gd name="T25" fmla="*/ 2147483647 h 1179"/>
              <a:gd name="T26" fmla="*/ 2147483647 w 1241"/>
              <a:gd name="T27" fmla="*/ 2147483647 h 1179"/>
              <a:gd name="T28" fmla="*/ 2147483647 w 1241"/>
              <a:gd name="T29" fmla="*/ 2147483647 h 1179"/>
              <a:gd name="T30" fmla="*/ 2147483647 w 1241"/>
              <a:gd name="T31" fmla="*/ 2147483647 h 1179"/>
              <a:gd name="T32" fmla="*/ 2147483647 w 1241"/>
              <a:gd name="T33" fmla="*/ 2147483647 h 1179"/>
              <a:gd name="T34" fmla="*/ 2147483647 w 1241"/>
              <a:gd name="T35" fmla="*/ 2147483647 h 1179"/>
              <a:gd name="T36" fmla="*/ 2147483647 w 1241"/>
              <a:gd name="T37" fmla="*/ 2147483647 h 1179"/>
              <a:gd name="T38" fmla="*/ 2147483647 w 1241"/>
              <a:gd name="T39" fmla="*/ 2147483647 h 1179"/>
              <a:gd name="T40" fmla="*/ 2147483647 w 1241"/>
              <a:gd name="T41" fmla="*/ 2147483647 h 1179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1241"/>
              <a:gd name="T64" fmla="*/ 0 h 1179"/>
              <a:gd name="T65" fmla="*/ 1241 w 1241"/>
              <a:gd name="T66" fmla="*/ 1179 h 1179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1241" h="1179">
                <a:moveTo>
                  <a:pt x="1241" y="5"/>
                </a:moveTo>
                <a:cubicBezTo>
                  <a:pt x="1210" y="8"/>
                  <a:pt x="1176" y="0"/>
                  <a:pt x="1148" y="14"/>
                </a:cubicBezTo>
                <a:cubicBezTo>
                  <a:pt x="1128" y="24"/>
                  <a:pt x="1111" y="70"/>
                  <a:pt x="1111" y="70"/>
                </a:cubicBezTo>
                <a:cubicBezTo>
                  <a:pt x="1108" y="110"/>
                  <a:pt x="1115" y="153"/>
                  <a:pt x="1102" y="191"/>
                </a:cubicBezTo>
                <a:cubicBezTo>
                  <a:pt x="1098" y="203"/>
                  <a:pt x="1078" y="200"/>
                  <a:pt x="1065" y="200"/>
                </a:cubicBezTo>
                <a:cubicBezTo>
                  <a:pt x="1012" y="200"/>
                  <a:pt x="960" y="194"/>
                  <a:pt x="907" y="191"/>
                </a:cubicBezTo>
                <a:cubicBezTo>
                  <a:pt x="879" y="182"/>
                  <a:pt x="851" y="172"/>
                  <a:pt x="823" y="163"/>
                </a:cubicBezTo>
                <a:cubicBezTo>
                  <a:pt x="804" y="157"/>
                  <a:pt x="767" y="144"/>
                  <a:pt x="767" y="144"/>
                </a:cubicBezTo>
                <a:cubicBezTo>
                  <a:pt x="758" y="145"/>
                  <a:pt x="628" y="161"/>
                  <a:pt x="619" y="163"/>
                </a:cubicBezTo>
                <a:cubicBezTo>
                  <a:pt x="608" y="166"/>
                  <a:pt x="601" y="177"/>
                  <a:pt x="591" y="181"/>
                </a:cubicBezTo>
                <a:cubicBezTo>
                  <a:pt x="573" y="189"/>
                  <a:pt x="535" y="200"/>
                  <a:pt x="535" y="200"/>
                </a:cubicBezTo>
                <a:cubicBezTo>
                  <a:pt x="498" y="225"/>
                  <a:pt x="504" y="238"/>
                  <a:pt x="479" y="274"/>
                </a:cubicBezTo>
                <a:cubicBezTo>
                  <a:pt x="464" y="322"/>
                  <a:pt x="439" y="377"/>
                  <a:pt x="396" y="404"/>
                </a:cubicBezTo>
                <a:cubicBezTo>
                  <a:pt x="361" y="455"/>
                  <a:pt x="366" y="499"/>
                  <a:pt x="312" y="534"/>
                </a:cubicBezTo>
                <a:cubicBezTo>
                  <a:pt x="271" y="594"/>
                  <a:pt x="286" y="618"/>
                  <a:pt x="275" y="702"/>
                </a:cubicBezTo>
                <a:cubicBezTo>
                  <a:pt x="271" y="732"/>
                  <a:pt x="210" y="767"/>
                  <a:pt x="210" y="767"/>
                </a:cubicBezTo>
                <a:cubicBezTo>
                  <a:pt x="201" y="794"/>
                  <a:pt x="188" y="822"/>
                  <a:pt x="182" y="850"/>
                </a:cubicBezTo>
                <a:cubicBezTo>
                  <a:pt x="171" y="902"/>
                  <a:pt x="187" y="926"/>
                  <a:pt x="136" y="943"/>
                </a:cubicBezTo>
                <a:cubicBezTo>
                  <a:pt x="99" y="997"/>
                  <a:pt x="100" y="1073"/>
                  <a:pt x="43" y="1110"/>
                </a:cubicBezTo>
                <a:cubicBezTo>
                  <a:pt x="40" y="1119"/>
                  <a:pt x="39" y="1130"/>
                  <a:pt x="33" y="1138"/>
                </a:cubicBezTo>
                <a:cubicBezTo>
                  <a:pt x="0" y="1179"/>
                  <a:pt x="5" y="1136"/>
                  <a:pt x="5" y="1175"/>
                </a:cubicBezTo>
              </a:path>
            </a:pathLst>
          </a:custGeom>
          <a:noFill/>
          <a:ln w="57150" cmpd="sng">
            <a:solidFill>
              <a:srgbClr val="0066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27" name="Freeform 3"/>
          <p:cNvSpPr>
            <a:spLocks/>
          </p:cNvSpPr>
          <p:nvPr/>
        </p:nvSpPr>
        <p:spPr bwMode="auto">
          <a:xfrm>
            <a:off x="5662613" y="536575"/>
            <a:ext cx="3392487" cy="2211388"/>
          </a:xfrm>
          <a:custGeom>
            <a:avLst/>
            <a:gdLst>
              <a:gd name="T0" fmla="*/ 2147483647 w 2137"/>
              <a:gd name="T1" fmla="*/ 0 h 1393"/>
              <a:gd name="T2" fmla="*/ 2147483647 w 2137"/>
              <a:gd name="T3" fmla="*/ 2147483647 h 1393"/>
              <a:gd name="T4" fmla="*/ 2147483647 w 2137"/>
              <a:gd name="T5" fmla="*/ 2147483647 h 1393"/>
              <a:gd name="T6" fmla="*/ 2147483647 w 2137"/>
              <a:gd name="T7" fmla="*/ 2147483647 h 1393"/>
              <a:gd name="T8" fmla="*/ 2147483647 w 2137"/>
              <a:gd name="T9" fmla="*/ 2147483647 h 1393"/>
              <a:gd name="T10" fmla="*/ 2147483647 w 2137"/>
              <a:gd name="T11" fmla="*/ 2147483647 h 1393"/>
              <a:gd name="T12" fmla="*/ 2147483647 w 2137"/>
              <a:gd name="T13" fmla="*/ 2147483647 h 1393"/>
              <a:gd name="T14" fmla="*/ 2147483647 w 2137"/>
              <a:gd name="T15" fmla="*/ 2147483647 h 1393"/>
              <a:gd name="T16" fmla="*/ 2147483647 w 2137"/>
              <a:gd name="T17" fmla="*/ 2147483647 h 1393"/>
              <a:gd name="T18" fmla="*/ 2147483647 w 2137"/>
              <a:gd name="T19" fmla="*/ 2147483647 h 1393"/>
              <a:gd name="T20" fmla="*/ 2147483647 w 2137"/>
              <a:gd name="T21" fmla="*/ 2147483647 h 1393"/>
              <a:gd name="T22" fmla="*/ 2147483647 w 2137"/>
              <a:gd name="T23" fmla="*/ 2147483647 h 1393"/>
              <a:gd name="T24" fmla="*/ 2147483647 w 2137"/>
              <a:gd name="T25" fmla="*/ 2147483647 h 1393"/>
              <a:gd name="T26" fmla="*/ 2147483647 w 2137"/>
              <a:gd name="T27" fmla="*/ 2147483647 h 1393"/>
              <a:gd name="T28" fmla="*/ 2147483647 w 2137"/>
              <a:gd name="T29" fmla="*/ 2147483647 h 1393"/>
              <a:gd name="T30" fmla="*/ 2147483647 w 2137"/>
              <a:gd name="T31" fmla="*/ 2147483647 h 1393"/>
              <a:gd name="T32" fmla="*/ 2147483647 w 2137"/>
              <a:gd name="T33" fmla="*/ 2147483647 h 1393"/>
              <a:gd name="T34" fmla="*/ 2147483647 w 2137"/>
              <a:gd name="T35" fmla="*/ 2147483647 h 1393"/>
              <a:gd name="T36" fmla="*/ 2147483647 w 2137"/>
              <a:gd name="T37" fmla="*/ 2147483647 h 1393"/>
              <a:gd name="T38" fmla="*/ 2147483647 w 2137"/>
              <a:gd name="T39" fmla="*/ 2147483647 h 1393"/>
              <a:gd name="T40" fmla="*/ 2147483647 w 2137"/>
              <a:gd name="T41" fmla="*/ 2147483647 h 1393"/>
              <a:gd name="T42" fmla="*/ 2147483647 w 2137"/>
              <a:gd name="T43" fmla="*/ 2147483647 h 1393"/>
              <a:gd name="T44" fmla="*/ 2147483647 w 2137"/>
              <a:gd name="T45" fmla="*/ 2147483647 h 1393"/>
              <a:gd name="T46" fmla="*/ 2147483647 w 2137"/>
              <a:gd name="T47" fmla="*/ 2147483647 h 1393"/>
              <a:gd name="T48" fmla="*/ 2147483647 w 2137"/>
              <a:gd name="T49" fmla="*/ 2147483647 h 1393"/>
              <a:gd name="T50" fmla="*/ 2147483647 w 2137"/>
              <a:gd name="T51" fmla="*/ 2147483647 h 1393"/>
              <a:gd name="T52" fmla="*/ 2147483647 w 2137"/>
              <a:gd name="T53" fmla="*/ 2147483647 h 1393"/>
              <a:gd name="T54" fmla="*/ 2147483647 w 2137"/>
              <a:gd name="T55" fmla="*/ 2147483647 h 1393"/>
              <a:gd name="T56" fmla="*/ 0 w 2137"/>
              <a:gd name="T57" fmla="*/ 2147483647 h 1393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2137"/>
              <a:gd name="T88" fmla="*/ 0 h 1393"/>
              <a:gd name="T89" fmla="*/ 2137 w 2137"/>
              <a:gd name="T90" fmla="*/ 1393 h 1393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2137" h="1393">
                <a:moveTo>
                  <a:pt x="2137" y="0"/>
                </a:moveTo>
                <a:cubicBezTo>
                  <a:pt x="2089" y="7"/>
                  <a:pt x="2053" y="16"/>
                  <a:pt x="2007" y="28"/>
                </a:cubicBezTo>
                <a:cubicBezTo>
                  <a:pt x="1976" y="48"/>
                  <a:pt x="1963" y="72"/>
                  <a:pt x="1933" y="93"/>
                </a:cubicBezTo>
                <a:cubicBezTo>
                  <a:pt x="1887" y="161"/>
                  <a:pt x="1930" y="113"/>
                  <a:pt x="1775" y="130"/>
                </a:cubicBezTo>
                <a:cubicBezTo>
                  <a:pt x="1753" y="132"/>
                  <a:pt x="1732" y="142"/>
                  <a:pt x="1710" y="148"/>
                </a:cubicBezTo>
                <a:cubicBezTo>
                  <a:pt x="1691" y="154"/>
                  <a:pt x="1654" y="167"/>
                  <a:pt x="1654" y="167"/>
                </a:cubicBezTo>
                <a:cubicBezTo>
                  <a:pt x="1620" y="164"/>
                  <a:pt x="1585" y="168"/>
                  <a:pt x="1552" y="158"/>
                </a:cubicBezTo>
                <a:cubicBezTo>
                  <a:pt x="1531" y="152"/>
                  <a:pt x="1515" y="133"/>
                  <a:pt x="1496" y="121"/>
                </a:cubicBezTo>
                <a:cubicBezTo>
                  <a:pt x="1487" y="115"/>
                  <a:pt x="1479" y="105"/>
                  <a:pt x="1468" y="102"/>
                </a:cubicBezTo>
                <a:cubicBezTo>
                  <a:pt x="1407" y="82"/>
                  <a:pt x="1344" y="68"/>
                  <a:pt x="1283" y="46"/>
                </a:cubicBezTo>
                <a:cubicBezTo>
                  <a:pt x="1168" y="49"/>
                  <a:pt x="1053" y="47"/>
                  <a:pt x="939" y="56"/>
                </a:cubicBezTo>
                <a:cubicBezTo>
                  <a:pt x="904" y="59"/>
                  <a:pt x="903" y="132"/>
                  <a:pt x="864" y="158"/>
                </a:cubicBezTo>
                <a:cubicBezTo>
                  <a:pt x="844" y="189"/>
                  <a:pt x="819" y="211"/>
                  <a:pt x="799" y="241"/>
                </a:cubicBezTo>
                <a:cubicBezTo>
                  <a:pt x="774" y="320"/>
                  <a:pt x="812" y="368"/>
                  <a:pt x="837" y="436"/>
                </a:cubicBezTo>
                <a:cubicBezTo>
                  <a:pt x="856" y="576"/>
                  <a:pt x="841" y="525"/>
                  <a:pt x="864" y="594"/>
                </a:cubicBezTo>
                <a:cubicBezTo>
                  <a:pt x="856" y="848"/>
                  <a:pt x="939" y="909"/>
                  <a:pt x="762" y="882"/>
                </a:cubicBezTo>
                <a:cubicBezTo>
                  <a:pt x="721" y="869"/>
                  <a:pt x="691" y="849"/>
                  <a:pt x="651" y="836"/>
                </a:cubicBezTo>
                <a:cubicBezTo>
                  <a:pt x="586" y="839"/>
                  <a:pt x="520" y="833"/>
                  <a:pt x="456" y="845"/>
                </a:cubicBezTo>
                <a:cubicBezTo>
                  <a:pt x="434" y="849"/>
                  <a:pt x="400" y="882"/>
                  <a:pt x="400" y="882"/>
                </a:cubicBezTo>
                <a:cubicBezTo>
                  <a:pt x="378" y="947"/>
                  <a:pt x="400" y="932"/>
                  <a:pt x="354" y="947"/>
                </a:cubicBezTo>
                <a:cubicBezTo>
                  <a:pt x="289" y="991"/>
                  <a:pt x="311" y="967"/>
                  <a:pt x="279" y="1012"/>
                </a:cubicBezTo>
                <a:cubicBezTo>
                  <a:pt x="269" y="1055"/>
                  <a:pt x="270" y="1071"/>
                  <a:pt x="233" y="1096"/>
                </a:cubicBezTo>
                <a:cubicBezTo>
                  <a:pt x="227" y="1105"/>
                  <a:pt x="223" y="1117"/>
                  <a:pt x="214" y="1124"/>
                </a:cubicBezTo>
                <a:cubicBezTo>
                  <a:pt x="206" y="1130"/>
                  <a:pt x="192" y="1125"/>
                  <a:pt x="186" y="1133"/>
                </a:cubicBezTo>
                <a:cubicBezTo>
                  <a:pt x="175" y="1149"/>
                  <a:pt x="174" y="1170"/>
                  <a:pt x="168" y="1189"/>
                </a:cubicBezTo>
                <a:cubicBezTo>
                  <a:pt x="163" y="1205"/>
                  <a:pt x="125" y="1226"/>
                  <a:pt x="112" y="1235"/>
                </a:cubicBezTo>
                <a:cubicBezTo>
                  <a:pt x="92" y="1265"/>
                  <a:pt x="67" y="1280"/>
                  <a:pt x="47" y="1310"/>
                </a:cubicBezTo>
                <a:cubicBezTo>
                  <a:pt x="44" y="1319"/>
                  <a:pt x="44" y="1330"/>
                  <a:pt x="38" y="1338"/>
                </a:cubicBezTo>
                <a:cubicBezTo>
                  <a:pt x="18" y="1363"/>
                  <a:pt x="0" y="1354"/>
                  <a:pt x="0" y="1393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28" name="Freeform 4"/>
          <p:cNvSpPr>
            <a:spLocks/>
          </p:cNvSpPr>
          <p:nvPr/>
        </p:nvSpPr>
        <p:spPr bwMode="auto">
          <a:xfrm>
            <a:off x="6356350" y="1673225"/>
            <a:ext cx="2817813" cy="307975"/>
          </a:xfrm>
          <a:custGeom>
            <a:avLst/>
            <a:gdLst>
              <a:gd name="T0" fmla="*/ 2147483647 w 1775"/>
              <a:gd name="T1" fmla="*/ 2147483647 h 194"/>
              <a:gd name="T2" fmla="*/ 2147483647 w 1775"/>
              <a:gd name="T3" fmla="*/ 2147483647 h 194"/>
              <a:gd name="T4" fmla="*/ 2147483647 w 1775"/>
              <a:gd name="T5" fmla="*/ 2147483647 h 194"/>
              <a:gd name="T6" fmla="*/ 2147483647 w 1775"/>
              <a:gd name="T7" fmla="*/ 2147483647 h 194"/>
              <a:gd name="T8" fmla="*/ 2147483647 w 1775"/>
              <a:gd name="T9" fmla="*/ 2147483647 h 194"/>
              <a:gd name="T10" fmla="*/ 2147483647 w 1775"/>
              <a:gd name="T11" fmla="*/ 2147483647 h 194"/>
              <a:gd name="T12" fmla="*/ 2147483647 w 1775"/>
              <a:gd name="T13" fmla="*/ 2147483647 h 194"/>
              <a:gd name="T14" fmla="*/ 2147483647 w 1775"/>
              <a:gd name="T15" fmla="*/ 2147483647 h 194"/>
              <a:gd name="T16" fmla="*/ 2147483647 w 1775"/>
              <a:gd name="T17" fmla="*/ 2147483647 h 194"/>
              <a:gd name="T18" fmla="*/ 2147483647 w 1775"/>
              <a:gd name="T19" fmla="*/ 2147483647 h 194"/>
              <a:gd name="T20" fmla="*/ 2147483647 w 1775"/>
              <a:gd name="T21" fmla="*/ 2147483647 h 194"/>
              <a:gd name="T22" fmla="*/ 2147483647 w 1775"/>
              <a:gd name="T23" fmla="*/ 2147483647 h 194"/>
              <a:gd name="T24" fmla="*/ 2147483647 w 1775"/>
              <a:gd name="T25" fmla="*/ 2147483647 h 194"/>
              <a:gd name="T26" fmla="*/ 2147483647 w 1775"/>
              <a:gd name="T27" fmla="*/ 2147483647 h 194"/>
              <a:gd name="T28" fmla="*/ 2147483647 w 1775"/>
              <a:gd name="T29" fmla="*/ 2147483647 h 194"/>
              <a:gd name="T30" fmla="*/ 2147483647 w 1775"/>
              <a:gd name="T31" fmla="*/ 2147483647 h 194"/>
              <a:gd name="T32" fmla="*/ 2147483647 w 1775"/>
              <a:gd name="T33" fmla="*/ 2147483647 h 194"/>
              <a:gd name="T34" fmla="*/ 2147483647 w 1775"/>
              <a:gd name="T35" fmla="*/ 2147483647 h 194"/>
              <a:gd name="T36" fmla="*/ 2147483647 w 1775"/>
              <a:gd name="T37" fmla="*/ 2147483647 h 194"/>
              <a:gd name="T38" fmla="*/ 2147483647 w 1775"/>
              <a:gd name="T39" fmla="*/ 2147483647 h 194"/>
              <a:gd name="T40" fmla="*/ 2147483647 w 1775"/>
              <a:gd name="T41" fmla="*/ 2147483647 h 194"/>
              <a:gd name="T42" fmla="*/ 2147483647 w 1775"/>
              <a:gd name="T43" fmla="*/ 2147483647 h 194"/>
              <a:gd name="T44" fmla="*/ 2147483647 w 1775"/>
              <a:gd name="T45" fmla="*/ 2147483647 h 194"/>
              <a:gd name="T46" fmla="*/ 2147483647 w 1775"/>
              <a:gd name="T47" fmla="*/ 2147483647 h 194"/>
              <a:gd name="T48" fmla="*/ 2147483647 w 1775"/>
              <a:gd name="T49" fmla="*/ 2147483647 h 194"/>
              <a:gd name="T50" fmla="*/ 2147483647 w 1775"/>
              <a:gd name="T51" fmla="*/ 2147483647 h 194"/>
              <a:gd name="T52" fmla="*/ 2147483647 w 1775"/>
              <a:gd name="T53" fmla="*/ 2147483647 h 194"/>
              <a:gd name="T54" fmla="*/ 2147483647 w 1775"/>
              <a:gd name="T55" fmla="*/ 2147483647 h 194"/>
              <a:gd name="T56" fmla="*/ 2147483647 w 1775"/>
              <a:gd name="T57" fmla="*/ 2147483647 h 194"/>
              <a:gd name="T58" fmla="*/ 2147483647 w 1775"/>
              <a:gd name="T59" fmla="*/ 2147483647 h 194"/>
              <a:gd name="T60" fmla="*/ 2147483647 w 1775"/>
              <a:gd name="T61" fmla="*/ 2147483647 h 194"/>
              <a:gd name="T62" fmla="*/ 0 w 1775"/>
              <a:gd name="T63" fmla="*/ 2147483647 h 194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775"/>
              <a:gd name="T97" fmla="*/ 0 h 194"/>
              <a:gd name="T98" fmla="*/ 1775 w 1775"/>
              <a:gd name="T99" fmla="*/ 194 h 194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775" h="194">
                <a:moveTo>
                  <a:pt x="1775" y="55"/>
                </a:moveTo>
                <a:cubicBezTo>
                  <a:pt x="1733" y="41"/>
                  <a:pt x="1696" y="51"/>
                  <a:pt x="1654" y="64"/>
                </a:cubicBezTo>
                <a:cubicBezTo>
                  <a:pt x="1645" y="70"/>
                  <a:pt x="1632" y="73"/>
                  <a:pt x="1626" y="83"/>
                </a:cubicBezTo>
                <a:cubicBezTo>
                  <a:pt x="1598" y="133"/>
                  <a:pt x="1643" y="137"/>
                  <a:pt x="1589" y="120"/>
                </a:cubicBezTo>
                <a:cubicBezTo>
                  <a:pt x="1583" y="111"/>
                  <a:pt x="1564" y="71"/>
                  <a:pt x="1542" y="83"/>
                </a:cubicBezTo>
                <a:cubicBezTo>
                  <a:pt x="1533" y="87"/>
                  <a:pt x="1540" y="104"/>
                  <a:pt x="1533" y="111"/>
                </a:cubicBezTo>
                <a:cubicBezTo>
                  <a:pt x="1526" y="118"/>
                  <a:pt x="1514" y="117"/>
                  <a:pt x="1505" y="120"/>
                </a:cubicBezTo>
                <a:cubicBezTo>
                  <a:pt x="1499" y="111"/>
                  <a:pt x="1496" y="99"/>
                  <a:pt x="1487" y="92"/>
                </a:cubicBezTo>
                <a:cubicBezTo>
                  <a:pt x="1453" y="65"/>
                  <a:pt x="1459" y="92"/>
                  <a:pt x="1440" y="111"/>
                </a:cubicBezTo>
                <a:cubicBezTo>
                  <a:pt x="1432" y="119"/>
                  <a:pt x="1421" y="123"/>
                  <a:pt x="1412" y="129"/>
                </a:cubicBezTo>
                <a:cubicBezTo>
                  <a:pt x="1372" y="116"/>
                  <a:pt x="1343" y="79"/>
                  <a:pt x="1301" y="73"/>
                </a:cubicBezTo>
                <a:cubicBezTo>
                  <a:pt x="1264" y="68"/>
                  <a:pt x="1226" y="67"/>
                  <a:pt x="1189" y="64"/>
                </a:cubicBezTo>
                <a:cubicBezTo>
                  <a:pt x="1147" y="0"/>
                  <a:pt x="1173" y="0"/>
                  <a:pt x="1124" y="18"/>
                </a:cubicBezTo>
                <a:cubicBezTo>
                  <a:pt x="1094" y="65"/>
                  <a:pt x="1118" y="96"/>
                  <a:pt x="1069" y="129"/>
                </a:cubicBezTo>
                <a:cubicBezTo>
                  <a:pt x="1044" y="126"/>
                  <a:pt x="1017" y="129"/>
                  <a:pt x="994" y="120"/>
                </a:cubicBezTo>
                <a:cubicBezTo>
                  <a:pt x="984" y="116"/>
                  <a:pt x="985" y="99"/>
                  <a:pt x="976" y="92"/>
                </a:cubicBezTo>
                <a:cubicBezTo>
                  <a:pt x="968" y="86"/>
                  <a:pt x="957" y="86"/>
                  <a:pt x="948" y="83"/>
                </a:cubicBezTo>
                <a:cubicBezTo>
                  <a:pt x="923" y="86"/>
                  <a:pt x="896" y="83"/>
                  <a:pt x="873" y="92"/>
                </a:cubicBezTo>
                <a:cubicBezTo>
                  <a:pt x="857" y="98"/>
                  <a:pt x="837" y="162"/>
                  <a:pt x="827" y="176"/>
                </a:cubicBezTo>
                <a:cubicBezTo>
                  <a:pt x="811" y="170"/>
                  <a:pt x="783" y="163"/>
                  <a:pt x="771" y="148"/>
                </a:cubicBezTo>
                <a:cubicBezTo>
                  <a:pt x="717" y="81"/>
                  <a:pt x="818" y="158"/>
                  <a:pt x="734" y="101"/>
                </a:cubicBezTo>
                <a:cubicBezTo>
                  <a:pt x="718" y="50"/>
                  <a:pt x="725" y="41"/>
                  <a:pt x="669" y="55"/>
                </a:cubicBezTo>
                <a:cubicBezTo>
                  <a:pt x="620" y="87"/>
                  <a:pt x="607" y="78"/>
                  <a:pt x="585" y="139"/>
                </a:cubicBezTo>
                <a:cubicBezTo>
                  <a:pt x="544" y="130"/>
                  <a:pt x="521" y="114"/>
                  <a:pt x="483" y="101"/>
                </a:cubicBezTo>
                <a:cubicBezTo>
                  <a:pt x="474" y="115"/>
                  <a:pt x="452" y="179"/>
                  <a:pt x="446" y="185"/>
                </a:cubicBezTo>
                <a:cubicBezTo>
                  <a:pt x="439" y="192"/>
                  <a:pt x="427" y="191"/>
                  <a:pt x="418" y="194"/>
                </a:cubicBezTo>
                <a:cubicBezTo>
                  <a:pt x="335" y="167"/>
                  <a:pt x="381" y="178"/>
                  <a:pt x="279" y="166"/>
                </a:cubicBezTo>
                <a:cubicBezTo>
                  <a:pt x="238" y="153"/>
                  <a:pt x="208" y="124"/>
                  <a:pt x="167" y="111"/>
                </a:cubicBezTo>
                <a:cubicBezTo>
                  <a:pt x="161" y="102"/>
                  <a:pt x="160" y="85"/>
                  <a:pt x="149" y="83"/>
                </a:cubicBezTo>
                <a:cubicBezTo>
                  <a:pt x="138" y="81"/>
                  <a:pt x="131" y="97"/>
                  <a:pt x="121" y="101"/>
                </a:cubicBezTo>
                <a:cubicBezTo>
                  <a:pt x="103" y="109"/>
                  <a:pt x="65" y="120"/>
                  <a:pt x="65" y="120"/>
                </a:cubicBezTo>
                <a:cubicBezTo>
                  <a:pt x="27" y="146"/>
                  <a:pt x="48" y="139"/>
                  <a:pt x="0" y="139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29" name="Freeform 5"/>
          <p:cNvSpPr>
            <a:spLocks/>
          </p:cNvSpPr>
          <p:nvPr/>
        </p:nvSpPr>
        <p:spPr bwMode="auto">
          <a:xfrm>
            <a:off x="4356100" y="2349500"/>
            <a:ext cx="1584325" cy="1800225"/>
          </a:xfrm>
          <a:custGeom>
            <a:avLst/>
            <a:gdLst>
              <a:gd name="T0" fmla="*/ 2147483647 w 998"/>
              <a:gd name="T1" fmla="*/ 0 h 1134"/>
              <a:gd name="T2" fmla="*/ 2147483647 w 998"/>
              <a:gd name="T3" fmla="*/ 2147483647 h 1134"/>
              <a:gd name="T4" fmla="*/ 2147483647 w 998"/>
              <a:gd name="T5" fmla="*/ 2147483647 h 1134"/>
              <a:gd name="T6" fmla="*/ 2147483647 w 998"/>
              <a:gd name="T7" fmla="*/ 2147483647 h 1134"/>
              <a:gd name="T8" fmla="*/ 2147483647 w 998"/>
              <a:gd name="T9" fmla="*/ 2147483647 h 1134"/>
              <a:gd name="T10" fmla="*/ 2147483647 w 998"/>
              <a:gd name="T11" fmla="*/ 2147483647 h 1134"/>
              <a:gd name="T12" fmla="*/ 2147483647 w 998"/>
              <a:gd name="T13" fmla="*/ 2147483647 h 1134"/>
              <a:gd name="T14" fmla="*/ 2147483647 w 998"/>
              <a:gd name="T15" fmla="*/ 2147483647 h 1134"/>
              <a:gd name="T16" fmla="*/ 0 w 998"/>
              <a:gd name="T17" fmla="*/ 2147483647 h 1134"/>
              <a:gd name="T18" fmla="*/ 2147483647 w 998"/>
              <a:gd name="T19" fmla="*/ 2147483647 h 1134"/>
              <a:gd name="T20" fmla="*/ 2147483647 w 998"/>
              <a:gd name="T21" fmla="*/ 2147483647 h 1134"/>
              <a:gd name="T22" fmla="*/ 2147483647 w 998"/>
              <a:gd name="T23" fmla="*/ 2147483647 h 1134"/>
              <a:gd name="T24" fmla="*/ 2147483647 w 998"/>
              <a:gd name="T25" fmla="*/ 2147483647 h 1134"/>
              <a:gd name="T26" fmla="*/ 2147483647 w 998"/>
              <a:gd name="T27" fmla="*/ 2147483647 h 1134"/>
              <a:gd name="T28" fmla="*/ 2147483647 w 998"/>
              <a:gd name="T29" fmla="*/ 2147483647 h 1134"/>
              <a:gd name="T30" fmla="*/ 2147483647 w 998"/>
              <a:gd name="T31" fmla="*/ 2147483647 h 1134"/>
              <a:gd name="T32" fmla="*/ 2147483647 w 998"/>
              <a:gd name="T33" fmla="*/ 2147483647 h 1134"/>
              <a:gd name="T34" fmla="*/ 2147483647 w 998"/>
              <a:gd name="T35" fmla="*/ 2147483647 h 1134"/>
              <a:gd name="T36" fmla="*/ 2147483647 w 998"/>
              <a:gd name="T37" fmla="*/ 2147483647 h 1134"/>
              <a:gd name="T38" fmla="*/ 2147483647 w 998"/>
              <a:gd name="T39" fmla="*/ 2147483647 h 1134"/>
              <a:gd name="T40" fmla="*/ 2147483647 w 998"/>
              <a:gd name="T41" fmla="*/ 2147483647 h 1134"/>
              <a:gd name="T42" fmla="*/ 2147483647 w 998"/>
              <a:gd name="T43" fmla="*/ 2147483647 h 1134"/>
              <a:gd name="T44" fmla="*/ 2147483647 w 998"/>
              <a:gd name="T45" fmla="*/ 2147483647 h 1134"/>
              <a:gd name="T46" fmla="*/ 2147483647 w 998"/>
              <a:gd name="T47" fmla="*/ 0 h 1134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998"/>
              <a:gd name="T73" fmla="*/ 0 h 1134"/>
              <a:gd name="T74" fmla="*/ 998 w 998"/>
              <a:gd name="T75" fmla="*/ 1134 h 1134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998" h="1134">
                <a:moveTo>
                  <a:pt x="998" y="0"/>
                </a:moveTo>
                <a:lnTo>
                  <a:pt x="816" y="90"/>
                </a:lnTo>
                <a:lnTo>
                  <a:pt x="680" y="136"/>
                </a:lnTo>
                <a:lnTo>
                  <a:pt x="499" y="272"/>
                </a:lnTo>
                <a:lnTo>
                  <a:pt x="408" y="363"/>
                </a:lnTo>
                <a:lnTo>
                  <a:pt x="272" y="499"/>
                </a:lnTo>
                <a:lnTo>
                  <a:pt x="181" y="635"/>
                </a:lnTo>
                <a:lnTo>
                  <a:pt x="45" y="816"/>
                </a:lnTo>
                <a:lnTo>
                  <a:pt x="0" y="952"/>
                </a:lnTo>
                <a:lnTo>
                  <a:pt x="91" y="998"/>
                </a:lnTo>
                <a:lnTo>
                  <a:pt x="181" y="1043"/>
                </a:lnTo>
                <a:lnTo>
                  <a:pt x="408" y="1134"/>
                </a:lnTo>
                <a:lnTo>
                  <a:pt x="544" y="998"/>
                </a:lnTo>
                <a:lnTo>
                  <a:pt x="590" y="816"/>
                </a:lnTo>
                <a:lnTo>
                  <a:pt x="590" y="725"/>
                </a:lnTo>
                <a:lnTo>
                  <a:pt x="680" y="635"/>
                </a:lnTo>
                <a:lnTo>
                  <a:pt x="771" y="589"/>
                </a:lnTo>
                <a:lnTo>
                  <a:pt x="862" y="453"/>
                </a:lnTo>
                <a:lnTo>
                  <a:pt x="907" y="408"/>
                </a:lnTo>
                <a:lnTo>
                  <a:pt x="907" y="317"/>
                </a:lnTo>
                <a:lnTo>
                  <a:pt x="907" y="226"/>
                </a:lnTo>
                <a:lnTo>
                  <a:pt x="907" y="136"/>
                </a:lnTo>
                <a:lnTo>
                  <a:pt x="952" y="45"/>
                </a:lnTo>
                <a:lnTo>
                  <a:pt x="998" y="0"/>
                </a:lnTo>
                <a:close/>
              </a:path>
            </a:pathLst>
          </a:custGeom>
          <a:solidFill>
            <a:srgbClr val="00FFFF"/>
          </a:solidFill>
          <a:ln w="9525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30" name="Freeform 6"/>
          <p:cNvSpPr>
            <a:spLocks/>
          </p:cNvSpPr>
          <p:nvPr/>
        </p:nvSpPr>
        <p:spPr bwMode="auto">
          <a:xfrm>
            <a:off x="4852988" y="3603625"/>
            <a:ext cx="4321175" cy="1517650"/>
          </a:xfrm>
          <a:custGeom>
            <a:avLst/>
            <a:gdLst>
              <a:gd name="T0" fmla="*/ 2147483647 w 2722"/>
              <a:gd name="T1" fmla="*/ 0 h 956"/>
              <a:gd name="T2" fmla="*/ 2147483647 w 2722"/>
              <a:gd name="T3" fmla="*/ 2147483647 h 956"/>
              <a:gd name="T4" fmla="*/ 2147483647 w 2722"/>
              <a:gd name="T5" fmla="*/ 2147483647 h 956"/>
              <a:gd name="T6" fmla="*/ 2147483647 w 2722"/>
              <a:gd name="T7" fmla="*/ 2147483647 h 956"/>
              <a:gd name="T8" fmla="*/ 2147483647 w 2722"/>
              <a:gd name="T9" fmla="*/ 2147483647 h 956"/>
              <a:gd name="T10" fmla="*/ 2147483647 w 2722"/>
              <a:gd name="T11" fmla="*/ 2147483647 h 956"/>
              <a:gd name="T12" fmla="*/ 2147483647 w 2722"/>
              <a:gd name="T13" fmla="*/ 2147483647 h 956"/>
              <a:gd name="T14" fmla="*/ 2147483647 w 2722"/>
              <a:gd name="T15" fmla="*/ 2147483647 h 956"/>
              <a:gd name="T16" fmla="*/ 2147483647 w 2722"/>
              <a:gd name="T17" fmla="*/ 2147483647 h 956"/>
              <a:gd name="T18" fmla="*/ 2147483647 w 2722"/>
              <a:gd name="T19" fmla="*/ 2147483647 h 956"/>
              <a:gd name="T20" fmla="*/ 2147483647 w 2722"/>
              <a:gd name="T21" fmla="*/ 2147483647 h 956"/>
              <a:gd name="T22" fmla="*/ 2147483647 w 2722"/>
              <a:gd name="T23" fmla="*/ 2147483647 h 956"/>
              <a:gd name="T24" fmla="*/ 2147483647 w 2722"/>
              <a:gd name="T25" fmla="*/ 2147483647 h 956"/>
              <a:gd name="T26" fmla="*/ 2147483647 w 2722"/>
              <a:gd name="T27" fmla="*/ 2147483647 h 956"/>
              <a:gd name="T28" fmla="*/ 2147483647 w 2722"/>
              <a:gd name="T29" fmla="*/ 2147483647 h 956"/>
              <a:gd name="T30" fmla="*/ 2147483647 w 2722"/>
              <a:gd name="T31" fmla="*/ 2147483647 h 956"/>
              <a:gd name="T32" fmla="*/ 2147483647 w 2722"/>
              <a:gd name="T33" fmla="*/ 2147483647 h 956"/>
              <a:gd name="T34" fmla="*/ 2147483647 w 2722"/>
              <a:gd name="T35" fmla="*/ 2147483647 h 956"/>
              <a:gd name="T36" fmla="*/ 2147483647 w 2722"/>
              <a:gd name="T37" fmla="*/ 2147483647 h 956"/>
              <a:gd name="T38" fmla="*/ 2147483647 w 2722"/>
              <a:gd name="T39" fmla="*/ 2147483647 h 956"/>
              <a:gd name="T40" fmla="*/ 2147483647 w 2722"/>
              <a:gd name="T41" fmla="*/ 2147483647 h 956"/>
              <a:gd name="T42" fmla="*/ 2147483647 w 2722"/>
              <a:gd name="T43" fmla="*/ 2147483647 h 956"/>
              <a:gd name="T44" fmla="*/ 2147483647 w 2722"/>
              <a:gd name="T45" fmla="*/ 2147483647 h 956"/>
              <a:gd name="T46" fmla="*/ 2147483647 w 2722"/>
              <a:gd name="T47" fmla="*/ 2147483647 h 956"/>
              <a:gd name="T48" fmla="*/ 2147483647 w 2722"/>
              <a:gd name="T49" fmla="*/ 2147483647 h 956"/>
              <a:gd name="T50" fmla="*/ 2147483647 w 2722"/>
              <a:gd name="T51" fmla="*/ 2147483647 h 956"/>
              <a:gd name="T52" fmla="*/ 2147483647 w 2722"/>
              <a:gd name="T53" fmla="*/ 2147483647 h 956"/>
              <a:gd name="T54" fmla="*/ 2147483647 w 2722"/>
              <a:gd name="T55" fmla="*/ 2147483647 h 956"/>
              <a:gd name="T56" fmla="*/ 2147483647 w 2722"/>
              <a:gd name="T57" fmla="*/ 2147483647 h 956"/>
              <a:gd name="T58" fmla="*/ 2147483647 w 2722"/>
              <a:gd name="T59" fmla="*/ 2147483647 h 956"/>
              <a:gd name="T60" fmla="*/ 2147483647 w 2722"/>
              <a:gd name="T61" fmla="*/ 2147483647 h 956"/>
              <a:gd name="T62" fmla="*/ 2147483647 w 2722"/>
              <a:gd name="T63" fmla="*/ 2147483647 h 956"/>
              <a:gd name="T64" fmla="*/ 2147483647 w 2722"/>
              <a:gd name="T65" fmla="*/ 2147483647 h 956"/>
              <a:gd name="T66" fmla="*/ 2147483647 w 2722"/>
              <a:gd name="T67" fmla="*/ 2147483647 h 956"/>
              <a:gd name="T68" fmla="*/ 2147483647 w 2722"/>
              <a:gd name="T69" fmla="*/ 2147483647 h 956"/>
              <a:gd name="T70" fmla="*/ 2147483647 w 2722"/>
              <a:gd name="T71" fmla="*/ 2147483647 h 956"/>
              <a:gd name="T72" fmla="*/ 2147483647 w 2722"/>
              <a:gd name="T73" fmla="*/ 2147483647 h 956"/>
              <a:gd name="T74" fmla="*/ 2147483647 w 2722"/>
              <a:gd name="T75" fmla="*/ 2147483647 h 956"/>
              <a:gd name="T76" fmla="*/ 2147483647 w 2722"/>
              <a:gd name="T77" fmla="*/ 2147483647 h 956"/>
              <a:gd name="T78" fmla="*/ 2147483647 w 2722"/>
              <a:gd name="T79" fmla="*/ 2147483647 h 956"/>
              <a:gd name="T80" fmla="*/ 0 w 2722"/>
              <a:gd name="T81" fmla="*/ 2147483647 h 95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2722"/>
              <a:gd name="T124" fmla="*/ 0 h 956"/>
              <a:gd name="T125" fmla="*/ 2722 w 2722"/>
              <a:gd name="T126" fmla="*/ 956 h 956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2722" h="956">
                <a:moveTo>
                  <a:pt x="2722" y="0"/>
                </a:moveTo>
                <a:cubicBezTo>
                  <a:pt x="2703" y="52"/>
                  <a:pt x="2712" y="73"/>
                  <a:pt x="2666" y="102"/>
                </a:cubicBezTo>
                <a:cubicBezTo>
                  <a:pt x="2644" y="134"/>
                  <a:pt x="2629" y="146"/>
                  <a:pt x="2592" y="158"/>
                </a:cubicBezTo>
                <a:cubicBezTo>
                  <a:pt x="2589" y="167"/>
                  <a:pt x="2578" y="177"/>
                  <a:pt x="2582" y="186"/>
                </a:cubicBezTo>
                <a:cubicBezTo>
                  <a:pt x="2586" y="195"/>
                  <a:pt x="2601" y="192"/>
                  <a:pt x="2610" y="195"/>
                </a:cubicBezTo>
                <a:cubicBezTo>
                  <a:pt x="2619" y="198"/>
                  <a:pt x="2629" y="202"/>
                  <a:pt x="2638" y="205"/>
                </a:cubicBezTo>
                <a:cubicBezTo>
                  <a:pt x="2658" y="264"/>
                  <a:pt x="2673" y="282"/>
                  <a:pt x="2647" y="353"/>
                </a:cubicBezTo>
                <a:cubicBezTo>
                  <a:pt x="2644" y="362"/>
                  <a:pt x="2628" y="359"/>
                  <a:pt x="2619" y="363"/>
                </a:cubicBezTo>
                <a:cubicBezTo>
                  <a:pt x="2609" y="368"/>
                  <a:pt x="2601" y="375"/>
                  <a:pt x="2592" y="381"/>
                </a:cubicBezTo>
                <a:cubicBezTo>
                  <a:pt x="2579" y="417"/>
                  <a:pt x="2600" y="466"/>
                  <a:pt x="2573" y="493"/>
                </a:cubicBezTo>
                <a:cubicBezTo>
                  <a:pt x="2557" y="509"/>
                  <a:pt x="2530" y="486"/>
                  <a:pt x="2508" y="483"/>
                </a:cubicBezTo>
                <a:cubicBezTo>
                  <a:pt x="2452" y="486"/>
                  <a:pt x="2396" y="482"/>
                  <a:pt x="2341" y="493"/>
                </a:cubicBezTo>
                <a:cubicBezTo>
                  <a:pt x="2330" y="495"/>
                  <a:pt x="2331" y="513"/>
                  <a:pt x="2322" y="520"/>
                </a:cubicBezTo>
                <a:cubicBezTo>
                  <a:pt x="2314" y="526"/>
                  <a:pt x="2303" y="527"/>
                  <a:pt x="2294" y="530"/>
                </a:cubicBezTo>
                <a:cubicBezTo>
                  <a:pt x="2259" y="521"/>
                  <a:pt x="2235" y="504"/>
                  <a:pt x="2201" y="493"/>
                </a:cubicBezTo>
                <a:cubicBezTo>
                  <a:pt x="2158" y="503"/>
                  <a:pt x="2100" y="509"/>
                  <a:pt x="2062" y="530"/>
                </a:cubicBezTo>
                <a:cubicBezTo>
                  <a:pt x="2042" y="541"/>
                  <a:pt x="2025" y="555"/>
                  <a:pt x="2006" y="567"/>
                </a:cubicBezTo>
                <a:cubicBezTo>
                  <a:pt x="1997" y="573"/>
                  <a:pt x="1978" y="585"/>
                  <a:pt x="1978" y="585"/>
                </a:cubicBezTo>
                <a:cubicBezTo>
                  <a:pt x="1917" y="680"/>
                  <a:pt x="1748" y="629"/>
                  <a:pt x="1662" y="632"/>
                </a:cubicBezTo>
                <a:cubicBezTo>
                  <a:pt x="1650" y="671"/>
                  <a:pt x="1664" y="717"/>
                  <a:pt x="1644" y="753"/>
                </a:cubicBezTo>
                <a:cubicBezTo>
                  <a:pt x="1636" y="767"/>
                  <a:pt x="1613" y="759"/>
                  <a:pt x="1597" y="762"/>
                </a:cubicBezTo>
                <a:cubicBezTo>
                  <a:pt x="1488" y="756"/>
                  <a:pt x="1400" y="748"/>
                  <a:pt x="1300" y="716"/>
                </a:cubicBezTo>
                <a:cubicBezTo>
                  <a:pt x="1260" y="719"/>
                  <a:pt x="1218" y="714"/>
                  <a:pt x="1179" y="725"/>
                </a:cubicBezTo>
                <a:cubicBezTo>
                  <a:pt x="1170" y="728"/>
                  <a:pt x="1174" y="744"/>
                  <a:pt x="1170" y="753"/>
                </a:cubicBezTo>
                <a:cubicBezTo>
                  <a:pt x="1165" y="763"/>
                  <a:pt x="1160" y="774"/>
                  <a:pt x="1152" y="781"/>
                </a:cubicBezTo>
                <a:cubicBezTo>
                  <a:pt x="1135" y="796"/>
                  <a:pt x="1115" y="806"/>
                  <a:pt x="1096" y="818"/>
                </a:cubicBezTo>
                <a:cubicBezTo>
                  <a:pt x="1087" y="824"/>
                  <a:pt x="1077" y="830"/>
                  <a:pt x="1068" y="836"/>
                </a:cubicBezTo>
                <a:cubicBezTo>
                  <a:pt x="1059" y="842"/>
                  <a:pt x="1049" y="849"/>
                  <a:pt x="1040" y="855"/>
                </a:cubicBezTo>
                <a:cubicBezTo>
                  <a:pt x="1031" y="861"/>
                  <a:pt x="1012" y="873"/>
                  <a:pt x="1012" y="873"/>
                </a:cubicBezTo>
                <a:cubicBezTo>
                  <a:pt x="998" y="916"/>
                  <a:pt x="1013" y="933"/>
                  <a:pt x="966" y="948"/>
                </a:cubicBezTo>
                <a:cubicBezTo>
                  <a:pt x="862" y="942"/>
                  <a:pt x="832" y="956"/>
                  <a:pt x="761" y="911"/>
                </a:cubicBezTo>
                <a:cubicBezTo>
                  <a:pt x="750" y="893"/>
                  <a:pt x="745" y="872"/>
                  <a:pt x="733" y="855"/>
                </a:cubicBezTo>
                <a:cubicBezTo>
                  <a:pt x="708" y="817"/>
                  <a:pt x="664" y="795"/>
                  <a:pt x="622" y="781"/>
                </a:cubicBezTo>
                <a:cubicBezTo>
                  <a:pt x="579" y="716"/>
                  <a:pt x="598" y="744"/>
                  <a:pt x="566" y="697"/>
                </a:cubicBezTo>
                <a:cubicBezTo>
                  <a:pt x="560" y="688"/>
                  <a:pt x="489" y="678"/>
                  <a:pt x="473" y="669"/>
                </a:cubicBezTo>
                <a:cubicBezTo>
                  <a:pt x="429" y="645"/>
                  <a:pt x="402" y="612"/>
                  <a:pt x="362" y="585"/>
                </a:cubicBezTo>
                <a:cubicBezTo>
                  <a:pt x="336" y="548"/>
                  <a:pt x="306" y="508"/>
                  <a:pt x="269" y="483"/>
                </a:cubicBezTo>
                <a:cubicBezTo>
                  <a:pt x="266" y="474"/>
                  <a:pt x="267" y="462"/>
                  <a:pt x="260" y="455"/>
                </a:cubicBezTo>
                <a:cubicBezTo>
                  <a:pt x="250" y="445"/>
                  <a:pt x="234" y="444"/>
                  <a:pt x="222" y="437"/>
                </a:cubicBezTo>
                <a:cubicBezTo>
                  <a:pt x="184" y="415"/>
                  <a:pt x="152" y="376"/>
                  <a:pt x="111" y="363"/>
                </a:cubicBezTo>
                <a:cubicBezTo>
                  <a:pt x="75" y="339"/>
                  <a:pt x="49" y="279"/>
                  <a:pt x="0" y="279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32" name="Freeform 8"/>
          <p:cNvSpPr>
            <a:spLocks/>
          </p:cNvSpPr>
          <p:nvPr/>
        </p:nvSpPr>
        <p:spPr bwMode="auto">
          <a:xfrm>
            <a:off x="4365625" y="2763838"/>
            <a:ext cx="1312863" cy="1090612"/>
          </a:xfrm>
          <a:custGeom>
            <a:avLst/>
            <a:gdLst>
              <a:gd name="T0" fmla="*/ 2147483647 w 827"/>
              <a:gd name="T1" fmla="*/ 0 h 687"/>
              <a:gd name="T2" fmla="*/ 2147483647 w 827"/>
              <a:gd name="T3" fmla="*/ 2147483647 h 687"/>
              <a:gd name="T4" fmla="*/ 2147483647 w 827"/>
              <a:gd name="T5" fmla="*/ 2147483647 h 687"/>
              <a:gd name="T6" fmla="*/ 2147483647 w 827"/>
              <a:gd name="T7" fmla="*/ 2147483647 h 687"/>
              <a:gd name="T8" fmla="*/ 2147483647 w 827"/>
              <a:gd name="T9" fmla="*/ 2147483647 h 687"/>
              <a:gd name="T10" fmla="*/ 2147483647 w 827"/>
              <a:gd name="T11" fmla="*/ 2147483647 h 687"/>
              <a:gd name="T12" fmla="*/ 2147483647 w 827"/>
              <a:gd name="T13" fmla="*/ 2147483647 h 687"/>
              <a:gd name="T14" fmla="*/ 2147483647 w 827"/>
              <a:gd name="T15" fmla="*/ 2147483647 h 687"/>
              <a:gd name="T16" fmla="*/ 2147483647 w 827"/>
              <a:gd name="T17" fmla="*/ 2147483647 h 687"/>
              <a:gd name="T18" fmla="*/ 2147483647 w 827"/>
              <a:gd name="T19" fmla="*/ 2147483647 h 687"/>
              <a:gd name="T20" fmla="*/ 2147483647 w 827"/>
              <a:gd name="T21" fmla="*/ 2147483647 h 687"/>
              <a:gd name="T22" fmla="*/ 0 w 827"/>
              <a:gd name="T23" fmla="*/ 2147483647 h 687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827"/>
              <a:gd name="T37" fmla="*/ 0 h 687"/>
              <a:gd name="T38" fmla="*/ 827 w 827"/>
              <a:gd name="T39" fmla="*/ 687 h 687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827" h="687">
                <a:moveTo>
                  <a:pt x="827" y="0"/>
                </a:moveTo>
                <a:cubicBezTo>
                  <a:pt x="737" y="3"/>
                  <a:pt x="647" y="1"/>
                  <a:pt x="557" y="9"/>
                </a:cubicBezTo>
                <a:cubicBezTo>
                  <a:pt x="528" y="12"/>
                  <a:pt x="528" y="40"/>
                  <a:pt x="511" y="55"/>
                </a:cubicBezTo>
                <a:cubicBezTo>
                  <a:pt x="494" y="70"/>
                  <a:pt x="455" y="93"/>
                  <a:pt x="455" y="93"/>
                </a:cubicBezTo>
                <a:cubicBezTo>
                  <a:pt x="425" y="138"/>
                  <a:pt x="407" y="192"/>
                  <a:pt x="362" y="223"/>
                </a:cubicBezTo>
                <a:cubicBezTo>
                  <a:pt x="315" y="294"/>
                  <a:pt x="377" y="208"/>
                  <a:pt x="316" y="269"/>
                </a:cubicBezTo>
                <a:cubicBezTo>
                  <a:pt x="308" y="277"/>
                  <a:pt x="306" y="290"/>
                  <a:pt x="297" y="297"/>
                </a:cubicBezTo>
                <a:cubicBezTo>
                  <a:pt x="280" y="312"/>
                  <a:pt x="241" y="334"/>
                  <a:pt x="241" y="334"/>
                </a:cubicBezTo>
                <a:cubicBezTo>
                  <a:pt x="198" y="399"/>
                  <a:pt x="223" y="378"/>
                  <a:pt x="176" y="408"/>
                </a:cubicBezTo>
                <a:cubicBezTo>
                  <a:pt x="170" y="417"/>
                  <a:pt x="166" y="428"/>
                  <a:pt x="158" y="436"/>
                </a:cubicBezTo>
                <a:cubicBezTo>
                  <a:pt x="150" y="444"/>
                  <a:pt x="133" y="444"/>
                  <a:pt x="130" y="455"/>
                </a:cubicBezTo>
                <a:cubicBezTo>
                  <a:pt x="108" y="538"/>
                  <a:pt x="144" y="687"/>
                  <a:pt x="0" y="687"/>
                </a:cubicBezTo>
              </a:path>
            </a:pathLst>
          </a:custGeom>
          <a:noFill/>
          <a:ln w="5715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35" name="AutoShape 11"/>
          <p:cNvSpPr>
            <a:spLocks noChangeArrowheads="1"/>
          </p:cNvSpPr>
          <p:nvPr/>
        </p:nvSpPr>
        <p:spPr bwMode="auto">
          <a:xfrm>
            <a:off x="5940425" y="2997200"/>
            <a:ext cx="2735263" cy="1223963"/>
          </a:xfrm>
          <a:prstGeom prst="wedgeRoundRectCallout">
            <a:avLst>
              <a:gd name="adj1" fmla="val -75306"/>
              <a:gd name="adj2" fmla="val -24319"/>
              <a:gd name="adj3" fmla="val 16667"/>
            </a:avLst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洪水進入洪氾平原迅速入滲並可補注地下水</a:t>
            </a:r>
          </a:p>
        </p:txBody>
      </p:sp>
      <p:sp>
        <p:nvSpPr>
          <p:cNvPr id="28696" name="Rectangle 12"/>
          <p:cNvSpPr>
            <a:spLocks noChangeArrowheads="1"/>
          </p:cNvSpPr>
          <p:nvPr/>
        </p:nvSpPr>
        <p:spPr bwMode="auto">
          <a:xfrm>
            <a:off x="971550" y="38100"/>
            <a:ext cx="7561263" cy="576263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我們分析屏東平原水患成因與土地變遷的歷史</a:t>
            </a:r>
          </a:p>
        </p:txBody>
      </p:sp>
      <p:sp>
        <p:nvSpPr>
          <p:cNvPr id="26639" name="Freeform 15"/>
          <p:cNvSpPr>
            <a:spLocks/>
          </p:cNvSpPr>
          <p:nvPr/>
        </p:nvSpPr>
        <p:spPr bwMode="auto">
          <a:xfrm>
            <a:off x="5668963" y="544513"/>
            <a:ext cx="3392487" cy="2211387"/>
          </a:xfrm>
          <a:custGeom>
            <a:avLst/>
            <a:gdLst>
              <a:gd name="T0" fmla="*/ 2147483647 w 2137"/>
              <a:gd name="T1" fmla="*/ 0 h 1393"/>
              <a:gd name="T2" fmla="*/ 2147483647 w 2137"/>
              <a:gd name="T3" fmla="*/ 2147483647 h 1393"/>
              <a:gd name="T4" fmla="*/ 2147483647 w 2137"/>
              <a:gd name="T5" fmla="*/ 2147483647 h 1393"/>
              <a:gd name="T6" fmla="*/ 2147483647 w 2137"/>
              <a:gd name="T7" fmla="*/ 2147483647 h 1393"/>
              <a:gd name="T8" fmla="*/ 2147483647 w 2137"/>
              <a:gd name="T9" fmla="*/ 2147483647 h 1393"/>
              <a:gd name="T10" fmla="*/ 2147483647 w 2137"/>
              <a:gd name="T11" fmla="*/ 2147483647 h 1393"/>
              <a:gd name="T12" fmla="*/ 2147483647 w 2137"/>
              <a:gd name="T13" fmla="*/ 2147483647 h 1393"/>
              <a:gd name="T14" fmla="*/ 2147483647 w 2137"/>
              <a:gd name="T15" fmla="*/ 2147483647 h 1393"/>
              <a:gd name="T16" fmla="*/ 2147483647 w 2137"/>
              <a:gd name="T17" fmla="*/ 2147483647 h 1393"/>
              <a:gd name="T18" fmla="*/ 2147483647 w 2137"/>
              <a:gd name="T19" fmla="*/ 2147483647 h 1393"/>
              <a:gd name="T20" fmla="*/ 2147483647 w 2137"/>
              <a:gd name="T21" fmla="*/ 2147483647 h 1393"/>
              <a:gd name="T22" fmla="*/ 2147483647 w 2137"/>
              <a:gd name="T23" fmla="*/ 2147483647 h 1393"/>
              <a:gd name="T24" fmla="*/ 2147483647 w 2137"/>
              <a:gd name="T25" fmla="*/ 2147483647 h 1393"/>
              <a:gd name="T26" fmla="*/ 2147483647 w 2137"/>
              <a:gd name="T27" fmla="*/ 2147483647 h 1393"/>
              <a:gd name="T28" fmla="*/ 2147483647 w 2137"/>
              <a:gd name="T29" fmla="*/ 2147483647 h 1393"/>
              <a:gd name="T30" fmla="*/ 2147483647 w 2137"/>
              <a:gd name="T31" fmla="*/ 2147483647 h 1393"/>
              <a:gd name="T32" fmla="*/ 2147483647 w 2137"/>
              <a:gd name="T33" fmla="*/ 2147483647 h 1393"/>
              <a:gd name="T34" fmla="*/ 2147483647 w 2137"/>
              <a:gd name="T35" fmla="*/ 2147483647 h 1393"/>
              <a:gd name="T36" fmla="*/ 2147483647 w 2137"/>
              <a:gd name="T37" fmla="*/ 2147483647 h 1393"/>
              <a:gd name="T38" fmla="*/ 2147483647 w 2137"/>
              <a:gd name="T39" fmla="*/ 2147483647 h 1393"/>
              <a:gd name="T40" fmla="*/ 2147483647 w 2137"/>
              <a:gd name="T41" fmla="*/ 2147483647 h 1393"/>
              <a:gd name="T42" fmla="*/ 2147483647 w 2137"/>
              <a:gd name="T43" fmla="*/ 2147483647 h 1393"/>
              <a:gd name="T44" fmla="*/ 2147483647 w 2137"/>
              <a:gd name="T45" fmla="*/ 2147483647 h 1393"/>
              <a:gd name="T46" fmla="*/ 2147483647 w 2137"/>
              <a:gd name="T47" fmla="*/ 2147483647 h 1393"/>
              <a:gd name="T48" fmla="*/ 2147483647 w 2137"/>
              <a:gd name="T49" fmla="*/ 2147483647 h 1393"/>
              <a:gd name="T50" fmla="*/ 2147483647 w 2137"/>
              <a:gd name="T51" fmla="*/ 2147483647 h 1393"/>
              <a:gd name="T52" fmla="*/ 2147483647 w 2137"/>
              <a:gd name="T53" fmla="*/ 2147483647 h 1393"/>
              <a:gd name="T54" fmla="*/ 2147483647 w 2137"/>
              <a:gd name="T55" fmla="*/ 2147483647 h 1393"/>
              <a:gd name="T56" fmla="*/ 0 w 2137"/>
              <a:gd name="T57" fmla="*/ 2147483647 h 1393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2137"/>
              <a:gd name="T88" fmla="*/ 0 h 1393"/>
              <a:gd name="T89" fmla="*/ 2137 w 2137"/>
              <a:gd name="T90" fmla="*/ 1393 h 1393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2137" h="1393">
                <a:moveTo>
                  <a:pt x="2137" y="0"/>
                </a:moveTo>
                <a:cubicBezTo>
                  <a:pt x="2089" y="7"/>
                  <a:pt x="2053" y="16"/>
                  <a:pt x="2007" y="28"/>
                </a:cubicBezTo>
                <a:cubicBezTo>
                  <a:pt x="1976" y="48"/>
                  <a:pt x="1963" y="72"/>
                  <a:pt x="1933" y="93"/>
                </a:cubicBezTo>
                <a:cubicBezTo>
                  <a:pt x="1887" y="161"/>
                  <a:pt x="1930" y="113"/>
                  <a:pt x="1775" y="130"/>
                </a:cubicBezTo>
                <a:cubicBezTo>
                  <a:pt x="1753" y="132"/>
                  <a:pt x="1732" y="142"/>
                  <a:pt x="1710" y="148"/>
                </a:cubicBezTo>
                <a:cubicBezTo>
                  <a:pt x="1691" y="154"/>
                  <a:pt x="1654" y="167"/>
                  <a:pt x="1654" y="167"/>
                </a:cubicBezTo>
                <a:cubicBezTo>
                  <a:pt x="1620" y="164"/>
                  <a:pt x="1585" y="168"/>
                  <a:pt x="1552" y="158"/>
                </a:cubicBezTo>
                <a:cubicBezTo>
                  <a:pt x="1531" y="152"/>
                  <a:pt x="1515" y="133"/>
                  <a:pt x="1496" y="121"/>
                </a:cubicBezTo>
                <a:cubicBezTo>
                  <a:pt x="1487" y="115"/>
                  <a:pt x="1479" y="105"/>
                  <a:pt x="1468" y="102"/>
                </a:cubicBezTo>
                <a:cubicBezTo>
                  <a:pt x="1407" y="82"/>
                  <a:pt x="1344" y="68"/>
                  <a:pt x="1283" y="46"/>
                </a:cubicBezTo>
                <a:cubicBezTo>
                  <a:pt x="1168" y="49"/>
                  <a:pt x="1053" y="47"/>
                  <a:pt x="939" y="56"/>
                </a:cubicBezTo>
                <a:cubicBezTo>
                  <a:pt x="904" y="59"/>
                  <a:pt x="903" y="132"/>
                  <a:pt x="864" y="158"/>
                </a:cubicBezTo>
                <a:cubicBezTo>
                  <a:pt x="844" y="189"/>
                  <a:pt x="819" y="211"/>
                  <a:pt x="799" y="241"/>
                </a:cubicBezTo>
                <a:cubicBezTo>
                  <a:pt x="774" y="320"/>
                  <a:pt x="812" y="368"/>
                  <a:pt x="837" y="436"/>
                </a:cubicBezTo>
                <a:cubicBezTo>
                  <a:pt x="856" y="576"/>
                  <a:pt x="841" y="525"/>
                  <a:pt x="864" y="594"/>
                </a:cubicBezTo>
                <a:cubicBezTo>
                  <a:pt x="856" y="848"/>
                  <a:pt x="939" y="909"/>
                  <a:pt x="762" y="882"/>
                </a:cubicBezTo>
                <a:cubicBezTo>
                  <a:pt x="721" y="869"/>
                  <a:pt x="691" y="849"/>
                  <a:pt x="651" y="836"/>
                </a:cubicBezTo>
                <a:cubicBezTo>
                  <a:pt x="586" y="839"/>
                  <a:pt x="520" y="833"/>
                  <a:pt x="456" y="845"/>
                </a:cubicBezTo>
                <a:cubicBezTo>
                  <a:pt x="434" y="849"/>
                  <a:pt x="400" y="882"/>
                  <a:pt x="400" y="882"/>
                </a:cubicBezTo>
                <a:cubicBezTo>
                  <a:pt x="378" y="947"/>
                  <a:pt x="400" y="932"/>
                  <a:pt x="354" y="947"/>
                </a:cubicBezTo>
                <a:cubicBezTo>
                  <a:pt x="289" y="991"/>
                  <a:pt x="311" y="967"/>
                  <a:pt x="279" y="1012"/>
                </a:cubicBezTo>
                <a:cubicBezTo>
                  <a:pt x="269" y="1055"/>
                  <a:pt x="270" y="1071"/>
                  <a:pt x="233" y="1096"/>
                </a:cubicBezTo>
                <a:cubicBezTo>
                  <a:pt x="227" y="1105"/>
                  <a:pt x="223" y="1117"/>
                  <a:pt x="214" y="1124"/>
                </a:cubicBezTo>
                <a:cubicBezTo>
                  <a:pt x="206" y="1130"/>
                  <a:pt x="192" y="1125"/>
                  <a:pt x="186" y="1133"/>
                </a:cubicBezTo>
                <a:cubicBezTo>
                  <a:pt x="175" y="1149"/>
                  <a:pt x="174" y="1170"/>
                  <a:pt x="168" y="1189"/>
                </a:cubicBezTo>
                <a:cubicBezTo>
                  <a:pt x="163" y="1205"/>
                  <a:pt x="125" y="1226"/>
                  <a:pt x="112" y="1235"/>
                </a:cubicBezTo>
                <a:cubicBezTo>
                  <a:pt x="92" y="1265"/>
                  <a:pt x="67" y="1280"/>
                  <a:pt x="47" y="1310"/>
                </a:cubicBezTo>
                <a:cubicBezTo>
                  <a:pt x="44" y="1319"/>
                  <a:pt x="44" y="1330"/>
                  <a:pt x="38" y="1338"/>
                </a:cubicBezTo>
                <a:cubicBezTo>
                  <a:pt x="18" y="1363"/>
                  <a:pt x="0" y="1354"/>
                  <a:pt x="0" y="1393"/>
                </a:cubicBezTo>
              </a:path>
            </a:pathLst>
          </a:custGeom>
          <a:noFill/>
          <a:ln w="38100" cmpd="sng">
            <a:solidFill>
              <a:srgbClr val="0066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40" name="Freeform 16"/>
          <p:cNvSpPr>
            <a:spLocks/>
          </p:cNvSpPr>
          <p:nvPr/>
        </p:nvSpPr>
        <p:spPr bwMode="auto">
          <a:xfrm>
            <a:off x="6338888" y="1674813"/>
            <a:ext cx="2817812" cy="307975"/>
          </a:xfrm>
          <a:custGeom>
            <a:avLst/>
            <a:gdLst>
              <a:gd name="T0" fmla="*/ 2147483647 w 1775"/>
              <a:gd name="T1" fmla="*/ 2147483647 h 194"/>
              <a:gd name="T2" fmla="*/ 2147483647 w 1775"/>
              <a:gd name="T3" fmla="*/ 2147483647 h 194"/>
              <a:gd name="T4" fmla="*/ 2147483647 w 1775"/>
              <a:gd name="T5" fmla="*/ 2147483647 h 194"/>
              <a:gd name="T6" fmla="*/ 2147483647 w 1775"/>
              <a:gd name="T7" fmla="*/ 2147483647 h 194"/>
              <a:gd name="T8" fmla="*/ 2147483647 w 1775"/>
              <a:gd name="T9" fmla="*/ 2147483647 h 194"/>
              <a:gd name="T10" fmla="*/ 2147483647 w 1775"/>
              <a:gd name="T11" fmla="*/ 2147483647 h 194"/>
              <a:gd name="T12" fmla="*/ 2147483647 w 1775"/>
              <a:gd name="T13" fmla="*/ 2147483647 h 194"/>
              <a:gd name="T14" fmla="*/ 2147483647 w 1775"/>
              <a:gd name="T15" fmla="*/ 2147483647 h 194"/>
              <a:gd name="T16" fmla="*/ 2147483647 w 1775"/>
              <a:gd name="T17" fmla="*/ 2147483647 h 194"/>
              <a:gd name="T18" fmla="*/ 2147483647 w 1775"/>
              <a:gd name="T19" fmla="*/ 2147483647 h 194"/>
              <a:gd name="T20" fmla="*/ 2147483647 w 1775"/>
              <a:gd name="T21" fmla="*/ 2147483647 h 194"/>
              <a:gd name="T22" fmla="*/ 2147483647 w 1775"/>
              <a:gd name="T23" fmla="*/ 2147483647 h 194"/>
              <a:gd name="T24" fmla="*/ 2147483647 w 1775"/>
              <a:gd name="T25" fmla="*/ 2147483647 h 194"/>
              <a:gd name="T26" fmla="*/ 2147483647 w 1775"/>
              <a:gd name="T27" fmla="*/ 2147483647 h 194"/>
              <a:gd name="T28" fmla="*/ 2147483647 w 1775"/>
              <a:gd name="T29" fmla="*/ 2147483647 h 194"/>
              <a:gd name="T30" fmla="*/ 2147483647 w 1775"/>
              <a:gd name="T31" fmla="*/ 2147483647 h 194"/>
              <a:gd name="T32" fmla="*/ 2147483647 w 1775"/>
              <a:gd name="T33" fmla="*/ 2147483647 h 194"/>
              <a:gd name="T34" fmla="*/ 2147483647 w 1775"/>
              <a:gd name="T35" fmla="*/ 2147483647 h 194"/>
              <a:gd name="T36" fmla="*/ 2147483647 w 1775"/>
              <a:gd name="T37" fmla="*/ 2147483647 h 194"/>
              <a:gd name="T38" fmla="*/ 2147483647 w 1775"/>
              <a:gd name="T39" fmla="*/ 2147483647 h 194"/>
              <a:gd name="T40" fmla="*/ 2147483647 w 1775"/>
              <a:gd name="T41" fmla="*/ 2147483647 h 194"/>
              <a:gd name="T42" fmla="*/ 2147483647 w 1775"/>
              <a:gd name="T43" fmla="*/ 2147483647 h 194"/>
              <a:gd name="T44" fmla="*/ 2147483647 w 1775"/>
              <a:gd name="T45" fmla="*/ 2147483647 h 194"/>
              <a:gd name="T46" fmla="*/ 2147483647 w 1775"/>
              <a:gd name="T47" fmla="*/ 2147483647 h 194"/>
              <a:gd name="T48" fmla="*/ 2147483647 w 1775"/>
              <a:gd name="T49" fmla="*/ 2147483647 h 194"/>
              <a:gd name="T50" fmla="*/ 2147483647 w 1775"/>
              <a:gd name="T51" fmla="*/ 2147483647 h 194"/>
              <a:gd name="T52" fmla="*/ 2147483647 w 1775"/>
              <a:gd name="T53" fmla="*/ 2147483647 h 194"/>
              <a:gd name="T54" fmla="*/ 2147483647 w 1775"/>
              <a:gd name="T55" fmla="*/ 2147483647 h 194"/>
              <a:gd name="T56" fmla="*/ 2147483647 w 1775"/>
              <a:gd name="T57" fmla="*/ 2147483647 h 194"/>
              <a:gd name="T58" fmla="*/ 2147483647 w 1775"/>
              <a:gd name="T59" fmla="*/ 2147483647 h 194"/>
              <a:gd name="T60" fmla="*/ 2147483647 w 1775"/>
              <a:gd name="T61" fmla="*/ 2147483647 h 194"/>
              <a:gd name="T62" fmla="*/ 0 w 1775"/>
              <a:gd name="T63" fmla="*/ 2147483647 h 194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775"/>
              <a:gd name="T97" fmla="*/ 0 h 194"/>
              <a:gd name="T98" fmla="*/ 1775 w 1775"/>
              <a:gd name="T99" fmla="*/ 194 h 194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775" h="194">
                <a:moveTo>
                  <a:pt x="1775" y="55"/>
                </a:moveTo>
                <a:cubicBezTo>
                  <a:pt x="1733" y="41"/>
                  <a:pt x="1696" y="51"/>
                  <a:pt x="1654" y="64"/>
                </a:cubicBezTo>
                <a:cubicBezTo>
                  <a:pt x="1645" y="70"/>
                  <a:pt x="1632" y="73"/>
                  <a:pt x="1626" y="83"/>
                </a:cubicBezTo>
                <a:cubicBezTo>
                  <a:pt x="1598" y="133"/>
                  <a:pt x="1643" y="137"/>
                  <a:pt x="1589" y="120"/>
                </a:cubicBezTo>
                <a:cubicBezTo>
                  <a:pt x="1583" y="111"/>
                  <a:pt x="1564" y="71"/>
                  <a:pt x="1542" y="83"/>
                </a:cubicBezTo>
                <a:cubicBezTo>
                  <a:pt x="1533" y="87"/>
                  <a:pt x="1540" y="104"/>
                  <a:pt x="1533" y="111"/>
                </a:cubicBezTo>
                <a:cubicBezTo>
                  <a:pt x="1526" y="118"/>
                  <a:pt x="1514" y="117"/>
                  <a:pt x="1505" y="120"/>
                </a:cubicBezTo>
                <a:cubicBezTo>
                  <a:pt x="1499" y="111"/>
                  <a:pt x="1496" y="99"/>
                  <a:pt x="1487" y="92"/>
                </a:cubicBezTo>
                <a:cubicBezTo>
                  <a:pt x="1453" y="65"/>
                  <a:pt x="1459" y="92"/>
                  <a:pt x="1440" y="111"/>
                </a:cubicBezTo>
                <a:cubicBezTo>
                  <a:pt x="1432" y="119"/>
                  <a:pt x="1421" y="123"/>
                  <a:pt x="1412" y="129"/>
                </a:cubicBezTo>
                <a:cubicBezTo>
                  <a:pt x="1372" y="116"/>
                  <a:pt x="1343" y="79"/>
                  <a:pt x="1301" y="73"/>
                </a:cubicBezTo>
                <a:cubicBezTo>
                  <a:pt x="1264" y="68"/>
                  <a:pt x="1226" y="67"/>
                  <a:pt x="1189" y="64"/>
                </a:cubicBezTo>
                <a:cubicBezTo>
                  <a:pt x="1147" y="0"/>
                  <a:pt x="1173" y="0"/>
                  <a:pt x="1124" y="18"/>
                </a:cubicBezTo>
                <a:cubicBezTo>
                  <a:pt x="1094" y="65"/>
                  <a:pt x="1118" y="96"/>
                  <a:pt x="1069" y="129"/>
                </a:cubicBezTo>
                <a:cubicBezTo>
                  <a:pt x="1044" y="126"/>
                  <a:pt x="1017" y="129"/>
                  <a:pt x="994" y="120"/>
                </a:cubicBezTo>
                <a:cubicBezTo>
                  <a:pt x="984" y="116"/>
                  <a:pt x="985" y="99"/>
                  <a:pt x="976" y="92"/>
                </a:cubicBezTo>
                <a:cubicBezTo>
                  <a:pt x="968" y="86"/>
                  <a:pt x="957" y="86"/>
                  <a:pt x="948" y="83"/>
                </a:cubicBezTo>
                <a:cubicBezTo>
                  <a:pt x="923" y="86"/>
                  <a:pt x="896" y="83"/>
                  <a:pt x="873" y="92"/>
                </a:cubicBezTo>
                <a:cubicBezTo>
                  <a:pt x="857" y="98"/>
                  <a:pt x="837" y="162"/>
                  <a:pt x="827" y="176"/>
                </a:cubicBezTo>
                <a:cubicBezTo>
                  <a:pt x="811" y="170"/>
                  <a:pt x="783" y="163"/>
                  <a:pt x="771" y="148"/>
                </a:cubicBezTo>
                <a:cubicBezTo>
                  <a:pt x="717" y="81"/>
                  <a:pt x="818" y="158"/>
                  <a:pt x="734" y="101"/>
                </a:cubicBezTo>
                <a:cubicBezTo>
                  <a:pt x="718" y="50"/>
                  <a:pt x="725" y="41"/>
                  <a:pt x="669" y="55"/>
                </a:cubicBezTo>
                <a:cubicBezTo>
                  <a:pt x="620" y="87"/>
                  <a:pt x="607" y="78"/>
                  <a:pt x="585" y="139"/>
                </a:cubicBezTo>
                <a:cubicBezTo>
                  <a:pt x="544" y="130"/>
                  <a:pt x="521" y="114"/>
                  <a:pt x="483" y="101"/>
                </a:cubicBezTo>
                <a:cubicBezTo>
                  <a:pt x="474" y="115"/>
                  <a:pt x="452" y="179"/>
                  <a:pt x="446" y="185"/>
                </a:cubicBezTo>
                <a:cubicBezTo>
                  <a:pt x="439" y="192"/>
                  <a:pt x="427" y="191"/>
                  <a:pt x="418" y="194"/>
                </a:cubicBezTo>
                <a:cubicBezTo>
                  <a:pt x="335" y="167"/>
                  <a:pt x="381" y="178"/>
                  <a:pt x="279" y="166"/>
                </a:cubicBezTo>
                <a:cubicBezTo>
                  <a:pt x="238" y="153"/>
                  <a:pt x="208" y="124"/>
                  <a:pt x="167" y="111"/>
                </a:cubicBezTo>
                <a:cubicBezTo>
                  <a:pt x="161" y="102"/>
                  <a:pt x="160" y="85"/>
                  <a:pt x="149" y="83"/>
                </a:cubicBezTo>
                <a:cubicBezTo>
                  <a:pt x="138" y="81"/>
                  <a:pt x="131" y="97"/>
                  <a:pt x="121" y="101"/>
                </a:cubicBezTo>
                <a:cubicBezTo>
                  <a:pt x="103" y="109"/>
                  <a:pt x="65" y="120"/>
                  <a:pt x="65" y="120"/>
                </a:cubicBezTo>
                <a:cubicBezTo>
                  <a:pt x="27" y="146"/>
                  <a:pt x="48" y="139"/>
                  <a:pt x="0" y="139"/>
                </a:cubicBezTo>
              </a:path>
            </a:pathLst>
          </a:custGeom>
          <a:noFill/>
          <a:ln w="38100" cmpd="sng">
            <a:solidFill>
              <a:srgbClr val="0066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41" name="Freeform 17"/>
          <p:cNvSpPr>
            <a:spLocks/>
          </p:cNvSpPr>
          <p:nvPr/>
        </p:nvSpPr>
        <p:spPr bwMode="auto">
          <a:xfrm>
            <a:off x="4848225" y="3606800"/>
            <a:ext cx="4321175" cy="1517650"/>
          </a:xfrm>
          <a:custGeom>
            <a:avLst/>
            <a:gdLst>
              <a:gd name="T0" fmla="*/ 2147483647 w 2722"/>
              <a:gd name="T1" fmla="*/ 0 h 956"/>
              <a:gd name="T2" fmla="*/ 2147483647 w 2722"/>
              <a:gd name="T3" fmla="*/ 2147483647 h 956"/>
              <a:gd name="T4" fmla="*/ 2147483647 w 2722"/>
              <a:gd name="T5" fmla="*/ 2147483647 h 956"/>
              <a:gd name="T6" fmla="*/ 2147483647 w 2722"/>
              <a:gd name="T7" fmla="*/ 2147483647 h 956"/>
              <a:gd name="T8" fmla="*/ 2147483647 w 2722"/>
              <a:gd name="T9" fmla="*/ 2147483647 h 956"/>
              <a:gd name="T10" fmla="*/ 2147483647 w 2722"/>
              <a:gd name="T11" fmla="*/ 2147483647 h 956"/>
              <a:gd name="T12" fmla="*/ 2147483647 w 2722"/>
              <a:gd name="T13" fmla="*/ 2147483647 h 956"/>
              <a:gd name="T14" fmla="*/ 2147483647 w 2722"/>
              <a:gd name="T15" fmla="*/ 2147483647 h 956"/>
              <a:gd name="T16" fmla="*/ 2147483647 w 2722"/>
              <a:gd name="T17" fmla="*/ 2147483647 h 956"/>
              <a:gd name="T18" fmla="*/ 2147483647 w 2722"/>
              <a:gd name="T19" fmla="*/ 2147483647 h 956"/>
              <a:gd name="T20" fmla="*/ 2147483647 w 2722"/>
              <a:gd name="T21" fmla="*/ 2147483647 h 956"/>
              <a:gd name="T22" fmla="*/ 2147483647 w 2722"/>
              <a:gd name="T23" fmla="*/ 2147483647 h 956"/>
              <a:gd name="T24" fmla="*/ 2147483647 w 2722"/>
              <a:gd name="T25" fmla="*/ 2147483647 h 956"/>
              <a:gd name="T26" fmla="*/ 2147483647 w 2722"/>
              <a:gd name="T27" fmla="*/ 2147483647 h 956"/>
              <a:gd name="T28" fmla="*/ 2147483647 w 2722"/>
              <a:gd name="T29" fmla="*/ 2147483647 h 956"/>
              <a:gd name="T30" fmla="*/ 2147483647 w 2722"/>
              <a:gd name="T31" fmla="*/ 2147483647 h 956"/>
              <a:gd name="T32" fmla="*/ 2147483647 w 2722"/>
              <a:gd name="T33" fmla="*/ 2147483647 h 956"/>
              <a:gd name="T34" fmla="*/ 2147483647 w 2722"/>
              <a:gd name="T35" fmla="*/ 2147483647 h 956"/>
              <a:gd name="T36" fmla="*/ 2147483647 w 2722"/>
              <a:gd name="T37" fmla="*/ 2147483647 h 956"/>
              <a:gd name="T38" fmla="*/ 2147483647 w 2722"/>
              <a:gd name="T39" fmla="*/ 2147483647 h 956"/>
              <a:gd name="T40" fmla="*/ 2147483647 w 2722"/>
              <a:gd name="T41" fmla="*/ 2147483647 h 956"/>
              <a:gd name="T42" fmla="*/ 2147483647 w 2722"/>
              <a:gd name="T43" fmla="*/ 2147483647 h 956"/>
              <a:gd name="T44" fmla="*/ 2147483647 w 2722"/>
              <a:gd name="T45" fmla="*/ 2147483647 h 956"/>
              <a:gd name="T46" fmla="*/ 2147483647 w 2722"/>
              <a:gd name="T47" fmla="*/ 2147483647 h 956"/>
              <a:gd name="T48" fmla="*/ 2147483647 w 2722"/>
              <a:gd name="T49" fmla="*/ 2147483647 h 956"/>
              <a:gd name="T50" fmla="*/ 2147483647 w 2722"/>
              <a:gd name="T51" fmla="*/ 2147483647 h 956"/>
              <a:gd name="T52" fmla="*/ 2147483647 w 2722"/>
              <a:gd name="T53" fmla="*/ 2147483647 h 956"/>
              <a:gd name="T54" fmla="*/ 2147483647 w 2722"/>
              <a:gd name="T55" fmla="*/ 2147483647 h 956"/>
              <a:gd name="T56" fmla="*/ 2147483647 w 2722"/>
              <a:gd name="T57" fmla="*/ 2147483647 h 956"/>
              <a:gd name="T58" fmla="*/ 2147483647 w 2722"/>
              <a:gd name="T59" fmla="*/ 2147483647 h 956"/>
              <a:gd name="T60" fmla="*/ 2147483647 w 2722"/>
              <a:gd name="T61" fmla="*/ 2147483647 h 956"/>
              <a:gd name="T62" fmla="*/ 2147483647 w 2722"/>
              <a:gd name="T63" fmla="*/ 2147483647 h 956"/>
              <a:gd name="T64" fmla="*/ 2147483647 w 2722"/>
              <a:gd name="T65" fmla="*/ 2147483647 h 956"/>
              <a:gd name="T66" fmla="*/ 2147483647 w 2722"/>
              <a:gd name="T67" fmla="*/ 2147483647 h 956"/>
              <a:gd name="T68" fmla="*/ 2147483647 w 2722"/>
              <a:gd name="T69" fmla="*/ 2147483647 h 956"/>
              <a:gd name="T70" fmla="*/ 2147483647 w 2722"/>
              <a:gd name="T71" fmla="*/ 2147483647 h 956"/>
              <a:gd name="T72" fmla="*/ 2147483647 w 2722"/>
              <a:gd name="T73" fmla="*/ 2147483647 h 956"/>
              <a:gd name="T74" fmla="*/ 2147483647 w 2722"/>
              <a:gd name="T75" fmla="*/ 2147483647 h 956"/>
              <a:gd name="T76" fmla="*/ 2147483647 w 2722"/>
              <a:gd name="T77" fmla="*/ 2147483647 h 956"/>
              <a:gd name="T78" fmla="*/ 2147483647 w 2722"/>
              <a:gd name="T79" fmla="*/ 2147483647 h 956"/>
              <a:gd name="T80" fmla="*/ 0 w 2722"/>
              <a:gd name="T81" fmla="*/ 2147483647 h 95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2722"/>
              <a:gd name="T124" fmla="*/ 0 h 956"/>
              <a:gd name="T125" fmla="*/ 2722 w 2722"/>
              <a:gd name="T126" fmla="*/ 956 h 956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2722" h="956">
                <a:moveTo>
                  <a:pt x="2722" y="0"/>
                </a:moveTo>
                <a:cubicBezTo>
                  <a:pt x="2703" y="52"/>
                  <a:pt x="2712" y="73"/>
                  <a:pt x="2666" y="102"/>
                </a:cubicBezTo>
                <a:cubicBezTo>
                  <a:pt x="2644" y="134"/>
                  <a:pt x="2629" y="146"/>
                  <a:pt x="2592" y="158"/>
                </a:cubicBezTo>
                <a:cubicBezTo>
                  <a:pt x="2589" y="167"/>
                  <a:pt x="2578" y="177"/>
                  <a:pt x="2582" y="186"/>
                </a:cubicBezTo>
                <a:cubicBezTo>
                  <a:pt x="2586" y="195"/>
                  <a:pt x="2601" y="192"/>
                  <a:pt x="2610" y="195"/>
                </a:cubicBezTo>
                <a:cubicBezTo>
                  <a:pt x="2619" y="198"/>
                  <a:pt x="2629" y="202"/>
                  <a:pt x="2638" y="205"/>
                </a:cubicBezTo>
                <a:cubicBezTo>
                  <a:pt x="2658" y="264"/>
                  <a:pt x="2673" y="282"/>
                  <a:pt x="2647" y="353"/>
                </a:cubicBezTo>
                <a:cubicBezTo>
                  <a:pt x="2644" y="362"/>
                  <a:pt x="2628" y="359"/>
                  <a:pt x="2619" y="363"/>
                </a:cubicBezTo>
                <a:cubicBezTo>
                  <a:pt x="2609" y="368"/>
                  <a:pt x="2601" y="375"/>
                  <a:pt x="2592" y="381"/>
                </a:cubicBezTo>
                <a:cubicBezTo>
                  <a:pt x="2579" y="417"/>
                  <a:pt x="2600" y="466"/>
                  <a:pt x="2573" y="493"/>
                </a:cubicBezTo>
                <a:cubicBezTo>
                  <a:pt x="2557" y="509"/>
                  <a:pt x="2530" y="486"/>
                  <a:pt x="2508" y="483"/>
                </a:cubicBezTo>
                <a:cubicBezTo>
                  <a:pt x="2452" y="486"/>
                  <a:pt x="2396" y="482"/>
                  <a:pt x="2341" y="493"/>
                </a:cubicBezTo>
                <a:cubicBezTo>
                  <a:pt x="2330" y="495"/>
                  <a:pt x="2331" y="513"/>
                  <a:pt x="2322" y="520"/>
                </a:cubicBezTo>
                <a:cubicBezTo>
                  <a:pt x="2314" y="526"/>
                  <a:pt x="2303" y="527"/>
                  <a:pt x="2294" y="530"/>
                </a:cubicBezTo>
                <a:cubicBezTo>
                  <a:pt x="2259" y="521"/>
                  <a:pt x="2235" y="504"/>
                  <a:pt x="2201" y="493"/>
                </a:cubicBezTo>
                <a:cubicBezTo>
                  <a:pt x="2158" y="503"/>
                  <a:pt x="2100" y="509"/>
                  <a:pt x="2062" y="530"/>
                </a:cubicBezTo>
                <a:cubicBezTo>
                  <a:pt x="2042" y="541"/>
                  <a:pt x="2025" y="555"/>
                  <a:pt x="2006" y="567"/>
                </a:cubicBezTo>
                <a:cubicBezTo>
                  <a:pt x="1997" y="573"/>
                  <a:pt x="1978" y="585"/>
                  <a:pt x="1978" y="585"/>
                </a:cubicBezTo>
                <a:cubicBezTo>
                  <a:pt x="1917" y="680"/>
                  <a:pt x="1748" y="629"/>
                  <a:pt x="1662" y="632"/>
                </a:cubicBezTo>
                <a:cubicBezTo>
                  <a:pt x="1650" y="671"/>
                  <a:pt x="1664" y="717"/>
                  <a:pt x="1644" y="753"/>
                </a:cubicBezTo>
                <a:cubicBezTo>
                  <a:pt x="1636" y="767"/>
                  <a:pt x="1613" y="759"/>
                  <a:pt x="1597" y="762"/>
                </a:cubicBezTo>
                <a:cubicBezTo>
                  <a:pt x="1488" y="756"/>
                  <a:pt x="1400" y="748"/>
                  <a:pt x="1300" y="716"/>
                </a:cubicBezTo>
                <a:cubicBezTo>
                  <a:pt x="1260" y="719"/>
                  <a:pt x="1218" y="714"/>
                  <a:pt x="1179" y="725"/>
                </a:cubicBezTo>
                <a:cubicBezTo>
                  <a:pt x="1170" y="728"/>
                  <a:pt x="1174" y="744"/>
                  <a:pt x="1170" y="753"/>
                </a:cubicBezTo>
                <a:cubicBezTo>
                  <a:pt x="1165" y="763"/>
                  <a:pt x="1160" y="774"/>
                  <a:pt x="1152" y="781"/>
                </a:cubicBezTo>
                <a:cubicBezTo>
                  <a:pt x="1135" y="796"/>
                  <a:pt x="1115" y="806"/>
                  <a:pt x="1096" y="818"/>
                </a:cubicBezTo>
                <a:cubicBezTo>
                  <a:pt x="1087" y="824"/>
                  <a:pt x="1077" y="830"/>
                  <a:pt x="1068" y="836"/>
                </a:cubicBezTo>
                <a:cubicBezTo>
                  <a:pt x="1059" y="842"/>
                  <a:pt x="1049" y="849"/>
                  <a:pt x="1040" y="855"/>
                </a:cubicBezTo>
                <a:cubicBezTo>
                  <a:pt x="1031" y="861"/>
                  <a:pt x="1012" y="873"/>
                  <a:pt x="1012" y="873"/>
                </a:cubicBezTo>
                <a:cubicBezTo>
                  <a:pt x="998" y="916"/>
                  <a:pt x="1013" y="933"/>
                  <a:pt x="966" y="948"/>
                </a:cubicBezTo>
                <a:cubicBezTo>
                  <a:pt x="862" y="942"/>
                  <a:pt x="832" y="956"/>
                  <a:pt x="761" y="911"/>
                </a:cubicBezTo>
                <a:cubicBezTo>
                  <a:pt x="750" y="893"/>
                  <a:pt x="745" y="872"/>
                  <a:pt x="733" y="855"/>
                </a:cubicBezTo>
                <a:cubicBezTo>
                  <a:pt x="708" y="817"/>
                  <a:pt x="664" y="795"/>
                  <a:pt x="622" y="781"/>
                </a:cubicBezTo>
                <a:cubicBezTo>
                  <a:pt x="579" y="716"/>
                  <a:pt x="598" y="744"/>
                  <a:pt x="566" y="697"/>
                </a:cubicBezTo>
                <a:cubicBezTo>
                  <a:pt x="560" y="688"/>
                  <a:pt x="489" y="678"/>
                  <a:pt x="473" y="669"/>
                </a:cubicBezTo>
                <a:cubicBezTo>
                  <a:pt x="429" y="645"/>
                  <a:pt x="402" y="612"/>
                  <a:pt x="362" y="585"/>
                </a:cubicBezTo>
                <a:cubicBezTo>
                  <a:pt x="336" y="548"/>
                  <a:pt x="306" y="508"/>
                  <a:pt x="269" y="483"/>
                </a:cubicBezTo>
                <a:cubicBezTo>
                  <a:pt x="266" y="474"/>
                  <a:pt x="267" y="462"/>
                  <a:pt x="260" y="455"/>
                </a:cubicBezTo>
                <a:cubicBezTo>
                  <a:pt x="250" y="445"/>
                  <a:pt x="234" y="444"/>
                  <a:pt x="222" y="437"/>
                </a:cubicBezTo>
                <a:cubicBezTo>
                  <a:pt x="184" y="415"/>
                  <a:pt x="152" y="376"/>
                  <a:pt x="111" y="363"/>
                </a:cubicBezTo>
                <a:cubicBezTo>
                  <a:pt x="75" y="339"/>
                  <a:pt x="49" y="279"/>
                  <a:pt x="0" y="279"/>
                </a:cubicBezTo>
              </a:path>
            </a:pathLst>
          </a:custGeom>
          <a:noFill/>
          <a:ln w="38100" cmpd="sng">
            <a:solidFill>
              <a:srgbClr val="0066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43" name="Freeform 19"/>
          <p:cNvSpPr>
            <a:spLocks/>
          </p:cNvSpPr>
          <p:nvPr/>
        </p:nvSpPr>
        <p:spPr bwMode="auto">
          <a:xfrm>
            <a:off x="4283075" y="1300163"/>
            <a:ext cx="1960563" cy="914400"/>
          </a:xfrm>
          <a:custGeom>
            <a:avLst/>
            <a:gdLst>
              <a:gd name="T0" fmla="*/ 2147483647 w 1235"/>
              <a:gd name="T1" fmla="*/ 2147483647 h 576"/>
              <a:gd name="T2" fmla="*/ 2147483647 w 1235"/>
              <a:gd name="T3" fmla="*/ 2147483647 h 576"/>
              <a:gd name="T4" fmla="*/ 2147483647 w 1235"/>
              <a:gd name="T5" fmla="*/ 2147483647 h 576"/>
              <a:gd name="T6" fmla="*/ 2147483647 w 1235"/>
              <a:gd name="T7" fmla="*/ 2147483647 h 576"/>
              <a:gd name="T8" fmla="*/ 2147483647 w 1235"/>
              <a:gd name="T9" fmla="*/ 2147483647 h 576"/>
              <a:gd name="T10" fmla="*/ 2147483647 w 1235"/>
              <a:gd name="T11" fmla="*/ 2147483647 h 576"/>
              <a:gd name="T12" fmla="*/ 2147483647 w 1235"/>
              <a:gd name="T13" fmla="*/ 2147483647 h 576"/>
              <a:gd name="T14" fmla="*/ 2147483647 w 1235"/>
              <a:gd name="T15" fmla="*/ 2147483647 h 576"/>
              <a:gd name="T16" fmla="*/ 2147483647 w 1235"/>
              <a:gd name="T17" fmla="*/ 2147483647 h 576"/>
              <a:gd name="T18" fmla="*/ 2147483647 w 1235"/>
              <a:gd name="T19" fmla="*/ 2147483647 h 576"/>
              <a:gd name="T20" fmla="*/ 2147483647 w 1235"/>
              <a:gd name="T21" fmla="*/ 2147483647 h 576"/>
              <a:gd name="T22" fmla="*/ 2147483647 w 1235"/>
              <a:gd name="T23" fmla="*/ 0 h 576"/>
              <a:gd name="T24" fmla="*/ 2147483647 w 1235"/>
              <a:gd name="T25" fmla="*/ 2147483647 h 576"/>
              <a:gd name="T26" fmla="*/ 2147483647 w 1235"/>
              <a:gd name="T27" fmla="*/ 2147483647 h 576"/>
              <a:gd name="T28" fmla="*/ 2147483647 w 1235"/>
              <a:gd name="T29" fmla="*/ 2147483647 h 576"/>
              <a:gd name="T30" fmla="*/ 2147483647 w 1235"/>
              <a:gd name="T31" fmla="*/ 2147483647 h 576"/>
              <a:gd name="T32" fmla="*/ 2147483647 w 1235"/>
              <a:gd name="T33" fmla="*/ 2147483647 h 576"/>
              <a:gd name="T34" fmla="*/ 2147483647 w 1235"/>
              <a:gd name="T35" fmla="*/ 2147483647 h 576"/>
              <a:gd name="T36" fmla="*/ 2147483647 w 1235"/>
              <a:gd name="T37" fmla="*/ 2147483647 h 576"/>
              <a:gd name="T38" fmla="*/ 2147483647 w 1235"/>
              <a:gd name="T39" fmla="*/ 2147483647 h 576"/>
              <a:gd name="T40" fmla="*/ 2147483647 w 1235"/>
              <a:gd name="T41" fmla="*/ 2147483647 h 576"/>
              <a:gd name="T42" fmla="*/ 2147483647 w 1235"/>
              <a:gd name="T43" fmla="*/ 2147483647 h 576"/>
              <a:gd name="T44" fmla="*/ 2147483647 w 1235"/>
              <a:gd name="T45" fmla="*/ 2147483647 h 576"/>
              <a:gd name="T46" fmla="*/ 2147483647 w 1235"/>
              <a:gd name="T47" fmla="*/ 2147483647 h 576"/>
              <a:gd name="T48" fmla="*/ 2147483647 w 1235"/>
              <a:gd name="T49" fmla="*/ 2147483647 h 576"/>
              <a:gd name="T50" fmla="*/ 2147483647 w 1235"/>
              <a:gd name="T51" fmla="*/ 2147483647 h 57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w 1235"/>
              <a:gd name="T79" fmla="*/ 0 h 576"/>
              <a:gd name="T80" fmla="*/ 1235 w 1235"/>
              <a:gd name="T81" fmla="*/ 576 h 57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T78" t="T79" r="T80" b="T81"/>
            <a:pathLst>
              <a:path w="1235" h="576">
                <a:moveTo>
                  <a:pt x="1235" y="432"/>
                </a:moveTo>
                <a:cubicBezTo>
                  <a:pt x="1224" y="431"/>
                  <a:pt x="1151" y="431"/>
                  <a:pt x="1122" y="417"/>
                </a:cubicBezTo>
                <a:cubicBezTo>
                  <a:pt x="1100" y="406"/>
                  <a:pt x="1054" y="386"/>
                  <a:pt x="1054" y="386"/>
                </a:cubicBezTo>
                <a:cubicBezTo>
                  <a:pt x="1010" y="345"/>
                  <a:pt x="956" y="360"/>
                  <a:pt x="894" y="356"/>
                </a:cubicBezTo>
                <a:cubicBezTo>
                  <a:pt x="837" y="317"/>
                  <a:pt x="785" y="323"/>
                  <a:pt x="713" y="318"/>
                </a:cubicBezTo>
                <a:cubicBezTo>
                  <a:pt x="687" y="310"/>
                  <a:pt x="667" y="303"/>
                  <a:pt x="644" y="288"/>
                </a:cubicBezTo>
                <a:cubicBezTo>
                  <a:pt x="635" y="258"/>
                  <a:pt x="630" y="245"/>
                  <a:pt x="599" y="235"/>
                </a:cubicBezTo>
                <a:cubicBezTo>
                  <a:pt x="573" y="218"/>
                  <a:pt x="553" y="212"/>
                  <a:pt x="523" y="205"/>
                </a:cubicBezTo>
                <a:cubicBezTo>
                  <a:pt x="503" y="147"/>
                  <a:pt x="531" y="207"/>
                  <a:pt x="425" y="174"/>
                </a:cubicBezTo>
                <a:cubicBezTo>
                  <a:pt x="418" y="172"/>
                  <a:pt x="419" y="160"/>
                  <a:pt x="417" y="152"/>
                </a:cubicBezTo>
                <a:cubicBezTo>
                  <a:pt x="406" y="113"/>
                  <a:pt x="413" y="98"/>
                  <a:pt x="379" y="76"/>
                </a:cubicBezTo>
                <a:cubicBezTo>
                  <a:pt x="355" y="39"/>
                  <a:pt x="314" y="14"/>
                  <a:pt x="273" y="0"/>
                </a:cubicBezTo>
                <a:cubicBezTo>
                  <a:pt x="250" y="4"/>
                  <a:pt x="223" y="0"/>
                  <a:pt x="205" y="15"/>
                </a:cubicBezTo>
                <a:cubicBezTo>
                  <a:pt x="177" y="38"/>
                  <a:pt x="174" y="71"/>
                  <a:pt x="137" y="83"/>
                </a:cubicBezTo>
                <a:cubicBezTo>
                  <a:pt x="117" y="101"/>
                  <a:pt x="109" y="113"/>
                  <a:pt x="83" y="121"/>
                </a:cubicBezTo>
                <a:cubicBezTo>
                  <a:pt x="34" y="154"/>
                  <a:pt x="0" y="260"/>
                  <a:pt x="76" y="273"/>
                </a:cubicBezTo>
                <a:cubicBezTo>
                  <a:pt x="111" y="279"/>
                  <a:pt x="147" y="278"/>
                  <a:pt x="182" y="280"/>
                </a:cubicBezTo>
                <a:cubicBezTo>
                  <a:pt x="195" y="317"/>
                  <a:pt x="193" y="357"/>
                  <a:pt x="205" y="394"/>
                </a:cubicBezTo>
                <a:cubicBezTo>
                  <a:pt x="222" y="445"/>
                  <a:pt x="387" y="432"/>
                  <a:pt x="387" y="432"/>
                </a:cubicBezTo>
                <a:cubicBezTo>
                  <a:pt x="398" y="449"/>
                  <a:pt x="405" y="483"/>
                  <a:pt x="425" y="493"/>
                </a:cubicBezTo>
                <a:cubicBezTo>
                  <a:pt x="471" y="516"/>
                  <a:pt x="527" y="519"/>
                  <a:pt x="576" y="530"/>
                </a:cubicBezTo>
                <a:cubicBezTo>
                  <a:pt x="579" y="538"/>
                  <a:pt x="578" y="548"/>
                  <a:pt x="584" y="553"/>
                </a:cubicBezTo>
                <a:cubicBezTo>
                  <a:pt x="611" y="575"/>
                  <a:pt x="754" y="572"/>
                  <a:pt x="796" y="576"/>
                </a:cubicBezTo>
                <a:cubicBezTo>
                  <a:pt x="912" y="573"/>
                  <a:pt x="1145" y="568"/>
                  <a:pt x="1145" y="568"/>
                </a:cubicBezTo>
                <a:cubicBezTo>
                  <a:pt x="1154" y="465"/>
                  <a:pt x="1143" y="481"/>
                  <a:pt x="1235" y="470"/>
                </a:cubicBezTo>
                <a:cubicBezTo>
                  <a:pt x="1227" y="437"/>
                  <a:pt x="1221" y="448"/>
                  <a:pt x="1235" y="432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8705" name="AutoShape 10"/>
          <p:cNvSpPr>
            <a:spLocks noChangeArrowheads="1"/>
          </p:cNvSpPr>
          <p:nvPr/>
        </p:nvSpPr>
        <p:spPr bwMode="auto">
          <a:xfrm>
            <a:off x="0" y="3068638"/>
            <a:ext cx="3311525" cy="1081087"/>
          </a:xfrm>
          <a:prstGeom prst="wedgeRoundRectCallout">
            <a:avLst>
              <a:gd name="adj1" fmla="val 100810"/>
              <a:gd name="adj2" fmla="val -33565"/>
              <a:gd name="adj3" fmla="val 16667"/>
            </a:avLst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原本百年前還是</a:t>
            </a: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老祖宗的洪氾平原</a:t>
            </a:r>
          </a:p>
        </p:txBody>
      </p:sp>
      <p:sp>
        <p:nvSpPr>
          <p:cNvPr id="26644" name="Oval 20"/>
          <p:cNvSpPr>
            <a:spLocks noChangeArrowheads="1"/>
          </p:cNvSpPr>
          <p:nvPr/>
        </p:nvSpPr>
        <p:spPr bwMode="auto">
          <a:xfrm rot="714812">
            <a:off x="3989388" y="1238250"/>
            <a:ext cx="2344737" cy="1157288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26638" name="Oval 14"/>
          <p:cNvSpPr>
            <a:spLocks noChangeArrowheads="1"/>
          </p:cNvSpPr>
          <p:nvPr/>
        </p:nvSpPr>
        <p:spPr bwMode="auto">
          <a:xfrm rot="-2986828">
            <a:off x="3776663" y="2566988"/>
            <a:ext cx="2789237" cy="1830387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26633" name="Freeform 9"/>
          <p:cNvSpPr>
            <a:spLocks/>
          </p:cNvSpPr>
          <p:nvPr/>
        </p:nvSpPr>
        <p:spPr bwMode="auto">
          <a:xfrm>
            <a:off x="4335463" y="3838575"/>
            <a:ext cx="649287" cy="280988"/>
          </a:xfrm>
          <a:custGeom>
            <a:avLst/>
            <a:gdLst>
              <a:gd name="T0" fmla="*/ 2147483647 w 409"/>
              <a:gd name="T1" fmla="*/ 2147483647 h 177"/>
              <a:gd name="T2" fmla="*/ 2147483647 w 409"/>
              <a:gd name="T3" fmla="*/ 2147483647 h 177"/>
              <a:gd name="T4" fmla="*/ 2147483647 w 409"/>
              <a:gd name="T5" fmla="*/ 2147483647 h 177"/>
              <a:gd name="T6" fmla="*/ 0 w 409"/>
              <a:gd name="T7" fmla="*/ 2147483647 h 177"/>
              <a:gd name="T8" fmla="*/ 0 60000 65536"/>
              <a:gd name="T9" fmla="*/ 0 60000 65536"/>
              <a:gd name="T10" fmla="*/ 0 60000 65536"/>
              <a:gd name="T11" fmla="*/ 0 60000 65536"/>
              <a:gd name="T12" fmla="*/ 0 w 409"/>
              <a:gd name="T13" fmla="*/ 0 h 177"/>
              <a:gd name="T14" fmla="*/ 409 w 409"/>
              <a:gd name="T15" fmla="*/ 177 h 17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09" h="177">
                <a:moveTo>
                  <a:pt x="409" y="177"/>
                </a:moveTo>
                <a:cubicBezTo>
                  <a:pt x="407" y="166"/>
                  <a:pt x="399" y="118"/>
                  <a:pt x="391" y="103"/>
                </a:cubicBezTo>
                <a:cubicBezTo>
                  <a:pt x="336" y="5"/>
                  <a:pt x="278" y="27"/>
                  <a:pt x="168" y="19"/>
                </a:cubicBezTo>
                <a:cubicBezTo>
                  <a:pt x="88" y="0"/>
                  <a:pt x="143" y="10"/>
                  <a:pt x="0" y="10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6637" name="AutoShape 13"/>
          <p:cNvSpPr>
            <a:spLocks noChangeArrowheads="1"/>
          </p:cNvSpPr>
          <p:nvPr/>
        </p:nvSpPr>
        <p:spPr bwMode="auto">
          <a:xfrm>
            <a:off x="3635375" y="4652963"/>
            <a:ext cx="1584325" cy="503237"/>
          </a:xfrm>
          <a:prstGeom prst="wedgeRoundRectCallout">
            <a:avLst>
              <a:gd name="adj1" fmla="val -62426"/>
              <a:gd name="adj2" fmla="val -155046"/>
              <a:gd name="adj3" fmla="val 16667"/>
            </a:avLst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Times New Roman" pitchFamily="18" charset="0"/>
                <a:ea typeface="標楷體" pitchFamily="65" charset="-120"/>
              </a:rPr>
              <a:t>林邊溪</a:t>
            </a:r>
          </a:p>
        </p:txBody>
      </p:sp>
      <p:sp>
        <p:nvSpPr>
          <p:cNvPr id="28710" name="AutoShape 10"/>
          <p:cNvSpPr>
            <a:spLocks noChangeArrowheads="1"/>
          </p:cNvSpPr>
          <p:nvPr/>
        </p:nvSpPr>
        <p:spPr bwMode="auto">
          <a:xfrm>
            <a:off x="0" y="3068638"/>
            <a:ext cx="3311525" cy="1081087"/>
          </a:xfrm>
          <a:prstGeom prst="wedgeRoundRectCallout">
            <a:avLst>
              <a:gd name="adj1" fmla="val 98468"/>
              <a:gd name="adj2" fmla="val -166889"/>
              <a:gd name="adj3" fmla="val 16667"/>
            </a:avLst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原本百年前還是</a:t>
            </a: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老祖宗的洪氾平原</a:t>
            </a:r>
          </a:p>
        </p:txBody>
      </p:sp>
      <p:sp>
        <p:nvSpPr>
          <p:cNvPr id="38" name="AutoShape 10"/>
          <p:cNvSpPr>
            <a:spLocks noChangeArrowheads="1"/>
          </p:cNvSpPr>
          <p:nvPr/>
        </p:nvSpPr>
        <p:spPr bwMode="auto">
          <a:xfrm>
            <a:off x="0" y="3068638"/>
            <a:ext cx="3311525" cy="1081087"/>
          </a:xfrm>
          <a:prstGeom prst="wedgeRoundRectCallout">
            <a:avLst>
              <a:gd name="adj1" fmla="val 13759"/>
              <a:gd name="adj2" fmla="val -151120"/>
              <a:gd name="adj3" fmla="val 16667"/>
            </a:avLst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原本百年前還是</a:t>
            </a: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老祖宗的洪氾平原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1000"/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1000"/>
                                        <p:tgtEl>
                                          <p:spTgt spid="266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2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8" dur="2000"/>
                                        <p:tgtEl>
                                          <p:spTgt spid="26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10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1000"/>
                                        <p:tgtEl>
                                          <p:spTgt spid="26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1000"/>
                                        <p:tgtEl>
                                          <p:spTgt spid="26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1000"/>
                                        <p:tgtEl>
                                          <p:spTgt spid="26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6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9" presetClass="exit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dissolve">
                                      <p:cBhvr>
                                        <p:cTn id="59" dur="3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" dur="3000"/>
                                        <p:tgtEl>
                                          <p:spTgt spid="266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2000"/>
                                        <p:tgtEl>
                                          <p:spTgt spid="26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10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000"/>
                            </p:stCondLst>
                            <p:childTnLst>
                              <p:par>
                                <p:cTn id="7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1" grpId="0" animBg="1"/>
      <p:bldP spid="26642" grpId="0" animBg="1"/>
      <p:bldP spid="26627" grpId="0" animBg="1"/>
      <p:bldP spid="26628" grpId="0" animBg="1"/>
      <p:bldP spid="26629" grpId="0" animBg="1"/>
      <p:bldP spid="26629" grpId="1" animBg="1"/>
      <p:bldP spid="26630" grpId="0" animBg="1"/>
      <p:bldP spid="26632" grpId="0" animBg="1"/>
      <p:bldP spid="26635" grpId="0" animBg="1"/>
      <p:bldP spid="26639" grpId="0" animBg="1"/>
      <p:bldP spid="26640" grpId="0" animBg="1"/>
      <p:bldP spid="26641" grpId="0" animBg="1"/>
      <p:bldP spid="26643" grpId="0" animBg="1"/>
      <p:bldP spid="26643" grpId="1" animBg="1"/>
      <p:bldP spid="26644" grpId="0" animBg="1"/>
      <p:bldP spid="26644" grpId="1" animBg="1"/>
      <p:bldP spid="26638" grpId="0" animBg="1"/>
      <p:bldP spid="26638" grpId="1" animBg="1"/>
      <p:bldP spid="26633" grpId="0" animBg="1"/>
      <p:bldP spid="38" grpId="0" animBg="1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4" name="Picture 2" descr="PIC_0172"/>
          <p:cNvPicPr>
            <a:picLocks noChangeAspect="1" noChangeArrowheads="1"/>
          </p:cNvPicPr>
          <p:nvPr/>
        </p:nvPicPr>
        <p:blipFill>
          <a:blip r:embed="rId2" cstate="print">
            <a:lum bright="-30000" contrast="42000"/>
          </a:blip>
          <a:srcRect/>
          <a:stretch>
            <a:fillRect/>
          </a:stretch>
        </p:blipFill>
        <p:spPr bwMode="auto">
          <a:xfrm>
            <a:off x="0" y="692150"/>
            <a:ext cx="9144000" cy="463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27491" name="Line 3"/>
          <p:cNvSpPr>
            <a:spLocks noChangeShapeType="1"/>
          </p:cNvSpPr>
          <p:nvPr/>
        </p:nvSpPr>
        <p:spPr bwMode="auto">
          <a:xfrm>
            <a:off x="684213" y="2347913"/>
            <a:ext cx="504825" cy="288925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492" name="Line 4"/>
          <p:cNvSpPr>
            <a:spLocks noChangeShapeType="1"/>
          </p:cNvSpPr>
          <p:nvPr/>
        </p:nvSpPr>
        <p:spPr bwMode="auto">
          <a:xfrm>
            <a:off x="611188" y="2635250"/>
            <a:ext cx="504825" cy="288925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493" name="Line 5"/>
          <p:cNvSpPr>
            <a:spLocks noChangeShapeType="1"/>
          </p:cNvSpPr>
          <p:nvPr/>
        </p:nvSpPr>
        <p:spPr bwMode="auto">
          <a:xfrm>
            <a:off x="1187450" y="2851150"/>
            <a:ext cx="504825" cy="288925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494" name="Line 6"/>
          <p:cNvSpPr>
            <a:spLocks noChangeShapeType="1"/>
          </p:cNvSpPr>
          <p:nvPr/>
        </p:nvSpPr>
        <p:spPr bwMode="auto">
          <a:xfrm>
            <a:off x="1258888" y="3067050"/>
            <a:ext cx="504825" cy="288925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495" name="Line 7"/>
          <p:cNvSpPr>
            <a:spLocks noChangeShapeType="1"/>
          </p:cNvSpPr>
          <p:nvPr/>
        </p:nvSpPr>
        <p:spPr bwMode="auto">
          <a:xfrm>
            <a:off x="1763713" y="3500438"/>
            <a:ext cx="504825" cy="288925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496" name="Line 8"/>
          <p:cNvSpPr>
            <a:spLocks noChangeShapeType="1"/>
          </p:cNvSpPr>
          <p:nvPr/>
        </p:nvSpPr>
        <p:spPr bwMode="auto">
          <a:xfrm>
            <a:off x="1476375" y="2852738"/>
            <a:ext cx="504825" cy="288925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497" name="Line 9"/>
          <p:cNvSpPr>
            <a:spLocks noChangeShapeType="1"/>
          </p:cNvSpPr>
          <p:nvPr/>
        </p:nvSpPr>
        <p:spPr bwMode="auto">
          <a:xfrm>
            <a:off x="2484438" y="3643313"/>
            <a:ext cx="576262" cy="217487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498" name="Line 10"/>
          <p:cNvSpPr>
            <a:spLocks noChangeShapeType="1"/>
          </p:cNvSpPr>
          <p:nvPr/>
        </p:nvSpPr>
        <p:spPr bwMode="auto">
          <a:xfrm>
            <a:off x="2771775" y="3932238"/>
            <a:ext cx="576263" cy="215900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499" name="Line 11"/>
          <p:cNvSpPr>
            <a:spLocks noChangeShapeType="1"/>
          </p:cNvSpPr>
          <p:nvPr/>
        </p:nvSpPr>
        <p:spPr bwMode="auto">
          <a:xfrm>
            <a:off x="3348038" y="3859213"/>
            <a:ext cx="649287" cy="217487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00" name="Line 12"/>
          <p:cNvSpPr>
            <a:spLocks noChangeShapeType="1"/>
          </p:cNvSpPr>
          <p:nvPr/>
        </p:nvSpPr>
        <p:spPr bwMode="auto">
          <a:xfrm>
            <a:off x="3708400" y="4219575"/>
            <a:ext cx="647700" cy="144463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01" name="Line 13"/>
          <p:cNvSpPr>
            <a:spLocks noChangeShapeType="1"/>
          </p:cNvSpPr>
          <p:nvPr/>
        </p:nvSpPr>
        <p:spPr bwMode="auto">
          <a:xfrm>
            <a:off x="4356100" y="4219575"/>
            <a:ext cx="647700" cy="144463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02" name="Line 14"/>
          <p:cNvSpPr>
            <a:spLocks noChangeShapeType="1"/>
          </p:cNvSpPr>
          <p:nvPr/>
        </p:nvSpPr>
        <p:spPr bwMode="auto">
          <a:xfrm>
            <a:off x="4716463" y="4508500"/>
            <a:ext cx="647700" cy="144463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03" name="Line 15"/>
          <p:cNvSpPr>
            <a:spLocks noChangeShapeType="1"/>
          </p:cNvSpPr>
          <p:nvPr/>
        </p:nvSpPr>
        <p:spPr bwMode="auto">
          <a:xfrm>
            <a:off x="5219700" y="4364038"/>
            <a:ext cx="647700" cy="144462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04" name="Line 16"/>
          <p:cNvSpPr>
            <a:spLocks noChangeShapeType="1"/>
          </p:cNvSpPr>
          <p:nvPr/>
        </p:nvSpPr>
        <p:spPr bwMode="auto">
          <a:xfrm>
            <a:off x="5580063" y="4651375"/>
            <a:ext cx="647700" cy="144463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05" name="Line 17"/>
          <p:cNvSpPr>
            <a:spLocks noChangeShapeType="1"/>
          </p:cNvSpPr>
          <p:nvPr/>
        </p:nvSpPr>
        <p:spPr bwMode="auto">
          <a:xfrm>
            <a:off x="6300788" y="4651375"/>
            <a:ext cx="647700" cy="144463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06" name="Line 18"/>
          <p:cNvSpPr>
            <a:spLocks noChangeShapeType="1"/>
          </p:cNvSpPr>
          <p:nvPr/>
        </p:nvSpPr>
        <p:spPr bwMode="auto">
          <a:xfrm>
            <a:off x="6659563" y="4867275"/>
            <a:ext cx="647700" cy="144463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00371" name="Rectangle 19"/>
          <p:cNvSpPr>
            <a:spLocks noChangeArrowheads="1"/>
          </p:cNvSpPr>
          <p:nvPr/>
        </p:nvSpPr>
        <p:spPr bwMode="auto">
          <a:xfrm>
            <a:off x="900113" y="5516563"/>
            <a:ext cx="7127875" cy="1152525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600" b="1">
                <a:latin typeface="標楷體" pitchFamily="65" charset="-120"/>
                <a:ea typeface="標楷體" pitchFamily="65" charset="-120"/>
              </a:rPr>
              <a:t>林邊與佳冬地區</a:t>
            </a:r>
            <a:r>
              <a:rPr lang="en-US" altLang="zh-TW" sz="3600" b="1"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sz="3600" b="1">
                <a:latin typeface="標楷體" pitchFamily="65" charset="-120"/>
                <a:ea typeface="標楷體" pitchFamily="65" charset="-120"/>
              </a:rPr>
              <a:t>年前</a:t>
            </a:r>
          </a:p>
          <a:p>
            <a:pPr algn="ctr"/>
            <a:r>
              <a:rPr lang="zh-TW" altLang="en-US" sz="3600" b="1">
                <a:latin typeface="標楷體" pitchFamily="65" charset="-120"/>
                <a:ea typeface="標楷體" pitchFamily="65" charset="-120"/>
              </a:rPr>
              <a:t>有許多的自流井（自然湧泉）</a:t>
            </a:r>
          </a:p>
        </p:txBody>
      </p:sp>
      <p:sp>
        <p:nvSpPr>
          <p:cNvPr id="1727508" name="Line 20"/>
          <p:cNvSpPr>
            <a:spLocks noChangeShapeType="1"/>
          </p:cNvSpPr>
          <p:nvPr/>
        </p:nvSpPr>
        <p:spPr bwMode="auto">
          <a:xfrm flipV="1">
            <a:off x="5940425" y="3644900"/>
            <a:ext cx="12700" cy="431800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09" name="Freeform 21"/>
          <p:cNvSpPr>
            <a:spLocks/>
          </p:cNvSpPr>
          <p:nvPr/>
        </p:nvSpPr>
        <p:spPr bwMode="auto">
          <a:xfrm>
            <a:off x="5930900" y="3573463"/>
            <a:ext cx="585788" cy="176212"/>
          </a:xfrm>
          <a:custGeom>
            <a:avLst/>
            <a:gdLst>
              <a:gd name="T0" fmla="*/ 0 w 214"/>
              <a:gd name="T1" fmla="*/ 2147483647 h 74"/>
              <a:gd name="T2" fmla="*/ 2147483647 w 214"/>
              <a:gd name="T3" fmla="*/ 0 h 74"/>
              <a:gd name="T4" fmla="*/ 2147483647 w 214"/>
              <a:gd name="T5" fmla="*/ 2147483647 h 74"/>
              <a:gd name="T6" fmla="*/ 2147483647 w 214"/>
              <a:gd name="T7" fmla="*/ 2147483647 h 74"/>
              <a:gd name="T8" fmla="*/ 0 60000 65536"/>
              <a:gd name="T9" fmla="*/ 0 60000 65536"/>
              <a:gd name="T10" fmla="*/ 0 60000 65536"/>
              <a:gd name="T11" fmla="*/ 0 60000 65536"/>
              <a:gd name="T12" fmla="*/ 0 w 214"/>
              <a:gd name="T13" fmla="*/ 0 h 74"/>
              <a:gd name="T14" fmla="*/ 214 w 214"/>
              <a:gd name="T15" fmla="*/ 74 h 7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4" h="74">
                <a:moveTo>
                  <a:pt x="0" y="74"/>
                </a:moveTo>
                <a:cubicBezTo>
                  <a:pt x="34" y="37"/>
                  <a:pt x="10" y="18"/>
                  <a:pt x="66" y="0"/>
                </a:cubicBezTo>
                <a:cubicBezTo>
                  <a:pt x="107" y="3"/>
                  <a:pt x="148" y="4"/>
                  <a:pt x="189" y="8"/>
                </a:cubicBezTo>
                <a:cubicBezTo>
                  <a:pt x="198" y="9"/>
                  <a:pt x="214" y="16"/>
                  <a:pt x="214" y="16"/>
                </a:cubicBezTo>
              </a:path>
            </a:pathLst>
          </a:custGeom>
          <a:noFill/>
          <a:ln w="19050" cmpd="sng">
            <a:solidFill>
              <a:srgbClr val="000066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10" name="Freeform 22"/>
          <p:cNvSpPr>
            <a:spLocks/>
          </p:cNvSpPr>
          <p:nvPr/>
        </p:nvSpPr>
        <p:spPr bwMode="auto">
          <a:xfrm>
            <a:off x="6035675" y="3605213"/>
            <a:ext cx="481013" cy="255587"/>
          </a:xfrm>
          <a:custGeom>
            <a:avLst/>
            <a:gdLst>
              <a:gd name="T0" fmla="*/ 0 w 197"/>
              <a:gd name="T1" fmla="*/ 0 h 91"/>
              <a:gd name="T2" fmla="*/ 2147483647 w 197"/>
              <a:gd name="T3" fmla="*/ 2147483647 h 91"/>
              <a:gd name="T4" fmla="*/ 2147483647 w 197"/>
              <a:gd name="T5" fmla="*/ 2147483647 h 91"/>
              <a:gd name="T6" fmla="*/ 2147483647 w 197"/>
              <a:gd name="T7" fmla="*/ 2147483647 h 91"/>
              <a:gd name="T8" fmla="*/ 2147483647 w 197"/>
              <a:gd name="T9" fmla="*/ 2147483647 h 9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7"/>
              <a:gd name="T16" fmla="*/ 0 h 91"/>
              <a:gd name="T17" fmla="*/ 197 w 197"/>
              <a:gd name="T18" fmla="*/ 91 h 9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7" h="91">
                <a:moveTo>
                  <a:pt x="0" y="0"/>
                </a:moveTo>
                <a:cubicBezTo>
                  <a:pt x="85" y="11"/>
                  <a:pt x="40" y="0"/>
                  <a:pt x="90" y="17"/>
                </a:cubicBezTo>
                <a:cubicBezTo>
                  <a:pt x="106" y="22"/>
                  <a:pt x="123" y="28"/>
                  <a:pt x="139" y="33"/>
                </a:cubicBezTo>
                <a:cubicBezTo>
                  <a:pt x="147" y="36"/>
                  <a:pt x="164" y="41"/>
                  <a:pt x="164" y="41"/>
                </a:cubicBezTo>
                <a:cubicBezTo>
                  <a:pt x="178" y="55"/>
                  <a:pt x="197" y="70"/>
                  <a:pt x="197" y="91"/>
                </a:cubicBezTo>
              </a:path>
            </a:pathLst>
          </a:custGeom>
          <a:noFill/>
          <a:ln w="19050" cmpd="sng">
            <a:solidFill>
              <a:srgbClr val="000066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11" name="Freeform 23"/>
          <p:cNvSpPr>
            <a:spLocks/>
          </p:cNvSpPr>
          <p:nvPr/>
        </p:nvSpPr>
        <p:spPr bwMode="auto">
          <a:xfrm>
            <a:off x="6061075" y="3592513"/>
            <a:ext cx="417513" cy="130175"/>
          </a:xfrm>
          <a:custGeom>
            <a:avLst/>
            <a:gdLst>
              <a:gd name="T0" fmla="*/ 0 w 263"/>
              <a:gd name="T1" fmla="*/ 0 h 82"/>
              <a:gd name="T2" fmla="*/ 2147483647 w 263"/>
              <a:gd name="T3" fmla="*/ 2147483647 h 82"/>
              <a:gd name="T4" fmla="*/ 2147483647 w 263"/>
              <a:gd name="T5" fmla="*/ 2147483647 h 82"/>
              <a:gd name="T6" fmla="*/ 2147483647 w 263"/>
              <a:gd name="T7" fmla="*/ 2147483647 h 82"/>
              <a:gd name="T8" fmla="*/ 0 60000 65536"/>
              <a:gd name="T9" fmla="*/ 0 60000 65536"/>
              <a:gd name="T10" fmla="*/ 0 60000 65536"/>
              <a:gd name="T11" fmla="*/ 0 60000 65536"/>
              <a:gd name="T12" fmla="*/ 0 w 263"/>
              <a:gd name="T13" fmla="*/ 0 h 82"/>
              <a:gd name="T14" fmla="*/ 263 w 263"/>
              <a:gd name="T15" fmla="*/ 82 h 8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63" h="82">
                <a:moveTo>
                  <a:pt x="0" y="0"/>
                </a:moveTo>
                <a:cubicBezTo>
                  <a:pt x="58" y="3"/>
                  <a:pt x="116" y="0"/>
                  <a:pt x="173" y="8"/>
                </a:cubicBezTo>
                <a:cubicBezTo>
                  <a:pt x="181" y="9"/>
                  <a:pt x="183" y="20"/>
                  <a:pt x="189" y="25"/>
                </a:cubicBezTo>
                <a:cubicBezTo>
                  <a:pt x="226" y="52"/>
                  <a:pt x="235" y="54"/>
                  <a:pt x="263" y="82"/>
                </a:cubicBezTo>
              </a:path>
            </a:pathLst>
          </a:custGeom>
          <a:noFill/>
          <a:ln w="19050" cmpd="sng">
            <a:solidFill>
              <a:srgbClr val="000066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12" name="Freeform 24"/>
          <p:cNvSpPr>
            <a:spLocks/>
          </p:cNvSpPr>
          <p:nvPr/>
        </p:nvSpPr>
        <p:spPr bwMode="auto">
          <a:xfrm>
            <a:off x="6084888" y="3573463"/>
            <a:ext cx="503237" cy="142875"/>
          </a:xfrm>
          <a:custGeom>
            <a:avLst/>
            <a:gdLst>
              <a:gd name="T0" fmla="*/ 0 w 181"/>
              <a:gd name="T1" fmla="*/ 0 h 90"/>
              <a:gd name="T2" fmla="*/ 2147483647 w 181"/>
              <a:gd name="T3" fmla="*/ 2147483647 h 90"/>
              <a:gd name="T4" fmla="*/ 2147483647 w 181"/>
              <a:gd name="T5" fmla="*/ 2147483647 h 90"/>
              <a:gd name="T6" fmla="*/ 0 60000 65536"/>
              <a:gd name="T7" fmla="*/ 0 60000 65536"/>
              <a:gd name="T8" fmla="*/ 0 60000 65536"/>
              <a:gd name="T9" fmla="*/ 0 w 181"/>
              <a:gd name="T10" fmla="*/ 0 h 90"/>
              <a:gd name="T11" fmla="*/ 181 w 181"/>
              <a:gd name="T12" fmla="*/ 90 h 9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81" h="90">
                <a:moveTo>
                  <a:pt x="0" y="0"/>
                </a:moveTo>
                <a:cubicBezTo>
                  <a:pt x="53" y="15"/>
                  <a:pt x="106" y="30"/>
                  <a:pt x="136" y="45"/>
                </a:cubicBezTo>
                <a:cubicBezTo>
                  <a:pt x="166" y="60"/>
                  <a:pt x="166" y="83"/>
                  <a:pt x="181" y="90"/>
                </a:cubicBezTo>
              </a:path>
            </a:pathLst>
          </a:custGeom>
          <a:noFill/>
          <a:ln w="19050" cmpd="sng">
            <a:solidFill>
              <a:srgbClr val="000066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13" name="Line 25"/>
          <p:cNvSpPr>
            <a:spLocks noChangeShapeType="1"/>
          </p:cNvSpPr>
          <p:nvPr/>
        </p:nvSpPr>
        <p:spPr bwMode="auto">
          <a:xfrm flipV="1">
            <a:off x="5940425" y="4102100"/>
            <a:ext cx="12700" cy="431800"/>
          </a:xfrm>
          <a:prstGeom prst="line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00378" name="Rectangle 26"/>
          <p:cNvSpPr>
            <a:spLocks noChangeArrowheads="1"/>
          </p:cNvSpPr>
          <p:nvPr/>
        </p:nvSpPr>
        <p:spPr bwMode="auto">
          <a:xfrm>
            <a:off x="395288" y="5021263"/>
            <a:ext cx="11525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TW" altLang="zh-TW"/>
          </a:p>
        </p:txBody>
      </p:sp>
      <p:sp>
        <p:nvSpPr>
          <p:cNvPr id="100379" name="Rectangle 27"/>
          <p:cNvSpPr>
            <a:spLocks noChangeArrowheads="1"/>
          </p:cNvSpPr>
          <p:nvPr/>
        </p:nvSpPr>
        <p:spPr bwMode="auto">
          <a:xfrm>
            <a:off x="5508625" y="5024438"/>
            <a:ext cx="11525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27516" name="Line 28"/>
          <p:cNvSpPr>
            <a:spLocks noChangeShapeType="1"/>
          </p:cNvSpPr>
          <p:nvPr/>
        </p:nvSpPr>
        <p:spPr bwMode="auto">
          <a:xfrm>
            <a:off x="179388" y="333375"/>
            <a:ext cx="0" cy="1727200"/>
          </a:xfrm>
          <a:prstGeom prst="line">
            <a:avLst/>
          </a:prstGeom>
          <a:noFill/>
          <a:ln w="38100">
            <a:solidFill>
              <a:srgbClr val="33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17" name="Line 29"/>
          <p:cNvSpPr>
            <a:spLocks noChangeShapeType="1"/>
          </p:cNvSpPr>
          <p:nvPr/>
        </p:nvSpPr>
        <p:spPr bwMode="auto">
          <a:xfrm>
            <a:off x="323850" y="260350"/>
            <a:ext cx="0" cy="1727200"/>
          </a:xfrm>
          <a:prstGeom prst="line">
            <a:avLst/>
          </a:prstGeom>
          <a:noFill/>
          <a:ln w="38100">
            <a:solidFill>
              <a:srgbClr val="33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18" name="Line 30"/>
          <p:cNvSpPr>
            <a:spLocks noChangeShapeType="1"/>
          </p:cNvSpPr>
          <p:nvPr/>
        </p:nvSpPr>
        <p:spPr bwMode="auto">
          <a:xfrm>
            <a:off x="684213" y="260350"/>
            <a:ext cx="0" cy="1727200"/>
          </a:xfrm>
          <a:prstGeom prst="line">
            <a:avLst/>
          </a:prstGeom>
          <a:noFill/>
          <a:ln w="38100">
            <a:solidFill>
              <a:srgbClr val="33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19" name="Line 31"/>
          <p:cNvSpPr>
            <a:spLocks noChangeShapeType="1"/>
          </p:cNvSpPr>
          <p:nvPr/>
        </p:nvSpPr>
        <p:spPr bwMode="auto">
          <a:xfrm>
            <a:off x="827088" y="261938"/>
            <a:ext cx="0" cy="1727200"/>
          </a:xfrm>
          <a:prstGeom prst="line">
            <a:avLst/>
          </a:prstGeom>
          <a:noFill/>
          <a:ln w="38100">
            <a:solidFill>
              <a:srgbClr val="33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20" name="Line 32"/>
          <p:cNvSpPr>
            <a:spLocks noChangeShapeType="1"/>
          </p:cNvSpPr>
          <p:nvPr/>
        </p:nvSpPr>
        <p:spPr bwMode="auto">
          <a:xfrm>
            <a:off x="984250" y="260350"/>
            <a:ext cx="0" cy="1727200"/>
          </a:xfrm>
          <a:prstGeom prst="line">
            <a:avLst/>
          </a:prstGeom>
          <a:noFill/>
          <a:ln w="38100">
            <a:solidFill>
              <a:srgbClr val="3333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00385" name="Rectangle 33"/>
          <p:cNvSpPr>
            <a:spLocks noChangeArrowheads="1"/>
          </p:cNvSpPr>
          <p:nvPr/>
        </p:nvSpPr>
        <p:spPr bwMode="auto">
          <a:xfrm>
            <a:off x="1116013" y="25400"/>
            <a:ext cx="7056437" cy="908050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200" b="1">
                <a:latin typeface="Verdana" pitchFamily="34" charset="0"/>
                <a:ea typeface="標楷體" pitchFamily="65" charset="-120"/>
              </a:rPr>
              <a:t>洪氾平原內洪水迅速下滲補注地下水</a:t>
            </a:r>
          </a:p>
        </p:txBody>
      </p:sp>
      <p:sp>
        <p:nvSpPr>
          <p:cNvPr id="1727522" name="Line 34"/>
          <p:cNvSpPr>
            <a:spLocks noChangeShapeType="1"/>
          </p:cNvSpPr>
          <p:nvPr/>
        </p:nvSpPr>
        <p:spPr bwMode="auto">
          <a:xfrm flipH="1">
            <a:off x="1042988" y="908050"/>
            <a:ext cx="574675" cy="1079500"/>
          </a:xfrm>
          <a:prstGeom prst="line">
            <a:avLst/>
          </a:prstGeom>
          <a:noFill/>
          <a:ln w="57150">
            <a:solidFill>
              <a:srgbClr val="8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7523" name="AutoShape 35"/>
          <p:cNvSpPr>
            <a:spLocks noChangeArrowheads="1"/>
          </p:cNvSpPr>
          <p:nvPr/>
        </p:nvSpPr>
        <p:spPr bwMode="auto">
          <a:xfrm>
            <a:off x="5003800" y="981075"/>
            <a:ext cx="2989263" cy="1296988"/>
          </a:xfrm>
          <a:prstGeom prst="wedgeRoundRectCallout">
            <a:avLst>
              <a:gd name="adj1" fmla="val -102153"/>
              <a:gd name="adj2" fmla="val 183417"/>
              <a:gd name="adj3" fmla="val 1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3600" b="1">
                <a:ea typeface="標楷體" pitchFamily="65" charset="-120"/>
              </a:rPr>
              <a:t>孕育屏東豐美的地下水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727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1727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500"/>
                                        <p:tgtEl>
                                          <p:spTgt spid="1727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1727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500"/>
                                        <p:tgtEl>
                                          <p:spTgt spid="1727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500"/>
                                        <p:tgtEl>
                                          <p:spTgt spid="1727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8" dur="500"/>
                                        <p:tgtEl>
                                          <p:spTgt spid="1727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1727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4" dur="500"/>
                                        <p:tgtEl>
                                          <p:spTgt spid="1727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7" dur="500"/>
                                        <p:tgtEl>
                                          <p:spTgt spid="1727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1" dur="500"/>
                                        <p:tgtEl>
                                          <p:spTgt spid="1727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4" dur="500"/>
                                        <p:tgtEl>
                                          <p:spTgt spid="1727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7" dur="500"/>
                                        <p:tgtEl>
                                          <p:spTgt spid="1727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1" dur="500"/>
                                        <p:tgtEl>
                                          <p:spTgt spid="1727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4" dur="500"/>
                                        <p:tgtEl>
                                          <p:spTgt spid="1727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8" dur="500"/>
                                        <p:tgtEl>
                                          <p:spTgt spid="1727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8" presetClass="entr" presetSubtype="3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1" dur="500"/>
                                        <p:tgtEl>
                                          <p:spTgt spid="1727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4" dur="500"/>
                                        <p:tgtEl>
                                          <p:spTgt spid="1727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7" dur="500"/>
                                        <p:tgtEl>
                                          <p:spTgt spid="1727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500"/>
                            </p:stCondLst>
                            <p:childTnLst>
                              <p:par>
                                <p:cTn id="69" presetID="18" presetClass="entr" presetSubtype="6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1" dur="500"/>
                                        <p:tgtEl>
                                          <p:spTgt spid="1727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4" dur="500"/>
                                        <p:tgtEl>
                                          <p:spTgt spid="1727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7" dur="500"/>
                                        <p:tgtEl>
                                          <p:spTgt spid="1727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80" dur="500"/>
                                        <p:tgtEl>
                                          <p:spTgt spid="1727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3" dur="1000"/>
                                        <p:tgtEl>
                                          <p:spTgt spid="1727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6" dur="1000"/>
                                        <p:tgtEl>
                                          <p:spTgt spid="1727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9" dur="1000"/>
                                        <p:tgtEl>
                                          <p:spTgt spid="1727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2" dur="1000"/>
                                        <p:tgtEl>
                                          <p:spTgt spid="1727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5" dur="1000"/>
                                        <p:tgtEl>
                                          <p:spTgt spid="1727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7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500"/>
                                        <p:tgtEl>
                                          <p:spTgt spid="1727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7491" grpId="0" animBg="1"/>
      <p:bldP spid="1727492" grpId="0" animBg="1"/>
      <p:bldP spid="1727493" grpId="0" animBg="1"/>
      <p:bldP spid="1727494" grpId="0" animBg="1"/>
      <p:bldP spid="1727495" grpId="0" animBg="1"/>
      <p:bldP spid="1727496" grpId="0" animBg="1"/>
      <p:bldP spid="1727497" grpId="0" animBg="1"/>
      <p:bldP spid="1727498" grpId="0" animBg="1"/>
      <p:bldP spid="1727499" grpId="0" animBg="1"/>
      <p:bldP spid="1727500" grpId="0" animBg="1"/>
      <p:bldP spid="1727501" grpId="0" animBg="1"/>
      <p:bldP spid="1727502" grpId="0" animBg="1"/>
      <p:bldP spid="1727503" grpId="0" animBg="1"/>
      <p:bldP spid="1727504" grpId="0" animBg="1"/>
      <p:bldP spid="1727505" grpId="0" animBg="1"/>
      <p:bldP spid="1727506" grpId="0" animBg="1"/>
      <p:bldP spid="1727508" grpId="0" animBg="1"/>
      <p:bldP spid="1727509" grpId="0" animBg="1"/>
      <p:bldP spid="1727510" grpId="0" animBg="1"/>
      <p:bldP spid="1727511" grpId="0" animBg="1"/>
      <p:bldP spid="1727512" grpId="0" animBg="1"/>
      <p:bldP spid="1727513" grpId="0" animBg="1"/>
      <p:bldP spid="1727516" grpId="0" animBg="1"/>
      <p:bldP spid="1727517" grpId="0" animBg="1"/>
      <p:bldP spid="1727518" grpId="0" animBg="1"/>
      <p:bldP spid="1727519" grpId="0" animBg="1"/>
      <p:bldP spid="1727520" grpId="0" animBg="1"/>
      <p:bldP spid="1727522" grpId="0" animBg="1"/>
      <p:bldP spid="1727523" grpId="0" animBg="1"/>
    </p:bld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8" name="Picture 2" descr="IMG_076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88640"/>
            <a:ext cx="5184775" cy="3889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1379" name="Picture 3" descr="IMG_076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36912"/>
            <a:ext cx="5091112" cy="38179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728516" name="Rectangle 4"/>
          <p:cNvSpPr>
            <a:spLocks noChangeArrowheads="1"/>
          </p:cNvSpPr>
          <p:nvPr/>
        </p:nvSpPr>
        <p:spPr bwMode="auto">
          <a:xfrm>
            <a:off x="250825" y="981075"/>
            <a:ext cx="3240088" cy="1152525"/>
          </a:xfrm>
          <a:prstGeom prst="rect">
            <a:avLst/>
          </a:prstGeom>
          <a:solidFill>
            <a:srgbClr val="800000"/>
          </a:solidFill>
          <a:ln w="9525">
            <a:solidFill>
              <a:srgbClr val="FFFF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佳冬甚至有</a:t>
            </a:r>
          </a:p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湧泉游泳池</a:t>
            </a:r>
          </a:p>
        </p:txBody>
      </p:sp>
      <p:pic>
        <p:nvPicPr>
          <p:cNvPr id="1971201" name="Picture 1" descr="C:\Users\luty\Desktop\2014演講\IMG_20140808_2037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3" y="644590"/>
            <a:ext cx="4657580" cy="6213410"/>
          </a:xfrm>
          <a:prstGeom prst="rect">
            <a:avLst/>
          </a:prstGeom>
          <a:noFill/>
        </p:spPr>
      </p:pic>
      <p:sp>
        <p:nvSpPr>
          <p:cNvPr id="6" name="橢圓 5"/>
          <p:cNvSpPr/>
          <p:nvPr/>
        </p:nvSpPr>
        <p:spPr bwMode="auto">
          <a:xfrm>
            <a:off x="5940152" y="1844824"/>
            <a:ext cx="792088" cy="2880320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1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71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95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00113" y="476250"/>
            <a:ext cx="7772400" cy="1371600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6000" smtClean="0"/>
              <a:t>深刻的反省！</a:t>
            </a:r>
          </a:p>
        </p:txBody>
      </p:sp>
      <p:sp>
        <p:nvSpPr>
          <p:cNvPr id="172953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205038"/>
            <a:ext cx="8424862" cy="3960812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4800" smtClean="0"/>
              <a:t>日本 </a:t>
            </a:r>
            <a:r>
              <a:rPr lang="en-US" altLang="zh-TW" sz="4800" smtClean="0"/>
              <a:t>1895</a:t>
            </a:r>
            <a:r>
              <a:rPr lang="zh-TW" altLang="en-US" sz="4800" smtClean="0"/>
              <a:t>年佔領台灣，開始十年超過上千專業人力對全台的環境大調查，</a:t>
            </a:r>
            <a:r>
              <a:rPr lang="en-US" altLang="zh-TW" sz="4800" smtClean="0"/>
              <a:t>60</a:t>
            </a:r>
            <a:r>
              <a:rPr lang="zh-TW" altLang="en-US" sz="4800" smtClean="0"/>
              <a:t>幾年我們對自己土地紋理的調查與了解，遠低於「工程至上」的建設經費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76250"/>
            <a:ext cx="9144000" cy="604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AutoShape 3"/>
          <p:cNvSpPr>
            <a:spLocks noChangeArrowheads="1"/>
          </p:cNvSpPr>
          <p:nvPr/>
        </p:nvSpPr>
        <p:spPr bwMode="auto">
          <a:xfrm>
            <a:off x="250825" y="4005263"/>
            <a:ext cx="3889375" cy="2016125"/>
          </a:xfrm>
          <a:prstGeom prst="wedgeRoundRectCallout">
            <a:avLst>
              <a:gd name="adj1" fmla="val 68898"/>
              <a:gd name="adj2" fmla="val -75514"/>
              <a:gd name="adj3" fmla="val 16667"/>
            </a:avLst>
          </a:prstGeom>
          <a:solidFill>
            <a:srgbClr val="FF3300">
              <a:alpha val="52156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800" b="1">
                <a:latin typeface="標楷體" pitchFamily="65" charset="-120"/>
                <a:ea typeface="標楷體" pitchFamily="65" charset="-120"/>
              </a:rPr>
              <a:t>超過</a:t>
            </a:r>
            <a:r>
              <a:rPr lang="en-US" altLang="zh-TW" sz="2800" b="1">
                <a:latin typeface="標楷體" pitchFamily="65" charset="-120"/>
                <a:ea typeface="標楷體" pitchFamily="65" charset="-120"/>
              </a:rPr>
              <a:t>3000</a:t>
            </a:r>
            <a:r>
              <a:rPr lang="zh-TW" altLang="en-US" sz="2800" b="1">
                <a:latin typeface="標楷體" pitchFamily="65" charset="-120"/>
                <a:ea typeface="標楷體" pitchFamily="65" charset="-120"/>
              </a:rPr>
              <a:t>公頃</a:t>
            </a:r>
          </a:p>
          <a:p>
            <a:pPr algn="ctr"/>
            <a:r>
              <a:rPr lang="zh-TW" altLang="en-US" sz="2800" b="1">
                <a:latin typeface="標楷體" pitchFamily="65" charset="-120"/>
                <a:ea typeface="標楷體" pitchFamily="65" charset="-120"/>
              </a:rPr>
              <a:t>變為台糖甘蔗園</a:t>
            </a:r>
          </a:p>
          <a:p>
            <a:pPr algn="ctr"/>
            <a:r>
              <a:rPr lang="zh-TW" altLang="en-US" sz="2800" b="1">
                <a:latin typeface="標楷體" pitchFamily="65" charset="-120"/>
                <a:ea typeface="標楷體" pitchFamily="65" charset="-120"/>
              </a:rPr>
              <a:t>不但無法補注地下水</a:t>
            </a:r>
          </a:p>
          <a:p>
            <a:pPr algn="ctr"/>
            <a:r>
              <a:rPr lang="zh-TW" altLang="en-US" sz="2800" b="1">
                <a:latin typeface="標楷體" pitchFamily="65" charset="-120"/>
                <a:ea typeface="標楷體" pitchFamily="65" charset="-120"/>
              </a:rPr>
              <a:t>更需抽取地下水灌溉</a:t>
            </a:r>
          </a:p>
        </p:txBody>
      </p:sp>
      <p:sp>
        <p:nvSpPr>
          <p:cNvPr id="27652" name="Oval 4"/>
          <p:cNvSpPr>
            <a:spLocks noChangeArrowheads="1"/>
          </p:cNvSpPr>
          <p:nvPr/>
        </p:nvSpPr>
        <p:spPr bwMode="auto">
          <a:xfrm rot="-606035">
            <a:off x="4572000" y="2276475"/>
            <a:ext cx="1952625" cy="430213"/>
          </a:xfrm>
          <a:prstGeom prst="ellipse">
            <a:avLst/>
          </a:prstGeom>
          <a:noFill/>
          <a:ln w="38100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27653" name="AutoShape 5"/>
          <p:cNvSpPr>
            <a:spLocks noChangeArrowheads="1"/>
          </p:cNvSpPr>
          <p:nvPr/>
        </p:nvSpPr>
        <p:spPr bwMode="auto">
          <a:xfrm>
            <a:off x="6084888" y="3500438"/>
            <a:ext cx="2879725" cy="865187"/>
          </a:xfrm>
          <a:prstGeom prst="wedgeRoundRectCallout">
            <a:avLst>
              <a:gd name="adj1" fmla="val -68509"/>
              <a:gd name="adj2" fmla="val -169301"/>
              <a:gd name="adj3" fmla="val 16667"/>
            </a:avLst>
          </a:prstGeom>
          <a:gradFill rotWithShape="1">
            <a:gsLst>
              <a:gs pos="0">
                <a:srgbClr val="FFFF00">
                  <a:alpha val="53998"/>
                </a:srgbClr>
              </a:gs>
              <a:gs pos="100000">
                <a:srgbClr val="767600">
                  <a:alpha val="67998"/>
                </a:srgbClr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民國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64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年施作</a:t>
            </a:r>
          </a:p>
          <a:p>
            <a:pPr algn="ctr"/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貽禍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多年的堤防</a:t>
            </a:r>
          </a:p>
        </p:txBody>
      </p:sp>
      <p:sp>
        <p:nvSpPr>
          <p:cNvPr id="27654" name="AutoShape 6"/>
          <p:cNvSpPr>
            <a:spLocks noChangeArrowheads="1"/>
          </p:cNvSpPr>
          <p:nvPr/>
        </p:nvSpPr>
        <p:spPr bwMode="auto">
          <a:xfrm>
            <a:off x="684213" y="1916113"/>
            <a:ext cx="3311525" cy="1081087"/>
          </a:xfrm>
          <a:prstGeom prst="wedgeRoundRectCallout">
            <a:avLst>
              <a:gd name="adj1" fmla="val 82838"/>
              <a:gd name="adj2" fmla="val 68796"/>
              <a:gd name="adj3" fmla="val 16667"/>
            </a:avLst>
          </a:prstGeom>
          <a:solidFill>
            <a:srgbClr val="0066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原本幾百年來</a:t>
            </a: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老祖宗的洪氾平原</a:t>
            </a: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539750" y="188913"/>
            <a:ext cx="7920038" cy="647700"/>
          </a:xfrm>
          <a:prstGeom prst="rect">
            <a:avLst/>
          </a:prstGeom>
          <a:gradFill rotWithShape="1">
            <a:gsLst>
              <a:gs pos="0">
                <a:srgbClr val="000099">
                  <a:alpha val="60001"/>
                </a:srgbClr>
              </a:gs>
              <a:gs pos="100000">
                <a:srgbClr val="00004F">
                  <a:alpha val="79999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ea typeface="標楷體" pitchFamily="65" charset="-120"/>
              </a:rPr>
              <a:t>由於對土地歷史紋裡的不瞭解，而鑄成的錯誤</a:t>
            </a:r>
          </a:p>
        </p:txBody>
      </p:sp>
      <p:cxnSp>
        <p:nvCxnSpPr>
          <p:cNvPr id="9" name="直線接點 8"/>
          <p:cNvCxnSpPr/>
          <p:nvPr/>
        </p:nvCxnSpPr>
        <p:spPr>
          <a:xfrm flipH="1">
            <a:off x="5019675" y="2363788"/>
            <a:ext cx="1223963" cy="1444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接點 10"/>
          <p:cNvCxnSpPr/>
          <p:nvPr/>
        </p:nvCxnSpPr>
        <p:spPr>
          <a:xfrm flipH="1">
            <a:off x="4787900" y="2492375"/>
            <a:ext cx="288925" cy="288925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8" presetClass="entr" presetSubtype="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6" dur="20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animBg="1"/>
      <p:bldP spid="27652" grpId="0" animBg="1"/>
      <p:bldP spid="27653" grpId="0" animBg="1"/>
      <p:bldP spid="27654" grpId="0" animBg="1"/>
    </p:bld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/>
          <p:cNvPicPr>
            <a:picLocks noChangeAspect="1" noChangeArrowheads="1"/>
          </p:cNvPicPr>
          <p:nvPr/>
        </p:nvPicPr>
        <p:blipFill>
          <a:blip r:embed="rId2" cstate="print"/>
          <a:srcRect l="2017" t="14388" r="9196" b="6250"/>
          <a:stretch>
            <a:fillRect/>
          </a:stretch>
        </p:blipFill>
        <p:spPr bwMode="auto">
          <a:xfrm>
            <a:off x="115888" y="612775"/>
            <a:ext cx="8940800" cy="599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6947" name="Freeform 3"/>
          <p:cNvSpPr>
            <a:spLocks/>
          </p:cNvSpPr>
          <p:nvPr/>
        </p:nvSpPr>
        <p:spPr bwMode="auto">
          <a:xfrm>
            <a:off x="5516563" y="752475"/>
            <a:ext cx="3475037" cy="2244725"/>
          </a:xfrm>
          <a:custGeom>
            <a:avLst/>
            <a:gdLst>
              <a:gd name="T0" fmla="*/ 2147483647 w 2137"/>
              <a:gd name="T1" fmla="*/ 0 h 1393"/>
              <a:gd name="T2" fmla="*/ 2147483647 w 2137"/>
              <a:gd name="T3" fmla="*/ 2147483647 h 1393"/>
              <a:gd name="T4" fmla="*/ 2147483647 w 2137"/>
              <a:gd name="T5" fmla="*/ 2147483647 h 1393"/>
              <a:gd name="T6" fmla="*/ 2147483647 w 2137"/>
              <a:gd name="T7" fmla="*/ 2147483647 h 1393"/>
              <a:gd name="T8" fmla="*/ 2147483647 w 2137"/>
              <a:gd name="T9" fmla="*/ 2147483647 h 1393"/>
              <a:gd name="T10" fmla="*/ 2147483647 w 2137"/>
              <a:gd name="T11" fmla="*/ 2147483647 h 1393"/>
              <a:gd name="T12" fmla="*/ 2147483647 w 2137"/>
              <a:gd name="T13" fmla="*/ 2147483647 h 1393"/>
              <a:gd name="T14" fmla="*/ 2147483647 w 2137"/>
              <a:gd name="T15" fmla="*/ 2147483647 h 1393"/>
              <a:gd name="T16" fmla="*/ 2147483647 w 2137"/>
              <a:gd name="T17" fmla="*/ 2147483647 h 1393"/>
              <a:gd name="T18" fmla="*/ 2147483647 w 2137"/>
              <a:gd name="T19" fmla="*/ 2147483647 h 1393"/>
              <a:gd name="T20" fmla="*/ 2147483647 w 2137"/>
              <a:gd name="T21" fmla="*/ 2147483647 h 1393"/>
              <a:gd name="T22" fmla="*/ 2147483647 w 2137"/>
              <a:gd name="T23" fmla="*/ 2147483647 h 1393"/>
              <a:gd name="T24" fmla="*/ 2147483647 w 2137"/>
              <a:gd name="T25" fmla="*/ 2147483647 h 1393"/>
              <a:gd name="T26" fmla="*/ 2147483647 w 2137"/>
              <a:gd name="T27" fmla="*/ 2147483647 h 1393"/>
              <a:gd name="T28" fmla="*/ 2147483647 w 2137"/>
              <a:gd name="T29" fmla="*/ 2147483647 h 1393"/>
              <a:gd name="T30" fmla="*/ 2147483647 w 2137"/>
              <a:gd name="T31" fmla="*/ 2147483647 h 1393"/>
              <a:gd name="T32" fmla="*/ 2147483647 w 2137"/>
              <a:gd name="T33" fmla="*/ 2147483647 h 1393"/>
              <a:gd name="T34" fmla="*/ 2147483647 w 2137"/>
              <a:gd name="T35" fmla="*/ 2147483647 h 1393"/>
              <a:gd name="T36" fmla="*/ 2147483647 w 2137"/>
              <a:gd name="T37" fmla="*/ 2147483647 h 1393"/>
              <a:gd name="T38" fmla="*/ 2147483647 w 2137"/>
              <a:gd name="T39" fmla="*/ 2147483647 h 1393"/>
              <a:gd name="T40" fmla="*/ 2147483647 w 2137"/>
              <a:gd name="T41" fmla="*/ 2147483647 h 1393"/>
              <a:gd name="T42" fmla="*/ 2147483647 w 2137"/>
              <a:gd name="T43" fmla="*/ 2147483647 h 1393"/>
              <a:gd name="T44" fmla="*/ 2147483647 w 2137"/>
              <a:gd name="T45" fmla="*/ 2147483647 h 1393"/>
              <a:gd name="T46" fmla="*/ 2147483647 w 2137"/>
              <a:gd name="T47" fmla="*/ 2147483647 h 1393"/>
              <a:gd name="T48" fmla="*/ 2147483647 w 2137"/>
              <a:gd name="T49" fmla="*/ 2147483647 h 1393"/>
              <a:gd name="T50" fmla="*/ 2147483647 w 2137"/>
              <a:gd name="T51" fmla="*/ 2147483647 h 1393"/>
              <a:gd name="T52" fmla="*/ 2147483647 w 2137"/>
              <a:gd name="T53" fmla="*/ 2147483647 h 1393"/>
              <a:gd name="T54" fmla="*/ 2147483647 w 2137"/>
              <a:gd name="T55" fmla="*/ 2147483647 h 1393"/>
              <a:gd name="T56" fmla="*/ 0 w 2137"/>
              <a:gd name="T57" fmla="*/ 2147483647 h 1393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2137"/>
              <a:gd name="T88" fmla="*/ 0 h 1393"/>
              <a:gd name="T89" fmla="*/ 2137 w 2137"/>
              <a:gd name="T90" fmla="*/ 1393 h 1393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2137" h="1393">
                <a:moveTo>
                  <a:pt x="2137" y="0"/>
                </a:moveTo>
                <a:cubicBezTo>
                  <a:pt x="2089" y="7"/>
                  <a:pt x="2053" y="16"/>
                  <a:pt x="2007" y="28"/>
                </a:cubicBezTo>
                <a:cubicBezTo>
                  <a:pt x="1976" y="48"/>
                  <a:pt x="1963" y="72"/>
                  <a:pt x="1933" y="93"/>
                </a:cubicBezTo>
                <a:cubicBezTo>
                  <a:pt x="1887" y="161"/>
                  <a:pt x="1930" y="113"/>
                  <a:pt x="1775" y="130"/>
                </a:cubicBezTo>
                <a:cubicBezTo>
                  <a:pt x="1753" y="132"/>
                  <a:pt x="1732" y="142"/>
                  <a:pt x="1710" y="148"/>
                </a:cubicBezTo>
                <a:cubicBezTo>
                  <a:pt x="1691" y="154"/>
                  <a:pt x="1654" y="167"/>
                  <a:pt x="1654" y="167"/>
                </a:cubicBezTo>
                <a:cubicBezTo>
                  <a:pt x="1620" y="164"/>
                  <a:pt x="1585" y="168"/>
                  <a:pt x="1552" y="158"/>
                </a:cubicBezTo>
                <a:cubicBezTo>
                  <a:pt x="1531" y="152"/>
                  <a:pt x="1515" y="133"/>
                  <a:pt x="1496" y="121"/>
                </a:cubicBezTo>
                <a:cubicBezTo>
                  <a:pt x="1487" y="115"/>
                  <a:pt x="1479" y="105"/>
                  <a:pt x="1468" y="102"/>
                </a:cubicBezTo>
                <a:cubicBezTo>
                  <a:pt x="1407" y="82"/>
                  <a:pt x="1344" y="68"/>
                  <a:pt x="1283" y="46"/>
                </a:cubicBezTo>
                <a:cubicBezTo>
                  <a:pt x="1168" y="49"/>
                  <a:pt x="1053" y="47"/>
                  <a:pt x="939" y="56"/>
                </a:cubicBezTo>
                <a:cubicBezTo>
                  <a:pt x="904" y="59"/>
                  <a:pt x="903" y="132"/>
                  <a:pt x="864" y="158"/>
                </a:cubicBezTo>
                <a:cubicBezTo>
                  <a:pt x="844" y="189"/>
                  <a:pt x="819" y="211"/>
                  <a:pt x="799" y="241"/>
                </a:cubicBezTo>
                <a:cubicBezTo>
                  <a:pt x="774" y="320"/>
                  <a:pt x="812" y="368"/>
                  <a:pt x="837" y="436"/>
                </a:cubicBezTo>
                <a:cubicBezTo>
                  <a:pt x="856" y="576"/>
                  <a:pt x="841" y="525"/>
                  <a:pt x="864" y="594"/>
                </a:cubicBezTo>
                <a:cubicBezTo>
                  <a:pt x="856" y="848"/>
                  <a:pt x="939" y="909"/>
                  <a:pt x="762" y="882"/>
                </a:cubicBezTo>
                <a:cubicBezTo>
                  <a:pt x="721" y="869"/>
                  <a:pt x="691" y="849"/>
                  <a:pt x="651" y="836"/>
                </a:cubicBezTo>
                <a:cubicBezTo>
                  <a:pt x="586" y="839"/>
                  <a:pt x="520" y="833"/>
                  <a:pt x="456" y="845"/>
                </a:cubicBezTo>
                <a:cubicBezTo>
                  <a:pt x="434" y="849"/>
                  <a:pt x="400" y="882"/>
                  <a:pt x="400" y="882"/>
                </a:cubicBezTo>
                <a:cubicBezTo>
                  <a:pt x="378" y="947"/>
                  <a:pt x="400" y="932"/>
                  <a:pt x="354" y="947"/>
                </a:cubicBezTo>
                <a:cubicBezTo>
                  <a:pt x="289" y="991"/>
                  <a:pt x="311" y="967"/>
                  <a:pt x="279" y="1012"/>
                </a:cubicBezTo>
                <a:cubicBezTo>
                  <a:pt x="269" y="1055"/>
                  <a:pt x="270" y="1071"/>
                  <a:pt x="233" y="1096"/>
                </a:cubicBezTo>
                <a:cubicBezTo>
                  <a:pt x="227" y="1105"/>
                  <a:pt x="223" y="1117"/>
                  <a:pt x="214" y="1124"/>
                </a:cubicBezTo>
                <a:cubicBezTo>
                  <a:pt x="206" y="1130"/>
                  <a:pt x="192" y="1125"/>
                  <a:pt x="186" y="1133"/>
                </a:cubicBezTo>
                <a:cubicBezTo>
                  <a:pt x="175" y="1149"/>
                  <a:pt x="174" y="1170"/>
                  <a:pt x="168" y="1189"/>
                </a:cubicBezTo>
                <a:cubicBezTo>
                  <a:pt x="163" y="1205"/>
                  <a:pt x="125" y="1226"/>
                  <a:pt x="112" y="1235"/>
                </a:cubicBezTo>
                <a:cubicBezTo>
                  <a:pt x="92" y="1265"/>
                  <a:pt x="67" y="1280"/>
                  <a:pt x="47" y="1310"/>
                </a:cubicBezTo>
                <a:cubicBezTo>
                  <a:pt x="44" y="1319"/>
                  <a:pt x="44" y="1330"/>
                  <a:pt x="38" y="1338"/>
                </a:cubicBezTo>
                <a:cubicBezTo>
                  <a:pt x="18" y="1363"/>
                  <a:pt x="0" y="1354"/>
                  <a:pt x="0" y="1393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48" name="Freeform 4"/>
          <p:cNvSpPr>
            <a:spLocks/>
          </p:cNvSpPr>
          <p:nvPr/>
        </p:nvSpPr>
        <p:spPr bwMode="auto">
          <a:xfrm>
            <a:off x="6292850" y="1889125"/>
            <a:ext cx="2817813" cy="307975"/>
          </a:xfrm>
          <a:custGeom>
            <a:avLst/>
            <a:gdLst>
              <a:gd name="T0" fmla="*/ 2147483647 w 1775"/>
              <a:gd name="T1" fmla="*/ 2147483647 h 194"/>
              <a:gd name="T2" fmla="*/ 2147483647 w 1775"/>
              <a:gd name="T3" fmla="*/ 2147483647 h 194"/>
              <a:gd name="T4" fmla="*/ 2147483647 w 1775"/>
              <a:gd name="T5" fmla="*/ 2147483647 h 194"/>
              <a:gd name="T6" fmla="*/ 2147483647 w 1775"/>
              <a:gd name="T7" fmla="*/ 2147483647 h 194"/>
              <a:gd name="T8" fmla="*/ 2147483647 w 1775"/>
              <a:gd name="T9" fmla="*/ 2147483647 h 194"/>
              <a:gd name="T10" fmla="*/ 2147483647 w 1775"/>
              <a:gd name="T11" fmla="*/ 2147483647 h 194"/>
              <a:gd name="T12" fmla="*/ 2147483647 w 1775"/>
              <a:gd name="T13" fmla="*/ 2147483647 h 194"/>
              <a:gd name="T14" fmla="*/ 2147483647 w 1775"/>
              <a:gd name="T15" fmla="*/ 2147483647 h 194"/>
              <a:gd name="T16" fmla="*/ 2147483647 w 1775"/>
              <a:gd name="T17" fmla="*/ 2147483647 h 194"/>
              <a:gd name="T18" fmla="*/ 2147483647 w 1775"/>
              <a:gd name="T19" fmla="*/ 2147483647 h 194"/>
              <a:gd name="T20" fmla="*/ 2147483647 w 1775"/>
              <a:gd name="T21" fmla="*/ 2147483647 h 194"/>
              <a:gd name="T22" fmla="*/ 2147483647 w 1775"/>
              <a:gd name="T23" fmla="*/ 2147483647 h 194"/>
              <a:gd name="T24" fmla="*/ 2147483647 w 1775"/>
              <a:gd name="T25" fmla="*/ 2147483647 h 194"/>
              <a:gd name="T26" fmla="*/ 2147483647 w 1775"/>
              <a:gd name="T27" fmla="*/ 2147483647 h 194"/>
              <a:gd name="T28" fmla="*/ 2147483647 w 1775"/>
              <a:gd name="T29" fmla="*/ 2147483647 h 194"/>
              <a:gd name="T30" fmla="*/ 2147483647 w 1775"/>
              <a:gd name="T31" fmla="*/ 2147483647 h 194"/>
              <a:gd name="T32" fmla="*/ 2147483647 w 1775"/>
              <a:gd name="T33" fmla="*/ 2147483647 h 194"/>
              <a:gd name="T34" fmla="*/ 2147483647 w 1775"/>
              <a:gd name="T35" fmla="*/ 2147483647 h 194"/>
              <a:gd name="T36" fmla="*/ 2147483647 w 1775"/>
              <a:gd name="T37" fmla="*/ 2147483647 h 194"/>
              <a:gd name="T38" fmla="*/ 2147483647 w 1775"/>
              <a:gd name="T39" fmla="*/ 2147483647 h 194"/>
              <a:gd name="T40" fmla="*/ 2147483647 w 1775"/>
              <a:gd name="T41" fmla="*/ 2147483647 h 194"/>
              <a:gd name="T42" fmla="*/ 2147483647 w 1775"/>
              <a:gd name="T43" fmla="*/ 2147483647 h 194"/>
              <a:gd name="T44" fmla="*/ 2147483647 w 1775"/>
              <a:gd name="T45" fmla="*/ 2147483647 h 194"/>
              <a:gd name="T46" fmla="*/ 2147483647 w 1775"/>
              <a:gd name="T47" fmla="*/ 2147483647 h 194"/>
              <a:gd name="T48" fmla="*/ 2147483647 w 1775"/>
              <a:gd name="T49" fmla="*/ 2147483647 h 194"/>
              <a:gd name="T50" fmla="*/ 2147483647 w 1775"/>
              <a:gd name="T51" fmla="*/ 2147483647 h 194"/>
              <a:gd name="T52" fmla="*/ 2147483647 w 1775"/>
              <a:gd name="T53" fmla="*/ 2147483647 h 194"/>
              <a:gd name="T54" fmla="*/ 2147483647 w 1775"/>
              <a:gd name="T55" fmla="*/ 2147483647 h 194"/>
              <a:gd name="T56" fmla="*/ 2147483647 w 1775"/>
              <a:gd name="T57" fmla="*/ 2147483647 h 194"/>
              <a:gd name="T58" fmla="*/ 2147483647 w 1775"/>
              <a:gd name="T59" fmla="*/ 2147483647 h 194"/>
              <a:gd name="T60" fmla="*/ 2147483647 w 1775"/>
              <a:gd name="T61" fmla="*/ 2147483647 h 194"/>
              <a:gd name="T62" fmla="*/ 0 w 1775"/>
              <a:gd name="T63" fmla="*/ 2147483647 h 194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775"/>
              <a:gd name="T97" fmla="*/ 0 h 194"/>
              <a:gd name="T98" fmla="*/ 1775 w 1775"/>
              <a:gd name="T99" fmla="*/ 194 h 194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775" h="194">
                <a:moveTo>
                  <a:pt x="1775" y="55"/>
                </a:moveTo>
                <a:cubicBezTo>
                  <a:pt x="1733" y="41"/>
                  <a:pt x="1696" y="51"/>
                  <a:pt x="1654" y="64"/>
                </a:cubicBezTo>
                <a:cubicBezTo>
                  <a:pt x="1645" y="70"/>
                  <a:pt x="1632" y="73"/>
                  <a:pt x="1626" y="83"/>
                </a:cubicBezTo>
                <a:cubicBezTo>
                  <a:pt x="1598" y="133"/>
                  <a:pt x="1643" y="137"/>
                  <a:pt x="1589" y="120"/>
                </a:cubicBezTo>
                <a:cubicBezTo>
                  <a:pt x="1583" y="111"/>
                  <a:pt x="1564" y="71"/>
                  <a:pt x="1542" y="83"/>
                </a:cubicBezTo>
                <a:cubicBezTo>
                  <a:pt x="1533" y="87"/>
                  <a:pt x="1540" y="104"/>
                  <a:pt x="1533" y="111"/>
                </a:cubicBezTo>
                <a:cubicBezTo>
                  <a:pt x="1526" y="118"/>
                  <a:pt x="1514" y="117"/>
                  <a:pt x="1505" y="120"/>
                </a:cubicBezTo>
                <a:cubicBezTo>
                  <a:pt x="1499" y="111"/>
                  <a:pt x="1496" y="99"/>
                  <a:pt x="1487" y="92"/>
                </a:cubicBezTo>
                <a:cubicBezTo>
                  <a:pt x="1453" y="65"/>
                  <a:pt x="1459" y="92"/>
                  <a:pt x="1440" y="111"/>
                </a:cubicBezTo>
                <a:cubicBezTo>
                  <a:pt x="1432" y="119"/>
                  <a:pt x="1421" y="123"/>
                  <a:pt x="1412" y="129"/>
                </a:cubicBezTo>
                <a:cubicBezTo>
                  <a:pt x="1372" y="116"/>
                  <a:pt x="1343" y="79"/>
                  <a:pt x="1301" y="73"/>
                </a:cubicBezTo>
                <a:cubicBezTo>
                  <a:pt x="1264" y="68"/>
                  <a:pt x="1226" y="67"/>
                  <a:pt x="1189" y="64"/>
                </a:cubicBezTo>
                <a:cubicBezTo>
                  <a:pt x="1147" y="0"/>
                  <a:pt x="1173" y="0"/>
                  <a:pt x="1124" y="18"/>
                </a:cubicBezTo>
                <a:cubicBezTo>
                  <a:pt x="1094" y="65"/>
                  <a:pt x="1118" y="96"/>
                  <a:pt x="1069" y="129"/>
                </a:cubicBezTo>
                <a:cubicBezTo>
                  <a:pt x="1044" y="126"/>
                  <a:pt x="1017" y="129"/>
                  <a:pt x="994" y="120"/>
                </a:cubicBezTo>
                <a:cubicBezTo>
                  <a:pt x="984" y="116"/>
                  <a:pt x="985" y="99"/>
                  <a:pt x="976" y="92"/>
                </a:cubicBezTo>
                <a:cubicBezTo>
                  <a:pt x="968" y="86"/>
                  <a:pt x="957" y="86"/>
                  <a:pt x="948" y="83"/>
                </a:cubicBezTo>
                <a:cubicBezTo>
                  <a:pt x="923" y="86"/>
                  <a:pt x="896" y="83"/>
                  <a:pt x="873" y="92"/>
                </a:cubicBezTo>
                <a:cubicBezTo>
                  <a:pt x="857" y="98"/>
                  <a:pt x="837" y="162"/>
                  <a:pt x="827" y="176"/>
                </a:cubicBezTo>
                <a:cubicBezTo>
                  <a:pt x="811" y="170"/>
                  <a:pt x="783" y="163"/>
                  <a:pt x="771" y="148"/>
                </a:cubicBezTo>
                <a:cubicBezTo>
                  <a:pt x="717" y="81"/>
                  <a:pt x="818" y="158"/>
                  <a:pt x="734" y="101"/>
                </a:cubicBezTo>
                <a:cubicBezTo>
                  <a:pt x="718" y="50"/>
                  <a:pt x="725" y="41"/>
                  <a:pt x="669" y="55"/>
                </a:cubicBezTo>
                <a:cubicBezTo>
                  <a:pt x="620" y="87"/>
                  <a:pt x="607" y="78"/>
                  <a:pt x="585" y="139"/>
                </a:cubicBezTo>
                <a:cubicBezTo>
                  <a:pt x="544" y="130"/>
                  <a:pt x="521" y="114"/>
                  <a:pt x="483" y="101"/>
                </a:cubicBezTo>
                <a:cubicBezTo>
                  <a:pt x="474" y="115"/>
                  <a:pt x="452" y="179"/>
                  <a:pt x="446" y="185"/>
                </a:cubicBezTo>
                <a:cubicBezTo>
                  <a:pt x="439" y="192"/>
                  <a:pt x="427" y="191"/>
                  <a:pt x="418" y="194"/>
                </a:cubicBezTo>
                <a:cubicBezTo>
                  <a:pt x="335" y="167"/>
                  <a:pt x="381" y="178"/>
                  <a:pt x="279" y="166"/>
                </a:cubicBezTo>
                <a:cubicBezTo>
                  <a:pt x="238" y="153"/>
                  <a:pt x="208" y="124"/>
                  <a:pt x="167" y="111"/>
                </a:cubicBezTo>
                <a:cubicBezTo>
                  <a:pt x="161" y="102"/>
                  <a:pt x="160" y="85"/>
                  <a:pt x="149" y="83"/>
                </a:cubicBezTo>
                <a:cubicBezTo>
                  <a:pt x="138" y="81"/>
                  <a:pt x="131" y="97"/>
                  <a:pt x="121" y="101"/>
                </a:cubicBezTo>
                <a:cubicBezTo>
                  <a:pt x="103" y="109"/>
                  <a:pt x="65" y="120"/>
                  <a:pt x="65" y="120"/>
                </a:cubicBezTo>
                <a:cubicBezTo>
                  <a:pt x="27" y="146"/>
                  <a:pt x="48" y="139"/>
                  <a:pt x="0" y="139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49" name="Freeform 5"/>
          <p:cNvSpPr>
            <a:spLocks/>
          </p:cNvSpPr>
          <p:nvPr/>
        </p:nvSpPr>
        <p:spPr bwMode="auto">
          <a:xfrm>
            <a:off x="4652963" y="3716338"/>
            <a:ext cx="4457700" cy="1620837"/>
          </a:xfrm>
          <a:custGeom>
            <a:avLst/>
            <a:gdLst>
              <a:gd name="T0" fmla="*/ 2147483647 w 2722"/>
              <a:gd name="T1" fmla="*/ 0 h 956"/>
              <a:gd name="T2" fmla="*/ 2147483647 w 2722"/>
              <a:gd name="T3" fmla="*/ 2147483647 h 956"/>
              <a:gd name="T4" fmla="*/ 2147483647 w 2722"/>
              <a:gd name="T5" fmla="*/ 2147483647 h 956"/>
              <a:gd name="T6" fmla="*/ 2147483647 w 2722"/>
              <a:gd name="T7" fmla="*/ 2147483647 h 956"/>
              <a:gd name="T8" fmla="*/ 2147483647 w 2722"/>
              <a:gd name="T9" fmla="*/ 2147483647 h 956"/>
              <a:gd name="T10" fmla="*/ 2147483647 w 2722"/>
              <a:gd name="T11" fmla="*/ 2147483647 h 956"/>
              <a:gd name="T12" fmla="*/ 2147483647 w 2722"/>
              <a:gd name="T13" fmla="*/ 2147483647 h 956"/>
              <a:gd name="T14" fmla="*/ 2147483647 w 2722"/>
              <a:gd name="T15" fmla="*/ 2147483647 h 956"/>
              <a:gd name="T16" fmla="*/ 2147483647 w 2722"/>
              <a:gd name="T17" fmla="*/ 2147483647 h 956"/>
              <a:gd name="T18" fmla="*/ 2147483647 w 2722"/>
              <a:gd name="T19" fmla="*/ 2147483647 h 956"/>
              <a:gd name="T20" fmla="*/ 2147483647 w 2722"/>
              <a:gd name="T21" fmla="*/ 2147483647 h 956"/>
              <a:gd name="T22" fmla="*/ 2147483647 w 2722"/>
              <a:gd name="T23" fmla="*/ 2147483647 h 956"/>
              <a:gd name="T24" fmla="*/ 2147483647 w 2722"/>
              <a:gd name="T25" fmla="*/ 2147483647 h 956"/>
              <a:gd name="T26" fmla="*/ 2147483647 w 2722"/>
              <a:gd name="T27" fmla="*/ 2147483647 h 956"/>
              <a:gd name="T28" fmla="*/ 2147483647 w 2722"/>
              <a:gd name="T29" fmla="*/ 2147483647 h 956"/>
              <a:gd name="T30" fmla="*/ 2147483647 w 2722"/>
              <a:gd name="T31" fmla="*/ 2147483647 h 956"/>
              <a:gd name="T32" fmla="*/ 2147483647 w 2722"/>
              <a:gd name="T33" fmla="*/ 2147483647 h 956"/>
              <a:gd name="T34" fmla="*/ 2147483647 w 2722"/>
              <a:gd name="T35" fmla="*/ 2147483647 h 956"/>
              <a:gd name="T36" fmla="*/ 2147483647 w 2722"/>
              <a:gd name="T37" fmla="*/ 2147483647 h 956"/>
              <a:gd name="T38" fmla="*/ 2147483647 w 2722"/>
              <a:gd name="T39" fmla="*/ 2147483647 h 956"/>
              <a:gd name="T40" fmla="*/ 2147483647 w 2722"/>
              <a:gd name="T41" fmla="*/ 2147483647 h 956"/>
              <a:gd name="T42" fmla="*/ 2147483647 w 2722"/>
              <a:gd name="T43" fmla="*/ 2147483647 h 956"/>
              <a:gd name="T44" fmla="*/ 2147483647 w 2722"/>
              <a:gd name="T45" fmla="*/ 2147483647 h 956"/>
              <a:gd name="T46" fmla="*/ 2147483647 w 2722"/>
              <a:gd name="T47" fmla="*/ 2147483647 h 956"/>
              <a:gd name="T48" fmla="*/ 2147483647 w 2722"/>
              <a:gd name="T49" fmla="*/ 2147483647 h 956"/>
              <a:gd name="T50" fmla="*/ 2147483647 w 2722"/>
              <a:gd name="T51" fmla="*/ 2147483647 h 956"/>
              <a:gd name="T52" fmla="*/ 2147483647 w 2722"/>
              <a:gd name="T53" fmla="*/ 2147483647 h 956"/>
              <a:gd name="T54" fmla="*/ 2147483647 w 2722"/>
              <a:gd name="T55" fmla="*/ 2147483647 h 956"/>
              <a:gd name="T56" fmla="*/ 2147483647 w 2722"/>
              <a:gd name="T57" fmla="*/ 2147483647 h 956"/>
              <a:gd name="T58" fmla="*/ 2147483647 w 2722"/>
              <a:gd name="T59" fmla="*/ 2147483647 h 956"/>
              <a:gd name="T60" fmla="*/ 2147483647 w 2722"/>
              <a:gd name="T61" fmla="*/ 2147483647 h 956"/>
              <a:gd name="T62" fmla="*/ 2147483647 w 2722"/>
              <a:gd name="T63" fmla="*/ 2147483647 h 956"/>
              <a:gd name="T64" fmla="*/ 2147483647 w 2722"/>
              <a:gd name="T65" fmla="*/ 2147483647 h 956"/>
              <a:gd name="T66" fmla="*/ 2147483647 w 2722"/>
              <a:gd name="T67" fmla="*/ 2147483647 h 956"/>
              <a:gd name="T68" fmla="*/ 2147483647 w 2722"/>
              <a:gd name="T69" fmla="*/ 2147483647 h 956"/>
              <a:gd name="T70" fmla="*/ 2147483647 w 2722"/>
              <a:gd name="T71" fmla="*/ 2147483647 h 956"/>
              <a:gd name="T72" fmla="*/ 2147483647 w 2722"/>
              <a:gd name="T73" fmla="*/ 2147483647 h 956"/>
              <a:gd name="T74" fmla="*/ 2147483647 w 2722"/>
              <a:gd name="T75" fmla="*/ 2147483647 h 956"/>
              <a:gd name="T76" fmla="*/ 2147483647 w 2722"/>
              <a:gd name="T77" fmla="*/ 2147483647 h 956"/>
              <a:gd name="T78" fmla="*/ 2147483647 w 2722"/>
              <a:gd name="T79" fmla="*/ 2147483647 h 956"/>
              <a:gd name="T80" fmla="*/ 0 w 2722"/>
              <a:gd name="T81" fmla="*/ 2147483647 h 95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2722"/>
              <a:gd name="T124" fmla="*/ 0 h 956"/>
              <a:gd name="T125" fmla="*/ 2722 w 2722"/>
              <a:gd name="T126" fmla="*/ 956 h 956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2722" h="956">
                <a:moveTo>
                  <a:pt x="2722" y="0"/>
                </a:moveTo>
                <a:cubicBezTo>
                  <a:pt x="2703" y="52"/>
                  <a:pt x="2712" y="73"/>
                  <a:pt x="2666" y="102"/>
                </a:cubicBezTo>
                <a:cubicBezTo>
                  <a:pt x="2644" y="134"/>
                  <a:pt x="2629" y="146"/>
                  <a:pt x="2592" y="158"/>
                </a:cubicBezTo>
                <a:cubicBezTo>
                  <a:pt x="2589" y="167"/>
                  <a:pt x="2578" y="177"/>
                  <a:pt x="2582" y="186"/>
                </a:cubicBezTo>
                <a:cubicBezTo>
                  <a:pt x="2586" y="195"/>
                  <a:pt x="2601" y="192"/>
                  <a:pt x="2610" y="195"/>
                </a:cubicBezTo>
                <a:cubicBezTo>
                  <a:pt x="2619" y="198"/>
                  <a:pt x="2629" y="202"/>
                  <a:pt x="2638" y="205"/>
                </a:cubicBezTo>
                <a:cubicBezTo>
                  <a:pt x="2658" y="264"/>
                  <a:pt x="2673" y="282"/>
                  <a:pt x="2647" y="353"/>
                </a:cubicBezTo>
                <a:cubicBezTo>
                  <a:pt x="2644" y="362"/>
                  <a:pt x="2628" y="359"/>
                  <a:pt x="2619" y="363"/>
                </a:cubicBezTo>
                <a:cubicBezTo>
                  <a:pt x="2609" y="368"/>
                  <a:pt x="2601" y="375"/>
                  <a:pt x="2592" y="381"/>
                </a:cubicBezTo>
                <a:cubicBezTo>
                  <a:pt x="2579" y="417"/>
                  <a:pt x="2600" y="466"/>
                  <a:pt x="2573" y="493"/>
                </a:cubicBezTo>
                <a:cubicBezTo>
                  <a:pt x="2557" y="509"/>
                  <a:pt x="2530" y="486"/>
                  <a:pt x="2508" y="483"/>
                </a:cubicBezTo>
                <a:cubicBezTo>
                  <a:pt x="2452" y="486"/>
                  <a:pt x="2396" y="482"/>
                  <a:pt x="2341" y="493"/>
                </a:cubicBezTo>
                <a:cubicBezTo>
                  <a:pt x="2330" y="495"/>
                  <a:pt x="2331" y="513"/>
                  <a:pt x="2322" y="520"/>
                </a:cubicBezTo>
                <a:cubicBezTo>
                  <a:pt x="2314" y="526"/>
                  <a:pt x="2303" y="527"/>
                  <a:pt x="2294" y="530"/>
                </a:cubicBezTo>
                <a:cubicBezTo>
                  <a:pt x="2259" y="521"/>
                  <a:pt x="2235" y="504"/>
                  <a:pt x="2201" y="493"/>
                </a:cubicBezTo>
                <a:cubicBezTo>
                  <a:pt x="2158" y="503"/>
                  <a:pt x="2100" y="509"/>
                  <a:pt x="2062" y="530"/>
                </a:cubicBezTo>
                <a:cubicBezTo>
                  <a:pt x="2042" y="541"/>
                  <a:pt x="2025" y="555"/>
                  <a:pt x="2006" y="567"/>
                </a:cubicBezTo>
                <a:cubicBezTo>
                  <a:pt x="1997" y="573"/>
                  <a:pt x="1978" y="585"/>
                  <a:pt x="1978" y="585"/>
                </a:cubicBezTo>
                <a:cubicBezTo>
                  <a:pt x="1917" y="680"/>
                  <a:pt x="1748" y="629"/>
                  <a:pt x="1662" y="632"/>
                </a:cubicBezTo>
                <a:cubicBezTo>
                  <a:pt x="1650" y="671"/>
                  <a:pt x="1664" y="717"/>
                  <a:pt x="1644" y="753"/>
                </a:cubicBezTo>
                <a:cubicBezTo>
                  <a:pt x="1636" y="767"/>
                  <a:pt x="1613" y="759"/>
                  <a:pt x="1597" y="762"/>
                </a:cubicBezTo>
                <a:cubicBezTo>
                  <a:pt x="1488" y="756"/>
                  <a:pt x="1400" y="748"/>
                  <a:pt x="1300" y="716"/>
                </a:cubicBezTo>
                <a:cubicBezTo>
                  <a:pt x="1260" y="719"/>
                  <a:pt x="1218" y="714"/>
                  <a:pt x="1179" y="725"/>
                </a:cubicBezTo>
                <a:cubicBezTo>
                  <a:pt x="1170" y="728"/>
                  <a:pt x="1174" y="744"/>
                  <a:pt x="1170" y="753"/>
                </a:cubicBezTo>
                <a:cubicBezTo>
                  <a:pt x="1165" y="763"/>
                  <a:pt x="1160" y="774"/>
                  <a:pt x="1152" y="781"/>
                </a:cubicBezTo>
                <a:cubicBezTo>
                  <a:pt x="1135" y="796"/>
                  <a:pt x="1115" y="806"/>
                  <a:pt x="1096" y="818"/>
                </a:cubicBezTo>
                <a:cubicBezTo>
                  <a:pt x="1087" y="824"/>
                  <a:pt x="1077" y="830"/>
                  <a:pt x="1068" y="836"/>
                </a:cubicBezTo>
                <a:cubicBezTo>
                  <a:pt x="1059" y="842"/>
                  <a:pt x="1049" y="849"/>
                  <a:pt x="1040" y="855"/>
                </a:cubicBezTo>
                <a:cubicBezTo>
                  <a:pt x="1031" y="861"/>
                  <a:pt x="1012" y="873"/>
                  <a:pt x="1012" y="873"/>
                </a:cubicBezTo>
                <a:cubicBezTo>
                  <a:pt x="998" y="916"/>
                  <a:pt x="1013" y="933"/>
                  <a:pt x="966" y="948"/>
                </a:cubicBezTo>
                <a:cubicBezTo>
                  <a:pt x="862" y="942"/>
                  <a:pt x="832" y="956"/>
                  <a:pt x="761" y="911"/>
                </a:cubicBezTo>
                <a:cubicBezTo>
                  <a:pt x="750" y="893"/>
                  <a:pt x="745" y="872"/>
                  <a:pt x="733" y="855"/>
                </a:cubicBezTo>
                <a:cubicBezTo>
                  <a:pt x="708" y="817"/>
                  <a:pt x="664" y="795"/>
                  <a:pt x="622" y="781"/>
                </a:cubicBezTo>
                <a:cubicBezTo>
                  <a:pt x="579" y="716"/>
                  <a:pt x="598" y="744"/>
                  <a:pt x="566" y="697"/>
                </a:cubicBezTo>
                <a:cubicBezTo>
                  <a:pt x="560" y="688"/>
                  <a:pt x="489" y="678"/>
                  <a:pt x="473" y="669"/>
                </a:cubicBezTo>
                <a:cubicBezTo>
                  <a:pt x="429" y="645"/>
                  <a:pt x="402" y="612"/>
                  <a:pt x="362" y="585"/>
                </a:cubicBezTo>
                <a:cubicBezTo>
                  <a:pt x="336" y="548"/>
                  <a:pt x="306" y="508"/>
                  <a:pt x="269" y="483"/>
                </a:cubicBezTo>
                <a:cubicBezTo>
                  <a:pt x="266" y="474"/>
                  <a:pt x="267" y="462"/>
                  <a:pt x="260" y="455"/>
                </a:cubicBezTo>
                <a:cubicBezTo>
                  <a:pt x="250" y="445"/>
                  <a:pt x="234" y="444"/>
                  <a:pt x="222" y="437"/>
                </a:cubicBezTo>
                <a:cubicBezTo>
                  <a:pt x="184" y="415"/>
                  <a:pt x="152" y="376"/>
                  <a:pt x="111" y="363"/>
                </a:cubicBezTo>
                <a:cubicBezTo>
                  <a:pt x="75" y="339"/>
                  <a:pt x="49" y="279"/>
                  <a:pt x="0" y="279"/>
                </a:cubicBezTo>
              </a:path>
            </a:pathLst>
          </a:custGeom>
          <a:noFill/>
          <a:ln w="381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0" name="Freeform 6"/>
          <p:cNvSpPr>
            <a:spLocks/>
          </p:cNvSpPr>
          <p:nvPr/>
        </p:nvSpPr>
        <p:spPr bwMode="auto">
          <a:xfrm>
            <a:off x="2390775" y="4005263"/>
            <a:ext cx="2117725" cy="1914525"/>
          </a:xfrm>
          <a:custGeom>
            <a:avLst/>
            <a:gdLst>
              <a:gd name="T0" fmla="*/ 2147483647 w 1241"/>
              <a:gd name="T1" fmla="*/ 2147483647 h 1179"/>
              <a:gd name="T2" fmla="*/ 2147483647 w 1241"/>
              <a:gd name="T3" fmla="*/ 2147483647 h 1179"/>
              <a:gd name="T4" fmla="*/ 2147483647 w 1241"/>
              <a:gd name="T5" fmla="*/ 2147483647 h 1179"/>
              <a:gd name="T6" fmla="*/ 2147483647 w 1241"/>
              <a:gd name="T7" fmla="*/ 2147483647 h 1179"/>
              <a:gd name="T8" fmla="*/ 2147483647 w 1241"/>
              <a:gd name="T9" fmla="*/ 2147483647 h 1179"/>
              <a:gd name="T10" fmla="*/ 2147483647 w 1241"/>
              <a:gd name="T11" fmla="*/ 2147483647 h 1179"/>
              <a:gd name="T12" fmla="*/ 2147483647 w 1241"/>
              <a:gd name="T13" fmla="*/ 2147483647 h 1179"/>
              <a:gd name="T14" fmla="*/ 2147483647 w 1241"/>
              <a:gd name="T15" fmla="*/ 2147483647 h 1179"/>
              <a:gd name="T16" fmla="*/ 2147483647 w 1241"/>
              <a:gd name="T17" fmla="*/ 2147483647 h 1179"/>
              <a:gd name="T18" fmla="*/ 2147483647 w 1241"/>
              <a:gd name="T19" fmla="*/ 2147483647 h 1179"/>
              <a:gd name="T20" fmla="*/ 2147483647 w 1241"/>
              <a:gd name="T21" fmla="*/ 2147483647 h 1179"/>
              <a:gd name="T22" fmla="*/ 2147483647 w 1241"/>
              <a:gd name="T23" fmla="*/ 2147483647 h 1179"/>
              <a:gd name="T24" fmla="*/ 2147483647 w 1241"/>
              <a:gd name="T25" fmla="*/ 2147483647 h 1179"/>
              <a:gd name="T26" fmla="*/ 2147483647 w 1241"/>
              <a:gd name="T27" fmla="*/ 2147483647 h 1179"/>
              <a:gd name="T28" fmla="*/ 2147483647 w 1241"/>
              <a:gd name="T29" fmla="*/ 2147483647 h 1179"/>
              <a:gd name="T30" fmla="*/ 2147483647 w 1241"/>
              <a:gd name="T31" fmla="*/ 2147483647 h 1179"/>
              <a:gd name="T32" fmla="*/ 2147483647 w 1241"/>
              <a:gd name="T33" fmla="*/ 2147483647 h 1179"/>
              <a:gd name="T34" fmla="*/ 2147483647 w 1241"/>
              <a:gd name="T35" fmla="*/ 2147483647 h 1179"/>
              <a:gd name="T36" fmla="*/ 2147483647 w 1241"/>
              <a:gd name="T37" fmla="*/ 2147483647 h 1179"/>
              <a:gd name="T38" fmla="*/ 2147483647 w 1241"/>
              <a:gd name="T39" fmla="*/ 2147483647 h 1179"/>
              <a:gd name="T40" fmla="*/ 2147483647 w 1241"/>
              <a:gd name="T41" fmla="*/ 2147483647 h 1179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1241"/>
              <a:gd name="T64" fmla="*/ 0 h 1179"/>
              <a:gd name="T65" fmla="*/ 1241 w 1241"/>
              <a:gd name="T66" fmla="*/ 1179 h 1179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1241" h="1179">
                <a:moveTo>
                  <a:pt x="1241" y="5"/>
                </a:moveTo>
                <a:cubicBezTo>
                  <a:pt x="1210" y="8"/>
                  <a:pt x="1176" y="0"/>
                  <a:pt x="1148" y="14"/>
                </a:cubicBezTo>
                <a:cubicBezTo>
                  <a:pt x="1128" y="24"/>
                  <a:pt x="1111" y="70"/>
                  <a:pt x="1111" y="70"/>
                </a:cubicBezTo>
                <a:cubicBezTo>
                  <a:pt x="1108" y="110"/>
                  <a:pt x="1115" y="153"/>
                  <a:pt x="1102" y="191"/>
                </a:cubicBezTo>
                <a:cubicBezTo>
                  <a:pt x="1098" y="203"/>
                  <a:pt x="1078" y="200"/>
                  <a:pt x="1065" y="200"/>
                </a:cubicBezTo>
                <a:cubicBezTo>
                  <a:pt x="1012" y="200"/>
                  <a:pt x="960" y="194"/>
                  <a:pt x="907" y="191"/>
                </a:cubicBezTo>
                <a:cubicBezTo>
                  <a:pt x="879" y="182"/>
                  <a:pt x="851" y="172"/>
                  <a:pt x="823" y="163"/>
                </a:cubicBezTo>
                <a:cubicBezTo>
                  <a:pt x="804" y="157"/>
                  <a:pt x="767" y="144"/>
                  <a:pt x="767" y="144"/>
                </a:cubicBezTo>
                <a:cubicBezTo>
                  <a:pt x="758" y="145"/>
                  <a:pt x="628" y="161"/>
                  <a:pt x="619" y="163"/>
                </a:cubicBezTo>
                <a:cubicBezTo>
                  <a:pt x="608" y="166"/>
                  <a:pt x="601" y="177"/>
                  <a:pt x="591" y="181"/>
                </a:cubicBezTo>
                <a:cubicBezTo>
                  <a:pt x="573" y="189"/>
                  <a:pt x="535" y="200"/>
                  <a:pt x="535" y="200"/>
                </a:cubicBezTo>
                <a:cubicBezTo>
                  <a:pt x="498" y="225"/>
                  <a:pt x="504" y="238"/>
                  <a:pt x="479" y="274"/>
                </a:cubicBezTo>
                <a:cubicBezTo>
                  <a:pt x="464" y="322"/>
                  <a:pt x="439" y="377"/>
                  <a:pt x="396" y="404"/>
                </a:cubicBezTo>
                <a:cubicBezTo>
                  <a:pt x="361" y="455"/>
                  <a:pt x="366" y="499"/>
                  <a:pt x="312" y="534"/>
                </a:cubicBezTo>
                <a:cubicBezTo>
                  <a:pt x="271" y="594"/>
                  <a:pt x="286" y="618"/>
                  <a:pt x="275" y="702"/>
                </a:cubicBezTo>
                <a:cubicBezTo>
                  <a:pt x="271" y="732"/>
                  <a:pt x="210" y="767"/>
                  <a:pt x="210" y="767"/>
                </a:cubicBezTo>
                <a:cubicBezTo>
                  <a:pt x="201" y="794"/>
                  <a:pt x="188" y="822"/>
                  <a:pt x="182" y="850"/>
                </a:cubicBezTo>
                <a:cubicBezTo>
                  <a:pt x="171" y="902"/>
                  <a:pt x="187" y="926"/>
                  <a:pt x="136" y="943"/>
                </a:cubicBezTo>
                <a:cubicBezTo>
                  <a:pt x="99" y="997"/>
                  <a:pt x="100" y="1073"/>
                  <a:pt x="43" y="1110"/>
                </a:cubicBezTo>
                <a:cubicBezTo>
                  <a:pt x="40" y="1119"/>
                  <a:pt x="39" y="1130"/>
                  <a:pt x="33" y="1138"/>
                </a:cubicBezTo>
                <a:cubicBezTo>
                  <a:pt x="0" y="1179"/>
                  <a:pt x="5" y="1136"/>
                  <a:pt x="5" y="1175"/>
                </a:cubicBezTo>
              </a:path>
            </a:pathLst>
          </a:custGeom>
          <a:noFill/>
          <a:ln w="2667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1" name="Freeform 7"/>
          <p:cNvSpPr>
            <a:spLocks/>
          </p:cNvSpPr>
          <p:nvPr/>
        </p:nvSpPr>
        <p:spPr bwMode="auto">
          <a:xfrm>
            <a:off x="4183063" y="2986088"/>
            <a:ext cx="1312862" cy="1090612"/>
          </a:xfrm>
          <a:custGeom>
            <a:avLst/>
            <a:gdLst>
              <a:gd name="T0" fmla="*/ 2147483647 w 827"/>
              <a:gd name="T1" fmla="*/ 0 h 687"/>
              <a:gd name="T2" fmla="*/ 2147483647 w 827"/>
              <a:gd name="T3" fmla="*/ 2147483647 h 687"/>
              <a:gd name="T4" fmla="*/ 2147483647 w 827"/>
              <a:gd name="T5" fmla="*/ 2147483647 h 687"/>
              <a:gd name="T6" fmla="*/ 2147483647 w 827"/>
              <a:gd name="T7" fmla="*/ 2147483647 h 687"/>
              <a:gd name="T8" fmla="*/ 2147483647 w 827"/>
              <a:gd name="T9" fmla="*/ 2147483647 h 687"/>
              <a:gd name="T10" fmla="*/ 2147483647 w 827"/>
              <a:gd name="T11" fmla="*/ 2147483647 h 687"/>
              <a:gd name="T12" fmla="*/ 2147483647 w 827"/>
              <a:gd name="T13" fmla="*/ 2147483647 h 687"/>
              <a:gd name="T14" fmla="*/ 2147483647 w 827"/>
              <a:gd name="T15" fmla="*/ 2147483647 h 687"/>
              <a:gd name="T16" fmla="*/ 2147483647 w 827"/>
              <a:gd name="T17" fmla="*/ 2147483647 h 687"/>
              <a:gd name="T18" fmla="*/ 2147483647 w 827"/>
              <a:gd name="T19" fmla="*/ 2147483647 h 687"/>
              <a:gd name="T20" fmla="*/ 2147483647 w 827"/>
              <a:gd name="T21" fmla="*/ 2147483647 h 687"/>
              <a:gd name="T22" fmla="*/ 0 w 827"/>
              <a:gd name="T23" fmla="*/ 2147483647 h 687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827"/>
              <a:gd name="T37" fmla="*/ 0 h 687"/>
              <a:gd name="T38" fmla="*/ 827 w 827"/>
              <a:gd name="T39" fmla="*/ 687 h 687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827" h="687">
                <a:moveTo>
                  <a:pt x="827" y="0"/>
                </a:moveTo>
                <a:cubicBezTo>
                  <a:pt x="737" y="3"/>
                  <a:pt x="647" y="1"/>
                  <a:pt x="557" y="9"/>
                </a:cubicBezTo>
                <a:cubicBezTo>
                  <a:pt x="528" y="12"/>
                  <a:pt x="528" y="40"/>
                  <a:pt x="511" y="55"/>
                </a:cubicBezTo>
                <a:cubicBezTo>
                  <a:pt x="494" y="70"/>
                  <a:pt x="455" y="93"/>
                  <a:pt x="455" y="93"/>
                </a:cubicBezTo>
                <a:cubicBezTo>
                  <a:pt x="425" y="138"/>
                  <a:pt x="407" y="192"/>
                  <a:pt x="362" y="223"/>
                </a:cubicBezTo>
                <a:cubicBezTo>
                  <a:pt x="315" y="294"/>
                  <a:pt x="377" y="208"/>
                  <a:pt x="316" y="269"/>
                </a:cubicBezTo>
                <a:cubicBezTo>
                  <a:pt x="308" y="277"/>
                  <a:pt x="306" y="290"/>
                  <a:pt x="297" y="297"/>
                </a:cubicBezTo>
                <a:cubicBezTo>
                  <a:pt x="280" y="312"/>
                  <a:pt x="241" y="334"/>
                  <a:pt x="241" y="334"/>
                </a:cubicBezTo>
                <a:cubicBezTo>
                  <a:pt x="198" y="399"/>
                  <a:pt x="223" y="378"/>
                  <a:pt x="176" y="408"/>
                </a:cubicBezTo>
                <a:cubicBezTo>
                  <a:pt x="170" y="417"/>
                  <a:pt x="166" y="428"/>
                  <a:pt x="158" y="436"/>
                </a:cubicBezTo>
                <a:cubicBezTo>
                  <a:pt x="150" y="444"/>
                  <a:pt x="133" y="444"/>
                  <a:pt x="130" y="455"/>
                </a:cubicBezTo>
                <a:cubicBezTo>
                  <a:pt x="108" y="538"/>
                  <a:pt x="144" y="687"/>
                  <a:pt x="0" y="687"/>
                </a:cubicBezTo>
              </a:path>
            </a:pathLst>
          </a:custGeom>
          <a:noFill/>
          <a:ln w="1270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2" name="Freeform 8"/>
          <p:cNvSpPr>
            <a:spLocks/>
          </p:cNvSpPr>
          <p:nvPr/>
        </p:nvSpPr>
        <p:spPr bwMode="auto">
          <a:xfrm>
            <a:off x="4221163" y="4149725"/>
            <a:ext cx="649287" cy="280988"/>
          </a:xfrm>
          <a:custGeom>
            <a:avLst/>
            <a:gdLst>
              <a:gd name="T0" fmla="*/ 2147483647 w 409"/>
              <a:gd name="T1" fmla="*/ 2147483647 h 177"/>
              <a:gd name="T2" fmla="*/ 2147483647 w 409"/>
              <a:gd name="T3" fmla="*/ 2147483647 h 177"/>
              <a:gd name="T4" fmla="*/ 2147483647 w 409"/>
              <a:gd name="T5" fmla="*/ 2147483647 h 177"/>
              <a:gd name="T6" fmla="*/ 0 w 409"/>
              <a:gd name="T7" fmla="*/ 2147483647 h 177"/>
              <a:gd name="T8" fmla="*/ 0 60000 65536"/>
              <a:gd name="T9" fmla="*/ 0 60000 65536"/>
              <a:gd name="T10" fmla="*/ 0 60000 65536"/>
              <a:gd name="T11" fmla="*/ 0 60000 65536"/>
              <a:gd name="T12" fmla="*/ 0 w 409"/>
              <a:gd name="T13" fmla="*/ 0 h 177"/>
              <a:gd name="T14" fmla="*/ 409 w 409"/>
              <a:gd name="T15" fmla="*/ 177 h 17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09" h="177">
                <a:moveTo>
                  <a:pt x="409" y="177"/>
                </a:moveTo>
                <a:cubicBezTo>
                  <a:pt x="407" y="166"/>
                  <a:pt x="399" y="118"/>
                  <a:pt x="391" y="103"/>
                </a:cubicBezTo>
                <a:cubicBezTo>
                  <a:pt x="336" y="5"/>
                  <a:pt x="278" y="27"/>
                  <a:pt x="168" y="19"/>
                </a:cubicBezTo>
                <a:cubicBezTo>
                  <a:pt x="88" y="0"/>
                  <a:pt x="143" y="10"/>
                  <a:pt x="0" y="10"/>
                </a:cubicBezTo>
              </a:path>
            </a:pathLst>
          </a:custGeom>
          <a:noFill/>
          <a:ln w="127000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3" name="Line 9"/>
          <p:cNvSpPr>
            <a:spLocks noChangeShapeType="1"/>
          </p:cNvSpPr>
          <p:nvPr/>
        </p:nvSpPr>
        <p:spPr bwMode="auto">
          <a:xfrm flipV="1">
            <a:off x="5084763" y="2984500"/>
            <a:ext cx="792162" cy="144463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4" name="Line 10"/>
          <p:cNvSpPr>
            <a:spLocks noChangeShapeType="1"/>
          </p:cNvSpPr>
          <p:nvPr/>
        </p:nvSpPr>
        <p:spPr bwMode="auto">
          <a:xfrm>
            <a:off x="4508500" y="4076700"/>
            <a:ext cx="431800" cy="73025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5" name="Freeform 11"/>
          <p:cNvSpPr>
            <a:spLocks/>
          </p:cNvSpPr>
          <p:nvPr/>
        </p:nvSpPr>
        <p:spPr bwMode="auto">
          <a:xfrm rot="438610">
            <a:off x="1909763" y="4233863"/>
            <a:ext cx="1228725" cy="1438275"/>
          </a:xfrm>
          <a:custGeom>
            <a:avLst/>
            <a:gdLst>
              <a:gd name="T0" fmla="*/ 2147483647 w 757"/>
              <a:gd name="T1" fmla="*/ 2147483647 h 817"/>
              <a:gd name="T2" fmla="*/ 2147483647 w 757"/>
              <a:gd name="T3" fmla="*/ 2147483647 h 817"/>
              <a:gd name="T4" fmla="*/ 2147483647 w 757"/>
              <a:gd name="T5" fmla="*/ 2147483647 h 817"/>
              <a:gd name="T6" fmla="*/ 2147483647 w 757"/>
              <a:gd name="T7" fmla="*/ 2147483647 h 817"/>
              <a:gd name="T8" fmla="*/ 2147483647 w 757"/>
              <a:gd name="T9" fmla="*/ 2147483647 h 817"/>
              <a:gd name="T10" fmla="*/ 2147483647 w 757"/>
              <a:gd name="T11" fmla="*/ 2147483647 h 817"/>
              <a:gd name="T12" fmla="*/ 2147483647 w 757"/>
              <a:gd name="T13" fmla="*/ 2147483647 h 817"/>
              <a:gd name="T14" fmla="*/ 2147483647 w 757"/>
              <a:gd name="T15" fmla="*/ 2147483647 h 817"/>
              <a:gd name="T16" fmla="*/ 2147483647 w 757"/>
              <a:gd name="T17" fmla="*/ 2147483647 h 817"/>
              <a:gd name="T18" fmla="*/ 2147483647 w 757"/>
              <a:gd name="T19" fmla="*/ 2147483647 h 817"/>
              <a:gd name="T20" fmla="*/ 2147483647 w 757"/>
              <a:gd name="T21" fmla="*/ 2147483647 h 817"/>
              <a:gd name="T22" fmla="*/ 2147483647 w 757"/>
              <a:gd name="T23" fmla="*/ 2147483647 h 817"/>
              <a:gd name="T24" fmla="*/ 2147483647 w 757"/>
              <a:gd name="T25" fmla="*/ 2147483647 h 817"/>
              <a:gd name="T26" fmla="*/ 2147483647 w 757"/>
              <a:gd name="T27" fmla="*/ 2147483647 h 817"/>
              <a:gd name="T28" fmla="*/ 2147483647 w 757"/>
              <a:gd name="T29" fmla="*/ 2147483647 h 817"/>
              <a:gd name="T30" fmla="*/ 2147483647 w 757"/>
              <a:gd name="T31" fmla="*/ 2147483647 h 817"/>
              <a:gd name="T32" fmla="*/ 2147483647 w 757"/>
              <a:gd name="T33" fmla="*/ 2147483647 h 817"/>
              <a:gd name="T34" fmla="*/ 0 w 757"/>
              <a:gd name="T35" fmla="*/ 2147483647 h 817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757"/>
              <a:gd name="T55" fmla="*/ 0 h 817"/>
              <a:gd name="T56" fmla="*/ 757 w 757"/>
              <a:gd name="T57" fmla="*/ 817 h 817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757" h="817">
                <a:moveTo>
                  <a:pt x="757" y="3"/>
                </a:moveTo>
                <a:cubicBezTo>
                  <a:pt x="709" y="12"/>
                  <a:pt x="651" y="0"/>
                  <a:pt x="617" y="36"/>
                </a:cubicBezTo>
                <a:cubicBezTo>
                  <a:pt x="612" y="63"/>
                  <a:pt x="610" y="92"/>
                  <a:pt x="601" y="118"/>
                </a:cubicBezTo>
                <a:cubicBezTo>
                  <a:pt x="598" y="126"/>
                  <a:pt x="598" y="137"/>
                  <a:pt x="592" y="143"/>
                </a:cubicBezTo>
                <a:cubicBezTo>
                  <a:pt x="586" y="149"/>
                  <a:pt x="576" y="148"/>
                  <a:pt x="568" y="151"/>
                </a:cubicBezTo>
                <a:cubicBezTo>
                  <a:pt x="526" y="190"/>
                  <a:pt x="551" y="233"/>
                  <a:pt x="527" y="274"/>
                </a:cubicBezTo>
                <a:cubicBezTo>
                  <a:pt x="518" y="289"/>
                  <a:pt x="494" y="285"/>
                  <a:pt x="477" y="291"/>
                </a:cubicBezTo>
                <a:cubicBezTo>
                  <a:pt x="467" y="306"/>
                  <a:pt x="452" y="316"/>
                  <a:pt x="444" y="332"/>
                </a:cubicBezTo>
                <a:cubicBezTo>
                  <a:pt x="386" y="447"/>
                  <a:pt x="460" y="334"/>
                  <a:pt x="411" y="406"/>
                </a:cubicBezTo>
                <a:cubicBezTo>
                  <a:pt x="395" y="456"/>
                  <a:pt x="416" y="409"/>
                  <a:pt x="378" y="447"/>
                </a:cubicBezTo>
                <a:cubicBezTo>
                  <a:pt x="371" y="454"/>
                  <a:pt x="370" y="467"/>
                  <a:pt x="362" y="472"/>
                </a:cubicBezTo>
                <a:cubicBezTo>
                  <a:pt x="347" y="481"/>
                  <a:pt x="313" y="488"/>
                  <a:pt x="313" y="488"/>
                </a:cubicBezTo>
                <a:cubicBezTo>
                  <a:pt x="279" y="522"/>
                  <a:pt x="296" y="539"/>
                  <a:pt x="280" y="587"/>
                </a:cubicBezTo>
                <a:cubicBezTo>
                  <a:pt x="275" y="601"/>
                  <a:pt x="241" y="626"/>
                  <a:pt x="230" y="636"/>
                </a:cubicBezTo>
                <a:cubicBezTo>
                  <a:pt x="225" y="653"/>
                  <a:pt x="231" y="681"/>
                  <a:pt x="214" y="686"/>
                </a:cubicBezTo>
                <a:cubicBezTo>
                  <a:pt x="187" y="695"/>
                  <a:pt x="166" y="709"/>
                  <a:pt x="140" y="719"/>
                </a:cubicBezTo>
                <a:cubicBezTo>
                  <a:pt x="108" y="749"/>
                  <a:pt x="95" y="752"/>
                  <a:pt x="49" y="760"/>
                </a:cubicBezTo>
                <a:cubicBezTo>
                  <a:pt x="17" y="781"/>
                  <a:pt x="25" y="792"/>
                  <a:pt x="0" y="817"/>
                </a:cubicBezTo>
              </a:path>
            </a:pathLst>
          </a:custGeom>
          <a:solidFill>
            <a:srgbClr val="00FFFF"/>
          </a:solidFill>
          <a:ln w="257175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6" name="Freeform 12"/>
          <p:cNvSpPr>
            <a:spLocks/>
          </p:cNvSpPr>
          <p:nvPr/>
        </p:nvSpPr>
        <p:spPr bwMode="auto">
          <a:xfrm rot="-252296">
            <a:off x="1987550" y="4367213"/>
            <a:ext cx="1219200" cy="1438275"/>
          </a:xfrm>
          <a:custGeom>
            <a:avLst/>
            <a:gdLst>
              <a:gd name="T0" fmla="*/ 2147483647 w 757"/>
              <a:gd name="T1" fmla="*/ 2147483647 h 817"/>
              <a:gd name="T2" fmla="*/ 2147483647 w 757"/>
              <a:gd name="T3" fmla="*/ 2147483647 h 817"/>
              <a:gd name="T4" fmla="*/ 2147483647 w 757"/>
              <a:gd name="T5" fmla="*/ 2147483647 h 817"/>
              <a:gd name="T6" fmla="*/ 2147483647 w 757"/>
              <a:gd name="T7" fmla="*/ 2147483647 h 817"/>
              <a:gd name="T8" fmla="*/ 2147483647 w 757"/>
              <a:gd name="T9" fmla="*/ 2147483647 h 817"/>
              <a:gd name="T10" fmla="*/ 2147483647 w 757"/>
              <a:gd name="T11" fmla="*/ 2147483647 h 817"/>
              <a:gd name="T12" fmla="*/ 2147483647 w 757"/>
              <a:gd name="T13" fmla="*/ 2147483647 h 817"/>
              <a:gd name="T14" fmla="*/ 2147483647 w 757"/>
              <a:gd name="T15" fmla="*/ 2147483647 h 817"/>
              <a:gd name="T16" fmla="*/ 2147483647 w 757"/>
              <a:gd name="T17" fmla="*/ 2147483647 h 817"/>
              <a:gd name="T18" fmla="*/ 2147483647 w 757"/>
              <a:gd name="T19" fmla="*/ 2147483647 h 817"/>
              <a:gd name="T20" fmla="*/ 2147483647 w 757"/>
              <a:gd name="T21" fmla="*/ 2147483647 h 817"/>
              <a:gd name="T22" fmla="*/ 2147483647 w 757"/>
              <a:gd name="T23" fmla="*/ 2147483647 h 817"/>
              <a:gd name="T24" fmla="*/ 2147483647 w 757"/>
              <a:gd name="T25" fmla="*/ 2147483647 h 817"/>
              <a:gd name="T26" fmla="*/ 2147483647 w 757"/>
              <a:gd name="T27" fmla="*/ 2147483647 h 817"/>
              <a:gd name="T28" fmla="*/ 2147483647 w 757"/>
              <a:gd name="T29" fmla="*/ 2147483647 h 817"/>
              <a:gd name="T30" fmla="*/ 2147483647 w 757"/>
              <a:gd name="T31" fmla="*/ 2147483647 h 817"/>
              <a:gd name="T32" fmla="*/ 2147483647 w 757"/>
              <a:gd name="T33" fmla="*/ 2147483647 h 817"/>
              <a:gd name="T34" fmla="*/ 0 w 757"/>
              <a:gd name="T35" fmla="*/ 2147483647 h 817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757"/>
              <a:gd name="T55" fmla="*/ 0 h 817"/>
              <a:gd name="T56" fmla="*/ 757 w 757"/>
              <a:gd name="T57" fmla="*/ 817 h 817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757" h="817">
                <a:moveTo>
                  <a:pt x="757" y="3"/>
                </a:moveTo>
                <a:cubicBezTo>
                  <a:pt x="709" y="12"/>
                  <a:pt x="651" y="0"/>
                  <a:pt x="617" y="36"/>
                </a:cubicBezTo>
                <a:cubicBezTo>
                  <a:pt x="612" y="63"/>
                  <a:pt x="610" y="92"/>
                  <a:pt x="601" y="118"/>
                </a:cubicBezTo>
                <a:cubicBezTo>
                  <a:pt x="598" y="126"/>
                  <a:pt x="598" y="137"/>
                  <a:pt x="592" y="143"/>
                </a:cubicBezTo>
                <a:cubicBezTo>
                  <a:pt x="586" y="149"/>
                  <a:pt x="576" y="148"/>
                  <a:pt x="568" y="151"/>
                </a:cubicBezTo>
                <a:cubicBezTo>
                  <a:pt x="526" y="190"/>
                  <a:pt x="551" y="233"/>
                  <a:pt x="527" y="274"/>
                </a:cubicBezTo>
                <a:cubicBezTo>
                  <a:pt x="518" y="289"/>
                  <a:pt x="494" y="285"/>
                  <a:pt x="477" y="291"/>
                </a:cubicBezTo>
                <a:cubicBezTo>
                  <a:pt x="467" y="306"/>
                  <a:pt x="452" y="316"/>
                  <a:pt x="444" y="332"/>
                </a:cubicBezTo>
                <a:cubicBezTo>
                  <a:pt x="386" y="447"/>
                  <a:pt x="460" y="334"/>
                  <a:pt x="411" y="406"/>
                </a:cubicBezTo>
                <a:cubicBezTo>
                  <a:pt x="395" y="456"/>
                  <a:pt x="416" y="409"/>
                  <a:pt x="378" y="447"/>
                </a:cubicBezTo>
                <a:cubicBezTo>
                  <a:pt x="371" y="454"/>
                  <a:pt x="370" y="467"/>
                  <a:pt x="362" y="472"/>
                </a:cubicBezTo>
                <a:cubicBezTo>
                  <a:pt x="347" y="481"/>
                  <a:pt x="313" y="488"/>
                  <a:pt x="313" y="488"/>
                </a:cubicBezTo>
                <a:cubicBezTo>
                  <a:pt x="279" y="522"/>
                  <a:pt x="296" y="539"/>
                  <a:pt x="280" y="587"/>
                </a:cubicBezTo>
                <a:cubicBezTo>
                  <a:pt x="275" y="601"/>
                  <a:pt x="241" y="626"/>
                  <a:pt x="230" y="636"/>
                </a:cubicBezTo>
                <a:cubicBezTo>
                  <a:pt x="225" y="653"/>
                  <a:pt x="231" y="681"/>
                  <a:pt x="214" y="686"/>
                </a:cubicBezTo>
                <a:cubicBezTo>
                  <a:pt x="187" y="695"/>
                  <a:pt x="166" y="709"/>
                  <a:pt x="140" y="719"/>
                </a:cubicBezTo>
                <a:cubicBezTo>
                  <a:pt x="108" y="749"/>
                  <a:pt x="95" y="752"/>
                  <a:pt x="49" y="760"/>
                </a:cubicBezTo>
                <a:cubicBezTo>
                  <a:pt x="17" y="781"/>
                  <a:pt x="25" y="792"/>
                  <a:pt x="0" y="817"/>
                </a:cubicBezTo>
              </a:path>
            </a:pathLst>
          </a:custGeom>
          <a:solidFill>
            <a:srgbClr val="00FFFF"/>
          </a:solidFill>
          <a:ln w="257175" cmpd="sng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7" name="Freeform 13"/>
          <p:cNvSpPr>
            <a:spLocks/>
          </p:cNvSpPr>
          <p:nvPr/>
        </p:nvSpPr>
        <p:spPr bwMode="auto">
          <a:xfrm>
            <a:off x="1436688" y="4271963"/>
            <a:ext cx="1649412" cy="1381125"/>
          </a:xfrm>
          <a:custGeom>
            <a:avLst/>
            <a:gdLst>
              <a:gd name="T0" fmla="*/ 2147483647 w 1039"/>
              <a:gd name="T1" fmla="*/ 2147483647 h 870"/>
              <a:gd name="T2" fmla="*/ 2147483647 w 1039"/>
              <a:gd name="T3" fmla="*/ 2147483647 h 870"/>
              <a:gd name="T4" fmla="*/ 2147483647 w 1039"/>
              <a:gd name="T5" fmla="*/ 0 h 870"/>
              <a:gd name="T6" fmla="*/ 2147483647 w 1039"/>
              <a:gd name="T7" fmla="*/ 2147483647 h 870"/>
              <a:gd name="T8" fmla="*/ 2147483647 w 1039"/>
              <a:gd name="T9" fmla="*/ 2147483647 h 870"/>
              <a:gd name="T10" fmla="*/ 2147483647 w 1039"/>
              <a:gd name="T11" fmla="*/ 2147483647 h 870"/>
              <a:gd name="T12" fmla="*/ 2147483647 w 1039"/>
              <a:gd name="T13" fmla="*/ 2147483647 h 870"/>
              <a:gd name="T14" fmla="*/ 2147483647 w 1039"/>
              <a:gd name="T15" fmla="*/ 2147483647 h 870"/>
              <a:gd name="T16" fmla="*/ 2147483647 w 1039"/>
              <a:gd name="T17" fmla="*/ 2147483647 h 870"/>
              <a:gd name="T18" fmla="*/ 2147483647 w 1039"/>
              <a:gd name="T19" fmla="*/ 2147483647 h 870"/>
              <a:gd name="T20" fmla="*/ 2147483647 w 1039"/>
              <a:gd name="T21" fmla="*/ 2147483647 h 870"/>
              <a:gd name="T22" fmla="*/ 2147483647 w 1039"/>
              <a:gd name="T23" fmla="*/ 2147483647 h 870"/>
              <a:gd name="T24" fmla="*/ 2147483647 w 1039"/>
              <a:gd name="T25" fmla="*/ 2147483647 h 870"/>
              <a:gd name="T26" fmla="*/ 2147483647 w 1039"/>
              <a:gd name="T27" fmla="*/ 2147483647 h 870"/>
              <a:gd name="T28" fmla="*/ 2147483647 w 1039"/>
              <a:gd name="T29" fmla="*/ 2147483647 h 870"/>
              <a:gd name="T30" fmla="*/ 2147483647 w 1039"/>
              <a:gd name="T31" fmla="*/ 2147483647 h 870"/>
              <a:gd name="T32" fmla="*/ 2147483647 w 1039"/>
              <a:gd name="T33" fmla="*/ 2147483647 h 870"/>
              <a:gd name="T34" fmla="*/ 2147483647 w 1039"/>
              <a:gd name="T35" fmla="*/ 2147483647 h 870"/>
              <a:gd name="T36" fmla="*/ 2147483647 w 1039"/>
              <a:gd name="T37" fmla="*/ 2147483647 h 870"/>
              <a:gd name="T38" fmla="*/ 2147483647 w 1039"/>
              <a:gd name="T39" fmla="*/ 2147483647 h 870"/>
              <a:gd name="T40" fmla="*/ 2147483647 w 1039"/>
              <a:gd name="T41" fmla="*/ 2147483647 h 870"/>
              <a:gd name="T42" fmla="*/ 2147483647 w 1039"/>
              <a:gd name="T43" fmla="*/ 2147483647 h 870"/>
              <a:gd name="T44" fmla="*/ 2147483647 w 1039"/>
              <a:gd name="T45" fmla="*/ 2147483647 h 870"/>
              <a:gd name="T46" fmla="*/ 2147483647 w 1039"/>
              <a:gd name="T47" fmla="*/ 2147483647 h 870"/>
              <a:gd name="T48" fmla="*/ 2147483647 w 1039"/>
              <a:gd name="T49" fmla="*/ 2147483647 h 870"/>
              <a:gd name="T50" fmla="*/ 2147483647 w 1039"/>
              <a:gd name="T51" fmla="*/ 2147483647 h 870"/>
              <a:gd name="T52" fmla="*/ 2147483647 w 1039"/>
              <a:gd name="T53" fmla="*/ 2147483647 h 870"/>
              <a:gd name="T54" fmla="*/ 2147483647 w 1039"/>
              <a:gd name="T55" fmla="*/ 2147483647 h 870"/>
              <a:gd name="T56" fmla="*/ 2147483647 w 1039"/>
              <a:gd name="T57" fmla="*/ 2147483647 h 870"/>
              <a:gd name="T58" fmla="*/ 2147483647 w 1039"/>
              <a:gd name="T59" fmla="*/ 2147483647 h 870"/>
              <a:gd name="T60" fmla="*/ 2147483647 w 1039"/>
              <a:gd name="T61" fmla="*/ 2147483647 h 870"/>
              <a:gd name="T62" fmla="*/ 2147483647 w 1039"/>
              <a:gd name="T63" fmla="*/ 2147483647 h 870"/>
              <a:gd name="T64" fmla="*/ 2147483647 w 1039"/>
              <a:gd name="T65" fmla="*/ 2147483647 h 870"/>
              <a:gd name="T66" fmla="*/ 2147483647 w 1039"/>
              <a:gd name="T67" fmla="*/ 2147483647 h 870"/>
              <a:gd name="T68" fmla="*/ 2147483647 w 1039"/>
              <a:gd name="T69" fmla="*/ 2147483647 h 870"/>
              <a:gd name="T70" fmla="*/ 2147483647 w 1039"/>
              <a:gd name="T71" fmla="*/ 2147483647 h 870"/>
              <a:gd name="T72" fmla="*/ 2147483647 w 1039"/>
              <a:gd name="T73" fmla="*/ 2147483647 h 870"/>
              <a:gd name="T74" fmla="*/ 2147483647 w 1039"/>
              <a:gd name="T75" fmla="*/ 2147483647 h 870"/>
              <a:gd name="T76" fmla="*/ 2147483647 w 1039"/>
              <a:gd name="T77" fmla="*/ 2147483647 h 870"/>
              <a:gd name="T78" fmla="*/ 2147483647 w 1039"/>
              <a:gd name="T79" fmla="*/ 2147483647 h 870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1039"/>
              <a:gd name="T121" fmla="*/ 0 h 870"/>
              <a:gd name="T122" fmla="*/ 1039 w 1039"/>
              <a:gd name="T123" fmla="*/ 870 h 870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1039" h="870">
                <a:moveTo>
                  <a:pt x="956" y="304"/>
                </a:moveTo>
                <a:cubicBezTo>
                  <a:pt x="964" y="271"/>
                  <a:pt x="970" y="250"/>
                  <a:pt x="989" y="222"/>
                </a:cubicBezTo>
                <a:cubicBezTo>
                  <a:pt x="1000" y="152"/>
                  <a:pt x="1039" y="56"/>
                  <a:pt x="980" y="0"/>
                </a:cubicBezTo>
                <a:cubicBezTo>
                  <a:pt x="912" y="3"/>
                  <a:pt x="843" y="1"/>
                  <a:pt x="775" y="8"/>
                </a:cubicBezTo>
                <a:cubicBezTo>
                  <a:pt x="770" y="9"/>
                  <a:pt x="746" y="39"/>
                  <a:pt x="742" y="41"/>
                </a:cubicBezTo>
                <a:cubicBezTo>
                  <a:pt x="726" y="49"/>
                  <a:pt x="692" y="57"/>
                  <a:pt x="692" y="57"/>
                </a:cubicBezTo>
                <a:cubicBezTo>
                  <a:pt x="687" y="63"/>
                  <a:pt x="683" y="70"/>
                  <a:pt x="676" y="74"/>
                </a:cubicBezTo>
                <a:cubicBezTo>
                  <a:pt x="669" y="79"/>
                  <a:pt x="658" y="77"/>
                  <a:pt x="651" y="82"/>
                </a:cubicBezTo>
                <a:cubicBezTo>
                  <a:pt x="637" y="93"/>
                  <a:pt x="631" y="111"/>
                  <a:pt x="618" y="123"/>
                </a:cubicBezTo>
                <a:cubicBezTo>
                  <a:pt x="612" y="148"/>
                  <a:pt x="608" y="186"/>
                  <a:pt x="586" y="205"/>
                </a:cubicBezTo>
                <a:cubicBezTo>
                  <a:pt x="571" y="218"/>
                  <a:pt x="553" y="227"/>
                  <a:pt x="536" y="238"/>
                </a:cubicBezTo>
                <a:cubicBezTo>
                  <a:pt x="530" y="242"/>
                  <a:pt x="527" y="252"/>
                  <a:pt x="520" y="255"/>
                </a:cubicBezTo>
                <a:cubicBezTo>
                  <a:pt x="497" y="267"/>
                  <a:pt x="470" y="271"/>
                  <a:pt x="446" y="280"/>
                </a:cubicBezTo>
                <a:cubicBezTo>
                  <a:pt x="436" y="307"/>
                  <a:pt x="425" y="318"/>
                  <a:pt x="404" y="337"/>
                </a:cubicBezTo>
                <a:cubicBezTo>
                  <a:pt x="386" y="393"/>
                  <a:pt x="346" y="362"/>
                  <a:pt x="298" y="378"/>
                </a:cubicBezTo>
                <a:cubicBezTo>
                  <a:pt x="242" y="434"/>
                  <a:pt x="324" y="357"/>
                  <a:pt x="256" y="403"/>
                </a:cubicBezTo>
                <a:cubicBezTo>
                  <a:pt x="180" y="454"/>
                  <a:pt x="327" y="420"/>
                  <a:pt x="133" y="436"/>
                </a:cubicBezTo>
                <a:cubicBezTo>
                  <a:pt x="88" y="451"/>
                  <a:pt x="79" y="495"/>
                  <a:pt x="34" y="510"/>
                </a:cubicBezTo>
                <a:cubicBezTo>
                  <a:pt x="12" y="544"/>
                  <a:pt x="0" y="566"/>
                  <a:pt x="18" y="609"/>
                </a:cubicBezTo>
                <a:cubicBezTo>
                  <a:pt x="26" y="627"/>
                  <a:pt x="51" y="658"/>
                  <a:pt x="51" y="658"/>
                </a:cubicBezTo>
                <a:cubicBezTo>
                  <a:pt x="56" y="674"/>
                  <a:pt x="62" y="691"/>
                  <a:pt x="67" y="707"/>
                </a:cubicBezTo>
                <a:cubicBezTo>
                  <a:pt x="71" y="718"/>
                  <a:pt x="68" y="731"/>
                  <a:pt x="75" y="740"/>
                </a:cubicBezTo>
                <a:cubicBezTo>
                  <a:pt x="85" y="753"/>
                  <a:pt x="178" y="764"/>
                  <a:pt x="182" y="765"/>
                </a:cubicBezTo>
                <a:cubicBezTo>
                  <a:pt x="251" y="787"/>
                  <a:pt x="217" y="771"/>
                  <a:pt x="281" y="814"/>
                </a:cubicBezTo>
                <a:cubicBezTo>
                  <a:pt x="295" y="824"/>
                  <a:pt x="330" y="831"/>
                  <a:pt x="330" y="831"/>
                </a:cubicBezTo>
                <a:cubicBezTo>
                  <a:pt x="371" y="870"/>
                  <a:pt x="430" y="847"/>
                  <a:pt x="479" y="831"/>
                </a:cubicBezTo>
                <a:cubicBezTo>
                  <a:pt x="493" y="817"/>
                  <a:pt x="514" y="808"/>
                  <a:pt x="520" y="790"/>
                </a:cubicBezTo>
                <a:cubicBezTo>
                  <a:pt x="523" y="782"/>
                  <a:pt x="523" y="772"/>
                  <a:pt x="528" y="765"/>
                </a:cubicBezTo>
                <a:cubicBezTo>
                  <a:pt x="539" y="751"/>
                  <a:pt x="557" y="745"/>
                  <a:pt x="569" y="732"/>
                </a:cubicBezTo>
                <a:cubicBezTo>
                  <a:pt x="582" y="693"/>
                  <a:pt x="557" y="638"/>
                  <a:pt x="586" y="609"/>
                </a:cubicBezTo>
                <a:cubicBezTo>
                  <a:pt x="606" y="590"/>
                  <a:pt x="641" y="614"/>
                  <a:pt x="668" y="617"/>
                </a:cubicBezTo>
                <a:cubicBezTo>
                  <a:pt x="679" y="614"/>
                  <a:pt x="692" y="616"/>
                  <a:pt x="701" y="609"/>
                </a:cubicBezTo>
                <a:cubicBezTo>
                  <a:pt x="708" y="604"/>
                  <a:pt x="703" y="590"/>
                  <a:pt x="709" y="584"/>
                </a:cubicBezTo>
                <a:cubicBezTo>
                  <a:pt x="715" y="578"/>
                  <a:pt x="726" y="579"/>
                  <a:pt x="734" y="576"/>
                </a:cubicBezTo>
                <a:cubicBezTo>
                  <a:pt x="745" y="565"/>
                  <a:pt x="762" y="558"/>
                  <a:pt x="767" y="543"/>
                </a:cubicBezTo>
                <a:cubicBezTo>
                  <a:pt x="774" y="522"/>
                  <a:pt x="767" y="458"/>
                  <a:pt x="799" y="444"/>
                </a:cubicBezTo>
                <a:cubicBezTo>
                  <a:pt x="829" y="431"/>
                  <a:pt x="867" y="431"/>
                  <a:pt x="898" y="419"/>
                </a:cubicBezTo>
                <a:cubicBezTo>
                  <a:pt x="943" y="377"/>
                  <a:pt x="899" y="339"/>
                  <a:pt x="956" y="321"/>
                </a:cubicBezTo>
                <a:cubicBezTo>
                  <a:pt x="972" y="304"/>
                  <a:pt x="989" y="288"/>
                  <a:pt x="1005" y="271"/>
                </a:cubicBezTo>
                <a:cubicBezTo>
                  <a:pt x="995" y="241"/>
                  <a:pt x="1004" y="251"/>
                  <a:pt x="980" y="238"/>
                </a:cubicBezTo>
              </a:path>
            </a:pathLst>
          </a:custGeom>
          <a:gradFill rotWithShape="1">
            <a:gsLst>
              <a:gs pos="0">
                <a:srgbClr val="00FFFF">
                  <a:alpha val="56000"/>
                </a:srgbClr>
              </a:gs>
              <a:gs pos="100000">
                <a:srgbClr val="007676">
                  <a:alpha val="78000"/>
                </a:srgbClr>
              </a:gs>
            </a:gsLst>
            <a:lin ang="5400000" scaled="1"/>
          </a:gradFill>
          <a:ln w="9525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58" name="Freeform 14"/>
          <p:cNvSpPr>
            <a:spLocks/>
          </p:cNvSpPr>
          <p:nvPr/>
        </p:nvSpPr>
        <p:spPr bwMode="auto">
          <a:xfrm rot="-1858044">
            <a:off x="2060575" y="4724400"/>
            <a:ext cx="1649413" cy="1381125"/>
          </a:xfrm>
          <a:custGeom>
            <a:avLst/>
            <a:gdLst>
              <a:gd name="T0" fmla="*/ 2147483647 w 1039"/>
              <a:gd name="T1" fmla="*/ 2147483647 h 870"/>
              <a:gd name="T2" fmla="*/ 2147483647 w 1039"/>
              <a:gd name="T3" fmla="*/ 2147483647 h 870"/>
              <a:gd name="T4" fmla="*/ 2147483647 w 1039"/>
              <a:gd name="T5" fmla="*/ 0 h 870"/>
              <a:gd name="T6" fmla="*/ 2147483647 w 1039"/>
              <a:gd name="T7" fmla="*/ 2147483647 h 870"/>
              <a:gd name="T8" fmla="*/ 2147483647 w 1039"/>
              <a:gd name="T9" fmla="*/ 2147483647 h 870"/>
              <a:gd name="T10" fmla="*/ 2147483647 w 1039"/>
              <a:gd name="T11" fmla="*/ 2147483647 h 870"/>
              <a:gd name="T12" fmla="*/ 2147483647 w 1039"/>
              <a:gd name="T13" fmla="*/ 2147483647 h 870"/>
              <a:gd name="T14" fmla="*/ 2147483647 w 1039"/>
              <a:gd name="T15" fmla="*/ 2147483647 h 870"/>
              <a:gd name="T16" fmla="*/ 2147483647 w 1039"/>
              <a:gd name="T17" fmla="*/ 2147483647 h 870"/>
              <a:gd name="T18" fmla="*/ 2147483647 w 1039"/>
              <a:gd name="T19" fmla="*/ 2147483647 h 870"/>
              <a:gd name="T20" fmla="*/ 2147483647 w 1039"/>
              <a:gd name="T21" fmla="*/ 2147483647 h 870"/>
              <a:gd name="T22" fmla="*/ 2147483647 w 1039"/>
              <a:gd name="T23" fmla="*/ 2147483647 h 870"/>
              <a:gd name="T24" fmla="*/ 2147483647 w 1039"/>
              <a:gd name="T25" fmla="*/ 2147483647 h 870"/>
              <a:gd name="T26" fmla="*/ 2147483647 w 1039"/>
              <a:gd name="T27" fmla="*/ 2147483647 h 870"/>
              <a:gd name="T28" fmla="*/ 2147483647 w 1039"/>
              <a:gd name="T29" fmla="*/ 2147483647 h 870"/>
              <a:gd name="T30" fmla="*/ 2147483647 w 1039"/>
              <a:gd name="T31" fmla="*/ 2147483647 h 870"/>
              <a:gd name="T32" fmla="*/ 2147483647 w 1039"/>
              <a:gd name="T33" fmla="*/ 2147483647 h 870"/>
              <a:gd name="T34" fmla="*/ 2147483647 w 1039"/>
              <a:gd name="T35" fmla="*/ 2147483647 h 870"/>
              <a:gd name="T36" fmla="*/ 2147483647 w 1039"/>
              <a:gd name="T37" fmla="*/ 2147483647 h 870"/>
              <a:gd name="T38" fmla="*/ 2147483647 w 1039"/>
              <a:gd name="T39" fmla="*/ 2147483647 h 870"/>
              <a:gd name="T40" fmla="*/ 2147483647 w 1039"/>
              <a:gd name="T41" fmla="*/ 2147483647 h 870"/>
              <a:gd name="T42" fmla="*/ 2147483647 w 1039"/>
              <a:gd name="T43" fmla="*/ 2147483647 h 870"/>
              <a:gd name="T44" fmla="*/ 2147483647 w 1039"/>
              <a:gd name="T45" fmla="*/ 2147483647 h 870"/>
              <a:gd name="T46" fmla="*/ 2147483647 w 1039"/>
              <a:gd name="T47" fmla="*/ 2147483647 h 870"/>
              <a:gd name="T48" fmla="*/ 2147483647 w 1039"/>
              <a:gd name="T49" fmla="*/ 2147483647 h 870"/>
              <a:gd name="T50" fmla="*/ 2147483647 w 1039"/>
              <a:gd name="T51" fmla="*/ 2147483647 h 870"/>
              <a:gd name="T52" fmla="*/ 2147483647 w 1039"/>
              <a:gd name="T53" fmla="*/ 2147483647 h 870"/>
              <a:gd name="T54" fmla="*/ 2147483647 w 1039"/>
              <a:gd name="T55" fmla="*/ 2147483647 h 870"/>
              <a:gd name="T56" fmla="*/ 2147483647 w 1039"/>
              <a:gd name="T57" fmla="*/ 2147483647 h 870"/>
              <a:gd name="T58" fmla="*/ 2147483647 w 1039"/>
              <a:gd name="T59" fmla="*/ 2147483647 h 870"/>
              <a:gd name="T60" fmla="*/ 2147483647 w 1039"/>
              <a:gd name="T61" fmla="*/ 2147483647 h 870"/>
              <a:gd name="T62" fmla="*/ 2147483647 w 1039"/>
              <a:gd name="T63" fmla="*/ 2147483647 h 870"/>
              <a:gd name="T64" fmla="*/ 2147483647 w 1039"/>
              <a:gd name="T65" fmla="*/ 2147483647 h 870"/>
              <a:gd name="T66" fmla="*/ 2147483647 w 1039"/>
              <a:gd name="T67" fmla="*/ 2147483647 h 870"/>
              <a:gd name="T68" fmla="*/ 2147483647 w 1039"/>
              <a:gd name="T69" fmla="*/ 2147483647 h 870"/>
              <a:gd name="T70" fmla="*/ 2147483647 w 1039"/>
              <a:gd name="T71" fmla="*/ 2147483647 h 870"/>
              <a:gd name="T72" fmla="*/ 2147483647 w 1039"/>
              <a:gd name="T73" fmla="*/ 2147483647 h 870"/>
              <a:gd name="T74" fmla="*/ 2147483647 w 1039"/>
              <a:gd name="T75" fmla="*/ 2147483647 h 870"/>
              <a:gd name="T76" fmla="*/ 2147483647 w 1039"/>
              <a:gd name="T77" fmla="*/ 2147483647 h 870"/>
              <a:gd name="T78" fmla="*/ 2147483647 w 1039"/>
              <a:gd name="T79" fmla="*/ 2147483647 h 870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1039"/>
              <a:gd name="T121" fmla="*/ 0 h 870"/>
              <a:gd name="T122" fmla="*/ 1039 w 1039"/>
              <a:gd name="T123" fmla="*/ 870 h 870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1039" h="870">
                <a:moveTo>
                  <a:pt x="956" y="304"/>
                </a:moveTo>
                <a:cubicBezTo>
                  <a:pt x="964" y="271"/>
                  <a:pt x="970" y="250"/>
                  <a:pt x="989" y="222"/>
                </a:cubicBezTo>
                <a:cubicBezTo>
                  <a:pt x="1000" y="152"/>
                  <a:pt x="1039" y="56"/>
                  <a:pt x="980" y="0"/>
                </a:cubicBezTo>
                <a:cubicBezTo>
                  <a:pt x="912" y="3"/>
                  <a:pt x="843" y="1"/>
                  <a:pt x="775" y="8"/>
                </a:cubicBezTo>
                <a:cubicBezTo>
                  <a:pt x="770" y="9"/>
                  <a:pt x="746" y="39"/>
                  <a:pt x="742" y="41"/>
                </a:cubicBezTo>
                <a:cubicBezTo>
                  <a:pt x="726" y="49"/>
                  <a:pt x="692" y="57"/>
                  <a:pt x="692" y="57"/>
                </a:cubicBezTo>
                <a:cubicBezTo>
                  <a:pt x="687" y="63"/>
                  <a:pt x="683" y="70"/>
                  <a:pt x="676" y="74"/>
                </a:cubicBezTo>
                <a:cubicBezTo>
                  <a:pt x="669" y="79"/>
                  <a:pt x="658" y="77"/>
                  <a:pt x="651" y="82"/>
                </a:cubicBezTo>
                <a:cubicBezTo>
                  <a:pt x="637" y="93"/>
                  <a:pt x="631" y="111"/>
                  <a:pt x="618" y="123"/>
                </a:cubicBezTo>
                <a:cubicBezTo>
                  <a:pt x="612" y="148"/>
                  <a:pt x="608" y="186"/>
                  <a:pt x="586" y="205"/>
                </a:cubicBezTo>
                <a:cubicBezTo>
                  <a:pt x="571" y="218"/>
                  <a:pt x="553" y="227"/>
                  <a:pt x="536" y="238"/>
                </a:cubicBezTo>
                <a:cubicBezTo>
                  <a:pt x="530" y="242"/>
                  <a:pt x="527" y="252"/>
                  <a:pt x="520" y="255"/>
                </a:cubicBezTo>
                <a:cubicBezTo>
                  <a:pt x="497" y="267"/>
                  <a:pt x="470" y="271"/>
                  <a:pt x="446" y="280"/>
                </a:cubicBezTo>
                <a:cubicBezTo>
                  <a:pt x="436" y="307"/>
                  <a:pt x="425" y="318"/>
                  <a:pt x="404" y="337"/>
                </a:cubicBezTo>
                <a:cubicBezTo>
                  <a:pt x="386" y="393"/>
                  <a:pt x="346" y="362"/>
                  <a:pt x="298" y="378"/>
                </a:cubicBezTo>
                <a:cubicBezTo>
                  <a:pt x="242" y="434"/>
                  <a:pt x="324" y="357"/>
                  <a:pt x="256" y="403"/>
                </a:cubicBezTo>
                <a:cubicBezTo>
                  <a:pt x="180" y="454"/>
                  <a:pt x="327" y="420"/>
                  <a:pt x="133" y="436"/>
                </a:cubicBezTo>
                <a:cubicBezTo>
                  <a:pt x="88" y="451"/>
                  <a:pt x="79" y="495"/>
                  <a:pt x="34" y="510"/>
                </a:cubicBezTo>
                <a:cubicBezTo>
                  <a:pt x="12" y="544"/>
                  <a:pt x="0" y="566"/>
                  <a:pt x="18" y="609"/>
                </a:cubicBezTo>
                <a:cubicBezTo>
                  <a:pt x="26" y="627"/>
                  <a:pt x="51" y="658"/>
                  <a:pt x="51" y="658"/>
                </a:cubicBezTo>
                <a:cubicBezTo>
                  <a:pt x="56" y="674"/>
                  <a:pt x="62" y="691"/>
                  <a:pt x="67" y="707"/>
                </a:cubicBezTo>
                <a:cubicBezTo>
                  <a:pt x="71" y="718"/>
                  <a:pt x="68" y="731"/>
                  <a:pt x="75" y="740"/>
                </a:cubicBezTo>
                <a:cubicBezTo>
                  <a:pt x="85" y="753"/>
                  <a:pt x="178" y="764"/>
                  <a:pt x="182" y="765"/>
                </a:cubicBezTo>
                <a:cubicBezTo>
                  <a:pt x="251" y="787"/>
                  <a:pt x="217" y="771"/>
                  <a:pt x="281" y="814"/>
                </a:cubicBezTo>
                <a:cubicBezTo>
                  <a:pt x="295" y="824"/>
                  <a:pt x="330" y="831"/>
                  <a:pt x="330" y="831"/>
                </a:cubicBezTo>
                <a:cubicBezTo>
                  <a:pt x="371" y="870"/>
                  <a:pt x="430" y="847"/>
                  <a:pt x="479" y="831"/>
                </a:cubicBezTo>
                <a:cubicBezTo>
                  <a:pt x="493" y="817"/>
                  <a:pt x="514" y="808"/>
                  <a:pt x="520" y="790"/>
                </a:cubicBezTo>
                <a:cubicBezTo>
                  <a:pt x="523" y="782"/>
                  <a:pt x="523" y="772"/>
                  <a:pt x="528" y="765"/>
                </a:cubicBezTo>
                <a:cubicBezTo>
                  <a:pt x="539" y="751"/>
                  <a:pt x="557" y="745"/>
                  <a:pt x="569" y="732"/>
                </a:cubicBezTo>
                <a:cubicBezTo>
                  <a:pt x="582" y="693"/>
                  <a:pt x="557" y="638"/>
                  <a:pt x="586" y="609"/>
                </a:cubicBezTo>
                <a:cubicBezTo>
                  <a:pt x="606" y="590"/>
                  <a:pt x="641" y="614"/>
                  <a:pt x="668" y="617"/>
                </a:cubicBezTo>
                <a:cubicBezTo>
                  <a:pt x="679" y="614"/>
                  <a:pt x="692" y="616"/>
                  <a:pt x="701" y="609"/>
                </a:cubicBezTo>
                <a:cubicBezTo>
                  <a:pt x="708" y="604"/>
                  <a:pt x="703" y="590"/>
                  <a:pt x="709" y="584"/>
                </a:cubicBezTo>
                <a:cubicBezTo>
                  <a:pt x="715" y="578"/>
                  <a:pt x="726" y="579"/>
                  <a:pt x="734" y="576"/>
                </a:cubicBezTo>
                <a:cubicBezTo>
                  <a:pt x="745" y="565"/>
                  <a:pt x="762" y="558"/>
                  <a:pt x="767" y="543"/>
                </a:cubicBezTo>
                <a:cubicBezTo>
                  <a:pt x="774" y="522"/>
                  <a:pt x="767" y="458"/>
                  <a:pt x="799" y="444"/>
                </a:cubicBezTo>
                <a:cubicBezTo>
                  <a:pt x="829" y="431"/>
                  <a:pt x="867" y="431"/>
                  <a:pt x="898" y="419"/>
                </a:cubicBezTo>
                <a:cubicBezTo>
                  <a:pt x="943" y="377"/>
                  <a:pt x="899" y="339"/>
                  <a:pt x="956" y="321"/>
                </a:cubicBezTo>
                <a:cubicBezTo>
                  <a:pt x="972" y="304"/>
                  <a:pt x="989" y="288"/>
                  <a:pt x="1005" y="271"/>
                </a:cubicBezTo>
                <a:cubicBezTo>
                  <a:pt x="995" y="241"/>
                  <a:pt x="1004" y="251"/>
                  <a:pt x="980" y="238"/>
                </a:cubicBezTo>
              </a:path>
            </a:pathLst>
          </a:custGeom>
          <a:gradFill rotWithShape="1">
            <a:gsLst>
              <a:gs pos="0">
                <a:srgbClr val="00FFFF">
                  <a:alpha val="56000"/>
                </a:srgbClr>
              </a:gs>
              <a:gs pos="100000">
                <a:srgbClr val="007676">
                  <a:alpha val="78000"/>
                </a:srgbClr>
              </a:gs>
            </a:gsLst>
            <a:lin ang="5400000" scaled="1"/>
          </a:gradFill>
          <a:ln w="9525">
            <a:solidFill>
              <a:srgbClr val="00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pic>
        <p:nvPicPr>
          <p:cNvPr id="1746959" name="Picture 15" descr="image0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" y="549275"/>
            <a:ext cx="3203575" cy="2617788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</p:spPr>
      </p:pic>
      <p:sp>
        <p:nvSpPr>
          <p:cNvPr id="1746960" name="Rectangle 16"/>
          <p:cNvSpPr>
            <a:spLocks noChangeArrowheads="1"/>
          </p:cNvSpPr>
          <p:nvPr/>
        </p:nvSpPr>
        <p:spPr bwMode="auto">
          <a:xfrm>
            <a:off x="755650" y="2636838"/>
            <a:ext cx="1657350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latin typeface="Verdana" pitchFamily="34" charset="0"/>
              </a:rPr>
              <a:t>摘自聯合報</a:t>
            </a:r>
          </a:p>
        </p:txBody>
      </p:sp>
      <p:sp>
        <p:nvSpPr>
          <p:cNvPr id="1746961" name="AutoShape 17"/>
          <p:cNvSpPr>
            <a:spLocks noChangeArrowheads="1"/>
          </p:cNvSpPr>
          <p:nvPr/>
        </p:nvSpPr>
        <p:spPr bwMode="auto">
          <a:xfrm>
            <a:off x="6011863" y="3141663"/>
            <a:ext cx="2449512" cy="1081087"/>
          </a:xfrm>
          <a:prstGeom prst="wedgeRoundRectCallout">
            <a:avLst>
              <a:gd name="adj1" fmla="val -92773"/>
              <a:gd name="adj2" fmla="val -11819"/>
              <a:gd name="adj3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  <a:alpha val="82001"/>
                </a:srgbClr>
              </a:gs>
              <a:gs pos="50000">
                <a:srgbClr val="FF0000">
                  <a:alpha val="56000"/>
                </a:srgbClr>
              </a:gs>
              <a:gs pos="100000">
                <a:srgbClr val="FF0000">
                  <a:gamma/>
                  <a:shade val="46275"/>
                  <a:invGamma/>
                  <a:alpha val="82001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000" b="1">
                <a:latin typeface="Verdana" pitchFamily="34" charset="0"/>
                <a:ea typeface="標楷體" pitchFamily="65" charset="-120"/>
              </a:rPr>
              <a:t>大雨失去滯洪平原</a:t>
            </a:r>
          </a:p>
          <a:p>
            <a:pPr algn="ctr">
              <a:defRPr/>
            </a:pPr>
            <a:r>
              <a:rPr lang="zh-TW" altLang="en-US" sz="2000" b="1">
                <a:latin typeface="Verdana" pitchFamily="34" charset="0"/>
                <a:ea typeface="標楷體" pitchFamily="65" charset="-120"/>
              </a:rPr>
              <a:t>因而造成下游河川暴漲甚至氾濫成災</a:t>
            </a:r>
          </a:p>
        </p:txBody>
      </p:sp>
      <p:pic>
        <p:nvPicPr>
          <p:cNvPr id="1746962" name="Picture 18" descr="照片6-2 佳冬鄉塭豐村地層下陷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3950" y="4868863"/>
            <a:ext cx="1382713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6963" name="Freeform 19"/>
          <p:cNvSpPr>
            <a:spLocks/>
          </p:cNvSpPr>
          <p:nvPr/>
        </p:nvSpPr>
        <p:spPr bwMode="auto">
          <a:xfrm>
            <a:off x="5551488" y="754063"/>
            <a:ext cx="3392487" cy="2211387"/>
          </a:xfrm>
          <a:custGeom>
            <a:avLst/>
            <a:gdLst>
              <a:gd name="T0" fmla="*/ 2147483647 w 2137"/>
              <a:gd name="T1" fmla="*/ 0 h 1393"/>
              <a:gd name="T2" fmla="*/ 2147483647 w 2137"/>
              <a:gd name="T3" fmla="*/ 2147483647 h 1393"/>
              <a:gd name="T4" fmla="*/ 2147483647 w 2137"/>
              <a:gd name="T5" fmla="*/ 2147483647 h 1393"/>
              <a:gd name="T6" fmla="*/ 2147483647 w 2137"/>
              <a:gd name="T7" fmla="*/ 2147483647 h 1393"/>
              <a:gd name="T8" fmla="*/ 2147483647 w 2137"/>
              <a:gd name="T9" fmla="*/ 2147483647 h 1393"/>
              <a:gd name="T10" fmla="*/ 2147483647 w 2137"/>
              <a:gd name="T11" fmla="*/ 2147483647 h 1393"/>
              <a:gd name="T12" fmla="*/ 2147483647 w 2137"/>
              <a:gd name="T13" fmla="*/ 2147483647 h 1393"/>
              <a:gd name="T14" fmla="*/ 2147483647 w 2137"/>
              <a:gd name="T15" fmla="*/ 2147483647 h 1393"/>
              <a:gd name="T16" fmla="*/ 2147483647 w 2137"/>
              <a:gd name="T17" fmla="*/ 2147483647 h 1393"/>
              <a:gd name="T18" fmla="*/ 2147483647 w 2137"/>
              <a:gd name="T19" fmla="*/ 2147483647 h 1393"/>
              <a:gd name="T20" fmla="*/ 2147483647 w 2137"/>
              <a:gd name="T21" fmla="*/ 2147483647 h 1393"/>
              <a:gd name="T22" fmla="*/ 2147483647 w 2137"/>
              <a:gd name="T23" fmla="*/ 2147483647 h 1393"/>
              <a:gd name="T24" fmla="*/ 2147483647 w 2137"/>
              <a:gd name="T25" fmla="*/ 2147483647 h 1393"/>
              <a:gd name="T26" fmla="*/ 2147483647 w 2137"/>
              <a:gd name="T27" fmla="*/ 2147483647 h 1393"/>
              <a:gd name="T28" fmla="*/ 2147483647 w 2137"/>
              <a:gd name="T29" fmla="*/ 2147483647 h 1393"/>
              <a:gd name="T30" fmla="*/ 2147483647 w 2137"/>
              <a:gd name="T31" fmla="*/ 2147483647 h 1393"/>
              <a:gd name="T32" fmla="*/ 2147483647 w 2137"/>
              <a:gd name="T33" fmla="*/ 2147483647 h 1393"/>
              <a:gd name="T34" fmla="*/ 2147483647 w 2137"/>
              <a:gd name="T35" fmla="*/ 2147483647 h 1393"/>
              <a:gd name="T36" fmla="*/ 2147483647 w 2137"/>
              <a:gd name="T37" fmla="*/ 2147483647 h 1393"/>
              <a:gd name="T38" fmla="*/ 2147483647 w 2137"/>
              <a:gd name="T39" fmla="*/ 2147483647 h 1393"/>
              <a:gd name="T40" fmla="*/ 2147483647 w 2137"/>
              <a:gd name="T41" fmla="*/ 2147483647 h 1393"/>
              <a:gd name="T42" fmla="*/ 2147483647 w 2137"/>
              <a:gd name="T43" fmla="*/ 2147483647 h 1393"/>
              <a:gd name="T44" fmla="*/ 2147483647 w 2137"/>
              <a:gd name="T45" fmla="*/ 2147483647 h 1393"/>
              <a:gd name="T46" fmla="*/ 2147483647 w 2137"/>
              <a:gd name="T47" fmla="*/ 2147483647 h 1393"/>
              <a:gd name="T48" fmla="*/ 2147483647 w 2137"/>
              <a:gd name="T49" fmla="*/ 2147483647 h 1393"/>
              <a:gd name="T50" fmla="*/ 2147483647 w 2137"/>
              <a:gd name="T51" fmla="*/ 2147483647 h 1393"/>
              <a:gd name="T52" fmla="*/ 2147483647 w 2137"/>
              <a:gd name="T53" fmla="*/ 2147483647 h 1393"/>
              <a:gd name="T54" fmla="*/ 2147483647 w 2137"/>
              <a:gd name="T55" fmla="*/ 2147483647 h 1393"/>
              <a:gd name="T56" fmla="*/ 0 w 2137"/>
              <a:gd name="T57" fmla="*/ 2147483647 h 1393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2137"/>
              <a:gd name="T88" fmla="*/ 0 h 1393"/>
              <a:gd name="T89" fmla="*/ 2137 w 2137"/>
              <a:gd name="T90" fmla="*/ 1393 h 1393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2137" h="1393">
                <a:moveTo>
                  <a:pt x="2137" y="0"/>
                </a:moveTo>
                <a:cubicBezTo>
                  <a:pt x="2089" y="7"/>
                  <a:pt x="2053" y="16"/>
                  <a:pt x="2007" y="28"/>
                </a:cubicBezTo>
                <a:cubicBezTo>
                  <a:pt x="1976" y="48"/>
                  <a:pt x="1963" y="72"/>
                  <a:pt x="1933" y="93"/>
                </a:cubicBezTo>
                <a:cubicBezTo>
                  <a:pt x="1887" y="161"/>
                  <a:pt x="1930" y="113"/>
                  <a:pt x="1775" y="130"/>
                </a:cubicBezTo>
                <a:cubicBezTo>
                  <a:pt x="1753" y="132"/>
                  <a:pt x="1732" y="142"/>
                  <a:pt x="1710" y="148"/>
                </a:cubicBezTo>
                <a:cubicBezTo>
                  <a:pt x="1691" y="154"/>
                  <a:pt x="1654" y="167"/>
                  <a:pt x="1654" y="167"/>
                </a:cubicBezTo>
                <a:cubicBezTo>
                  <a:pt x="1620" y="164"/>
                  <a:pt x="1585" y="168"/>
                  <a:pt x="1552" y="158"/>
                </a:cubicBezTo>
                <a:cubicBezTo>
                  <a:pt x="1531" y="152"/>
                  <a:pt x="1515" y="133"/>
                  <a:pt x="1496" y="121"/>
                </a:cubicBezTo>
                <a:cubicBezTo>
                  <a:pt x="1487" y="115"/>
                  <a:pt x="1479" y="105"/>
                  <a:pt x="1468" y="102"/>
                </a:cubicBezTo>
                <a:cubicBezTo>
                  <a:pt x="1407" y="82"/>
                  <a:pt x="1344" y="68"/>
                  <a:pt x="1283" y="46"/>
                </a:cubicBezTo>
                <a:cubicBezTo>
                  <a:pt x="1168" y="49"/>
                  <a:pt x="1053" y="47"/>
                  <a:pt x="939" y="56"/>
                </a:cubicBezTo>
                <a:cubicBezTo>
                  <a:pt x="904" y="59"/>
                  <a:pt x="903" y="132"/>
                  <a:pt x="864" y="158"/>
                </a:cubicBezTo>
                <a:cubicBezTo>
                  <a:pt x="844" y="189"/>
                  <a:pt x="819" y="211"/>
                  <a:pt x="799" y="241"/>
                </a:cubicBezTo>
                <a:cubicBezTo>
                  <a:pt x="774" y="320"/>
                  <a:pt x="812" y="368"/>
                  <a:pt x="837" y="436"/>
                </a:cubicBezTo>
                <a:cubicBezTo>
                  <a:pt x="856" y="576"/>
                  <a:pt x="841" y="525"/>
                  <a:pt x="864" y="594"/>
                </a:cubicBezTo>
                <a:cubicBezTo>
                  <a:pt x="856" y="848"/>
                  <a:pt x="939" y="909"/>
                  <a:pt x="762" y="882"/>
                </a:cubicBezTo>
                <a:cubicBezTo>
                  <a:pt x="721" y="869"/>
                  <a:pt x="691" y="849"/>
                  <a:pt x="651" y="836"/>
                </a:cubicBezTo>
                <a:cubicBezTo>
                  <a:pt x="586" y="839"/>
                  <a:pt x="520" y="833"/>
                  <a:pt x="456" y="845"/>
                </a:cubicBezTo>
                <a:cubicBezTo>
                  <a:pt x="434" y="849"/>
                  <a:pt x="400" y="882"/>
                  <a:pt x="400" y="882"/>
                </a:cubicBezTo>
                <a:cubicBezTo>
                  <a:pt x="378" y="947"/>
                  <a:pt x="400" y="932"/>
                  <a:pt x="354" y="947"/>
                </a:cubicBezTo>
                <a:cubicBezTo>
                  <a:pt x="289" y="991"/>
                  <a:pt x="311" y="967"/>
                  <a:pt x="279" y="1012"/>
                </a:cubicBezTo>
                <a:cubicBezTo>
                  <a:pt x="269" y="1055"/>
                  <a:pt x="270" y="1071"/>
                  <a:pt x="233" y="1096"/>
                </a:cubicBezTo>
                <a:cubicBezTo>
                  <a:pt x="227" y="1105"/>
                  <a:pt x="223" y="1117"/>
                  <a:pt x="214" y="1124"/>
                </a:cubicBezTo>
                <a:cubicBezTo>
                  <a:pt x="206" y="1130"/>
                  <a:pt x="192" y="1125"/>
                  <a:pt x="186" y="1133"/>
                </a:cubicBezTo>
                <a:cubicBezTo>
                  <a:pt x="175" y="1149"/>
                  <a:pt x="174" y="1170"/>
                  <a:pt x="168" y="1189"/>
                </a:cubicBezTo>
                <a:cubicBezTo>
                  <a:pt x="163" y="1205"/>
                  <a:pt x="125" y="1226"/>
                  <a:pt x="112" y="1235"/>
                </a:cubicBezTo>
                <a:cubicBezTo>
                  <a:pt x="92" y="1265"/>
                  <a:pt x="67" y="1280"/>
                  <a:pt x="47" y="1310"/>
                </a:cubicBezTo>
                <a:cubicBezTo>
                  <a:pt x="44" y="1319"/>
                  <a:pt x="44" y="1330"/>
                  <a:pt x="38" y="1338"/>
                </a:cubicBezTo>
                <a:cubicBezTo>
                  <a:pt x="18" y="1363"/>
                  <a:pt x="0" y="1354"/>
                  <a:pt x="0" y="1393"/>
                </a:cubicBezTo>
              </a:path>
            </a:pathLst>
          </a:custGeom>
          <a:noFill/>
          <a:ln w="38100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64" name="Freeform 20"/>
          <p:cNvSpPr>
            <a:spLocks/>
          </p:cNvSpPr>
          <p:nvPr/>
        </p:nvSpPr>
        <p:spPr bwMode="auto">
          <a:xfrm>
            <a:off x="6300788" y="1890713"/>
            <a:ext cx="2817812" cy="307975"/>
          </a:xfrm>
          <a:custGeom>
            <a:avLst/>
            <a:gdLst>
              <a:gd name="T0" fmla="*/ 2147483647 w 1775"/>
              <a:gd name="T1" fmla="*/ 2147483647 h 194"/>
              <a:gd name="T2" fmla="*/ 2147483647 w 1775"/>
              <a:gd name="T3" fmla="*/ 2147483647 h 194"/>
              <a:gd name="T4" fmla="*/ 2147483647 w 1775"/>
              <a:gd name="T5" fmla="*/ 2147483647 h 194"/>
              <a:gd name="T6" fmla="*/ 2147483647 w 1775"/>
              <a:gd name="T7" fmla="*/ 2147483647 h 194"/>
              <a:gd name="T8" fmla="*/ 2147483647 w 1775"/>
              <a:gd name="T9" fmla="*/ 2147483647 h 194"/>
              <a:gd name="T10" fmla="*/ 2147483647 w 1775"/>
              <a:gd name="T11" fmla="*/ 2147483647 h 194"/>
              <a:gd name="T12" fmla="*/ 2147483647 w 1775"/>
              <a:gd name="T13" fmla="*/ 2147483647 h 194"/>
              <a:gd name="T14" fmla="*/ 2147483647 w 1775"/>
              <a:gd name="T15" fmla="*/ 2147483647 h 194"/>
              <a:gd name="T16" fmla="*/ 2147483647 w 1775"/>
              <a:gd name="T17" fmla="*/ 2147483647 h 194"/>
              <a:gd name="T18" fmla="*/ 2147483647 w 1775"/>
              <a:gd name="T19" fmla="*/ 2147483647 h 194"/>
              <a:gd name="T20" fmla="*/ 2147483647 w 1775"/>
              <a:gd name="T21" fmla="*/ 2147483647 h 194"/>
              <a:gd name="T22" fmla="*/ 2147483647 w 1775"/>
              <a:gd name="T23" fmla="*/ 2147483647 h 194"/>
              <a:gd name="T24" fmla="*/ 2147483647 w 1775"/>
              <a:gd name="T25" fmla="*/ 2147483647 h 194"/>
              <a:gd name="T26" fmla="*/ 2147483647 w 1775"/>
              <a:gd name="T27" fmla="*/ 2147483647 h 194"/>
              <a:gd name="T28" fmla="*/ 2147483647 w 1775"/>
              <a:gd name="T29" fmla="*/ 2147483647 h 194"/>
              <a:gd name="T30" fmla="*/ 2147483647 w 1775"/>
              <a:gd name="T31" fmla="*/ 2147483647 h 194"/>
              <a:gd name="T32" fmla="*/ 2147483647 w 1775"/>
              <a:gd name="T33" fmla="*/ 2147483647 h 194"/>
              <a:gd name="T34" fmla="*/ 2147483647 w 1775"/>
              <a:gd name="T35" fmla="*/ 2147483647 h 194"/>
              <a:gd name="T36" fmla="*/ 2147483647 w 1775"/>
              <a:gd name="T37" fmla="*/ 2147483647 h 194"/>
              <a:gd name="T38" fmla="*/ 2147483647 w 1775"/>
              <a:gd name="T39" fmla="*/ 2147483647 h 194"/>
              <a:gd name="T40" fmla="*/ 2147483647 w 1775"/>
              <a:gd name="T41" fmla="*/ 2147483647 h 194"/>
              <a:gd name="T42" fmla="*/ 2147483647 w 1775"/>
              <a:gd name="T43" fmla="*/ 2147483647 h 194"/>
              <a:gd name="T44" fmla="*/ 2147483647 w 1775"/>
              <a:gd name="T45" fmla="*/ 2147483647 h 194"/>
              <a:gd name="T46" fmla="*/ 2147483647 w 1775"/>
              <a:gd name="T47" fmla="*/ 2147483647 h 194"/>
              <a:gd name="T48" fmla="*/ 2147483647 w 1775"/>
              <a:gd name="T49" fmla="*/ 2147483647 h 194"/>
              <a:gd name="T50" fmla="*/ 2147483647 w 1775"/>
              <a:gd name="T51" fmla="*/ 2147483647 h 194"/>
              <a:gd name="T52" fmla="*/ 2147483647 w 1775"/>
              <a:gd name="T53" fmla="*/ 2147483647 h 194"/>
              <a:gd name="T54" fmla="*/ 2147483647 w 1775"/>
              <a:gd name="T55" fmla="*/ 2147483647 h 194"/>
              <a:gd name="T56" fmla="*/ 2147483647 w 1775"/>
              <a:gd name="T57" fmla="*/ 2147483647 h 194"/>
              <a:gd name="T58" fmla="*/ 2147483647 w 1775"/>
              <a:gd name="T59" fmla="*/ 2147483647 h 194"/>
              <a:gd name="T60" fmla="*/ 2147483647 w 1775"/>
              <a:gd name="T61" fmla="*/ 2147483647 h 194"/>
              <a:gd name="T62" fmla="*/ 0 w 1775"/>
              <a:gd name="T63" fmla="*/ 2147483647 h 194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775"/>
              <a:gd name="T97" fmla="*/ 0 h 194"/>
              <a:gd name="T98" fmla="*/ 1775 w 1775"/>
              <a:gd name="T99" fmla="*/ 194 h 194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775" h="194">
                <a:moveTo>
                  <a:pt x="1775" y="55"/>
                </a:moveTo>
                <a:cubicBezTo>
                  <a:pt x="1733" y="41"/>
                  <a:pt x="1696" y="51"/>
                  <a:pt x="1654" y="64"/>
                </a:cubicBezTo>
                <a:cubicBezTo>
                  <a:pt x="1645" y="70"/>
                  <a:pt x="1632" y="73"/>
                  <a:pt x="1626" y="83"/>
                </a:cubicBezTo>
                <a:cubicBezTo>
                  <a:pt x="1598" y="133"/>
                  <a:pt x="1643" y="137"/>
                  <a:pt x="1589" y="120"/>
                </a:cubicBezTo>
                <a:cubicBezTo>
                  <a:pt x="1583" y="111"/>
                  <a:pt x="1564" y="71"/>
                  <a:pt x="1542" y="83"/>
                </a:cubicBezTo>
                <a:cubicBezTo>
                  <a:pt x="1533" y="87"/>
                  <a:pt x="1540" y="104"/>
                  <a:pt x="1533" y="111"/>
                </a:cubicBezTo>
                <a:cubicBezTo>
                  <a:pt x="1526" y="118"/>
                  <a:pt x="1514" y="117"/>
                  <a:pt x="1505" y="120"/>
                </a:cubicBezTo>
                <a:cubicBezTo>
                  <a:pt x="1499" y="111"/>
                  <a:pt x="1496" y="99"/>
                  <a:pt x="1487" y="92"/>
                </a:cubicBezTo>
                <a:cubicBezTo>
                  <a:pt x="1453" y="65"/>
                  <a:pt x="1459" y="92"/>
                  <a:pt x="1440" y="111"/>
                </a:cubicBezTo>
                <a:cubicBezTo>
                  <a:pt x="1432" y="119"/>
                  <a:pt x="1421" y="123"/>
                  <a:pt x="1412" y="129"/>
                </a:cubicBezTo>
                <a:cubicBezTo>
                  <a:pt x="1372" y="116"/>
                  <a:pt x="1343" y="79"/>
                  <a:pt x="1301" y="73"/>
                </a:cubicBezTo>
                <a:cubicBezTo>
                  <a:pt x="1264" y="68"/>
                  <a:pt x="1226" y="67"/>
                  <a:pt x="1189" y="64"/>
                </a:cubicBezTo>
                <a:cubicBezTo>
                  <a:pt x="1147" y="0"/>
                  <a:pt x="1173" y="0"/>
                  <a:pt x="1124" y="18"/>
                </a:cubicBezTo>
                <a:cubicBezTo>
                  <a:pt x="1094" y="65"/>
                  <a:pt x="1118" y="96"/>
                  <a:pt x="1069" y="129"/>
                </a:cubicBezTo>
                <a:cubicBezTo>
                  <a:pt x="1044" y="126"/>
                  <a:pt x="1017" y="129"/>
                  <a:pt x="994" y="120"/>
                </a:cubicBezTo>
                <a:cubicBezTo>
                  <a:pt x="984" y="116"/>
                  <a:pt x="985" y="99"/>
                  <a:pt x="976" y="92"/>
                </a:cubicBezTo>
                <a:cubicBezTo>
                  <a:pt x="968" y="86"/>
                  <a:pt x="957" y="86"/>
                  <a:pt x="948" y="83"/>
                </a:cubicBezTo>
                <a:cubicBezTo>
                  <a:pt x="923" y="86"/>
                  <a:pt x="896" y="83"/>
                  <a:pt x="873" y="92"/>
                </a:cubicBezTo>
                <a:cubicBezTo>
                  <a:pt x="857" y="98"/>
                  <a:pt x="837" y="162"/>
                  <a:pt x="827" y="176"/>
                </a:cubicBezTo>
                <a:cubicBezTo>
                  <a:pt x="811" y="170"/>
                  <a:pt x="783" y="163"/>
                  <a:pt x="771" y="148"/>
                </a:cubicBezTo>
                <a:cubicBezTo>
                  <a:pt x="717" y="81"/>
                  <a:pt x="818" y="158"/>
                  <a:pt x="734" y="101"/>
                </a:cubicBezTo>
                <a:cubicBezTo>
                  <a:pt x="718" y="50"/>
                  <a:pt x="725" y="41"/>
                  <a:pt x="669" y="55"/>
                </a:cubicBezTo>
                <a:cubicBezTo>
                  <a:pt x="620" y="87"/>
                  <a:pt x="607" y="78"/>
                  <a:pt x="585" y="139"/>
                </a:cubicBezTo>
                <a:cubicBezTo>
                  <a:pt x="544" y="130"/>
                  <a:pt x="521" y="114"/>
                  <a:pt x="483" y="101"/>
                </a:cubicBezTo>
                <a:cubicBezTo>
                  <a:pt x="474" y="115"/>
                  <a:pt x="452" y="179"/>
                  <a:pt x="446" y="185"/>
                </a:cubicBezTo>
                <a:cubicBezTo>
                  <a:pt x="439" y="192"/>
                  <a:pt x="427" y="191"/>
                  <a:pt x="418" y="194"/>
                </a:cubicBezTo>
                <a:cubicBezTo>
                  <a:pt x="335" y="167"/>
                  <a:pt x="381" y="178"/>
                  <a:pt x="279" y="166"/>
                </a:cubicBezTo>
                <a:cubicBezTo>
                  <a:pt x="238" y="153"/>
                  <a:pt x="208" y="124"/>
                  <a:pt x="167" y="111"/>
                </a:cubicBezTo>
                <a:cubicBezTo>
                  <a:pt x="161" y="102"/>
                  <a:pt x="160" y="85"/>
                  <a:pt x="149" y="83"/>
                </a:cubicBezTo>
                <a:cubicBezTo>
                  <a:pt x="138" y="81"/>
                  <a:pt x="131" y="97"/>
                  <a:pt x="121" y="101"/>
                </a:cubicBezTo>
                <a:cubicBezTo>
                  <a:pt x="103" y="109"/>
                  <a:pt x="65" y="120"/>
                  <a:pt x="65" y="120"/>
                </a:cubicBezTo>
                <a:cubicBezTo>
                  <a:pt x="27" y="146"/>
                  <a:pt x="48" y="139"/>
                  <a:pt x="0" y="139"/>
                </a:cubicBezTo>
              </a:path>
            </a:pathLst>
          </a:custGeom>
          <a:noFill/>
          <a:ln w="38100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65" name="Freeform 21"/>
          <p:cNvSpPr>
            <a:spLocks/>
          </p:cNvSpPr>
          <p:nvPr/>
        </p:nvSpPr>
        <p:spPr bwMode="auto">
          <a:xfrm>
            <a:off x="4643438" y="3716338"/>
            <a:ext cx="4457700" cy="1620837"/>
          </a:xfrm>
          <a:custGeom>
            <a:avLst/>
            <a:gdLst>
              <a:gd name="T0" fmla="*/ 2147483647 w 2722"/>
              <a:gd name="T1" fmla="*/ 0 h 956"/>
              <a:gd name="T2" fmla="*/ 2147483647 w 2722"/>
              <a:gd name="T3" fmla="*/ 2147483647 h 956"/>
              <a:gd name="T4" fmla="*/ 2147483647 w 2722"/>
              <a:gd name="T5" fmla="*/ 2147483647 h 956"/>
              <a:gd name="T6" fmla="*/ 2147483647 w 2722"/>
              <a:gd name="T7" fmla="*/ 2147483647 h 956"/>
              <a:gd name="T8" fmla="*/ 2147483647 w 2722"/>
              <a:gd name="T9" fmla="*/ 2147483647 h 956"/>
              <a:gd name="T10" fmla="*/ 2147483647 w 2722"/>
              <a:gd name="T11" fmla="*/ 2147483647 h 956"/>
              <a:gd name="T12" fmla="*/ 2147483647 w 2722"/>
              <a:gd name="T13" fmla="*/ 2147483647 h 956"/>
              <a:gd name="T14" fmla="*/ 2147483647 w 2722"/>
              <a:gd name="T15" fmla="*/ 2147483647 h 956"/>
              <a:gd name="T16" fmla="*/ 2147483647 w 2722"/>
              <a:gd name="T17" fmla="*/ 2147483647 h 956"/>
              <a:gd name="T18" fmla="*/ 2147483647 w 2722"/>
              <a:gd name="T19" fmla="*/ 2147483647 h 956"/>
              <a:gd name="T20" fmla="*/ 2147483647 w 2722"/>
              <a:gd name="T21" fmla="*/ 2147483647 h 956"/>
              <a:gd name="T22" fmla="*/ 2147483647 w 2722"/>
              <a:gd name="T23" fmla="*/ 2147483647 h 956"/>
              <a:gd name="T24" fmla="*/ 2147483647 w 2722"/>
              <a:gd name="T25" fmla="*/ 2147483647 h 956"/>
              <a:gd name="T26" fmla="*/ 2147483647 w 2722"/>
              <a:gd name="T27" fmla="*/ 2147483647 h 956"/>
              <a:gd name="T28" fmla="*/ 2147483647 w 2722"/>
              <a:gd name="T29" fmla="*/ 2147483647 h 956"/>
              <a:gd name="T30" fmla="*/ 2147483647 w 2722"/>
              <a:gd name="T31" fmla="*/ 2147483647 h 956"/>
              <a:gd name="T32" fmla="*/ 2147483647 w 2722"/>
              <a:gd name="T33" fmla="*/ 2147483647 h 956"/>
              <a:gd name="T34" fmla="*/ 2147483647 w 2722"/>
              <a:gd name="T35" fmla="*/ 2147483647 h 956"/>
              <a:gd name="T36" fmla="*/ 2147483647 w 2722"/>
              <a:gd name="T37" fmla="*/ 2147483647 h 956"/>
              <a:gd name="T38" fmla="*/ 2147483647 w 2722"/>
              <a:gd name="T39" fmla="*/ 2147483647 h 956"/>
              <a:gd name="T40" fmla="*/ 2147483647 w 2722"/>
              <a:gd name="T41" fmla="*/ 2147483647 h 956"/>
              <a:gd name="T42" fmla="*/ 2147483647 w 2722"/>
              <a:gd name="T43" fmla="*/ 2147483647 h 956"/>
              <a:gd name="T44" fmla="*/ 2147483647 w 2722"/>
              <a:gd name="T45" fmla="*/ 2147483647 h 956"/>
              <a:gd name="T46" fmla="*/ 2147483647 w 2722"/>
              <a:gd name="T47" fmla="*/ 2147483647 h 956"/>
              <a:gd name="T48" fmla="*/ 2147483647 w 2722"/>
              <a:gd name="T49" fmla="*/ 2147483647 h 956"/>
              <a:gd name="T50" fmla="*/ 2147483647 w 2722"/>
              <a:gd name="T51" fmla="*/ 2147483647 h 956"/>
              <a:gd name="T52" fmla="*/ 2147483647 w 2722"/>
              <a:gd name="T53" fmla="*/ 2147483647 h 956"/>
              <a:gd name="T54" fmla="*/ 2147483647 w 2722"/>
              <a:gd name="T55" fmla="*/ 2147483647 h 956"/>
              <a:gd name="T56" fmla="*/ 2147483647 w 2722"/>
              <a:gd name="T57" fmla="*/ 2147483647 h 956"/>
              <a:gd name="T58" fmla="*/ 2147483647 w 2722"/>
              <a:gd name="T59" fmla="*/ 2147483647 h 956"/>
              <a:gd name="T60" fmla="*/ 2147483647 w 2722"/>
              <a:gd name="T61" fmla="*/ 2147483647 h 956"/>
              <a:gd name="T62" fmla="*/ 2147483647 w 2722"/>
              <a:gd name="T63" fmla="*/ 2147483647 h 956"/>
              <a:gd name="T64" fmla="*/ 2147483647 w 2722"/>
              <a:gd name="T65" fmla="*/ 2147483647 h 956"/>
              <a:gd name="T66" fmla="*/ 2147483647 w 2722"/>
              <a:gd name="T67" fmla="*/ 2147483647 h 956"/>
              <a:gd name="T68" fmla="*/ 2147483647 w 2722"/>
              <a:gd name="T69" fmla="*/ 2147483647 h 956"/>
              <a:gd name="T70" fmla="*/ 2147483647 w 2722"/>
              <a:gd name="T71" fmla="*/ 2147483647 h 956"/>
              <a:gd name="T72" fmla="*/ 2147483647 w 2722"/>
              <a:gd name="T73" fmla="*/ 2147483647 h 956"/>
              <a:gd name="T74" fmla="*/ 2147483647 w 2722"/>
              <a:gd name="T75" fmla="*/ 2147483647 h 956"/>
              <a:gd name="T76" fmla="*/ 2147483647 w 2722"/>
              <a:gd name="T77" fmla="*/ 2147483647 h 956"/>
              <a:gd name="T78" fmla="*/ 2147483647 w 2722"/>
              <a:gd name="T79" fmla="*/ 2147483647 h 956"/>
              <a:gd name="T80" fmla="*/ 0 w 2722"/>
              <a:gd name="T81" fmla="*/ 2147483647 h 95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2722"/>
              <a:gd name="T124" fmla="*/ 0 h 956"/>
              <a:gd name="T125" fmla="*/ 2722 w 2722"/>
              <a:gd name="T126" fmla="*/ 956 h 956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2722" h="956">
                <a:moveTo>
                  <a:pt x="2722" y="0"/>
                </a:moveTo>
                <a:cubicBezTo>
                  <a:pt x="2703" y="52"/>
                  <a:pt x="2712" y="73"/>
                  <a:pt x="2666" y="102"/>
                </a:cubicBezTo>
                <a:cubicBezTo>
                  <a:pt x="2644" y="134"/>
                  <a:pt x="2629" y="146"/>
                  <a:pt x="2592" y="158"/>
                </a:cubicBezTo>
                <a:cubicBezTo>
                  <a:pt x="2589" y="167"/>
                  <a:pt x="2578" y="177"/>
                  <a:pt x="2582" y="186"/>
                </a:cubicBezTo>
                <a:cubicBezTo>
                  <a:pt x="2586" y="195"/>
                  <a:pt x="2601" y="192"/>
                  <a:pt x="2610" y="195"/>
                </a:cubicBezTo>
                <a:cubicBezTo>
                  <a:pt x="2619" y="198"/>
                  <a:pt x="2629" y="202"/>
                  <a:pt x="2638" y="205"/>
                </a:cubicBezTo>
                <a:cubicBezTo>
                  <a:pt x="2658" y="264"/>
                  <a:pt x="2673" y="282"/>
                  <a:pt x="2647" y="353"/>
                </a:cubicBezTo>
                <a:cubicBezTo>
                  <a:pt x="2644" y="362"/>
                  <a:pt x="2628" y="359"/>
                  <a:pt x="2619" y="363"/>
                </a:cubicBezTo>
                <a:cubicBezTo>
                  <a:pt x="2609" y="368"/>
                  <a:pt x="2601" y="375"/>
                  <a:pt x="2592" y="381"/>
                </a:cubicBezTo>
                <a:cubicBezTo>
                  <a:pt x="2579" y="417"/>
                  <a:pt x="2600" y="466"/>
                  <a:pt x="2573" y="493"/>
                </a:cubicBezTo>
                <a:cubicBezTo>
                  <a:pt x="2557" y="509"/>
                  <a:pt x="2530" y="486"/>
                  <a:pt x="2508" y="483"/>
                </a:cubicBezTo>
                <a:cubicBezTo>
                  <a:pt x="2452" y="486"/>
                  <a:pt x="2396" y="482"/>
                  <a:pt x="2341" y="493"/>
                </a:cubicBezTo>
                <a:cubicBezTo>
                  <a:pt x="2330" y="495"/>
                  <a:pt x="2331" y="513"/>
                  <a:pt x="2322" y="520"/>
                </a:cubicBezTo>
                <a:cubicBezTo>
                  <a:pt x="2314" y="526"/>
                  <a:pt x="2303" y="527"/>
                  <a:pt x="2294" y="530"/>
                </a:cubicBezTo>
                <a:cubicBezTo>
                  <a:pt x="2259" y="521"/>
                  <a:pt x="2235" y="504"/>
                  <a:pt x="2201" y="493"/>
                </a:cubicBezTo>
                <a:cubicBezTo>
                  <a:pt x="2158" y="503"/>
                  <a:pt x="2100" y="509"/>
                  <a:pt x="2062" y="530"/>
                </a:cubicBezTo>
                <a:cubicBezTo>
                  <a:pt x="2042" y="541"/>
                  <a:pt x="2025" y="555"/>
                  <a:pt x="2006" y="567"/>
                </a:cubicBezTo>
                <a:cubicBezTo>
                  <a:pt x="1997" y="573"/>
                  <a:pt x="1978" y="585"/>
                  <a:pt x="1978" y="585"/>
                </a:cubicBezTo>
                <a:cubicBezTo>
                  <a:pt x="1917" y="680"/>
                  <a:pt x="1748" y="629"/>
                  <a:pt x="1662" y="632"/>
                </a:cubicBezTo>
                <a:cubicBezTo>
                  <a:pt x="1650" y="671"/>
                  <a:pt x="1664" y="717"/>
                  <a:pt x="1644" y="753"/>
                </a:cubicBezTo>
                <a:cubicBezTo>
                  <a:pt x="1636" y="767"/>
                  <a:pt x="1613" y="759"/>
                  <a:pt x="1597" y="762"/>
                </a:cubicBezTo>
                <a:cubicBezTo>
                  <a:pt x="1488" y="756"/>
                  <a:pt x="1400" y="748"/>
                  <a:pt x="1300" y="716"/>
                </a:cubicBezTo>
                <a:cubicBezTo>
                  <a:pt x="1260" y="719"/>
                  <a:pt x="1218" y="714"/>
                  <a:pt x="1179" y="725"/>
                </a:cubicBezTo>
                <a:cubicBezTo>
                  <a:pt x="1170" y="728"/>
                  <a:pt x="1174" y="744"/>
                  <a:pt x="1170" y="753"/>
                </a:cubicBezTo>
                <a:cubicBezTo>
                  <a:pt x="1165" y="763"/>
                  <a:pt x="1160" y="774"/>
                  <a:pt x="1152" y="781"/>
                </a:cubicBezTo>
                <a:cubicBezTo>
                  <a:pt x="1135" y="796"/>
                  <a:pt x="1115" y="806"/>
                  <a:pt x="1096" y="818"/>
                </a:cubicBezTo>
                <a:cubicBezTo>
                  <a:pt x="1087" y="824"/>
                  <a:pt x="1077" y="830"/>
                  <a:pt x="1068" y="836"/>
                </a:cubicBezTo>
                <a:cubicBezTo>
                  <a:pt x="1059" y="842"/>
                  <a:pt x="1049" y="849"/>
                  <a:pt x="1040" y="855"/>
                </a:cubicBezTo>
                <a:cubicBezTo>
                  <a:pt x="1031" y="861"/>
                  <a:pt x="1012" y="873"/>
                  <a:pt x="1012" y="873"/>
                </a:cubicBezTo>
                <a:cubicBezTo>
                  <a:pt x="998" y="916"/>
                  <a:pt x="1013" y="933"/>
                  <a:pt x="966" y="948"/>
                </a:cubicBezTo>
                <a:cubicBezTo>
                  <a:pt x="862" y="942"/>
                  <a:pt x="832" y="956"/>
                  <a:pt x="761" y="911"/>
                </a:cubicBezTo>
                <a:cubicBezTo>
                  <a:pt x="750" y="893"/>
                  <a:pt x="745" y="872"/>
                  <a:pt x="733" y="855"/>
                </a:cubicBezTo>
                <a:cubicBezTo>
                  <a:pt x="708" y="817"/>
                  <a:pt x="664" y="795"/>
                  <a:pt x="622" y="781"/>
                </a:cubicBezTo>
                <a:cubicBezTo>
                  <a:pt x="579" y="716"/>
                  <a:pt x="598" y="744"/>
                  <a:pt x="566" y="697"/>
                </a:cubicBezTo>
                <a:cubicBezTo>
                  <a:pt x="560" y="688"/>
                  <a:pt x="489" y="678"/>
                  <a:pt x="473" y="669"/>
                </a:cubicBezTo>
                <a:cubicBezTo>
                  <a:pt x="429" y="645"/>
                  <a:pt x="402" y="612"/>
                  <a:pt x="362" y="585"/>
                </a:cubicBezTo>
                <a:cubicBezTo>
                  <a:pt x="336" y="548"/>
                  <a:pt x="306" y="508"/>
                  <a:pt x="269" y="483"/>
                </a:cubicBezTo>
                <a:cubicBezTo>
                  <a:pt x="266" y="474"/>
                  <a:pt x="267" y="462"/>
                  <a:pt x="260" y="455"/>
                </a:cubicBezTo>
                <a:cubicBezTo>
                  <a:pt x="250" y="445"/>
                  <a:pt x="234" y="444"/>
                  <a:pt x="222" y="437"/>
                </a:cubicBezTo>
                <a:cubicBezTo>
                  <a:pt x="184" y="415"/>
                  <a:pt x="152" y="376"/>
                  <a:pt x="111" y="363"/>
                </a:cubicBezTo>
                <a:cubicBezTo>
                  <a:pt x="75" y="339"/>
                  <a:pt x="49" y="279"/>
                  <a:pt x="0" y="279"/>
                </a:cubicBezTo>
              </a:path>
            </a:pathLst>
          </a:custGeom>
          <a:noFill/>
          <a:ln w="38100" cmpd="sng">
            <a:solidFill>
              <a:srgbClr val="0099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66" name="AutoShape 22"/>
          <p:cNvSpPr>
            <a:spLocks noChangeArrowheads="1"/>
          </p:cNvSpPr>
          <p:nvPr/>
        </p:nvSpPr>
        <p:spPr bwMode="auto">
          <a:xfrm>
            <a:off x="6011863" y="3141663"/>
            <a:ext cx="2449512" cy="1081087"/>
          </a:xfrm>
          <a:prstGeom prst="wedgeRoundRectCallout">
            <a:avLst>
              <a:gd name="adj1" fmla="val -84931"/>
              <a:gd name="adj2" fmla="val -147653"/>
              <a:gd name="adj3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  <a:alpha val="82001"/>
                </a:srgbClr>
              </a:gs>
              <a:gs pos="50000">
                <a:srgbClr val="FF0000">
                  <a:alpha val="56000"/>
                </a:srgbClr>
              </a:gs>
              <a:gs pos="100000">
                <a:srgbClr val="FF0000">
                  <a:gamma/>
                  <a:shade val="46275"/>
                  <a:invGamma/>
                  <a:alpha val="82001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000" b="1">
                <a:latin typeface="Verdana" pitchFamily="34" charset="0"/>
                <a:ea typeface="標楷體" pitchFamily="65" charset="-120"/>
              </a:rPr>
              <a:t>大雨失去滯洪平原</a:t>
            </a:r>
          </a:p>
          <a:p>
            <a:pPr algn="ctr">
              <a:defRPr/>
            </a:pPr>
            <a:r>
              <a:rPr lang="zh-TW" altLang="en-US" sz="2000" b="1">
                <a:latin typeface="Verdana" pitchFamily="34" charset="0"/>
                <a:ea typeface="標楷體" pitchFamily="65" charset="-120"/>
              </a:rPr>
              <a:t>因而造成下游河川暴漲甚至氾濫成災</a:t>
            </a:r>
          </a:p>
        </p:txBody>
      </p:sp>
      <p:sp>
        <p:nvSpPr>
          <p:cNvPr id="1746967" name="Line 23"/>
          <p:cNvSpPr>
            <a:spLocks noChangeShapeType="1"/>
          </p:cNvSpPr>
          <p:nvPr/>
        </p:nvSpPr>
        <p:spPr bwMode="auto">
          <a:xfrm flipH="1">
            <a:off x="5724525" y="2060575"/>
            <a:ext cx="503238" cy="504825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68" name="Line 24"/>
          <p:cNvSpPr>
            <a:spLocks noChangeShapeType="1"/>
          </p:cNvSpPr>
          <p:nvPr/>
        </p:nvSpPr>
        <p:spPr bwMode="auto">
          <a:xfrm flipH="1" flipV="1">
            <a:off x="4500563" y="4365625"/>
            <a:ext cx="792162" cy="50323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69" name="Line 25"/>
          <p:cNvSpPr>
            <a:spLocks noChangeShapeType="1"/>
          </p:cNvSpPr>
          <p:nvPr/>
        </p:nvSpPr>
        <p:spPr bwMode="auto">
          <a:xfrm flipH="1" flipV="1">
            <a:off x="4932363" y="4149725"/>
            <a:ext cx="503237" cy="50323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6970" name="AutoShape 26"/>
          <p:cNvSpPr>
            <a:spLocks noChangeArrowheads="1"/>
          </p:cNvSpPr>
          <p:nvPr/>
        </p:nvSpPr>
        <p:spPr bwMode="auto">
          <a:xfrm>
            <a:off x="3779838" y="5878513"/>
            <a:ext cx="2449512" cy="863600"/>
          </a:xfrm>
          <a:prstGeom prst="wedgeRoundRectCallout">
            <a:avLst>
              <a:gd name="adj1" fmla="val -98995"/>
              <a:gd name="adj2" fmla="val -69852"/>
              <a:gd name="adj3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  <a:alpha val="82001"/>
                </a:srgbClr>
              </a:gs>
              <a:gs pos="50000">
                <a:srgbClr val="FF0000">
                  <a:alpha val="56000"/>
                </a:srgbClr>
              </a:gs>
              <a:gs pos="100000">
                <a:srgbClr val="FF0000">
                  <a:gamma/>
                  <a:shade val="46275"/>
                  <a:invGamma/>
                  <a:alpha val="82001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下游地層下陷</a:t>
            </a:r>
          </a:p>
          <a:p>
            <a:pPr algn="ctr">
              <a:defRPr/>
            </a:pPr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排水困難</a:t>
            </a:r>
          </a:p>
        </p:txBody>
      </p:sp>
      <p:sp>
        <p:nvSpPr>
          <p:cNvPr id="1746971" name="Rectangle 27"/>
          <p:cNvSpPr>
            <a:spLocks noChangeArrowheads="1"/>
          </p:cNvSpPr>
          <p:nvPr/>
        </p:nvSpPr>
        <p:spPr bwMode="auto">
          <a:xfrm>
            <a:off x="979488" y="57150"/>
            <a:ext cx="7200900" cy="5762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林邊地區易淹水與佳冬地區地層下陷主因</a:t>
            </a:r>
            <a:r>
              <a:rPr lang="zh-TW" altLang="en-US" sz="2800" b="1">
                <a:latin typeface="Verdana" pitchFamily="34" charset="0"/>
              </a:rPr>
              <a:t>！</a:t>
            </a:r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？</a:t>
            </a:r>
          </a:p>
        </p:txBody>
      </p:sp>
      <p:sp>
        <p:nvSpPr>
          <p:cNvPr id="1746972" name="AutoShape 28"/>
          <p:cNvSpPr>
            <a:spLocks noChangeArrowheads="1"/>
          </p:cNvSpPr>
          <p:nvPr/>
        </p:nvSpPr>
        <p:spPr bwMode="auto">
          <a:xfrm>
            <a:off x="3492500" y="981075"/>
            <a:ext cx="2303463" cy="1943100"/>
          </a:xfrm>
          <a:prstGeom prst="star32">
            <a:avLst>
              <a:gd name="adj" fmla="val 37500"/>
            </a:avLst>
          </a:prstGeom>
          <a:solidFill>
            <a:srgbClr val="CC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別忽略</a:t>
            </a:r>
          </a:p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台糖每年</a:t>
            </a:r>
          </a:p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抽地下水</a:t>
            </a:r>
          </a:p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不比養殖業少</a:t>
            </a:r>
          </a:p>
        </p:txBody>
      </p:sp>
      <p:pic>
        <p:nvPicPr>
          <p:cNvPr id="1746973" name="Picture 2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8" y="5589588"/>
            <a:ext cx="1620837" cy="1198562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746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746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746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17469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1746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1746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1000"/>
                                        <p:tgtEl>
                                          <p:spTgt spid="1746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1000"/>
                                        <p:tgtEl>
                                          <p:spTgt spid="1746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4" presetClass="entr" presetSubtype="10" repeatCount="indefinite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1746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5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6" dur="1000"/>
                                        <p:tgtEl>
                                          <p:spTgt spid="1746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4" presetClass="entr" presetSubtype="5" repeatCount="indefinite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0" dur="1000"/>
                                        <p:tgtEl>
                                          <p:spTgt spid="1746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14" presetClass="entr" presetSubtype="1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1000"/>
                                        <p:tgtEl>
                                          <p:spTgt spid="1746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500"/>
                            </p:stCondLst>
                            <p:childTnLst>
                              <p:par>
                                <p:cTn id="46" presetID="14" presetClass="entr" presetSubtype="1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1000"/>
                                        <p:tgtEl>
                                          <p:spTgt spid="1746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1000"/>
                                        <p:tgtEl>
                                          <p:spTgt spid="1746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4" dur="1000"/>
                                        <p:tgtEl>
                                          <p:spTgt spid="1746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1000"/>
                                        <p:tgtEl>
                                          <p:spTgt spid="1746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746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46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6" dur="5000"/>
                                        <p:tgtEl>
                                          <p:spTgt spid="1746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9" dur="5000"/>
                                        <p:tgtEl>
                                          <p:spTgt spid="1746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1000"/>
                                        <p:tgtEl>
                                          <p:spTgt spid="1746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746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1000"/>
                                        <p:tgtEl>
                                          <p:spTgt spid="1746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1000"/>
                                        <p:tgtEl>
                                          <p:spTgt spid="1746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746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1000"/>
                                        <p:tgtEl>
                                          <p:spTgt spid="1746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6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746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6947" grpId="0" animBg="1"/>
      <p:bldP spid="1746948" grpId="0" animBg="1"/>
      <p:bldP spid="1746949" grpId="0" animBg="1"/>
      <p:bldP spid="1746950" grpId="0" animBg="1"/>
      <p:bldP spid="1746951" grpId="0" animBg="1"/>
      <p:bldP spid="1746952" grpId="0" animBg="1"/>
      <p:bldP spid="1746953" grpId="0" animBg="1"/>
      <p:bldP spid="1746954" grpId="0" animBg="1"/>
      <p:bldP spid="1746955" grpId="0" animBg="1"/>
      <p:bldP spid="1746956" grpId="0" animBg="1"/>
      <p:bldP spid="1746957" grpId="0" animBg="1"/>
      <p:bldP spid="1746958" grpId="0" animBg="1"/>
      <p:bldP spid="1746960" grpId="0" animBg="1"/>
      <p:bldP spid="1746963" grpId="0" animBg="1"/>
      <p:bldP spid="1746964" grpId="0" animBg="1"/>
      <p:bldP spid="1746965" grpId="0" animBg="1"/>
      <p:bldP spid="1746967" grpId="0" animBg="1"/>
      <p:bldP spid="1746968" grpId="0" animBg="1"/>
      <p:bldP spid="1746969" grpId="0" animBg="1"/>
      <p:bldP spid="1746971" grpId="0" animBg="1"/>
      <p:bldP spid="1746972" grpId="0" animBg="1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3634" name="Rectangle 2"/>
          <p:cNvSpPr>
            <a:spLocks noChangeArrowheads="1"/>
          </p:cNvSpPr>
          <p:nvPr/>
        </p:nvSpPr>
        <p:spPr bwMode="auto">
          <a:xfrm>
            <a:off x="900113" y="260350"/>
            <a:ext cx="7561262" cy="2016125"/>
          </a:xfrm>
          <a:prstGeom prst="rect">
            <a:avLst/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54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華康古印體" pitchFamily="65" charset="-120"/>
              </a:rPr>
              <a:t>近年來每逢大雨</a:t>
            </a:r>
          </a:p>
          <a:p>
            <a:pPr algn="ctr">
              <a:defRPr/>
            </a:pPr>
            <a:r>
              <a:rPr lang="zh-TW" altLang="en-US" sz="54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華康古印體" pitchFamily="65" charset="-120"/>
              </a:rPr>
              <a:t>羌園、林邊皆成澤國</a:t>
            </a:r>
          </a:p>
        </p:txBody>
      </p:sp>
      <p:sp>
        <p:nvSpPr>
          <p:cNvPr id="1733635" name="AutoShape 3"/>
          <p:cNvSpPr>
            <a:spLocks noChangeArrowheads="1"/>
          </p:cNvSpPr>
          <p:nvPr/>
        </p:nvSpPr>
        <p:spPr bwMode="auto">
          <a:xfrm>
            <a:off x="323850" y="2349500"/>
            <a:ext cx="8820150" cy="3457575"/>
          </a:xfrm>
          <a:prstGeom prst="star32">
            <a:avLst>
              <a:gd name="adj" fmla="val 43051"/>
            </a:avLst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defRPr/>
            </a:pP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協助羌園、林邊</a:t>
            </a:r>
            <a:b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</a:b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脫離淹水悪夢</a:t>
            </a:r>
            <a:b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</a:b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是不可推卸的責任與義務</a:t>
            </a: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</a:rPr>
              <a:t>！</a:t>
            </a:r>
          </a:p>
        </p:txBody>
      </p:sp>
      <p:sp>
        <p:nvSpPr>
          <p:cNvPr id="1733636" name="Rectangle 4"/>
          <p:cNvSpPr>
            <a:spLocks noChangeArrowheads="1"/>
          </p:cNvSpPr>
          <p:nvPr/>
        </p:nvSpPr>
        <p:spPr bwMode="auto">
          <a:xfrm>
            <a:off x="971550" y="4437063"/>
            <a:ext cx="7705725" cy="21605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6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全真古印體" pitchFamily="49" charset="-120"/>
              </a:rPr>
              <a:t>但是</a:t>
            </a:r>
          </a:p>
          <a:p>
            <a:pPr algn="ctr">
              <a:defRPr/>
            </a:pPr>
            <a:r>
              <a:rPr lang="zh-TW" altLang="en-US" sz="6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全真古印體" pitchFamily="49" charset="-120"/>
              </a:rPr>
              <a:t>首要之急是什麼</a:t>
            </a:r>
            <a:r>
              <a:rPr lang="zh-TW" altLang="en-US" sz="6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3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33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33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33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3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33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33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33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3635" grpId="0" animBg="1"/>
      <p:bldP spid="1733636" grpId="0" animBg="1"/>
    </p:bld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2" name="Picture 2"/>
          <p:cNvPicPr>
            <a:picLocks noChangeAspect="1" noChangeArrowheads="1"/>
          </p:cNvPicPr>
          <p:nvPr/>
        </p:nvPicPr>
        <p:blipFill>
          <a:blip r:embed="rId2" cstate="print"/>
          <a:srcRect l="4855" t="13585" r="2431" b="5078"/>
          <a:stretch>
            <a:fillRect/>
          </a:stretch>
        </p:blipFill>
        <p:spPr bwMode="auto">
          <a:xfrm>
            <a:off x="179388" y="620713"/>
            <a:ext cx="8785225" cy="578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34659" name="Rectangle 3"/>
          <p:cNvSpPr>
            <a:spLocks noChangeArrowheads="1"/>
          </p:cNvSpPr>
          <p:nvPr/>
        </p:nvSpPr>
        <p:spPr bwMode="auto">
          <a:xfrm rot="3874066">
            <a:off x="2915444" y="4366419"/>
            <a:ext cx="863600" cy="503238"/>
          </a:xfrm>
          <a:prstGeom prst="rect">
            <a:avLst/>
          </a:prstGeom>
          <a:solidFill>
            <a:srgbClr val="FF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34660" name="AutoShape 4"/>
          <p:cNvSpPr>
            <a:spLocks noChangeArrowheads="1"/>
          </p:cNvSpPr>
          <p:nvPr/>
        </p:nvSpPr>
        <p:spPr bwMode="auto">
          <a:xfrm>
            <a:off x="4211638" y="4652963"/>
            <a:ext cx="3673475" cy="1512887"/>
          </a:xfrm>
          <a:prstGeom prst="wedgeRoundRectCallout">
            <a:avLst>
              <a:gd name="adj1" fmla="val -69361"/>
              <a:gd name="adj2" fmla="val -46852"/>
              <a:gd name="adj3" fmla="val 16667"/>
            </a:avLst>
          </a:prstGeom>
          <a:solidFill>
            <a:schemeClr val="bg1">
              <a:alpha val="42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大潮州人工湖</a:t>
            </a:r>
          </a:p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地下水補注計畫</a:t>
            </a:r>
          </a:p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大响潭</a:t>
            </a:r>
            <a:r>
              <a:rPr lang="zh-TW" altLang="en-US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（原</a:t>
            </a:r>
            <a:r>
              <a:rPr lang="zh-TW" altLang="en-US" b="1">
                <a:latin typeface="Verdana" pitchFamily="34" charset="0"/>
              </a:rPr>
              <a:t>洪氾區</a:t>
            </a:r>
            <a:r>
              <a:rPr lang="zh-TW" altLang="en-US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）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試驗池</a:t>
            </a:r>
          </a:p>
        </p:txBody>
      </p:sp>
      <p:sp>
        <p:nvSpPr>
          <p:cNvPr id="1734661" name="AutoShape 5"/>
          <p:cNvSpPr>
            <a:spLocks noChangeArrowheads="1"/>
          </p:cNvSpPr>
          <p:nvPr/>
        </p:nvSpPr>
        <p:spPr bwMode="auto">
          <a:xfrm>
            <a:off x="539750" y="260350"/>
            <a:ext cx="7920038" cy="2663825"/>
          </a:xfrm>
          <a:prstGeom prst="star32">
            <a:avLst>
              <a:gd name="adj" fmla="val 41301"/>
            </a:avLst>
          </a:prstGeom>
          <a:solidFill>
            <a:srgbClr val="FF0000">
              <a:alpha val="32156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5400" b="1">
                <a:latin typeface="Verdana" pitchFamily="34" charset="0"/>
                <a:ea typeface="標楷體" pitchFamily="65" charset="-120"/>
              </a:rPr>
              <a:t>解決問題的努力</a:t>
            </a:r>
          </a:p>
          <a:p>
            <a:pPr algn="ctr"/>
            <a:r>
              <a:rPr lang="zh-TW" altLang="en-US" sz="5400" b="1">
                <a:latin typeface="Verdana" pitchFamily="34" charset="0"/>
                <a:ea typeface="標楷體" pitchFamily="65" charset="-120"/>
              </a:rPr>
              <a:t>正在展開！</a:t>
            </a:r>
          </a:p>
        </p:txBody>
      </p:sp>
      <p:sp>
        <p:nvSpPr>
          <p:cNvPr id="1734662" name="Freeform 6"/>
          <p:cNvSpPr>
            <a:spLocks/>
          </p:cNvSpPr>
          <p:nvPr/>
        </p:nvSpPr>
        <p:spPr bwMode="auto">
          <a:xfrm>
            <a:off x="-23813" y="3200400"/>
            <a:ext cx="9145588" cy="1584325"/>
          </a:xfrm>
          <a:custGeom>
            <a:avLst/>
            <a:gdLst>
              <a:gd name="T0" fmla="*/ 2147483647 w 5716"/>
              <a:gd name="T1" fmla="*/ 0 h 998"/>
              <a:gd name="T2" fmla="*/ 2147483647 w 5716"/>
              <a:gd name="T3" fmla="*/ 2147483647 h 998"/>
              <a:gd name="T4" fmla="*/ 2147483647 w 5716"/>
              <a:gd name="T5" fmla="*/ 2147483647 h 998"/>
              <a:gd name="T6" fmla="*/ 0 w 5716"/>
              <a:gd name="T7" fmla="*/ 2147483647 h 998"/>
              <a:gd name="T8" fmla="*/ 0 60000 65536"/>
              <a:gd name="T9" fmla="*/ 0 60000 65536"/>
              <a:gd name="T10" fmla="*/ 0 60000 65536"/>
              <a:gd name="T11" fmla="*/ 0 60000 65536"/>
              <a:gd name="T12" fmla="*/ 0 w 5716"/>
              <a:gd name="T13" fmla="*/ 0 h 998"/>
              <a:gd name="T14" fmla="*/ 5716 w 5716"/>
              <a:gd name="T15" fmla="*/ 998 h 99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16" h="998">
                <a:moveTo>
                  <a:pt x="5716" y="0"/>
                </a:moveTo>
                <a:cubicBezTo>
                  <a:pt x="4291" y="196"/>
                  <a:pt x="2866" y="393"/>
                  <a:pt x="2087" y="499"/>
                </a:cubicBezTo>
                <a:cubicBezTo>
                  <a:pt x="1308" y="605"/>
                  <a:pt x="1392" y="552"/>
                  <a:pt x="1044" y="635"/>
                </a:cubicBezTo>
                <a:cubicBezTo>
                  <a:pt x="696" y="718"/>
                  <a:pt x="174" y="938"/>
                  <a:pt x="0" y="998"/>
                </a:cubicBezTo>
              </a:path>
            </a:pathLst>
          </a:custGeom>
          <a:noFill/>
          <a:ln w="95250" cmpd="sng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34663" name="AutoShape 7"/>
          <p:cNvSpPr>
            <a:spLocks noChangeArrowheads="1"/>
          </p:cNvSpPr>
          <p:nvPr/>
        </p:nvSpPr>
        <p:spPr bwMode="auto">
          <a:xfrm>
            <a:off x="6588125" y="3716338"/>
            <a:ext cx="2520950" cy="865187"/>
          </a:xfrm>
          <a:prstGeom prst="wedgeRoundRectCallout">
            <a:avLst>
              <a:gd name="adj1" fmla="val 11588"/>
              <a:gd name="adj2" fmla="val -85963"/>
              <a:gd name="adj3" fmla="val 16667"/>
            </a:avLst>
          </a:prstGeom>
          <a:gradFill rotWithShape="1">
            <a:gsLst>
              <a:gs pos="0">
                <a:srgbClr val="FFFF00">
                  <a:alpha val="53998"/>
                </a:srgbClr>
              </a:gs>
              <a:gs pos="100000">
                <a:srgbClr val="767600">
                  <a:alpha val="67998"/>
                </a:srgbClr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民國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64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年施作</a:t>
            </a:r>
          </a:p>
          <a:p>
            <a:pPr algn="ctr"/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貽禍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年的堤防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4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734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4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734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4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34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34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34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4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34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4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5" dur="1000"/>
                                        <p:tgtEl>
                                          <p:spTgt spid="1734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4659" grpId="0" animBg="1"/>
      <p:bldP spid="1734660" grpId="0" animBg="1"/>
      <p:bldP spid="1734661" grpId="0" animBg="1"/>
      <p:bldP spid="1734662" grpId="0" animBg="1"/>
      <p:bldP spid="1734663" grpId="0" animBg="1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2" descr="PIC_01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512763"/>
            <a:ext cx="7704137" cy="577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35683" name="AutoShape 3"/>
          <p:cNvSpPr>
            <a:spLocks noChangeArrowheads="1"/>
          </p:cNvSpPr>
          <p:nvPr/>
        </p:nvSpPr>
        <p:spPr bwMode="auto">
          <a:xfrm>
            <a:off x="1116013" y="1989138"/>
            <a:ext cx="3743325" cy="576262"/>
          </a:xfrm>
          <a:prstGeom prst="wedgeRoundRectCallout">
            <a:avLst>
              <a:gd name="adj1" fmla="val 52079"/>
              <a:gd name="adj2" fmla="val 332093"/>
              <a:gd name="adj3" fmla="val 16667"/>
            </a:avLst>
          </a:prstGeom>
          <a:gradFill rotWithShape="1">
            <a:gsLst>
              <a:gs pos="0">
                <a:srgbClr val="760000">
                  <a:alpha val="78000"/>
                </a:srgbClr>
              </a:gs>
              <a:gs pos="100000">
                <a:srgbClr val="FF0000">
                  <a:alpha val="56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證明下滲速度驚人</a:t>
            </a:r>
            <a:r>
              <a:rPr lang="zh-TW" altLang="en-US" sz="2800" b="1">
                <a:latin typeface="Verdana" pitchFamily="34" charset="0"/>
              </a:rPr>
              <a:t>！</a:t>
            </a:r>
          </a:p>
        </p:txBody>
      </p:sp>
      <p:sp>
        <p:nvSpPr>
          <p:cNvPr id="108548" name="AutoShape 4"/>
          <p:cNvSpPr>
            <a:spLocks noChangeArrowheads="1"/>
          </p:cNvSpPr>
          <p:nvPr/>
        </p:nvSpPr>
        <p:spPr bwMode="auto">
          <a:xfrm>
            <a:off x="5148263" y="765175"/>
            <a:ext cx="3816350" cy="2087563"/>
          </a:xfrm>
          <a:prstGeom prst="wedgeRoundRectCallout">
            <a:avLst>
              <a:gd name="adj1" fmla="val -3995"/>
              <a:gd name="adj2" fmla="val 91977"/>
              <a:gd name="adj3" fmla="val 16667"/>
            </a:avLst>
          </a:prstGeom>
          <a:gradFill rotWithShape="1">
            <a:gsLst>
              <a:gs pos="0">
                <a:srgbClr val="FF0000">
                  <a:alpha val="64000"/>
                </a:srgbClr>
              </a:gs>
              <a:gs pos="100000">
                <a:srgbClr val="760000">
                  <a:alpha val="85999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抽溪水至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A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池，加滿續進入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B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池，但因水下滲很快，僅僅不到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0.1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公頃之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A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池抽水量每日超過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1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萬噸仍不及下滲</a:t>
            </a:r>
          </a:p>
        </p:txBody>
      </p:sp>
      <p:sp>
        <p:nvSpPr>
          <p:cNvPr id="108549" name="Rectangle 5"/>
          <p:cNvSpPr>
            <a:spLocks noChangeArrowheads="1"/>
          </p:cNvSpPr>
          <p:nvPr/>
        </p:nvSpPr>
        <p:spPr bwMode="auto">
          <a:xfrm>
            <a:off x="3059113" y="3933825"/>
            <a:ext cx="1008062" cy="360363"/>
          </a:xfrm>
          <a:prstGeom prst="rect">
            <a:avLst/>
          </a:prstGeom>
          <a:solidFill>
            <a:srgbClr val="0033CC">
              <a:alpha val="6588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>
                <a:latin typeface="Verdana" pitchFamily="34" charset="0"/>
              </a:rPr>
              <a:t>A</a:t>
            </a:r>
            <a:r>
              <a:rPr lang="zh-TW" altLang="en-US">
                <a:latin typeface="Verdana" pitchFamily="34" charset="0"/>
              </a:rPr>
              <a:t>池</a:t>
            </a:r>
          </a:p>
        </p:txBody>
      </p:sp>
      <p:sp>
        <p:nvSpPr>
          <p:cNvPr id="108550" name="Rectangle 6"/>
          <p:cNvSpPr>
            <a:spLocks noChangeArrowheads="1"/>
          </p:cNvSpPr>
          <p:nvPr/>
        </p:nvSpPr>
        <p:spPr bwMode="auto">
          <a:xfrm>
            <a:off x="2195513" y="3213100"/>
            <a:ext cx="1008062" cy="360363"/>
          </a:xfrm>
          <a:prstGeom prst="rect">
            <a:avLst/>
          </a:prstGeom>
          <a:solidFill>
            <a:srgbClr val="0033CC">
              <a:alpha val="6588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TW">
                <a:latin typeface="Verdana" pitchFamily="34" charset="0"/>
              </a:rPr>
              <a:t>B</a:t>
            </a:r>
            <a:r>
              <a:rPr lang="zh-TW" altLang="en-US">
                <a:latin typeface="Verdana" pitchFamily="34" charset="0"/>
              </a:rPr>
              <a:t>池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73568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73568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5683" grpId="0" animBg="1"/>
    </p:bld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00FFCC"/>
          </a:solidFill>
          <a:ln w="9525">
            <a:noFill/>
            <a:miter lim="800000"/>
            <a:headEnd/>
            <a:tailEnd/>
          </a:ln>
        </p:spPr>
      </p:pic>
      <p:sp>
        <p:nvSpPr>
          <p:cNvPr id="1723396" name="Freeform 4"/>
          <p:cNvSpPr>
            <a:spLocks/>
          </p:cNvSpPr>
          <p:nvPr/>
        </p:nvSpPr>
        <p:spPr bwMode="auto">
          <a:xfrm>
            <a:off x="3494088" y="2492375"/>
            <a:ext cx="3119437" cy="4425950"/>
          </a:xfrm>
          <a:custGeom>
            <a:avLst/>
            <a:gdLst>
              <a:gd name="T0" fmla="*/ 2147483647 w 1965"/>
              <a:gd name="T1" fmla="*/ 2147483647 h 2788"/>
              <a:gd name="T2" fmla="*/ 2147483647 w 1965"/>
              <a:gd name="T3" fmla="*/ 2147483647 h 2788"/>
              <a:gd name="T4" fmla="*/ 2147483647 w 1965"/>
              <a:gd name="T5" fmla="*/ 2147483647 h 2788"/>
              <a:gd name="T6" fmla="*/ 2147483647 w 1965"/>
              <a:gd name="T7" fmla="*/ 2147483647 h 2788"/>
              <a:gd name="T8" fmla="*/ 2147483647 w 1965"/>
              <a:gd name="T9" fmla="*/ 2147483647 h 2788"/>
              <a:gd name="T10" fmla="*/ 2147483647 w 1965"/>
              <a:gd name="T11" fmla="*/ 2147483647 h 2788"/>
              <a:gd name="T12" fmla="*/ 2147483647 w 1965"/>
              <a:gd name="T13" fmla="*/ 2147483647 h 2788"/>
              <a:gd name="T14" fmla="*/ 2147483647 w 1965"/>
              <a:gd name="T15" fmla="*/ 2147483647 h 2788"/>
              <a:gd name="T16" fmla="*/ 2147483647 w 1965"/>
              <a:gd name="T17" fmla="*/ 2147483647 h 2788"/>
              <a:gd name="T18" fmla="*/ 2147483647 w 1965"/>
              <a:gd name="T19" fmla="*/ 2147483647 h 2788"/>
              <a:gd name="T20" fmla="*/ 2147483647 w 1965"/>
              <a:gd name="T21" fmla="*/ 2147483647 h 2788"/>
              <a:gd name="T22" fmla="*/ 2147483647 w 1965"/>
              <a:gd name="T23" fmla="*/ 2147483647 h 2788"/>
              <a:gd name="T24" fmla="*/ 2147483647 w 1965"/>
              <a:gd name="T25" fmla="*/ 2147483647 h 2788"/>
              <a:gd name="T26" fmla="*/ 2147483647 w 1965"/>
              <a:gd name="T27" fmla="*/ 2147483647 h 2788"/>
              <a:gd name="T28" fmla="*/ 2147483647 w 1965"/>
              <a:gd name="T29" fmla="*/ 2147483647 h 2788"/>
              <a:gd name="T30" fmla="*/ 2147483647 w 1965"/>
              <a:gd name="T31" fmla="*/ 2147483647 h 2788"/>
              <a:gd name="T32" fmla="*/ 2147483647 w 1965"/>
              <a:gd name="T33" fmla="*/ 2147483647 h 2788"/>
              <a:gd name="T34" fmla="*/ 2147483647 w 1965"/>
              <a:gd name="T35" fmla="*/ 2147483647 h 2788"/>
              <a:gd name="T36" fmla="*/ 2147483647 w 1965"/>
              <a:gd name="T37" fmla="*/ 2147483647 h 2788"/>
              <a:gd name="T38" fmla="*/ 2147483647 w 1965"/>
              <a:gd name="T39" fmla="*/ 2147483647 h 2788"/>
              <a:gd name="T40" fmla="*/ 2147483647 w 1965"/>
              <a:gd name="T41" fmla="*/ 2147483647 h 2788"/>
              <a:gd name="T42" fmla="*/ 2147483647 w 1965"/>
              <a:gd name="T43" fmla="*/ 2147483647 h 2788"/>
              <a:gd name="T44" fmla="*/ 2147483647 w 1965"/>
              <a:gd name="T45" fmla="*/ 2147483647 h 2788"/>
              <a:gd name="T46" fmla="*/ 2147483647 w 1965"/>
              <a:gd name="T47" fmla="*/ 2147483647 h 2788"/>
              <a:gd name="T48" fmla="*/ 2147483647 w 1965"/>
              <a:gd name="T49" fmla="*/ 2147483647 h 2788"/>
              <a:gd name="T50" fmla="*/ 2147483647 w 1965"/>
              <a:gd name="T51" fmla="*/ 2147483647 h 2788"/>
              <a:gd name="T52" fmla="*/ 2147483647 w 1965"/>
              <a:gd name="T53" fmla="*/ 2147483647 h 2788"/>
              <a:gd name="T54" fmla="*/ 2147483647 w 1965"/>
              <a:gd name="T55" fmla="*/ 2147483647 h 2788"/>
              <a:gd name="T56" fmla="*/ 2147483647 w 1965"/>
              <a:gd name="T57" fmla="*/ 2147483647 h 2788"/>
              <a:gd name="T58" fmla="*/ 2147483647 w 1965"/>
              <a:gd name="T59" fmla="*/ 2147483647 h 2788"/>
              <a:gd name="T60" fmla="*/ 2147483647 w 1965"/>
              <a:gd name="T61" fmla="*/ 2147483647 h 2788"/>
              <a:gd name="T62" fmla="*/ 2147483647 w 1965"/>
              <a:gd name="T63" fmla="*/ 2147483647 h 2788"/>
              <a:gd name="T64" fmla="*/ 2147483647 w 1965"/>
              <a:gd name="T65" fmla="*/ 2147483647 h 2788"/>
              <a:gd name="T66" fmla="*/ 2147483647 w 1965"/>
              <a:gd name="T67" fmla="*/ 2147483647 h 2788"/>
              <a:gd name="T68" fmla="*/ 2147483647 w 1965"/>
              <a:gd name="T69" fmla="*/ 2147483647 h 2788"/>
              <a:gd name="T70" fmla="*/ 2147483647 w 1965"/>
              <a:gd name="T71" fmla="*/ 2147483647 h 2788"/>
              <a:gd name="T72" fmla="*/ 2147483647 w 1965"/>
              <a:gd name="T73" fmla="*/ 2147483647 h 2788"/>
              <a:gd name="T74" fmla="*/ 2147483647 w 1965"/>
              <a:gd name="T75" fmla="*/ 2147483647 h 2788"/>
              <a:gd name="T76" fmla="*/ 2147483647 w 1965"/>
              <a:gd name="T77" fmla="*/ 2147483647 h 2788"/>
              <a:gd name="T78" fmla="*/ 2147483647 w 1965"/>
              <a:gd name="T79" fmla="*/ 2147483647 h 2788"/>
              <a:gd name="T80" fmla="*/ 2147483647 w 1965"/>
              <a:gd name="T81" fmla="*/ 2147483647 h 2788"/>
              <a:gd name="T82" fmla="*/ 2147483647 w 1965"/>
              <a:gd name="T83" fmla="*/ 2147483647 h 2788"/>
              <a:gd name="T84" fmla="*/ 2147483647 w 1965"/>
              <a:gd name="T85" fmla="*/ 0 h 2788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1965"/>
              <a:gd name="T130" fmla="*/ 0 h 2788"/>
              <a:gd name="T131" fmla="*/ 1965 w 1965"/>
              <a:gd name="T132" fmla="*/ 2788 h 2788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1965" h="2788">
                <a:moveTo>
                  <a:pt x="1087" y="0"/>
                </a:moveTo>
                <a:lnTo>
                  <a:pt x="407" y="272"/>
                </a:lnTo>
                <a:lnTo>
                  <a:pt x="316" y="318"/>
                </a:lnTo>
                <a:lnTo>
                  <a:pt x="135" y="454"/>
                </a:lnTo>
                <a:cubicBezTo>
                  <a:pt x="120" y="469"/>
                  <a:pt x="102" y="482"/>
                  <a:pt x="89" y="499"/>
                </a:cubicBezTo>
                <a:cubicBezTo>
                  <a:pt x="64" y="530"/>
                  <a:pt x="67" y="556"/>
                  <a:pt x="27" y="582"/>
                </a:cubicBezTo>
                <a:cubicBezTo>
                  <a:pt x="0" y="670"/>
                  <a:pt x="8" y="750"/>
                  <a:pt x="103" y="779"/>
                </a:cubicBezTo>
                <a:cubicBezTo>
                  <a:pt x="127" y="805"/>
                  <a:pt x="163" y="808"/>
                  <a:pt x="194" y="825"/>
                </a:cubicBezTo>
                <a:cubicBezTo>
                  <a:pt x="234" y="847"/>
                  <a:pt x="243" y="857"/>
                  <a:pt x="285" y="870"/>
                </a:cubicBezTo>
                <a:cubicBezTo>
                  <a:pt x="324" y="897"/>
                  <a:pt x="377" y="915"/>
                  <a:pt x="421" y="931"/>
                </a:cubicBezTo>
                <a:cubicBezTo>
                  <a:pt x="430" y="945"/>
                  <a:pt x="444" y="955"/>
                  <a:pt x="452" y="969"/>
                </a:cubicBezTo>
                <a:cubicBezTo>
                  <a:pt x="460" y="983"/>
                  <a:pt x="462" y="999"/>
                  <a:pt x="467" y="1014"/>
                </a:cubicBezTo>
                <a:cubicBezTo>
                  <a:pt x="460" y="1117"/>
                  <a:pt x="489" y="1134"/>
                  <a:pt x="414" y="1158"/>
                </a:cubicBezTo>
                <a:cubicBezTo>
                  <a:pt x="411" y="1166"/>
                  <a:pt x="414" y="1179"/>
                  <a:pt x="406" y="1181"/>
                </a:cubicBezTo>
                <a:cubicBezTo>
                  <a:pt x="372" y="1190"/>
                  <a:pt x="317" y="1158"/>
                  <a:pt x="300" y="1189"/>
                </a:cubicBezTo>
                <a:cubicBezTo>
                  <a:pt x="278" y="1229"/>
                  <a:pt x="295" y="1355"/>
                  <a:pt x="330" y="1409"/>
                </a:cubicBezTo>
                <a:cubicBezTo>
                  <a:pt x="333" y="1434"/>
                  <a:pt x="332" y="1460"/>
                  <a:pt x="338" y="1484"/>
                </a:cubicBezTo>
                <a:cubicBezTo>
                  <a:pt x="348" y="1526"/>
                  <a:pt x="436" y="1573"/>
                  <a:pt x="467" y="1606"/>
                </a:cubicBezTo>
                <a:cubicBezTo>
                  <a:pt x="469" y="1613"/>
                  <a:pt x="473" y="1620"/>
                  <a:pt x="474" y="1628"/>
                </a:cubicBezTo>
                <a:cubicBezTo>
                  <a:pt x="478" y="1666"/>
                  <a:pt x="473" y="1705"/>
                  <a:pt x="482" y="1742"/>
                </a:cubicBezTo>
                <a:cubicBezTo>
                  <a:pt x="486" y="1760"/>
                  <a:pt x="502" y="1772"/>
                  <a:pt x="512" y="1787"/>
                </a:cubicBezTo>
                <a:cubicBezTo>
                  <a:pt x="531" y="1816"/>
                  <a:pt x="512" y="1828"/>
                  <a:pt x="550" y="1841"/>
                </a:cubicBezTo>
                <a:cubicBezTo>
                  <a:pt x="563" y="1877"/>
                  <a:pt x="554" y="1887"/>
                  <a:pt x="588" y="1909"/>
                </a:cubicBezTo>
                <a:cubicBezTo>
                  <a:pt x="602" y="1949"/>
                  <a:pt x="640" y="1961"/>
                  <a:pt x="671" y="1985"/>
                </a:cubicBezTo>
                <a:cubicBezTo>
                  <a:pt x="706" y="2012"/>
                  <a:pt x="709" y="2033"/>
                  <a:pt x="747" y="2045"/>
                </a:cubicBezTo>
                <a:cubicBezTo>
                  <a:pt x="772" y="2061"/>
                  <a:pt x="783" y="2082"/>
                  <a:pt x="808" y="2098"/>
                </a:cubicBezTo>
                <a:cubicBezTo>
                  <a:pt x="845" y="2155"/>
                  <a:pt x="890" y="2211"/>
                  <a:pt x="952" y="2242"/>
                </a:cubicBezTo>
                <a:cubicBezTo>
                  <a:pt x="974" y="2276"/>
                  <a:pt x="1055" y="2336"/>
                  <a:pt x="1096" y="2348"/>
                </a:cubicBezTo>
                <a:cubicBezTo>
                  <a:pt x="1130" y="2374"/>
                  <a:pt x="1160" y="2406"/>
                  <a:pt x="1194" y="2432"/>
                </a:cubicBezTo>
                <a:cubicBezTo>
                  <a:pt x="1220" y="2452"/>
                  <a:pt x="1261" y="2468"/>
                  <a:pt x="1285" y="2492"/>
                </a:cubicBezTo>
                <a:cubicBezTo>
                  <a:pt x="1326" y="2533"/>
                  <a:pt x="1367" y="2578"/>
                  <a:pt x="1414" y="2614"/>
                </a:cubicBezTo>
                <a:cubicBezTo>
                  <a:pt x="1446" y="2638"/>
                  <a:pt x="1480" y="2653"/>
                  <a:pt x="1513" y="2674"/>
                </a:cubicBezTo>
                <a:cubicBezTo>
                  <a:pt x="1537" y="2712"/>
                  <a:pt x="1549" y="2746"/>
                  <a:pt x="1588" y="2773"/>
                </a:cubicBezTo>
                <a:cubicBezTo>
                  <a:pt x="1697" y="2770"/>
                  <a:pt x="1808" y="2788"/>
                  <a:pt x="1914" y="2765"/>
                </a:cubicBezTo>
                <a:cubicBezTo>
                  <a:pt x="1965" y="2754"/>
                  <a:pt x="1870" y="2650"/>
                  <a:pt x="1861" y="2644"/>
                </a:cubicBezTo>
                <a:cubicBezTo>
                  <a:pt x="1839" y="2611"/>
                  <a:pt x="1805" y="2603"/>
                  <a:pt x="1778" y="2576"/>
                </a:cubicBezTo>
                <a:cubicBezTo>
                  <a:pt x="1737" y="2535"/>
                  <a:pt x="1705" y="2495"/>
                  <a:pt x="1657" y="2462"/>
                </a:cubicBezTo>
                <a:cubicBezTo>
                  <a:pt x="1623" y="2410"/>
                  <a:pt x="1663" y="2461"/>
                  <a:pt x="1619" y="2432"/>
                </a:cubicBezTo>
                <a:cubicBezTo>
                  <a:pt x="1586" y="2410"/>
                  <a:pt x="1598" y="2391"/>
                  <a:pt x="1558" y="2379"/>
                </a:cubicBezTo>
                <a:cubicBezTo>
                  <a:pt x="1539" y="2359"/>
                  <a:pt x="1520" y="2358"/>
                  <a:pt x="1498" y="2341"/>
                </a:cubicBezTo>
                <a:cubicBezTo>
                  <a:pt x="1478" y="2325"/>
                  <a:pt x="1465" y="2309"/>
                  <a:pt x="1444" y="2295"/>
                </a:cubicBezTo>
                <a:cubicBezTo>
                  <a:pt x="1422" y="2262"/>
                  <a:pt x="1395" y="2249"/>
                  <a:pt x="1361" y="2227"/>
                </a:cubicBezTo>
                <a:cubicBezTo>
                  <a:pt x="1343" y="2215"/>
                  <a:pt x="1331" y="2197"/>
                  <a:pt x="1316" y="2182"/>
                </a:cubicBezTo>
                <a:cubicBezTo>
                  <a:pt x="1311" y="2177"/>
                  <a:pt x="1306" y="2170"/>
                  <a:pt x="1300" y="2166"/>
                </a:cubicBezTo>
                <a:cubicBezTo>
                  <a:pt x="1269" y="2146"/>
                  <a:pt x="1244" y="2125"/>
                  <a:pt x="1210" y="2113"/>
                </a:cubicBezTo>
                <a:cubicBezTo>
                  <a:pt x="1165" y="2070"/>
                  <a:pt x="1226" y="2124"/>
                  <a:pt x="1172" y="2091"/>
                </a:cubicBezTo>
                <a:cubicBezTo>
                  <a:pt x="1136" y="2069"/>
                  <a:pt x="1107" y="2037"/>
                  <a:pt x="1066" y="2022"/>
                </a:cubicBezTo>
                <a:cubicBezTo>
                  <a:pt x="1023" y="1980"/>
                  <a:pt x="987" y="1935"/>
                  <a:pt x="937" y="1901"/>
                </a:cubicBezTo>
                <a:cubicBezTo>
                  <a:pt x="921" y="1855"/>
                  <a:pt x="935" y="1881"/>
                  <a:pt x="868" y="1833"/>
                </a:cubicBezTo>
                <a:cubicBezTo>
                  <a:pt x="861" y="1828"/>
                  <a:pt x="846" y="1818"/>
                  <a:pt x="846" y="1818"/>
                </a:cubicBezTo>
                <a:cubicBezTo>
                  <a:pt x="837" y="1792"/>
                  <a:pt x="802" y="1758"/>
                  <a:pt x="778" y="1742"/>
                </a:cubicBezTo>
                <a:cubicBezTo>
                  <a:pt x="758" y="1684"/>
                  <a:pt x="787" y="1757"/>
                  <a:pt x="747" y="1697"/>
                </a:cubicBezTo>
                <a:cubicBezTo>
                  <a:pt x="709" y="1640"/>
                  <a:pt x="772" y="1704"/>
                  <a:pt x="724" y="1659"/>
                </a:cubicBezTo>
                <a:cubicBezTo>
                  <a:pt x="708" y="1606"/>
                  <a:pt x="649" y="1540"/>
                  <a:pt x="611" y="1499"/>
                </a:cubicBezTo>
                <a:cubicBezTo>
                  <a:pt x="586" y="1431"/>
                  <a:pt x="622" y="1533"/>
                  <a:pt x="596" y="1446"/>
                </a:cubicBezTo>
                <a:cubicBezTo>
                  <a:pt x="591" y="1431"/>
                  <a:pt x="580" y="1401"/>
                  <a:pt x="580" y="1401"/>
                </a:cubicBezTo>
                <a:cubicBezTo>
                  <a:pt x="585" y="1351"/>
                  <a:pt x="585" y="1298"/>
                  <a:pt x="618" y="1257"/>
                </a:cubicBezTo>
                <a:cubicBezTo>
                  <a:pt x="634" y="1237"/>
                  <a:pt x="664" y="1196"/>
                  <a:pt x="664" y="1196"/>
                </a:cubicBezTo>
                <a:cubicBezTo>
                  <a:pt x="667" y="1186"/>
                  <a:pt x="679" y="1150"/>
                  <a:pt x="679" y="1143"/>
                </a:cubicBezTo>
                <a:cubicBezTo>
                  <a:pt x="679" y="1102"/>
                  <a:pt x="653" y="1074"/>
                  <a:pt x="641" y="1037"/>
                </a:cubicBezTo>
                <a:cubicBezTo>
                  <a:pt x="634" y="1015"/>
                  <a:pt x="629" y="985"/>
                  <a:pt x="611" y="969"/>
                </a:cubicBezTo>
                <a:cubicBezTo>
                  <a:pt x="597" y="957"/>
                  <a:pt x="578" y="952"/>
                  <a:pt x="565" y="939"/>
                </a:cubicBezTo>
                <a:cubicBezTo>
                  <a:pt x="545" y="918"/>
                  <a:pt x="540" y="903"/>
                  <a:pt x="512" y="893"/>
                </a:cubicBezTo>
                <a:cubicBezTo>
                  <a:pt x="500" y="854"/>
                  <a:pt x="475" y="822"/>
                  <a:pt x="436" y="810"/>
                </a:cubicBezTo>
                <a:cubicBezTo>
                  <a:pt x="409" y="791"/>
                  <a:pt x="393" y="767"/>
                  <a:pt x="361" y="757"/>
                </a:cubicBezTo>
                <a:cubicBezTo>
                  <a:pt x="344" y="731"/>
                  <a:pt x="337" y="721"/>
                  <a:pt x="308" y="711"/>
                </a:cubicBezTo>
                <a:cubicBezTo>
                  <a:pt x="272" y="677"/>
                  <a:pt x="218" y="680"/>
                  <a:pt x="171" y="666"/>
                </a:cubicBezTo>
                <a:cubicBezTo>
                  <a:pt x="166" y="658"/>
                  <a:pt x="163" y="649"/>
                  <a:pt x="156" y="643"/>
                </a:cubicBezTo>
                <a:cubicBezTo>
                  <a:pt x="142" y="631"/>
                  <a:pt x="111" y="613"/>
                  <a:pt x="111" y="613"/>
                </a:cubicBezTo>
                <a:cubicBezTo>
                  <a:pt x="90" y="554"/>
                  <a:pt x="121" y="548"/>
                  <a:pt x="171" y="537"/>
                </a:cubicBezTo>
                <a:cubicBezTo>
                  <a:pt x="187" y="512"/>
                  <a:pt x="186" y="518"/>
                  <a:pt x="194" y="491"/>
                </a:cubicBezTo>
                <a:cubicBezTo>
                  <a:pt x="197" y="481"/>
                  <a:pt x="194" y="468"/>
                  <a:pt x="202" y="461"/>
                </a:cubicBezTo>
                <a:cubicBezTo>
                  <a:pt x="214" y="451"/>
                  <a:pt x="247" y="446"/>
                  <a:pt x="247" y="446"/>
                </a:cubicBezTo>
                <a:cubicBezTo>
                  <a:pt x="252" y="438"/>
                  <a:pt x="256" y="429"/>
                  <a:pt x="262" y="423"/>
                </a:cubicBezTo>
                <a:cubicBezTo>
                  <a:pt x="268" y="417"/>
                  <a:pt x="279" y="415"/>
                  <a:pt x="285" y="408"/>
                </a:cubicBezTo>
                <a:cubicBezTo>
                  <a:pt x="290" y="402"/>
                  <a:pt x="288" y="392"/>
                  <a:pt x="292" y="385"/>
                </a:cubicBezTo>
                <a:cubicBezTo>
                  <a:pt x="299" y="374"/>
                  <a:pt x="321" y="362"/>
                  <a:pt x="330" y="355"/>
                </a:cubicBezTo>
                <a:cubicBezTo>
                  <a:pt x="366" y="326"/>
                  <a:pt x="392" y="307"/>
                  <a:pt x="436" y="294"/>
                </a:cubicBezTo>
                <a:cubicBezTo>
                  <a:pt x="464" y="286"/>
                  <a:pt x="492" y="281"/>
                  <a:pt x="520" y="272"/>
                </a:cubicBezTo>
                <a:cubicBezTo>
                  <a:pt x="535" y="267"/>
                  <a:pt x="565" y="257"/>
                  <a:pt x="565" y="257"/>
                </a:cubicBezTo>
                <a:cubicBezTo>
                  <a:pt x="592" y="228"/>
                  <a:pt x="633" y="225"/>
                  <a:pt x="671" y="219"/>
                </a:cubicBezTo>
                <a:cubicBezTo>
                  <a:pt x="701" y="208"/>
                  <a:pt x="732" y="199"/>
                  <a:pt x="762" y="188"/>
                </a:cubicBezTo>
                <a:cubicBezTo>
                  <a:pt x="789" y="163"/>
                  <a:pt x="795" y="121"/>
                  <a:pt x="815" y="105"/>
                </a:cubicBezTo>
                <a:cubicBezTo>
                  <a:pt x="841" y="84"/>
                  <a:pt x="907" y="80"/>
                  <a:pt x="937" y="75"/>
                </a:cubicBezTo>
                <a:cubicBezTo>
                  <a:pt x="972" y="62"/>
                  <a:pt x="1008" y="56"/>
                  <a:pt x="1043" y="44"/>
                </a:cubicBezTo>
                <a:cubicBezTo>
                  <a:pt x="1056" y="24"/>
                  <a:pt x="1065" y="9"/>
                  <a:pt x="1087" y="0"/>
                </a:cubicBezTo>
                <a:close/>
              </a:path>
            </a:pathLst>
          </a:custGeom>
          <a:solidFill>
            <a:srgbClr val="0066FF">
              <a:alpha val="54117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23397" name="Freeform 5"/>
          <p:cNvSpPr>
            <a:spLocks/>
          </p:cNvSpPr>
          <p:nvPr/>
        </p:nvSpPr>
        <p:spPr bwMode="auto">
          <a:xfrm>
            <a:off x="3492500" y="2482850"/>
            <a:ext cx="3119438" cy="4425950"/>
          </a:xfrm>
          <a:custGeom>
            <a:avLst/>
            <a:gdLst>
              <a:gd name="T0" fmla="*/ 2147483647 w 1965"/>
              <a:gd name="T1" fmla="*/ 2147483647 h 2788"/>
              <a:gd name="T2" fmla="*/ 2147483647 w 1965"/>
              <a:gd name="T3" fmla="*/ 2147483647 h 2788"/>
              <a:gd name="T4" fmla="*/ 2147483647 w 1965"/>
              <a:gd name="T5" fmla="*/ 2147483647 h 2788"/>
              <a:gd name="T6" fmla="*/ 2147483647 w 1965"/>
              <a:gd name="T7" fmla="*/ 2147483647 h 2788"/>
              <a:gd name="T8" fmla="*/ 2147483647 w 1965"/>
              <a:gd name="T9" fmla="*/ 2147483647 h 2788"/>
              <a:gd name="T10" fmla="*/ 2147483647 w 1965"/>
              <a:gd name="T11" fmla="*/ 2147483647 h 2788"/>
              <a:gd name="T12" fmla="*/ 2147483647 w 1965"/>
              <a:gd name="T13" fmla="*/ 2147483647 h 2788"/>
              <a:gd name="T14" fmla="*/ 2147483647 w 1965"/>
              <a:gd name="T15" fmla="*/ 2147483647 h 2788"/>
              <a:gd name="T16" fmla="*/ 2147483647 w 1965"/>
              <a:gd name="T17" fmla="*/ 2147483647 h 2788"/>
              <a:gd name="T18" fmla="*/ 2147483647 w 1965"/>
              <a:gd name="T19" fmla="*/ 2147483647 h 2788"/>
              <a:gd name="T20" fmla="*/ 2147483647 w 1965"/>
              <a:gd name="T21" fmla="*/ 2147483647 h 2788"/>
              <a:gd name="T22" fmla="*/ 2147483647 w 1965"/>
              <a:gd name="T23" fmla="*/ 2147483647 h 2788"/>
              <a:gd name="T24" fmla="*/ 2147483647 w 1965"/>
              <a:gd name="T25" fmla="*/ 2147483647 h 2788"/>
              <a:gd name="T26" fmla="*/ 2147483647 w 1965"/>
              <a:gd name="T27" fmla="*/ 2147483647 h 2788"/>
              <a:gd name="T28" fmla="*/ 2147483647 w 1965"/>
              <a:gd name="T29" fmla="*/ 2147483647 h 2788"/>
              <a:gd name="T30" fmla="*/ 2147483647 w 1965"/>
              <a:gd name="T31" fmla="*/ 2147483647 h 2788"/>
              <a:gd name="T32" fmla="*/ 2147483647 w 1965"/>
              <a:gd name="T33" fmla="*/ 2147483647 h 2788"/>
              <a:gd name="T34" fmla="*/ 2147483647 w 1965"/>
              <a:gd name="T35" fmla="*/ 2147483647 h 2788"/>
              <a:gd name="T36" fmla="*/ 2147483647 w 1965"/>
              <a:gd name="T37" fmla="*/ 2147483647 h 2788"/>
              <a:gd name="T38" fmla="*/ 2147483647 w 1965"/>
              <a:gd name="T39" fmla="*/ 2147483647 h 2788"/>
              <a:gd name="T40" fmla="*/ 2147483647 w 1965"/>
              <a:gd name="T41" fmla="*/ 2147483647 h 2788"/>
              <a:gd name="T42" fmla="*/ 2147483647 w 1965"/>
              <a:gd name="T43" fmla="*/ 2147483647 h 2788"/>
              <a:gd name="T44" fmla="*/ 2147483647 w 1965"/>
              <a:gd name="T45" fmla="*/ 2147483647 h 2788"/>
              <a:gd name="T46" fmla="*/ 2147483647 w 1965"/>
              <a:gd name="T47" fmla="*/ 2147483647 h 2788"/>
              <a:gd name="T48" fmla="*/ 2147483647 w 1965"/>
              <a:gd name="T49" fmla="*/ 2147483647 h 2788"/>
              <a:gd name="T50" fmla="*/ 2147483647 w 1965"/>
              <a:gd name="T51" fmla="*/ 2147483647 h 2788"/>
              <a:gd name="T52" fmla="*/ 2147483647 w 1965"/>
              <a:gd name="T53" fmla="*/ 2147483647 h 2788"/>
              <a:gd name="T54" fmla="*/ 2147483647 w 1965"/>
              <a:gd name="T55" fmla="*/ 2147483647 h 2788"/>
              <a:gd name="T56" fmla="*/ 2147483647 w 1965"/>
              <a:gd name="T57" fmla="*/ 2147483647 h 2788"/>
              <a:gd name="T58" fmla="*/ 2147483647 w 1965"/>
              <a:gd name="T59" fmla="*/ 2147483647 h 2788"/>
              <a:gd name="T60" fmla="*/ 2147483647 w 1965"/>
              <a:gd name="T61" fmla="*/ 2147483647 h 2788"/>
              <a:gd name="T62" fmla="*/ 2147483647 w 1965"/>
              <a:gd name="T63" fmla="*/ 2147483647 h 2788"/>
              <a:gd name="T64" fmla="*/ 2147483647 w 1965"/>
              <a:gd name="T65" fmla="*/ 2147483647 h 2788"/>
              <a:gd name="T66" fmla="*/ 2147483647 w 1965"/>
              <a:gd name="T67" fmla="*/ 2147483647 h 2788"/>
              <a:gd name="T68" fmla="*/ 2147483647 w 1965"/>
              <a:gd name="T69" fmla="*/ 2147483647 h 2788"/>
              <a:gd name="T70" fmla="*/ 2147483647 w 1965"/>
              <a:gd name="T71" fmla="*/ 2147483647 h 2788"/>
              <a:gd name="T72" fmla="*/ 2147483647 w 1965"/>
              <a:gd name="T73" fmla="*/ 2147483647 h 2788"/>
              <a:gd name="T74" fmla="*/ 2147483647 w 1965"/>
              <a:gd name="T75" fmla="*/ 2147483647 h 2788"/>
              <a:gd name="T76" fmla="*/ 2147483647 w 1965"/>
              <a:gd name="T77" fmla="*/ 2147483647 h 2788"/>
              <a:gd name="T78" fmla="*/ 2147483647 w 1965"/>
              <a:gd name="T79" fmla="*/ 2147483647 h 2788"/>
              <a:gd name="T80" fmla="*/ 2147483647 w 1965"/>
              <a:gd name="T81" fmla="*/ 2147483647 h 2788"/>
              <a:gd name="T82" fmla="*/ 2147483647 w 1965"/>
              <a:gd name="T83" fmla="*/ 2147483647 h 2788"/>
              <a:gd name="T84" fmla="*/ 2147483647 w 1965"/>
              <a:gd name="T85" fmla="*/ 0 h 2788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1965"/>
              <a:gd name="T130" fmla="*/ 0 h 2788"/>
              <a:gd name="T131" fmla="*/ 1965 w 1965"/>
              <a:gd name="T132" fmla="*/ 2788 h 2788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1965" h="2788">
                <a:moveTo>
                  <a:pt x="1087" y="0"/>
                </a:moveTo>
                <a:lnTo>
                  <a:pt x="407" y="272"/>
                </a:lnTo>
                <a:lnTo>
                  <a:pt x="316" y="318"/>
                </a:lnTo>
                <a:lnTo>
                  <a:pt x="135" y="454"/>
                </a:lnTo>
                <a:cubicBezTo>
                  <a:pt x="120" y="469"/>
                  <a:pt x="102" y="482"/>
                  <a:pt x="89" y="499"/>
                </a:cubicBezTo>
                <a:cubicBezTo>
                  <a:pt x="64" y="530"/>
                  <a:pt x="67" y="556"/>
                  <a:pt x="27" y="582"/>
                </a:cubicBezTo>
                <a:cubicBezTo>
                  <a:pt x="0" y="670"/>
                  <a:pt x="8" y="750"/>
                  <a:pt x="103" y="779"/>
                </a:cubicBezTo>
                <a:cubicBezTo>
                  <a:pt x="127" y="805"/>
                  <a:pt x="163" y="808"/>
                  <a:pt x="194" y="825"/>
                </a:cubicBezTo>
                <a:cubicBezTo>
                  <a:pt x="234" y="847"/>
                  <a:pt x="243" y="857"/>
                  <a:pt x="285" y="870"/>
                </a:cubicBezTo>
                <a:cubicBezTo>
                  <a:pt x="324" y="897"/>
                  <a:pt x="377" y="915"/>
                  <a:pt x="421" y="931"/>
                </a:cubicBezTo>
                <a:cubicBezTo>
                  <a:pt x="430" y="945"/>
                  <a:pt x="444" y="955"/>
                  <a:pt x="452" y="969"/>
                </a:cubicBezTo>
                <a:cubicBezTo>
                  <a:pt x="460" y="983"/>
                  <a:pt x="462" y="999"/>
                  <a:pt x="467" y="1014"/>
                </a:cubicBezTo>
                <a:cubicBezTo>
                  <a:pt x="460" y="1117"/>
                  <a:pt x="489" y="1134"/>
                  <a:pt x="414" y="1158"/>
                </a:cubicBezTo>
                <a:cubicBezTo>
                  <a:pt x="411" y="1166"/>
                  <a:pt x="414" y="1179"/>
                  <a:pt x="406" y="1181"/>
                </a:cubicBezTo>
                <a:cubicBezTo>
                  <a:pt x="372" y="1190"/>
                  <a:pt x="317" y="1158"/>
                  <a:pt x="300" y="1189"/>
                </a:cubicBezTo>
                <a:cubicBezTo>
                  <a:pt x="278" y="1229"/>
                  <a:pt x="295" y="1355"/>
                  <a:pt x="330" y="1409"/>
                </a:cubicBezTo>
                <a:cubicBezTo>
                  <a:pt x="333" y="1434"/>
                  <a:pt x="332" y="1460"/>
                  <a:pt x="338" y="1484"/>
                </a:cubicBezTo>
                <a:cubicBezTo>
                  <a:pt x="348" y="1526"/>
                  <a:pt x="436" y="1573"/>
                  <a:pt x="467" y="1606"/>
                </a:cubicBezTo>
                <a:cubicBezTo>
                  <a:pt x="469" y="1613"/>
                  <a:pt x="473" y="1620"/>
                  <a:pt x="474" y="1628"/>
                </a:cubicBezTo>
                <a:cubicBezTo>
                  <a:pt x="478" y="1666"/>
                  <a:pt x="473" y="1705"/>
                  <a:pt x="482" y="1742"/>
                </a:cubicBezTo>
                <a:cubicBezTo>
                  <a:pt x="486" y="1760"/>
                  <a:pt x="502" y="1772"/>
                  <a:pt x="512" y="1787"/>
                </a:cubicBezTo>
                <a:cubicBezTo>
                  <a:pt x="531" y="1816"/>
                  <a:pt x="512" y="1828"/>
                  <a:pt x="550" y="1841"/>
                </a:cubicBezTo>
                <a:cubicBezTo>
                  <a:pt x="563" y="1877"/>
                  <a:pt x="554" y="1887"/>
                  <a:pt x="588" y="1909"/>
                </a:cubicBezTo>
                <a:cubicBezTo>
                  <a:pt x="602" y="1949"/>
                  <a:pt x="640" y="1961"/>
                  <a:pt x="671" y="1985"/>
                </a:cubicBezTo>
                <a:cubicBezTo>
                  <a:pt x="706" y="2012"/>
                  <a:pt x="709" y="2033"/>
                  <a:pt x="747" y="2045"/>
                </a:cubicBezTo>
                <a:cubicBezTo>
                  <a:pt x="772" y="2061"/>
                  <a:pt x="783" y="2082"/>
                  <a:pt x="808" y="2098"/>
                </a:cubicBezTo>
                <a:cubicBezTo>
                  <a:pt x="845" y="2155"/>
                  <a:pt x="890" y="2211"/>
                  <a:pt x="952" y="2242"/>
                </a:cubicBezTo>
                <a:cubicBezTo>
                  <a:pt x="974" y="2276"/>
                  <a:pt x="1055" y="2336"/>
                  <a:pt x="1096" y="2348"/>
                </a:cubicBezTo>
                <a:cubicBezTo>
                  <a:pt x="1130" y="2374"/>
                  <a:pt x="1160" y="2406"/>
                  <a:pt x="1194" y="2432"/>
                </a:cubicBezTo>
                <a:cubicBezTo>
                  <a:pt x="1220" y="2452"/>
                  <a:pt x="1261" y="2468"/>
                  <a:pt x="1285" y="2492"/>
                </a:cubicBezTo>
                <a:cubicBezTo>
                  <a:pt x="1326" y="2533"/>
                  <a:pt x="1367" y="2578"/>
                  <a:pt x="1414" y="2614"/>
                </a:cubicBezTo>
                <a:cubicBezTo>
                  <a:pt x="1446" y="2638"/>
                  <a:pt x="1480" y="2653"/>
                  <a:pt x="1513" y="2674"/>
                </a:cubicBezTo>
                <a:cubicBezTo>
                  <a:pt x="1537" y="2712"/>
                  <a:pt x="1549" y="2746"/>
                  <a:pt x="1588" y="2773"/>
                </a:cubicBezTo>
                <a:cubicBezTo>
                  <a:pt x="1697" y="2770"/>
                  <a:pt x="1808" y="2788"/>
                  <a:pt x="1914" y="2765"/>
                </a:cubicBezTo>
                <a:cubicBezTo>
                  <a:pt x="1965" y="2754"/>
                  <a:pt x="1870" y="2650"/>
                  <a:pt x="1861" y="2644"/>
                </a:cubicBezTo>
                <a:cubicBezTo>
                  <a:pt x="1839" y="2611"/>
                  <a:pt x="1805" y="2603"/>
                  <a:pt x="1778" y="2576"/>
                </a:cubicBezTo>
                <a:cubicBezTo>
                  <a:pt x="1737" y="2535"/>
                  <a:pt x="1705" y="2495"/>
                  <a:pt x="1657" y="2462"/>
                </a:cubicBezTo>
                <a:cubicBezTo>
                  <a:pt x="1623" y="2410"/>
                  <a:pt x="1663" y="2461"/>
                  <a:pt x="1619" y="2432"/>
                </a:cubicBezTo>
                <a:cubicBezTo>
                  <a:pt x="1586" y="2410"/>
                  <a:pt x="1598" y="2391"/>
                  <a:pt x="1558" y="2379"/>
                </a:cubicBezTo>
                <a:cubicBezTo>
                  <a:pt x="1539" y="2359"/>
                  <a:pt x="1520" y="2358"/>
                  <a:pt x="1498" y="2341"/>
                </a:cubicBezTo>
                <a:cubicBezTo>
                  <a:pt x="1478" y="2325"/>
                  <a:pt x="1465" y="2309"/>
                  <a:pt x="1444" y="2295"/>
                </a:cubicBezTo>
                <a:cubicBezTo>
                  <a:pt x="1422" y="2262"/>
                  <a:pt x="1395" y="2249"/>
                  <a:pt x="1361" y="2227"/>
                </a:cubicBezTo>
                <a:cubicBezTo>
                  <a:pt x="1343" y="2215"/>
                  <a:pt x="1331" y="2197"/>
                  <a:pt x="1316" y="2182"/>
                </a:cubicBezTo>
                <a:cubicBezTo>
                  <a:pt x="1311" y="2177"/>
                  <a:pt x="1306" y="2170"/>
                  <a:pt x="1300" y="2166"/>
                </a:cubicBezTo>
                <a:cubicBezTo>
                  <a:pt x="1269" y="2146"/>
                  <a:pt x="1244" y="2125"/>
                  <a:pt x="1210" y="2113"/>
                </a:cubicBezTo>
                <a:cubicBezTo>
                  <a:pt x="1165" y="2070"/>
                  <a:pt x="1226" y="2124"/>
                  <a:pt x="1172" y="2091"/>
                </a:cubicBezTo>
                <a:cubicBezTo>
                  <a:pt x="1136" y="2069"/>
                  <a:pt x="1107" y="2037"/>
                  <a:pt x="1066" y="2022"/>
                </a:cubicBezTo>
                <a:cubicBezTo>
                  <a:pt x="1023" y="1980"/>
                  <a:pt x="987" y="1935"/>
                  <a:pt x="937" y="1901"/>
                </a:cubicBezTo>
                <a:cubicBezTo>
                  <a:pt x="921" y="1855"/>
                  <a:pt x="935" y="1881"/>
                  <a:pt x="868" y="1833"/>
                </a:cubicBezTo>
                <a:cubicBezTo>
                  <a:pt x="861" y="1828"/>
                  <a:pt x="846" y="1818"/>
                  <a:pt x="846" y="1818"/>
                </a:cubicBezTo>
                <a:cubicBezTo>
                  <a:pt x="837" y="1792"/>
                  <a:pt x="802" y="1758"/>
                  <a:pt x="778" y="1742"/>
                </a:cubicBezTo>
                <a:cubicBezTo>
                  <a:pt x="758" y="1684"/>
                  <a:pt x="787" y="1757"/>
                  <a:pt x="747" y="1697"/>
                </a:cubicBezTo>
                <a:cubicBezTo>
                  <a:pt x="709" y="1640"/>
                  <a:pt x="772" y="1704"/>
                  <a:pt x="724" y="1659"/>
                </a:cubicBezTo>
                <a:cubicBezTo>
                  <a:pt x="708" y="1606"/>
                  <a:pt x="649" y="1540"/>
                  <a:pt x="611" y="1499"/>
                </a:cubicBezTo>
                <a:cubicBezTo>
                  <a:pt x="586" y="1431"/>
                  <a:pt x="622" y="1533"/>
                  <a:pt x="596" y="1446"/>
                </a:cubicBezTo>
                <a:cubicBezTo>
                  <a:pt x="591" y="1431"/>
                  <a:pt x="580" y="1401"/>
                  <a:pt x="580" y="1401"/>
                </a:cubicBezTo>
                <a:cubicBezTo>
                  <a:pt x="585" y="1351"/>
                  <a:pt x="585" y="1298"/>
                  <a:pt x="618" y="1257"/>
                </a:cubicBezTo>
                <a:cubicBezTo>
                  <a:pt x="634" y="1237"/>
                  <a:pt x="664" y="1196"/>
                  <a:pt x="664" y="1196"/>
                </a:cubicBezTo>
                <a:cubicBezTo>
                  <a:pt x="667" y="1186"/>
                  <a:pt x="679" y="1150"/>
                  <a:pt x="679" y="1143"/>
                </a:cubicBezTo>
                <a:cubicBezTo>
                  <a:pt x="679" y="1102"/>
                  <a:pt x="653" y="1074"/>
                  <a:pt x="641" y="1037"/>
                </a:cubicBezTo>
                <a:cubicBezTo>
                  <a:pt x="634" y="1015"/>
                  <a:pt x="629" y="985"/>
                  <a:pt x="611" y="969"/>
                </a:cubicBezTo>
                <a:cubicBezTo>
                  <a:pt x="597" y="957"/>
                  <a:pt x="578" y="952"/>
                  <a:pt x="565" y="939"/>
                </a:cubicBezTo>
                <a:cubicBezTo>
                  <a:pt x="545" y="918"/>
                  <a:pt x="540" y="903"/>
                  <a:pt x="512" y="893"/>
                </a:cubicBezTo>
                <a:cubicBezTo>
                  <a:pt x="500" y="854"/>
                  <a:pt x="475" y="822"/>
                  <a:pt x="436" y="810"/>
                </a:cubicBezTo>
                <a:cubicBezTo>
                  <a:pt x="409" y="791"/>
                  <a:pt x="393" y="767"/>
                  <a:pt x="361" y="757"/>
                </a:cubicBezTo>
                <a:cubicBezTo>
                  <a:pt x="344" y="731"/>
                  <a:pt x="337" y="721"/>
                  <a:pt x="308" y="711"/>
                </a:cubicBezTo>
                <a:cubicBezTo>
                  <a:pt x="272" y="677"/>
                  <a:pt x="218" y="680"/>
                  <a:pt x="171" y="666"/>
                </a:cubicBezTo>
                <a:cubicBezTo>
                  <a:pt x="166" y="658"/>
                  <a:pt x="163" y="649"/>
                  <a:pt x="156" y="643"/>
                </a:cubicBezTo>
                <a:cubicBezTo>
                  <a:pt x="142" y="631"/>
                  <a:pt x="111" y="613"/>
                  <a:pt x="111" y="613"/>
                </a:cubicBezTo>
                <a:cubicBezTo>
                  <a:pt x="90" y="554"/>
                  <a:pt x="121" y="548"/>
                  <a:pt x="171" y="537"/>
                </a:cubicBezTo>
                <a:cubicBezTo>
                  <a:pt x="187" y="512"/>
                  <a:pt x="186" y="518"/>
                  <a:pt x="194" y="491"/>
                </a:cubicBezTo>
                <a:cubicBezTo>
                  <a:pt x="197" y="481"/>
                  <a:pt x="194" y="468"/>
                  <a:pt x="202" y="461"/>
                </a:cubicBezTo>
                <a:cubicBezTo>
                  <a:pt x="214" y="451"/>
                  <a:pt x="247" y="446"/>
                  <a:pt x="247" y="446"/>
                </a:cubicBezTo>
                <a:cubicBezTo>
                  <a:pt x="252" y="438"/>
                  <a:pt x="256" y="429"/>
                  <a:pt x="262" y="423"/>
                </a:cubicBezTo>
                <a:cubicBezTo>
                  <a:pt x="268" y="417"/>
                  <a:pt x="279" y="415"/>
                  <a:pt x="285" y="408"/>
                </a:cubicBezTo>
                <a:cubicBezTo>
                  <a:pt x="290" y="402"/>
                  <a:pt x="288" y="392"/>
                  <a:pt x="292" y="385"/>
                </a:cubicBezTo>
                <a:cubicBezTo>
                  <a:pt x="299" y="374"/>
                  <a:pt x="321" y="362"/>
                  <a:pt x="330" y="355"/>
                </a:cubicBezTo>
                <a:cubicBezTo>
                  <a:pt x="366" y="326"/>
                  <a:pt x="392" y="307"/>
                  <a:pt x="436" y="294"/>
                </a:cubicBezTo>
                <a:cubicBezTo>
                  <a:pt x="464" y="286"/>
                  <a:pt x="492" y="281"/>
                  <a:pt x="520" y="272"/>
                </a:cubicBezTo>
                <a:cubicBezTo>
                  <a:pt x="535" y="267"/>
                  <a:pt x="565" y="257"/>
                  <a:pt x="565" y="257"/>
                </a:cubicBezTo>
                <a:cubicBezTo>
                  <a:pt x="592" y="228"/>
                  <a:pt x="633" y="225"/>
                  <a:pt x="671" y="219"/>
                </a:cubicBezTo>
                <a:cubicBezTo>
                  <a:pt x="701" y="208"/>
                  <a:pt x="732" y="199"/>
                  <a:pt x="762" y="188"/>
                </a:cubicBezTo>
                <a:cubicBezTo>
                  <a:pt x="789" y="163"/>
                  <a:pt x="795" y="121"/>
                  <a:pt x="815" y="105"/>
                </a:cubicBezTo>
                <a:cubicBezTo>
                  <a:pt x="841" y="84"/>
                  <a:pt x="907" y="80"/>
                  <a:pt x="937" y="75"/>
                </a:cubicBezTo>
                <a:cubicBezTo>
                  <a:pt x="972" y="62"/>
                  <a:pt x="1008" y="56"/>
                  <a:pt x="1043" y="44"/>
                </a:cubicBezTo>
                <a:cubicBezTo>
                  <a:pt x="1056" y="24"/>
                  <a:pt x="1065" y="9"/>
                  <a:pt x="1087" y="0"/>
                </a:cubicBezTo>
                <a:close/>
              </a:path>
            </a:pathLst>
          </a:custGeom>
          <a:solidFill>
            <a:srgbClr val="3399FF"/>
          </a:solidFill>
          <a:ln w="9525">
            <a:solidFill>
              <a:srgbClr val="66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" name="手繪多邊形 6"/>
          <p:cNvSpPr/>
          <p:nvPr/>
        </p:nvSpPr>
        <p:spPr>
          <a:xfrm>
            <a:off x="-63500" y="1097474"/>
            <a:ext cx="9303306" cy="3677726"/>
          </a:xfrm>
          <a:custGeom>
            <a:avLst/>
            <a:gdLst>
              <a:gd name="connsiteX0" fmla="*/ 76200 w 9303306"/>
              <a:gd name="connsiteY0" fmla="*/ 83626 h 3677726"/>
              <a:gd name="connsiteX1" fmla="*/ 76200 w 9303306"/>
              <a:gd name="connsiteY1" fmla="*/ 83626 h 3677726"/>
              <a:gd name="connsiteX2" fmla="*/ 203200 w 9303306"/>
              <a:gd name="connsiteY2" fmla="*/ 121726 h 3677726"/>
              <a:gd name="connsiteX3" fmla="*/ 215900 w 9303306"/>
              <a:gd name="connsiteY3" fmla="*/ 159826 h 3677726"/>
              <a:gd name="connsiteX4" fmla="*/ 241300 w 9303306"/>
              <a:gd name="connsiteY4" fmla="*/ 197926 h 3677726"/>
              <a:gd name="connsiteX5" fmla="*/ 304800 w 9303306"/>
              <a:gd name="connsiteY5" fmla="*/ 223326 h 3677726"/>
              <a:gd name="connsiteX6" fmla="*/ 393700 w 9303306"/>
              <a:gd name="connsiteY6" fmla="*/ 248726 h 3677726"/>
              <a:gd name="connsiteX7" fmla="*/ 482600 w 9303306"/>
              <a:gd name="connsiteY7" fmla="*/ 236026 h 3677726"/>
              <a:gd name="connsiteX8" fmla="*/ 520700 w 9303306"/>
              <a:gd name="connsiteY8" fmla="*/ 223326 h 3677726"/>
              <a:gd name="connsiteX9" fmla="*/ 609600 w 9303306"/>
              <a:gd name="connsiteY9" fmla="*/ 210626 h 3677726"/>
              <a:gd name="connsiteX10" fmla="*/ 673100 w 9303306"/>
              <a:gd name="connsiteY10" fmla="*/ 172526 h 3677726"/>
              <a:gd name="connsiteX11" fmla="*/ 723900 w 9303306"/>
              <a:gd name="connsiteY11" fmla="*/ 147126 h 3677726"/>
              <a:gd name="connsiteX12" fmla="*/ 800100 w 9303306"/>
              <a:gd name="connsiteY12" fmla="*/ 83626 h 3677726"/>
              <a:gd name="connsiteX13" fmla="*/ 965200 w 9303306"/>
              <a:gd name="connsiteY13" fmla="*/ 70926 h 3677726"/>
              <a:gd name="connsiteX14" fmla="*/ 1117600 w 9303306"/>
              <a:gd name="connsiteY14" fmla="*/ 7426 h 3677726"/>
              <a:gd name="connsiteX15" fmla="*/ 1358900 w 9303306"/>
              <a:gd name="connsiteY15" fmla="*/ 20126 h 3677726"/>
              <a:gd name="connsiteX16" fmla="*/ 1397000 w 9303306"/>
              <a:gd name="connsiteY16" fmla="*/ 45526 h 3677726"/>
              <a:gd name="connsiteX17" fmla="*/ 1498600 w 9303306"/>
              <a:gd name="connsiteY17" fmla="*/ 20126 h 3677726"/>
              <a:gd name="connsiteX18" fmla="*/ 1663700 w 9303306"/>
              <a:gd name="connsiteY18" fmla="*/ 32826 h 3677726"/>
              <a:gd name="connsiteX19" fmla="*/ 1993900 w 9303306"/>
              <a:gd name="connsiteY19" fmla="*/ 7426 h 3677726"/>
              <a:gd name="connsiteX20" fmla="*/ 2032000 w 9303306"/>
              <a:gd name="connsiteY20" fmla="*/ 45526 h 3677726"/>
              <a:gd name="connsiteX21" fmla="*/ 2108200 w 9303306"/>
              <a:gd name="connsiteY21" fmla="*/ 58226 h 3677726"/>
              <a:gd name="connsiteX22" fmla="*/ 2120900 w 9303306"/>
              <a:gd name="connsiteY22" fmla="*/ 109026 h 3677726"/>
              <a:gd name="connsiteX23" fmla="*/ 2171700 w 9303306"/>
              <a:gd name="connsiteY23" fmla="*/ 96326 h 3677726"/>
              <a:gd name="connsiteX24" fmla="*/ 2247900 w 9303306"/>
              <a:gd name="connsiteY24" fmla="*/ 83626 h 3677726"/>
              <a:gd name="connsiteX25" fmla="*/ 2324100 w 9303306"/>
              <a:gd name="connsiteY25" fmla="*/ 45526 h 3677726"/>
              <a:gd name="connsiteX26" fmla="*/ 2374900 w 9303306"/>
              <a:gd name="connsiteY26" fmla="*/ 32826 h 3677726"/>
              <a:gd name="connsiteX27" fmla="*/ 2413000 w 9303306"/>
              <a:gd name="connsiteY27" fmla="*/ 20126 h 3677726"/>
              <a:gd name="connsiteX28" fmla="*/ 2590800 w 9303306"/>
              <a:gd name="connsiteY28" fmla="*/ 83626 h 3677726"/>
              <a:gd name="connsiteX29" fmla="*/ 2616200 w 9303306"/>
              <a:gd name="connsiteY29" fmla="*/ 121726 h 3677726"/>
              <a:gd name="connsiteX30" fmla="*/ 2641600 w 9303306"/>
              <a:gd name="connsiteY30" fmla="*/ 172526 h 3677726"/>
              <a:gd name="connsiteX31" fmla="*/ 2654300 w 9303306"/>
              <a:gd name="connsiteY31" fmla="*/ 210626 h 3677726"/>
              <a:gd name="connsiteX32" fmla="*/ 2730500 w 9303306"/>
              <a:gd name="connsiteY32" fmla="*/ 248726 h 3677726"/>
              <a:gd name="connsiteX33" fmla="*/ 2959100 w 9303306"/>
              <a:gd name="connsiteY33" fmla="*/ 236026 h 3677726"/>
              <a:gd name="connsiteX34" fmla="*/ 3009900 w 9303306"/>
              <a:gd name="connsiteY34" fmla="*/ 210626 h 3677726"/>
              <a:gd name="connsiteX35" fmla="*/ 3048000 w 9303306"/>
              <a:gd name="connsiteY35" fmla="*/ 197926 h 3677726"/>
              <a:gd name="connsiteX36" fmla="*/ 3111500 w 9303306"/>
              <a:gd name="connsiteY36" fmla="*/ 172526 h 3677726"/>
              <a:gd name="connsiteX37" fmla="*/ 3225800 w 9303306"/>
              <a:gd name="connsiteY37" fmla="*/ 45526 h 3677726"/>
              <a:gd name="connsiteX38" fmla="*/ 3340100 w 9303306"/>
              <a:gd name="connsiteY38" fmla="*/ 83626 h 3677726"/>
              <a:gd name="connsiteX39" fmla="*/ 3378200 w 9303306"/>
              <a:gd name="connsiteY39" fmla="*/ 96326 h 3677726"/>
              <a:gd name="connsiteX40" fmla="*/ 3733800 w 9303306"/>
              <a:gd name="connsiteY40" fmla="*/ 109026 h 3677726"/>
              <a:gd name="connsiteX41" fmla="*/ 3797300 w 9303306"/>
              <a:gd name="connsiteY41" fmla="*/ 121726 h 3677726"/>
              <a:gd name="connsiteX42" fmla="*/ 3835400 w 9303306"/>
              <a:gd name="connsiteY42" fmla="*/ 147126 h 3677726"/>
              <a:gd name="connsiteX43" fmla="*/ 3911600 w 9303306"/>
              <a:gd name="connsiteY43" fmla="*/ 134426 h 3677726"/>
              <a:gd name="connsiteX44" fmla="*/ 3949700 w 9303306"/>
              <a:gd name="connsiteY44" fmla="*/ 109026 h 3677726"/>
              <a:gd name="connsiteX45" fmla="*/ 4051300 w 9303306"/>
              <a:gd name="connsiteY45" fmla="*/ 70926 h 3677726"/>
              <a:gd name="connsiteX46" fmla="*/ 4076700 w 9303306"/>
              <a:gd name="connsiteY46" fmla="*/ 7426 h 3677726"/>
              <a:gd name="connsiteX47" fmla="*/ 4089400 w 9303306"/>
              <a:gd name="connsiteY47" fmla="*/ 45526 h 3677726"/>
              <a:gd name="connsiteX48" fmla="*/ 4114800 w 9303306"/>
              <a:gd name="connsiteY48" fmla="*/ 197926 h 3677726"/>
              <a:gd name="connsiteX49" fmla="*/ 4152900 w 9303306"/>
              <a:gd name="connsiteY49" fmla="*/ 185226 h 3677726"/>
              <a:gd name="connsiteX50" fmla="*/ 4267200 w 9303306"/>
              <a:gd name="connsiteY50" fmla="*/ 159826 h 3677726"/>
              <a:gd name="connsiteX51" fmla="*/ 4305300 w 9303306"/>
              <a:gd name="connsiteY51" fmla="*/ 134426 h 3677726"/>
              <a:gd name="connsiteX52" fmla="*/ 4343400 w 9303306"/>
              <a:gd name="connsiteY52" fmla="*/ 147126 h 3677726"/>
              <a:gd name="connsiteX53" fmla="*/ 4419600 w 9303306"/>
              <a:gd name="connsiteY53" fmla="*/ 185226 h 3677726"/>
              <a:gd name="connsiteX54" fmla="*/ 4813300 w 9303306"/>
              <a:gd name="connsiteY54" fmla="*/ 197926 h 3677726"/>
              <a:gd name="connsiteX55" fmla="*/ 4914900 w 9303306"/>
              <a:gd name="connsiteY55" fmla="*/ 286826 h 3677726"/>
              <a:gd name="connsiteX56" fmla="*/ 4914900 w 9303306"/>
              <a:gd name="connsiteY56" fmla="*/ 286826 h 3677726"/>
              <a:gd name="connsiteX57" fmla="*/ 5118100 w 9303306"/>
              <a:gd name="connsiteY57" fmla="*/ 337626 h 3677726"/>
              <a:gd name="connsiteX58" fmla="*/ 5245100 w 9303306"/>
              <a:gd name="connsiteY58" fmla="*/ 350326 h 3677726"/>
              <a:gd name="connsiteX59" fmla="*/ 5334000 w 9303306"/>
              <a:gd name="connsiteY59" fmla="*/ 363026 h 3677726"/>
              <a:gd name="connsiteX60" fmla="*/ 5372100 w 9303306"/>
              <a:gd name="connsiteY60" fmla="*/ 388426 h 3677726"/>
              <a:gd name="connsiteX61" fmla="*/ 5410200 w 9303306"/>
              <a:gd name="connsiteY61" fmla="*/ 401126 h 3677726"/>
              <a:gd name="connsiteX62" fmla="*/ 5740400 w 9303306"/>
              <a:gd name="connsiteY62" fmla="*/ 413826 h 3677726"/>
              <a:gd name="connsiteX63" fmla="*/ 5791200 w 9303306"/>
              <a:gd name="connsiteY63" fmla="*/ 490026 h 3677726"/>
              <a:gd name="connsiteX64" fmla="*/ 5816600 w 9303306"/>
              <a:gd name="connsiteY64" fmla="*/ 528126 h 3677726"/>
              <a:gd name="connsiteX65" fmla="*/ 5829300 w 9303306"/>
              <a:gd name="connsiteY65" fmla="*/ 566226 h 3677726"/>
              <a:gd name="connsiteX66" fmla="*/ 5867400 w 9303306"/>
              <a:gd name="connsiteY66" fmla="*/ 591626 h 3677726"/>
              <a:gd name="connsiteX67" fmla="*/ 5943600 w 9303306"/>
              <a:gd name="connsiteY67" fmla="*/ 655126 h 3677726"/>
              <a:gd name="connsiteX68" fmla="*/ 6057900 w 9303306"/>
              <a:gd name="connsiteY68" fmla="*/ 642426 h 3677726"/>
              <a:gd name="connsiteX69" fmla="*/ 6096000 w 9303306"/>
              <a:gd name="connsiteY69" fmla="*/ 617026 h 3677726"/>
              <a:gd name="connsiteX70" fmla="*/ 6172200 w 9303306"/>
              <a:gd name="connsiteY70" fmla="*/ 591626 h 3677726"/>
              <a:gd name="connsiteX71" fmla="*/ 6235700 w 9303306"/>
              <a:gd name="connsiteY71" fmla="*/ 566226 h 3677726"/>
              <a:gd name="connsiteX72" fmla="*/ 6311900 w 9303306"/>
              <a:gd name="connsiteY72" fmla="*/ 540826 h 3677726"/>
              <a:gd name="connsiteX73" fmla="*/ 6350000 w 9303306"/>
              <a:gd name="connsiteY73" fmla="*/ 515426 h 3677726"/>
              <a:gd name="connsiteX74" fmla="*/ 6464300 w 9303306"/>
              <a:gd name="connsiteY74" fmla="*/ 502726 h 3677726"/>
              <a:gd name="connsiteX75" fmla="*/ 6489700 w 9303306"/>
              <a:gd name="connsiteY75" fmla="*/ 464626 h 3677726"/>
              <a:gd name="connsiteX76" fmla="*/ 6680200 w 9303306"/>
              <a:gd name="connsiteY76" fmla="*/ 413826 h 3677726"/>
              <a:gd name="connsiteX77" fmla="*/ 6718300 w 9303306"/>
              <a:gd name="connsiteY77" fmla="*/ 401126 h 3677726"/>
              <a:gd name="connsiteX78" fmla="*/ 6807200 w 9303306"/>
              <a:gd name="connsiteY78" fmla="*/ 375726 h 3677726"/>
              <a:gd name="connsiteX79" fmla="*/ 7162800 w 9303306"/>
              <a:gd name="connsiteY79" fmla="*/ 388426 h 3677726"/>
              <a:gd name="connsiteX80" fmla="*/ 7200900 w 9303306"/>
              <a:gd name="connsiteY80" fmla="*/ 401126 h 3677726"/>
              <a:gd name="connsiteX81" fmla="*/ 7264400 w 9303306"/>
              <a:gd name="connsiteY81" fmla="*/ 413826 h 3677726"/>
              <a:gd name="connsiteX82" fmla="*/ 7340600 w 9303306"/>
              <a:gd name="connsiteY82" fmla="*/ 464626 h 3677726"/>
              <a:gd name="connsiteX83" fmla="*/ 7378700 w 9303306"/>
              <a:gd name="connsiteY83" fmla="*/ 490026 h 3677726"/>
              <a:gd name="connsiteX84" fmla="*/ 7442200 w 9303306"/>
              <a:gd name="connsiteY84" fmla="*/ 502726 h 3677726"/>
              <a:gd name="connsiteX85" fmla="*/ 7556500 w 9303306"/>
              <a:gd name="connsiteY85" fmla="*/ 515426 h 3677726"/>
              <a:gd name="connsiteX86" fmla="*/ 7708900 w 9303306"/>
              <a:gd name="connsiteY86" fmla="*/ 502726 h 3677726"/>
              <a:gd name="connsiteX87" fmla="*/ 7734300 w 9303306"/>
              <a:gd name="connsiteY87" fmla="*/ 540826 h 3677726"/>
              <a:gd name="connsiteX88" fmla="*/ 7823200 w 9303306"/>
              <a:gd name="connsiteY88" fmla="*/ 604326 h 3677726"/>
              <a:gd name="connsiteX89" fmla="*/ 7886700 w 9303306"/>
              <a:gd name="connsiteY89" fmla="*/ 591626 h 3677726"/>
              <a:gd name="connsiteX90" fmla="*/ 7937500 w 9303306"/>
              <a:gd name="connsiteY90" fmla="*/ 578926 h 3677726"/>
              <a:gd name="connsiteX91" fmla="*/ 8013700 w 9303306"/>
              <a:gd name="connsiteY91" fmla="*/ 617026 h 3677726"/>
              <a:gd name="connsiteX92" fmla="*/ 8039100 w 9303306"/>
              <a:gd name="connsiteY92" fmla="*/ 667826 h 3677726"/>
              <a:gd name="connsiteX93" fmla="*/ 8128000 w 9303306"/>
              <a:gd name="connsiteY93" fmla="*/ 693226 h 3677726"/>
              <a:gd name="connsiteX94" fmla="*/ 8636000 w 9303306"/>
              <a:gd name="connsiteY94" fmla="*/ 693226 h 3677726"/>
              <a:gd name="connsiteX95" fmla="*/ 8661400 w 9303306"/>
              <a:gd name="connsiteY95" fmla="*/ 731326 h 3677726"/>
              <a:gd name="connsiteX96" fmla="*/ 9004300 w 9303306"/>
              <a:gd name="connsiteY96" fmla="*/ 769426 h 3677726"/>
              <a:gd name="connsiteX97" fmla="*/ 9055100 w 9303306"/>
              <a:gd name="connsiteY97" fmla="*/ 845626 h 3677726"/>
              <a:gd name="connsiteX98" fmla="*/ 9105900 w 9303306"/>
              <a:gd name="connsiteY98" fmla="*/ 858326 h 3677726"/>
              <a:gd name="connsiteX99" fmla="*/ 9194800 w 9303306"/>
              <a:gd name="connsiteY99" fmla="*/ 909126 h 3677726"/>
              <a:gd name="connsiteX100" fmla="*/ 9182100 w 9303306"/>
              <a:gd name="connsiteY100" fmla="*/ 1023426 h 3677726"/>
              <a:gd name="connsiteX101" fmla="*/ 9194800 w 9303306"/>
              <a:gd name="connsiteY101" fmla="*/ 1061526 h 3677726"/>
              <a:gd name="connsiteX102" fmla="*/ 9194800 w 9303306"/>
              <a:gd name="connsiteY102" fmla="*/ 1213926 h 3677726"/>
              <a:gd name="connsiteX103" fmla="*/ 9182100 w 9303306"/>
              <a:gd name="connsiteY103" fmla="*/ 1290126 h 3677726"/>
              <a:gd name="connsiteX104" fmla="*/ 9220200 w 9303306"/>
              <a:gd name="connsiteY104" fmla="*/ 1379026 h 3677726"/>
              <a:gd name="connsiteX105" fmla="*/ 9245600 w 9303306"/>
              <a:gd name="connsiteY105" fmla="*/ 1442526 h 3677726"/>
              <a:gd name="connsiteX106" fmla="*/ 9245600 w 9303306"/>
              <a:gd name="connsiteY106" fmla="*/ 1607626 h 3677726"/>
              <a:gd name="connsiteX107" fmla="*/ 9207500 w 9303306"/>
              <a:gd name="connsiteY107" fmla="*/ 1950526 h 3677726"/>
              <a:gd name="connsiteX108" fmla="*/ 9232900 w 9303306"/>
              <a:gd name="connsiteY108" fmla="*/ 2268026 h 3677726"/>
              <a:gd name="connsiteX109" fmla="*/ 9207500 w 9303306"/>
              <a:gd name="connsiteY109" fmla="*/ 2306126 h 3677726"/>
              <a:gd name="connsiteX110" fmla="*/ 9258300 w 9303306"/>
              <a:gd name="connsiteY110" fmla="*/ 2661726 h 3677726"/>
              <a:gd name="connsiteX111" fmla="*/ 9271000 w 9303306"/>
              <a:gd name="connsiteY111" fmla="*/ 2877626 h 3677726"/>
              <a:gd name="connsiteX112" fmla="*/ 9296400 w 9303306"/>
              <a:gd name="connsiteY112" fmla="*/ 2915726 h 3677726"/>
              <a:gd name="connsiteX113" fmla="*/ 9271000 w 9303306"/>
              <a:gd name="connsiteY113" fmla="*/ 3106226 h 3677726"/>
              <a:gd name="connsiteX114" fmla="*/ 9258300 w 9303306"/>
              <a:gd name="connsiteY114" fmla="*/ 3195126 h 3677726"/>
              <a:gd name="connsiteX115" fmla="*/ 9271000 w 9303306"/>
              <a:gd name="connsiteY115" fmla="*/ 3233226 h 3677726"/>
              <a:gd name="connsiteX116" fmla="*/ 9207500 w 9303306"/>
              <a:gd name="connsiteY116" fmla="*/ 3347526 h 3677726"/>
              <a:gd name="connsiteX117" fmla="*/ 9182100 w 9303306"/>
              <a:gd name="connsiteY117" fmla="*/ 3436426 h 3677726"/>
              <a:gd name="connsiteX118" fmla="*/ 9169400 w 9303306"/>
              <a:gd name="connsiteY118" fmla="*/ 3474526 h 3677726"/>
              <a:gd name="connsiteX119" fmla="*/ 9144000 w 9303306"/>
              <a:gd name="connsiteY119" fmla="*/ 3588826 h 3677726"/>
              <a:gd name="connsiteX120" fmla="*/ 9118600 w 9303306"/>
              <a:gd name="connsiteY120" fmla="*/ 3626926 h 3677726"/>
              <a:gd name="connsiteX121" fmla="*/ 8966200 w 9303306"/>
              <a:gd name="connsiteY121" fmla="*/ 3677726 h 3677726"/>
              <a:gd name="connsiteX122" fmla="*/ 8928100 w 9303306"/>
              <a:gd name="connsiteY122" fmla="*/ 3665026 h 3677726"/>
              <a:gd name="connsiteX123" fmla="*/ 8902700 w 9303306"/>
              <a:gd name="connsiteY123" fmla="*/ 3588826 h 3677726"/>
              <a:gd name="connsiteX124" fmla="*/ 8597900 w 9303306"/>
              <a:gd name="connsiteY124" fmla="*/ 3576126 h 3677726"/>
              <a:gd name="connsiteX125" fmla="*/ 8534400 w 9303306"/>
              <a:gd name="connsiteY125" fmla="*/ 3461826 h 3677726"/>
              <a:gd name="connsiteX126" fmla="*/ 8521700 w 9303306"/>
              <a:gd name="connsiteY126" fmla="*/ 3411026 h 3677726"/>
              <a:gd name="connsiteX127" fmla="*/ 8293100 w 9303306"/>
              <a:gd name="connsiteY127" fmla="*/ 3398326 h 3677726"/>
              <a:gd name="connsiteX128" fmla="*/ 8102600 w 9303306"/>
              <a:gd name="connsiteY128" fmla="*/ 3372926 h 3677726"/>
              <a:gd name="connsiteX129" fmla="*/ 8077200 w 9303306"/>
              <a:gd name="connsiteY129" fmla="*/ 3334826 h 3677726"/>
              <a:gd name="connsiteX130" fmla="*/ 8051800 w 9303306"/>
              <a:gd name="connsiteY130" fmla="*/ 3233226 h 3677726"/>
              <a:gd name="connsiteX131" fmla="*/ 8026400 w 9303306"/>
              <a:gd name="connsiteY131" fmla="*/ 3182426 h 3677726"/>
              <a:gd name="connsiteX132" fmla="*/ 7950200 w 9303306"/>
              <a:gd name="connsiteY132" fmla="*/ 3144326 h 3677726"/>
              <a:gd name="connsiteX133" fmla="*/ 7835900 w 9303306"/>
              <a:gd name="connsiteY133" fmla="*/ 3157026 h 3677726"/>
              <a:gd name="connsiteX134" fmla="*/ 7683500 w 9303306"/>
              <a:gd name="connsiteY134" fmla="*/ 3182426 h 3677726"/>
              <a:gd name="connsiteX135" fmla="*/ 7569200 w 9303306"/>
              <a:gd name="connsiteY135" fmla="*/ 3157026 h 3677726"/>
              <a:gd name="connsiteX136" fmla="*/ 7505700 w 9303306"/>
              <a:gd name="connsiteY136" fmla="*/ 3169726 h 3677726"/>
              <a:gd name="connsiteX137" fmla="*/ 7429500 w 9303306"/>
              <a:gd name="connsiteY137" fmla="*/ 3182426 h 3677726"/>
              <a:gd name="connsiteX138" fmla="*/ 7404100 w 9303306"/>
              <a:gd name="connsiteY138" fmla="*/ 3144326 h 3677726"/>
              <a:gd name="connsiteX139" fmla="*/ 7200900 w 9303306"/>
              <a:gd name="connsiteY139" fmla="*/ 3106226 h 3677726"/>
              <a:gd name="connsiteX140" fmla="*/ 7162800 w 9303306"/>
              <a:gd name="connsiteY140" fmla="*/ 3118926 h 3677726"/>
              <a:gd name="connsiteX141" fmla="*/ 7150100 w 9303306"/>
              <a:gd name="connsiteY141" fmla="*/ 3157026 h 3677726"/>
              <a:gd name="connsiteX142" fmla="*/ 7124700 w 9303306"/>
              <a:gd name="connsiteY142" fmla="*/ 3195126 h 3677726"/>
              <a:gd name="connsiteX143" fmla="*/ 7061200 w 9303306"/>
              <a:gd name="connsiteY143" fmla="*/ 3131626 h 3677726"/>
              <a:gd name="connsiteX144" fmla="*/ 6972300 w 9303306"/>
              <a:gd name="connsiteY144" fmla="*/ 3157026 h 3677726"/>
              <a:gd name="connsiteX145" fmla="*/ 6921500 w 9303306"/>
              <a:gd name="connsiteY145" fmla="*/ 3169726 h 3677726"/>
              <a:gd name="connsiteX146" fmla="*/ 6769100 w 9303306"/>
              <a:gd name="connsiteY146" fmla="*/ 3169726 h 3677726"/>
              <a:gd name="connsiteX147" fmla="*/ 6680200 w 9303306"/>
              <a:gd name="connsiteY147" fmla="*/ 3157026 h 3677726"/>
              <a:gd name="connsiteX148" fmla="*/ 6591300 w 9303306"/>
              <a:gd name="connsiteY148" fmla="*/ 3157026 h 3677726"/>
              <a:gd name="connsiteX149" fmla="*/ 6388100 w 9303306"/>
              <a:gd name="connsiteY149" fmla="*/ 3118926 h 3677726"/>
              <a:gd name="connsiteX150" fmla="*/ 6375400 w 9303306"/>
              <a:gd name="connsiteY150" fmla="*/ 3080826 h 3677726"/>
              <a:gd name="connsiteX151" fmla="*/ 6337300 w 9303306"/>
              <a:gd name="connsiteY151" fmla="*/ 3068126 h 3677726"/>
              <a:gd name="connsiteX152" fmla="*/ 6248400 w 9303306"/>
              <a:gd name="connsiteY152" fmla="*/ 3055426 h 3677726"/>
              <a:gd name="connsiteX153" fmla="*/ 6235700 w 9303306"/>
              <a:gd name="connsiteY153" fmla="*/ 3017326 h 3677726"/>
              <a:gd name="connsiteX154" fmla="*/ 6223000 w 9303306"/>
              <a:gd name="connsiteY154" fmla="*/ 2966526 h 3677726"/>
              <a:gd name="connsiteX155" fmla="*/ 6070600 w 9303306"/>
              <a:gd name="connsiteY155" fmla="*/ 2953826 h 3677726"/>
              <a:gd name="connsiteX156" fmla="*/ 5892800 w 9303306"/>
              <a:gd name="connsiteY156" fmla="*/ 2941126 h 3677726"/>
              <a:gd name="connsiteX157" fmla="*/ 5803900 w 9303306"/>
              <a:gd name="connsiteY157" fmla="*/ 2991926 h 3677726"/>
              <a:gd name="connsiteX158" fmla="*/ 5765800 w 9303306"/>
              <a:gd name="connsiteY158" fmla="*/ 3017326 h 3677726"/>
              <a:gd name="connsiteX159" fmla="*/ 5715000 w 9303306"/>
              <a:gd name="connsiteY159" fmla="*/ 2991926 h 3677726"/>
              <a:gd name="connsiteX160" fmla="*/ 5664200 w 9303306"/>
              <a:gd name="connsiteY160" fmla="*/ 2877626 h 3677726"/>
              <a:gd name="connsiteX161" fmla="*/ 5613400 w 9303306"/>
              <a:gd name="connsiteY161" fmla="*/ 2890326 h 3677726"/>
              <a:gd name="connsiteX162" fmla="*/ 5588000 w 9303306"/>
              <a:gd name="connsiteY162" fmla="*/ 2928426 h 3677726"/>
              <a:gd name="connsiteX163" fmla="*/ 5422900 w 9303306"/>
              <a:gd name="connsiteY163" fmla="*/ 2903026 h 3677726"/>
              <a:gd name="connsiteX164" fmla="*/ 5410200 w 9303306"/>
              <a:gd name="connsiteY164" fmla="*/ 2864926 h 3677726"/>
              <a:gd name="connsiteX165" fmla="*/ 5283200 w 9303306"/>
              <a:gd name="connsiteY165" fmla="*/ 2826826 h 3677726"/>
              <a:gd name="connsiteX166" fmla="*/ 5207000 w 9303306"/>
              <a:gd name="connsiteY166" fmla="*/ 2801426 h 3677726"/>
              <a:gd name="connsiteX167" fmla="*/ 5130800 w 9303306"/>
              <a:gd name="connsiteY167" fmla="*/ 2699826 h 3677726"/>
              <a:gd name="connsiteX168" fmla="*/ 5092700 w 9303306"/>
              <a:gd name="connsiteY168" fmla="*/ 2674426 h 3677726"/>
              <a:gd name="connsiteX169" fmla="*/ 5080000 w 9303306"/>
              <a:gd name="connsiteY169" fmla="*/ 2712526 h 3677726"/>
              <a:gd name="connsiteX170" fmla="*/ 5003800 w 9303306"/>
              <a:gd name="connsiteY170" fmla="*/ 2750626 h 3677726"/>
              <a:gd name="connsiteX171" fmla="*/ 4953000 w 9303306"/>
              <a:gd name="connsiteY171" fmla="*/ 2788726 h 3677726"/>
              <a:gd name="connsiteX172" fmla="*/ 4902200 w 9303306"/>
              <a:gd name="connsiteY172" fmla="*/ 2839526 h 3677726"/>
              <a:gd name="connsiteX173" fmla="*/ 4826000 w 9303306"/>
              <a:gd name="connsiteY173" fmla="*/ 2814126 h 3677726"/>
              <a:gd name="connsiteX174" fmla="*/ 4787900 w 9303306"/>
              <a:gd name="connsiteY174" fmla="*/ 2776026 h 3677726"/>
              <a:gd name="connsiteX175" fmla="*/ 4749800 w 9303306"/>
              <a:gd name="connsiteY175" fmla="*/ 2763326 h 3677726"/>
              <a:gd name="connsiteX176" fmla="*/ 4584700 w 9303306"/>
              <a:gd name="connsiteY176" fmla="*/ 2750626 h 3677726"/>
              <a:gd name="connsiteX177" fmla="*/ 4546600 w 9303306"/>
              <a:gd name="connsiteY177" fmla="*/ 2699826 h 3677726"/>
              <a:gd name="connsiteX178" fmla="*/ 4533900 w 9303306"/>
              <a:gd name="connsiteY178" fmla="*/ 2661726 h 3677726"/>
              <a:gd name="connsiteX179" fmla="*/ 4457700 w 9303306"/>
              <a:gd name="connsiteY179" fmla="*/ 2649026 h 3677726"/>
              <a:gd name="connsiteX180" fmla="*/ 4279900 w 9303306"/>
              <a:gd name="connsiteY180" fmla="*/ 2623626 h 3677726"/>
              <a:gd name="connsiteX181" fmla="*/ 4229100 w 9303306"/>
              <a:gd name="connsiteY181" fmla="*/ 2610926 h 3677726"/>
              <a:gd name="connsiteX182" fmla="*/ 4102100 w 9303306"/>
              <a:gd name="connsiteY182" fmla="*/ 2585526 h 3677726"/>
              <a:gd name="connsiteX183" fmla="*/ 4064000 w 9303306"/>
              <a:gd name="connsiteY183" fmla="*/ 2560126 h 3677726"/>
              <a:gd name="connsiteX184" fmla="*/ 4038600 w 9303306"/>
              <a:gd name="connsiteY184" fmla="*/ 2483926 h 3677726"/>
              <a:gd name="connsiteX185" fmla="*/ 3987800 w 9303306"/>
              <a:gd name="connsiteY185" fmla="*/ 2395026 h 3677726"/>
              <a:gd name="connsiteX186" fmla="*/ 4025900 w 9303306"/>
              <a:gd name="connsiteY186" fmla="*/ 2318826 h 3677726"/>
              <a:gd name="connsiteX187" fmla="*/ 4076700 w 9303306"/>
              <a:gd name="connsiteY187" fmla="*/ 2306126 h 3677726"/>
              <a:gd name="connsiteX188" fmla="*/ 4114800 w 9303306"/>
              <a:gd name="connsiteY188" fmla="*/ 2255326 h 3677726"/>
              <a:gd name="connsiteX189" fmla="*/ 4152900 w 9303306"/>
              <a:gd name="connsiteY189" fmla="*/ 2242626 h 3677726"/>
              <a:gd name="connsiteX190" fmla="*/ 4191000 w 9303306"/>
              <a:gd name="connsiteY190" fmla="*/ 2204526 h 3677726"/>
              <a:gd name="connsiteX191" fmla="*/ 4178300 w 9303306"/>
              <a:gd name="connsiteY191" fmla="*/ 2153726 h 3677726"/>
              <a:gd name="connsiteX192" fmla="*/ 4140200 w 9303306"/>
              <a:gd name="connsiteY192" fmla="*/ 2128326 h 3677726"/>
              <a:gd name="connsiteX193" fmla="*/ 4089400 w 9303306"/>
              <a:gd name="connsiteY193" fmla="*/ 2090226 h 3677726"/>
              <a:gd name="connsiteX194" fmla="*/ 3860800 w 9303306"/>
              <a:gd name="connsiteY194" fmla="*/ 2102926 h 3677726"/>
              <a:gd name="connsiteX195" fmla="*/ 3784600 w 9303306"/>
              <a:gd name="connsiteY195" fmla="*/ 2077526 h 3677726"/>
              <a:gd name="connsiteX196" fmla="*/ 3733800 w 9303306"/>
              <a:gd name="connsiteY196" fmla="*/ 2090226 h 3677726"/>
              <a:gd name="connsiteX197" fmla="*/ 3721100 w 9303306"/>
              <a:gd name="connsiteY197" fmla="*/ 2128326 h 3677726"/>
              <a:gd name="connsiteX198" fmla="*/ 3708400 w 9303306"/>
              <a:gd name="connsiteY198" fmla="*/ 2191826 h 3677726"/>
              <a:gd name="connsiteX199" fmla="*/ 3657600 w 9303306"/>
              <a:gd name="connsiteY199" fmla="*/ 2204526 h 3677726"/>
              <a:gd name="connsiteX200" fmla="*/ 3606800 w 9303306"/>
              <a:gd name="connsiteY200" fmla="*/ 2229926 h 3677726"/>
              <a:gd name="connsiteX201" fmla="*/ 3543300 w 9303306"/>
              <a:gd name="connsiteY201" fmla="*/ 2242626 h 3677726"/>
              <a:gd name="connsiteX202" fmla="*/ 3492500 w 9303306"/>
              <a:gd name="connsiteY202" fmla="*/ 2255326 h 3677726"/>
              <a:gd name="connsiteX203" fmla="*/ 3441700 w 9303306"/>
              <a:gd name="connsiteY203" fmla="*/ 2293426 h 3677726"/>
              <a:gd name="connsiteX204" fmla="*/ 3403600 w 9303306"/>
              <a:gd name="connsiteY204" fmla="*/ 2318826 h 3677726"/>
              <a:gd name="connsiteX205" fmla="*/ 3378200 w 9303306"/>
              <a:gd name="connsiteY205" fmla="*/ 2356926 h 3677726"/>
              <a:gd name="connsiteX206" fmla="*/ 3327400 w 9303306"/>
              <a:gd name="connsiteY206" fmla="*/ 2369626 h 3677726"/>
              <a:gd name="connsiteX207" fmla="*/ 3175000 w 9303306"/>
              <a:gd name="connsiteY207" fmla="*/ 2382326 h 3677726"/>
              <a:gd name="connsiteX208" fmla="*/ 3111500 w 9303306"/>
              <a:gd name="connsiteY208" fmla="*/ 2395026 h 3677726"/>
              <a:gd name="connsiteX209" fmla="*/ 3136900 w 9303306"/>
              <a:gd name="connsiteY209" fmla="*/ 2433126 h 3677726"/>
              <a:gd name="connsiteX210" fmla="*/ 2654300 w 9303306"/>
              <a:gd name="connsiteY210" fmla="*/ 2420426 h 3677726"/>
              <a:gd name="connsiteX211" fmla="*/ 2590800 w 9303306"/>
              <a:gd name="connsiteY211" fmla="*/ 2395026 h 3677726"/>
              <a:gd name="connsiteX212" fmla="*/ 2489200 w 9303306"/>
              <a:gd name="connsiteY212" fmla="*/ 2382326 h 3677726"/>
              <a:gd name="connsiteX213" fmla="*/ 2400300 w 9303306"/>
              <a:gd name="connsiteY213" fmla="*/ 2356926 h 3677726"/>
              <a:gd name="connsiteX214" fmla="*/ 2273300 w 9303306"/>
              <a:gd name="connsiteY214" fmla="*/ 2369626 h 3677726"/>
              <a:gd name="connsiteX215" fmla="*/ 2146300 w 9303306"/>
              <a:gd name="connsiteY215" fmla="*/ 2356926 h 3677726"/>
              <a:gd name="connsiteX216" fmla="*/ 2095500 w 9303306"/>
              <a:gd name="connsiteY216" fmla="*/ 2331526 h 3677726"/>
              <a:gd name="connsiteX217" fmla="*/ 1905000 w 9303306"/>
              <a:gd name="connsiteY217" fmla="*/ 2382326 h 3677726"/>
              <a:gd name="connsiteX218" fmla="*/ 1587500 w 9303306"/>
              <a:gd name="connsiteY218" fmla="*/ 2356926 h 3677726"/>
              <a:gd name="connsiteX219" fmla="*/ 1498600 w 9303306"/>
              <a:gd name="connsiteY219" fmla="*/ 2356926 h 3677726"/>
              <a:gd name="connsiteX220" fmla="*/ 1384300 w 9303306"/>
              <a:gd name="connsiteY220" fmla="*/ 2344226 h 3677726"/>
              <a:gd name="connsiteX221" fmla="*/ 1282700 w 9303306"/>
              <a:gd name="connsiteY221" fmla="*/ 2318826 h 3677726"/>
              <a:gd name="connsiteX222" fmla="*/ 1143000 w 9303306"/>
              <a:gd name="connsiteY222" fmla="*/ 2306126 h 3677726"/>
              <a:gd name="connsiteX223" fmla="*/ 1066800 w 9303306"/>
              <a:gd name="connsiteY223" fmla="*/ 2293426 h 3677726"/>
              <a:gd name="connsiteX224" fmla="*/ 1079500 w 9303306"/>
              <a:gd name="connsiteY224" fmla="*/ 2191826 h 3677726"/>
              <a:gd name="connsiteX225" fmla="*/ 1092200 w 9303306"/>
              <a:gd name="connsiteY225" fmla="*/ 2128326 h 3677726"/>
              <a:gd name="connsiteX226" fmla="*/ 1168400 w 9303306"/>
              <a:gd name="connsiteY226" fmla="*/ 2102926 h 3677726"/>
              <a:gd name="connsiteX227" fmla="*/ 1193800 w 9303306"/>
              <a:gd name="connsiteY227" fmla="*/ 2052126 h 3677726"/>
              <a:gd name="connsiteX228" fmla="*/ 1257300 w 9303306"/>
              <a:gd name="connsiteY228" fmla="*/ 2039426 h 3677726"/>
              <a:gd name="connsiteX229" fmla="*/ 1384300 w 9303306"/>
              <a:gd name="connsiteY229" fmla="*/ 2014026 h 3677726"/>
              <a:gd name="connsiteX230" fmla="*/ 1168400 w 9303306"/>
              <a:gd name="connsiteY230" fmla="*/ 2014026 h 3677726"/>
              <a:gd name="connsiteX231" fmla="*/ 1104900 w 9303306"/>
              <a:gd name="connsiteY231" fmla="*/ 2001326 h 3677726"/>
              <a:gd name="connsiteX232" fmla="*/ 1028700 w 9303306"/>
              <a:gd name="connsiteY232" fmla="*/ 1975926 h 3677726"/>
              <a:gd name="connsiteX233" fmla="*/ 965200 w 9303306"/>
              <a:gd name="connsiteY233" fmla="*/ 2039426 h 3677726"/>
              <a:gd name="connsiteX234" fmla="*/ 863600 w 9303306"/>
              <a:gd name="connsiteY234" fmla="*/ 2077526 h 3677726"/>
              <a:gd name="connsiteX235" fmla="*/ 787400 w 9303306"/>
              <a:gd name="connsiteY235" fmla="*/ 2090226 h 3677726"/>
              <a:gd name="connsiteX236" fmla="*/ 736600 w 9303306"/>
              <a:gd name="connsiteY236" fmla="*/ 2102926 h 3677726"/>
              <a:gd name="connsiteX237" fmla="*/ 495300 w 9303306"/>
              <a:gd name="connsiteY237" fmla="*/ 2115626 h 3677726"/>
              <a:gd name="connsiteX238" fmla="*/ 355600 w 9303306"/>
              <a:gd name="connsiteY238" fmla="*/ 2128326 h 3677726"/>
              <a:gd name="connsiteX239" fmla="*/ 228600 w 9303306"/>
              <a:gd name="connsiteY239" fmla="*/ 2115626 h 3677726"/>
              <a:gd name="connsiteX240" fmla="*/ 190500 w 9303306"/>
              <a:gd name="connsiteY240" fmla="*/ 2102926 h 3677726"/>
              <a:gd name="connsiteX241" fmla="*/ 76200 w 9303306"/>
              <a:gd name="connsiteY241" fmla="*/ 2077526 h 3677726"/>
              <a:gd name="connsiteX242" fmla="*/ 0 w 9303306"/>
              <a:gd name="connsiteY242" fmla="*/ 2052126 h 3677726"/>
              <a:gd name="connsiteX243" fmla="*/ 50800 w 9303306"/>
              <a:gd name="connsiteY243" fmla="*/ 2026726 h 3677726"/>
              <a:gd name="connsiteX244" fmla="*/ 50800 w 9303306"/>
              <a:gd name="connsiteY244" fmla="*/ 1747326 h 3677726"/>
              <a:gd name="connsiteX245" fmla="*/ 38100 w 9303306"/>
              <a:gd name="connsiteY245" fmla="*/ 1404426 h 3677726"/>
              <a:gd name="connsiteX246" fmla="*/ 50800 w 9303306"/>
              <a:gd name="connsiteY246" fmla="*/ 1366326 h 3677726"/>
              <a:gd name="connsiteX247" fmla="*/ 63500 w 9303306"/>
              <a:gd name="connsiteY247" fmla="*/ 1315526 h 3677726"/>
              <a:gd name="connsiteX248" fmla="*/ 50800 w 9303306"/>
              <a:gd name="connsiteY248" fmla="*/ 1264726 h 3677726"/>
              <a:gd name="connsiteX249" fmla="*/ 101600 w 9303306"/>
              <a:gd name="connsiteY249" fmla="*/ 1048826 h 3677726"/>
              <a:gd name="connsiteX250" fmla="*/ 88900 w 9303306"/>
              <a:gd name="connsiteY250" fmla="*/ 731326 h 3677726"/>
              <a:gd name="connsiteX251" fmla="*/ 63500 w 9303306"/>
              <a:gd name="connsiteY251" fmla="*/ 490026 h 3677726"/>
              <a:gd name="connsiteX252" fmla="*/ 76200 w 9303306"/>
              <a:gd name="connsiteY252" fmla="*/ 451926 h 3677726"/>
              <a:gd name="connsiteX253" fmla="*/ 101600 w 9303306"/>
              <a:gd name="connsiteY253" fmla="*/ 363026 h 3677726"/>
              <a:gd name="connsiteX254" fmla="*/ 114300 w 9303306"/>
              <a:gd name="connsiteY254" fmla="*/ 261426 h 3677726"/>
              <a:gd name="connsiteX255" fmla="*/ 88900 w 9303306"/>
              <a:gd name="connsiteY255" fmla="*/ 185226 h 3677726"/>
              <a:gd name="connsiteX256" fmla="*/ 101600 w 9303306"/>
              <a:gd name="connsiteY256" fmla="*/ 109026 h 3677726"/>
              <a:gd name="connsiteX257" fmla="*/ 76200 w 9303306"/>
              <a:gd name="connsiteY257" fmla="*/ 83626 h 367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9303306" h="3677726">
                <a:moveTo>
                  <a:pt x="76200" y="83626"/>
                </a:moveTo>
                <a:lnTo>
                  <a:pt x="76200" y="83626"/>
                </a:lnTo>
                <a:cubicBezTo>
                  <a:pt x="118533" y="96326"/>
                  <a:pt x="164399" y="100562"/>
                  <a:pt x="203200" y="121726"/>
                </a:cubicBezTo>
                <a:cubicBezTo>
                  <a:pt x="214952" y="128136"/>
                  <a:pt x="209913" y="147852"/>
                  <a:pt x="215900" y="159826"/>
                </a:cubicBezTo>
                <a:cubicBezTo>
                  <a:pt x="222726" y="173478"/>
                  <a:pt x="228880" y="189054"/>
                  <a:pt x="241300" y="197926"/>
                </a:cubicBezTo>
                <a:cubicBezTo>
                  <a:pt x="259851" y="211177"/>
                  <a:pt x="283454" y="215321"/>
                  <a:pt x="304800" y="223326"/>
                </a:cubicBezTo>
                <a:cubicBezTo>
                  <a:pt x="341239" y="236991"/>
                  <a:pt x="353668" y="238718"/>
                  <a:pt x="393700" y="248726"/>
                </a:cubicBezTo>
                <a:cubicBezTo>
                  <a:pt x="423333" y="244493"/>
                  <a:pt x="453247" y="241897"/>
                  <a:pt x="482600" y="236026"/>
                </a:cubicBezTo>
                <a:cubicBezTo>
                  <a:pt x="495727" y="233401"/>
                  <a:pt x="507573" y="225951"/>
                  <a:pt x="520700" y="223326"/>
                </a:cubicBezTo>
                <a:cubicBezTo>
                  <a:pt x="550053" y="217455"/>
                  <a:pt x="579967" y="214859"/>
                  <a:pt x="609600" y="210626"/>
                </a:cubicBezTo>
                <a:cubicBezTo>
                  <a:pt x="630767" y="197926"/>
                  <a:pt x="651522" y="184514"/>
                  <a:pt x="673100" y="172526"/>
                </a:cubicBezTo>
                <a:cubicBezTo>
                  <a:pt x="689650" y="163332"/>
                  <a:pt x="709356" y="159246"/>
                  <a:pt x="723900" y="147126"/>
                </a:cubicBezTo>
                <a:cubicBezTo>
                  <a:pt x="770645" y="108172"/>
                  <a:pt x="722198" y="97373"/>
                  <a:pt x="800100" y="83626"/>
                </a:cubicBezTo>
                <a:cubicBezTo>
                  <a:pt x="854456" y="74034"/>
                  <a:pt x="910167" y="75159"/>
                  <a:pt x="965200" y="70926"/>
                </a:cubicBezTo>
                <a:cubicBezTo>
                  <a:pt x="1093980" y="27999"/>
                  <a:pt x="1046084" y="55103"/>
                  <a:pt x="1117600" y="7426"/>
                </a:cubicBezTo>
                <a:cubicBezTo>
                  <a:pt x="1198033" y="11659"/>
                  <a:pt x="1279094" y="9243"/>
                  <a:pt x="1358900" y="20126"/>
                </a:cubicBezTo>
                <a:cubicBezTo>
                  <a:pt x="1374024" y="22188"/>
                  <a:pt x="1381736" y="45526"/>
                  <a:pt x="1397000" y="45526"/>
                </a:cubicBezTo>
                <a:cubicBezTo>
                  <a:pt x="1431909" y="45526"/>
                  <a:pt x="1498600" y="20126"/>
                  <a:pt x="1498600" y="20126"/>
                </a:cubicBezTo>
                <a:cubicBezTo>
                  <a:pt x="1553633" y="24359"/>
                  <a:pt x="1608504" y="32826"/>
                  <a:pt x="1663700" y="32826"/>
                </a:cubicBezTo>
                <a:cubicBezTo>
                  <a:pt x="1783309" y="32826"/>
                  <a:pt x="1879502" y="20137"/>
                  <a:pt x="1993900" y="7426"/>
                </a:cubicBezTo>
                <a:cubicBezTo>
                  <a:pt x="2006600" y="20126"/>
                  <a:pt x="2015587" y="38232"/>
                  <a:pt x="2032000" y="45526"/>
                </a:cubicBezTo>
                <a:cubicBezTo>
                  <a:pt x="2055531" y="55984"/>
                  <a:pt x="2087246" y="43259"/>
                  <a:pt x="2108200" y="58226"/>
                </a:cubicBezTo>
                <a:cubicBezTo>
                  <a:pt x="2122403" y="68371"/>
                  <a:pt x="2116667" y="92093"/>
                  <a:pt x="2120900" y="109026"/>
                </a:cubicBezTo>
                <a:cubicBezTo>
                  <a:pt x="2137833" y="104793"/>
                  <a:pt x="2154584" y="99749"/>
                  <a:pt x="2171700" y="96326"/>
                </a:cubicBezTo>
                <a:cubicBezTo>
                  <a:pt x="2196950" y="91276"/>
                  <a:pt x="2223471" y="91769"/>
                  <a:pt x="2247900" y="83626"/>
                </a:cubicBezTo>
                <a:cubicBezTo>
                  <a:pt x="2274841" y="74646"/>
                  <a:pt x="2297733" y="56073"/>
                  <a:pt x="2324100" y="45526"/>
                </a:cubicBezTo>
                <a:cubicBezTo>
                  <a:pt x="2340306" y="39044"/>
                  <a:pt x="2358117" y="37621"/>
                  <a:pt x="2374900" y="32826"/>
                </a:cubicBezTo>
                <a:cubicBezTo>
                  <a:pt x="2387772" y="29148"/>
                  <a:pt x="2400300" y="24359"/>
                  <a:pt x="2413000" y="20126"/>
                </a:cubicBezTo>
                <a:cubicBezTo>
                  <a:pt x="2468706" y="131539"/>
                  <a:pt x="2399314" y="28916"/>
                  <a:pt x="2590800" y="83626"/>
                </a:cubicBezTo>
                <a:cubicBezTo>
                  <a:pt x="2605476" y="87819"/>
                  <a:pt x="2608627" y="108474"/>
                  <a:pt x="2616200" y="121726"/>
                </a:cubicBezTo>
                <a:cubicBezTo>
                  <a:pt x="2625593" y="138164"/>
                  <a:pt x="2634142" y="155125"/>
                  <a:pt x="2641600" y="172526"/>
                </a:cubicBezTo>
                <a:cubicBezTo>
                  <a:pt x="2646873" y="184831"/>
                  <a:pt x="2645937" y="200173"/>
                  <a:pt x="2654300" y="210626"/>
                </a:cubicBezTo>
                <a:cubicBezTo>
                  <a:pt x="2672205" y="233007"/>
                  <a:pt x="2705401" y="240360"/>
                  <a:pt x="2730500" y="248726"/>
                </a:cubicBezTo>
                <a:cubicBezTo>
                  <a:pt x="2806700" y="244493"/>
                  <a:pt x="2883482" y="246338"/>
                  <a:pt x="2959100" y="236026"/>
                </a:cubicBezTo>
                <a:cubicBezTo>
                  <a:pt x="2977858" y="233468"/>
                  <a:pt x="2992499" y="218084"/>
                  <a:pt x="3009900" y="210626"/>
                </a:cubicBezTo>
                <a:cubicBezTo>
                  <a:pt x="3022205" y="205353"/>
                  <a:pt x="3035465" y="202626"/>
                  <a:pt x="3048000" y="197926"/>
                </a:cubicBezTo>
                <a:cubicBezTo>
                  <a:pt x="3069346" y="189921"/>
                  <a:pt x="3090333" y="180993"/>
                  <a:pt x="3111500" y="172526"/>
                </a:cubicBezTo>
                <a:cubicBezTo>
                  <a:pt x="3196858" y="58715"/>
                  <a:pt x="3152477" y="94408"/>
                  <a:pt x="3225800" y="45526"/>
                </a:cubicBezTo>
                <a:cubicBezTo>
                  <a:pt x="3292087" y="89717"/>
                  <a:pt x="3237437" y="60812"/>
                  <a:pt x="3340100" y="83626"/>
                </a:cubicBezTo>
                <a:cubicBezTo>
                  <a:pt x="3353168" y="86530"/>
                  <a:pt x="3364841" y="95464"/>
                  <a:pt x="3378200" y="96326"/>
                </a:cubicBezTo>
                <a:cubicBezTo>
                  <a:pt x="3496563" y="103962"/>
                  <a:pt x="3615267" y="104793"/>
                  <a:pt x="3733800" y="109026"/>
                </a:cubicBezTo>
                <a:cubicBezTo>
                  <a:pt x="3754967" y="113259"/>
                  <a:pt x="3777089" y="114147"/>
                  <a:pt x="3797300" y="121726"/>
                </a:cubicBezTo>
                <a:cubicBezTo>
                  <a:pt x="3811592" y="127085"/>
                  <a:pt x="3820230" y="145440"/>
                  <a:pt x="3835400" y="147126"/>
                </a:cubicBezTo>
                <a:cubicBezTo>
                  <a:pt x="3860993" y="149970"/>
                  <a:pt x="3886200" y="138659"/>
                  <a:pt x="3911600" y="134426"/>
                </a:cubicBezTo>
                <a:cubicBezTo>
                  <a:pt x="3924300" y="125959"/>
                  <a:pt x="3936048" y="115852"/>
                  <a:pt x="3949700" y="109026"/>
                </a:cubicBezTo>
                <a:cubicBezTo>
                  <a:pt x="3980072" y="93840"/>
                  <a:pt x="4018325" y="81918"/>
                  <a:pt x="4051300" y="70926"/>
                </a:cubicBezTo>
                <a:cubicBezTo>
                  <a:pt x="4059767" y="49759"/>
                  <a:pt x="4057732" y="20072"/>
                  <a:pt x="4076700" y="7426"/>
                </a:cubicBezTo>
                <a:cubicBezTo>
                  <a:pt x="4087839" y="0"/>
                  <a:pt x="4087199" y="32321"/>
                  <a:pt x="4089400" y="45526"/>
                </a:cubicBezTo>
                <a:cubicBezTo>
                  <a:pt x="4117757" y="215666"/>
                  <a:pt x="4085026" y="108605"/>
                  <a:pt x="4114800" y="197926"/>
                </a:cubicBezTo>
                <a:cubicBezTo>
                  <a:pt x="4127500" y="193693"/>
                  <a:pt x="4140028" y="188904"/>
                  <a:pt x="4152900" y="185226"/>
                </a:cubicBezTo>
                <a:cubicBezTo>
                  <a:pt x="4194749" y="173269"/>
                  <a:pt x="4223552" y="168556"/>
                  <a:pt x="4267200" y="159826"/>
                </a:cubicBezTo>
                <a:cubicBezTo>
                  <a:pt x="4279900" y="151359"/>
                  <a:pt x="4290244" y="136935"/>
                  <a:pt x="4305300" y="134426"/>
                </a:cubicBezTo>
                <a:cubicBezTo>
                  <a:pt x="4318505" y="132225"/>
                  <a:pt x="4331426" y="141139"/>
                  <a:pt x="4343400" y="147126"/>
                </a:cubicBezTo>
                <a:cubicBezTo>
                  <a:pt x="4373937" y="162395"/>
                  <a:pt x="4383422" y="183098"/>
                  <a:pt x="4419600" y="185226"/>
                </a:cubicBezTo>
                <a:cubicBezTo>
                  <a:pt x="4550675" y="192936"/>
                  <a:pt x="4682067" y="193693"/>
                  <a:pt x="4813300" y="197926"/>
                </a:cubicBezTo>
                <a:cubicBezTo>
                  <a:pt x="4893716" y="218030"/>
                  <a:pt x="4854418" y="196103"/>
                  <a:pt x="4914900" y="286826"/>
                </a:cubicBezTo>
                <a:lnTo>
                  <a:pt x="4914900" y="286826"/>
                </a:lnTo>
                <a:cubicBezTo>
                  <a:pt x="5057598" y="334392"/>
                  <a:pt x="4989443" y="319246"/>
                  <a:pt x="5118100" y="337626"/>
                </a:cubicBezTo>
                <a:cubicBezTo>
                  <a:pt x="5191204" y="313258"/>
                  <a:pt x="5130054" y="325673"/>
                  <a:pt x="5245100" y="350326"/>
                </a:cubicBezTo>
                <a:cubicBezTo>
                  <a:pt x="5274370" y="356598"/>
                  <a:pt x="5304367" y="358793"/>
                  <a:pt x="5334000" y="363026"/>
                </a:cubicBezTo>
                <a:cubicBezTo>
                  <a:pt x="5346700" y="371493"/>
                  <a:pt x="5358448" y="381600"/>
                  <a:pt x="5372100" y="388426"/>
                </a:cubicBezTo>
                <a:cubicBezTo>
                  <a:pt x="5384074" y="394413"/>
                  <a:pt x="5396845" y="400205"/>
                  <a:pt x="5410200" y="401126"/>
                </a:cubicBezTo>
                <a:cubicBezTo>
                  <a:pt x="5520087" y="408704"/>
                  <a:pt x="5630333" y="409593"/>
                  <a:pt x="5740400" y="413826"/>
                </a:cubicBezTo>
                <a:lnTo>
                  <a:pt x="5791200" y="490026"/>
                </a:lnTo>
                <a:cubicBezTo>
                  <a:pt x="5799667" y="502726"/>
                  <a:pt x="5811773" y="513646"/>
                  <a:pt x="5816600" y="528126"/>
                </a:cubicBezTo>
                <a:cubicBezTo>
                  <a:pt x="5820833" y="540826"/>
                  <a:pt x="5820937" y="555773"/>
                  <a:pt x="5829300" y="566226"/>
                </a:cubicBezTo>
                <a:cubicBezTo>
                  <a:pt x="5838835" y="578145"/>
                  <a:pt x="5855674" y="581855"/>
                  <a:pt x="5867400" y="591626"/>
                </a:cubicBezTo>
                <a:cubicBezTo>
                  <a:pt x="5965186" y="673114"/>
                  <a:pt x="5849005" y="592063"/>
                  <a:pt x="5943600" y="655126"/>
                </a:cubicBezTo>
                <a:cubicBezTo>
                  <a:pt x="5981700" y="650893"/>
                  <a:pt x="6020710" y="651723"/>
                  <a:pt x="6057900" y="642426"/>
                </a:cubicBezTo>
                <a:cubicBezTo>
                  <a:pt x="6072708" y="638724"/>
                  <a:pt x="6082052" y="623225"/>
                  <a:pt x="6096000" y="617026"/>
                </a:cubicBezTo>
                <a:cubicBezTo>
                  <a:pt x="6120466" y="606152"/>
                  <a:pt x="6147038" y="600776"/>
                  <a:pt x="6172200" y="591626"/>
                </a:cubicBezTo>
                <a:cubicBezTo>
                  <a:pt x="6193625" y="583835"/>
                  <a:pt x="6214275" y="574017"/>
                  <a:pt x="6235700" y="566226"/>
                </a:cubicBezTo>
                <a:cubicBezTo>
                  <a:pt x="6260862" y="557076"/>
                  <a:pt x="6289623" y="555678"/>
                  <a:pt x="6311900" y="540826"/>
                </a:cubicBezTo>
                <a:cubicBezTo>
                  <a:pt x="6324600" y="532359"/>
                  <a:pt x="6335192" y="519128"/>
                  <a:pt x="6350000" y="515426"/>
                </a:cubicBezTo>
                <a:cubicBezTo>
                  <a:pt x="6387190" y="506129"/>
                  <a:pt x="6426200" y="506959"/>
                  <a:pt x="6464300" y="502726"/>
                </a:cubicBezTo>
                <a:cubicBezTo>
                  <a:pt x="6472767" y="490026"/>
                  <a:pt x="6476757" y="472716"/>
                  <a:pt x="6489700" y="464626"/>
                </a:cubicBezTo>
                <a:cubicBezTo>
                  <a:pt x="6521998" y="444440"/>
                  <a:pt x="6657737" y="419442"/>
                  <a:pt x="6680200" y="413826"/>
                </a:cubicBezTo>
                <a:cubicBezTo>
                  <a:pt x="6693187" y="410579"/>
                  <a:pt x="6705478" y="404973"/>
                  <a:pt x="6718300" y="401126"/>
                </a:cubicBezTo>
                <a:cubicBezTo>
                  <a:pt x="6747819" y="392270"/>
                  <a:pt x="6777567" y="384193"/>
                  <a:pt x="6807200" y="375726"/>
                </a:cubicBezTo>
                <a:cubicBezTo>
                  <a:pt x="6925733" y="379959"/>
                  <a:pt x="7044437" y="380790"/>
                  <a:pt x="7162800" y="388426"/>
                </a:cubicBezTo>
                <a:cubicBezTo>
                  <a:pt x="7176159" y="389288"/>
                  <a:pt x="7187913" y="397879"/>
                  <a:pt x="7200900" y="401126"/>
                </a:cubicBezTo>
                <a:cubicBezTo>
                  <a:pt x="7221841" y="406361"/>
                  <a:pt x="7243233" y="409593"/>
                  <a:pt x="7264400" y="413826"/>
                </a:cubicBezTo>
                <a:lnTo>
                  <a:pt x="7340600" y="464626"/>
                </a:lnTo>
                <a:cubicBezTo>
                  <a:pt x="7353300" y="473093"/>
                  <a:pt x="7363733" y="487033"/>
                  <a:pt x="7378700" y="490026"/>
                </a:cubicBezTo>
                <a:cubicBezTo>
                  <a:pt x="7399867" y="494259"/>
                  <a:pt x="7420831" y="499673"/>
                  <a:pt x="7442200" y="502726"/>
                </a:cubicBezTo>
                <a:cubicBezTo>
                  <a:pt x="7480149" y="508147"/>
                  <a:pt x="7518400" y="511193"/>
                  <a:pt x="7556500" y="515426"/>
                </a:cubicBezTo>
                <a:cubicBezTo>
                  <a:pt x="7617475" y="491036"/>
                  <a:pt x="7637242" y="470878"/>
                  <a:pt x="7708900" y="502726"/>
                </a:cubicBezTo>
                <a:cubicBezTo>
                  <a:pt x="7722848" y="508925"/>
                  <a:pt x="7723507" y="530033"/>
                  <a:pt x="7734300" y="540826"/>
                </a:cubicBezTo>
                <a:cubicBezTo>
                  <a:pt x="7750053" y="556579"/>
                  <a:pt x="7801567" y="589904"/>
                  <a:pt x="7823200" y="604326"/>
                </a:cubicBezTo>
                <a:cubicBezTo>
                  <a:pt x="7844367" y="600093"/>
                  <a:pt x="7865628" y="596309"/>
                  <a:pt x="7886700" y="591626"/>
                </a:cubicBezTo>
                <a:cubicBezTo>
                  <a:pt x="7903739" y="587840"/>
                  <a:pt x="7920046" y="578926"/>
                  <a:pt x="7937500" y="578926"/>
                </a:cubicBezTo>
                <a:cubicBezTo>
                  <a:pt x="7963790" y="578926"/>
                  <a:pt x="7994437" y="604184"/>
                  <a:pt x="8013700" y="617026"/>
                </a:cubicBezTo>
                <a:cubicBezTo>
                  <a:pt x="8022167" y="633959"/>
                  <a:pt x="8025713" y="654439"/>
                  <a:pt x="8039100" y="667826"/>
                </a:cubicBezTo>
                <a:cubicBezTo>
                  <a:pt x="8045173" y="673899"/>
                  <a:pt x="8127561" y="693116"/>
                  <a:pt x="8128000" y="693226"/>
                </a:cubicBezTo>
                <a:cubicBezTo>
                  <a:pt x="8274092" y="685921"/>
                  <a:pt x="8489908" y="666664"/>
                  <a:pt x="8636000" y="693226"/>
                </a:cubicBezTo>
                <a:cubicBezTo>
                  <a:pt x="8651017" y="695956"/>
                  <a:pt x="8648457" y="723236"/>
                  <a:pt x="8661400" y="731326"/>
                </a:cubicBezTo>
                <a:cubicBezTo>
                  <a:pt x="8740889" y="781006"/>
                  <a:pt x="8980594" y="768297"/>
                  <a:pt x="9004300" y="769426"/>
                </a:cubicBezTo>
                <a:cubicBezTo>
                  <a:pt x="9021233" y="794826"/>
                  <a:pt x="9025484" y="838222"/>
                  <a:pt x="9055100" y="845626"/>
                </a:cubicBezTo>
                <a:cubicBezTo>
                  <a:pt x="9072033" y="849859"/>
                  <a:pt x="9089557" y="852197"/>
                  <a:pt x="9105900" y="858326"/>
                </a:cubicBezTo>
                <a:cubicBezTo>
                  <a:pt x="9142730" y="872137"/>
                  <a:pt x="9163217" y="888071"/>
                  <a:pt x="9194800" y="909126"/>
                </a:cubicBezTo>
                <a:cubicBezTo>
                  <a:pt x="9223375" y="994851"/>
                  <a:pt x="9196917" y="890076"/>
                  <a:pt x="9182100" y="1023426"/>
                </a:cubicBezTo>
                <a:cubicBezTo>
                  <a:pt x="9180622" y="1036731"/>
                  <a:pt x="9190567" y="1048826"/>
                  <a:pt x="9194800" y="1061526"/>
                </a:cubicBezTo>
                <a:cubicBezTo>
                  <a:pt x="9165026" y="1150847"/>
                  <a:pt x="9194800" y="1043786"/>
                  <a:pt x="9194800" y="1213926"/>
                </a:cubicBezTo>
                <a:cubicBezTo>
                  <a:pt x="9194800" y="1239676"/>
                  <a:pt x="9186333" y="1264726"/>
                  <a:pt x="9182100" y="1290126"/>
                </a:cubicBezTo>
                <a:cubicBezTo>
                  <a:pt x="9208185" y="1368380"/>
                  <a:pt x="9178351" y="1284865"/>
                  <a:pt x="9220200" y="1379026"/>
                </a:cubicBezTo>
                <a:cubicBezTo>
                  <a:pt x="9229459" y="1399858"/>
                  <a:pt x="9237133" y="1421359"/>
                  <a:pt x="9245600" y="1442526"/>
                </a:cubicBezTo>
                <a:cubicBezTo>
                  <a:pt x="9213957" y="1569099"/>
                  <a:pt x="9252157" y="1391240"/>
                  <a:pt x="9245600" y="1607626"/>
                </a:cubicBezTo>
                <a:cubicBezTo>
                  <a:pt x="9237646" y="1870092"/>
                  <a:pt x="9250003" y="1823016"/>
                  <a:pt x="9207500" y="1950526"/>
                </a:cubicBezTo>
                <a:cubicBezTo>
                  <a:pt x="9215967" y="2056359"/>
                  <a:pt x="9232900" y="2161855"/>
                  <a:pt x="9232900" y="2268026"/>
                </a:cubicBezTo>
                <a:cubicBezTo>
                  <a:pt x="9232900" y="2283290"/>
                  <a:pt x="9207500" y="2290862"/>
                  <a:pt x="9207500" y="2306126"/>
                </a:cubicBezTo>
                <a:cubicBezTo>
                  <a:pt x="9207500" y="2369702"/>
                  <a:pt x="9245661" y="2585893"/>
                  <a:pt x="9258300" y="2661726"/>
                </a:cubicBezTo>
                <a:cubicBezTo>
                  <a:pt x="9262533" y="2733693"/>
                  <a:pt x="9260306" y="2806333"/>
                  <a:pt x="9271000" y="2877626"/>
                </a:cubicBezTo>
                <a:cubicBezTo>
                  <a:pt x="9273264" y="2892721"/>
                  <a:pt x="9295385" y="2900496"/>
                  <a:pt x="9296400" y="2915726"/>
                </a:cubicBezTo>
                <a:cubicBezTo>
                  <a:pt x="9303306" y="3019314"/>
                  <a:pt x="9294379" y="3036088"/>
                  <a:pt x="9271000" y="3106226"/>
                </a:cubicBezTo>
                <a:cubicBezTo>
                  <a:pt x="9266767" y="3135859"/>
                  <a:pt x="9258300" y="3165192"/>
                  <a:pt x="9258300" y="3195126"/>
                </a:cubicBezTo>
                <a:cubicBezTo>
                  <a:pt x="9258300" y="3208513"/>
                  <a:pt x="9272478" y="3219921"/>
                  <a:pt x="9271000" y="3233226"/>
                </a:cubicBezTo>
                <a:cubicBezTo>
                  <a:pt x="9263230" y="3303155"/>
                  <a:pt x="9248895" y="3306131"/>
                  <a:pt x="9207500" y="3347526"/>
                </a:cubicBezTo>
                <a:cubicBezTo>
                  <a:pt x="9177050" y="3438877"/>
                  <a:pt x="9213994" y="3324798"/>
                  <a:pt x="9182100" y="3436426"/>
                </a:cubicBezTo>
                <a:cubicBezTo>
                  <a:pt x="9178422" y="3449298"/>
                  <a:pt x="9172647" y="3461539"/>
                  <a:pt x="9169400" y="3474526"/>
                </a:cubicBezTo>
                <a:cubicBezTo>
                  <a:pt x="9159934" y="3512390"/>
                  <a:pt x="9156342" y="3551799"/>
                  <a:pt x="9144000" y="3588826"/>
                </a:cubicBezTo>
                <a:cubicBezTo>
                  <a:pt x="9139173" y="3603306"/>
                  <a:pt x="9132252" y="3620100"/>
                  <a:pt x="9118600" y="3626926"/>
                </a:cubicBezTo>
                <a:cubicBezTo>
                  <a:pt x="9070705" y="3650873"/>
                  <a:pt x="8966200" y="3677726"/>
                  <a:pt x="8966200" y="3677726"/>
                </a:cubicBezTo>
                <a:cubicBezTo>
                  <a:pt x="8953500" y="3673493"/>
                  <a:pt x="8935881" y="3675919"/>
                  <a:pt x="8928100" y="3665026"/>
                </a:cubicBezTo>
                <a:cubicBezTo>
                  <a:pt x="8912538" y="3643239"/>
                  <a:pt x="8929451" y="3589941"/>
                  <a:pt x="8902700" y="3588826"/>
                </a:cubicBezTo>
                <a:lnTo>
                  <a:pt x="8597900" y="3576126"/>
                </a:lnTo>
                <a:cubicBezTo>
                  <a:pt x="8552418" y="3507903"/>
                  <a:pt x="8551165" y="3520504"/>
                  <a:pt x="8534400" y="3461826"/>
                </a:cubicBezTo>
                <a:cubicBezTo>
                  <a:pt x="8529605" y="3445043"/>
                  <a:pt x="8538580" y="3415468"/>
                  <a:pt x="8521700" y="3411026"/>
                </a:cubicBezTo>
                <a:cubicBezTo>
                  <a:pt x="8447895" y="3391604"/>
                  <a:pt x="8369300" y="3402559"/>
                  <a:pt x="8293100" y="3398326"/>
                </a:cubicBezTo>
                <a:cubicBezTo>
                  <a:pt x="8229600" y="3389859"/>
                  <a:pt x="8164059" y="3391002"/>
                  <a:pt x="8102600" y="3372926"/>
                </a:cubicBezTo>
                <a:cubicBezTo>
                  <a:pt x="8087957" y="3368619"/>
                  <a:pt x="8084026" y="3348478"/>
                  <a:pt x="8077200" y="3334826"/>
                </a:cubicBezTo>
                <a:cubicBezTo>
                  <a:pt x="8058191" y="3296808"/>
                  <a:pt x="8066291" y="3276700"/>
                  <a:pt x="8051800" y="3233226"/>
                </a:cubicBezTo>
                <a:cubicBezTo>
                  <a:pt x="8045813" y="3215265"/>
                  <a:pt x="8038520" y="3196970"/>
                  <a:pt x="8026400" y="3182426"/>
                </a:cubicBezTo>
                <a:cubicBezTo>
                  <a:pt x="8007462" y="3159700"/>
                  <a:pt x="7976205" y="3152994"/>
                  <a:pt x="7950200" y="3144326"/>
                </a:cubicBezTo>
                <a:cubicBezTo>
                  <a:pt x="7912100" y="3148559"/>
                  <a:pt x="7874234" y="3157026"/>
                  <a:pt x="7835900" y="3157026"/>
                </a:cubicBezTo>
                <a:cubicBezTo>
                  <a:pt x="7678231" y="3157026"/>
                  <a:pt x="7712314" y="3095984"/>
                  <a:pt x="7683500" y="3182426"/>
                </a:cubicBezTo>
                <a:cubicBezTo>
                  <a:pt x="7644211" y="3169330"/>
                  <a:pt x="7613902" y="3157026"/>
                  <a:pt x="7569200" y="3157026"/>
                </a:cubicBezTo>
                <a:cubicBezTo>
                  <a:pt x="7547614" y="3157026"/>
                  <a:pt x="7526938" y="3165865"/>
                  <a:pt x="7505700" y="3169726"/>
                </a:cubicBezTo>
                <a:cubicBezTo>
                  <a:pt x="7480365" y="3174332"/>
                  <a:pt x="7454900" y="3178193"/>
                  <a:pt x="7429500" y="3182426"/>
                </a:cubicBezTo>
                <a:cubicBezTo>
                  <a:pt x="7421033" y="3169726"/>
                  <a:pt x="7414033" y="3155915"/>
                  <a:pt x="7404100" y="3144326"/>
                </a:cubicBezTo>
                <a:cubicBezTo>
                  <a:pt x="7328834" y="3056516"/>
                  <a:pt x="7352516" y="3093591"/>
                  <a:pt x="7200900" y="3106226"/>
                </a:cubicBezTo>
                <a:cubicBezTo>
                  <a:pt x="7188200" y="3110459"/>
                  <a:pt x="7172266" y="3109460"/>
                  <a:pt x="7162800" y="3118926"/>
                </a:cubicBezTo>
                <a:cubicBezTo>
                  <a:pt x="7153334" y="3128392"/>
                  <a:pt x="7156087" y="3145052"/>
                  <a:pt x="7150100" y="3157026"/>
                </a:cubicBezTo>
                <a:cubicBezTo>
                  <a:pt x="7143274" y="3170678"/>
                  <a:pt x="7133167" y="3182426"/>
                  <a:pt x="7124700" y="3195126"/>
                </a:cubicBezTo>
                <a:cubicBezTo>
                  <a:pt x="7103533" y="3173959"/>
                  <a:pt x="7090240" y="3138886"/>
                  <a:pt x="7061200" y="3131626"/>
                </a:cubicBezTo>
                <a:cubicBezTo>
                  <a:pt x="7031301" y="3124151"/>
                  <a:pt x="7002033" y="3148917"/>
                  <a:pt x="6972300" y="3157026"/>
                </a:cubicBezTo>
                <a:cubicBezTo>
                  <a:pt x="6955461" y="3161619"/>
                  <a:pt x="6938433" y="3165493"/>
                  <a:pt x="6921500" y="3169726"/>
                </a:cubicBezTo>
                <a:cubicBezTo>
                  <a:pt x="6832179" y="3139952"/>
                  <a:pt x="6939240" y="3169726"/>
                  <a:pt x="6769100" y="3169726"/>
                </a:cubicBezTo>
                <a:cubicBezTo>
                  <a:pt x="6739166" y="3169726"/>
                  <a:pt x="6709833" y="3161259"/>
                  <a:pt x="6680200" y="3157026"/>
                </a:cubicBezTo>
                <a:cubicBezTo>
                  <a:pt x="6597408" y="3177724"/>
                  <a:pt x="6660534" y="3171602"/>
                  <a:pt x="6591300" y="3157026"/>
                </a:cubicBezTo>
                <a:cubicBezTo>
                  <a:pt x="6523865" y="3142829"/>
                  <a:pt x="6388100" y="3118926"/>
                  <a:pt x="6388100" y="3118926"/>
                </a:cubicBezTo>
                <a:cubicBezTo>
                  <a:pt x="6383867" y="3106226"/>
                  <a:pt x="6384866" y="3090292"/>
                  <a:pt x="6375400" y="3080826"/>
                </a:cubicBezTo>
                <a:cubicBezTo>
                  <a:pt x="6365934" y="3071360"/>
                  <a:pt x="6350427" y="3070751"/>
                  <a:pt x="6337300" y="3068126"/>
                </a:cubicBezTo>
                <a:cubicBezTo>
                  <a:pt x="6307947" y="3062255"/>
                  <a:pt x="6278033" y="3059659"/>
                  <a:pt x="6248400" y="3055426"/>
                </a:cubicBezTo>
                <a:cubicBezTo>
                  <a:pt x="6244167" y="3042726"/>
                  <a:pt x="6239378" y="3030198"/>
                  <a:pt x="6235700" y="3017326"/>
                </a:cubicBezTo>
                <a:cubicBezTo>
                  <a:pt x="6230905" y="3000543"/>
                  <a:pt x="6239291" y="2972792"/>
                  <a:pt x="6223000" y="2966526"/>
                </a:cubicBezTo>
                <a:cubicBezTo>
                  <a:pt x="6175422" y="2948227"/>
                  <a:pt x="6121426" y="2957736"/>
                  <a:pt x="6070600" y="2953826"/>
                </a:cubicBezTo>
                <a:lnTo>
                  <a:pt x="5892800" y="2941126"/>
                </a:lnTo>
                <a:cubicBezTo>
                  <a:pt x="5863167" y="2958059"/>
                  <a:pt x="5833166" y="2974366"/>
                  <a:pt x="5803900" y="2991926"/>
                </a:cubicBezTo>
                <a:cubicBezTo>
                  <a:pt x="5790812" y="2999779"/>
                  <a:pt x="5781064" y="3017326"/>
                  <a:pt x="5765800" y="3017326"/>
                </a:cubicBezTo>
                <a:cubicBezTo>
                  <a:pt x="5746868" y="3017326"/>
                  <a:pt x="5731933" y="3000393"/>
                  <a:pt x="5715000" y="2991926"/>
                </a:cubicBezTo>
                <a:cubicBezTo>
                  <a:pt x="5708126" y="2936938"/>
                  <a:pt x="5731742" y="2877626"/>
                  <a:pt x="5664200" y="2877626"/>
                </a:cubicBezTo>
                <a:cubicBezTo>
                  <a:pt x="5646746" y="2877626"/>
                  <a:pt x="5630333" y="2886093"/>
                  <a:pt x="5613400" y="2890326"/>
                </a:cubicBezTo>
                <a:cubicBezTo>
                  <a:pt x="5604933" y="2903026"/>
                  <a:pt x="5602900" y="2925115"/>
                  <a:pt x="5588000" y="2928426"/>
                </a:cubicBezTo>
                <a:cubicBezTo>
                  <a:pt x="5580996" y="2929982"/>
                  <a:pt x="5436248" y="2905251"/>
                  <a:pt x="5422900" y="2903026"/>
                </a:cubicBezTo>
                <a:cubicBezTo>
                  <a:pt x="5418667" y="2890326"/>
                  <a:pt x="5419666" y="2874392"/>
                  <a:pt x="5410200" y="2864926"/>
                </a:cubicBezTo>
                <a:cubicBezTo>
                  <a:pt x="5377839" y="2832565"/>
                  <a:pt x="5321668" y="2836443"/>
                  <a:pt x="5283200" y="2826826"/>
                </a:cubicBezTo>
                <a:cubicBezTo>
                  <a:pt x="5257225" y="2820332"/>
                  <a:pt x="5232400" y="2809893"/>
                  <a:pt x="5207000" y="2801426"/>
                </a:cubicBezTo>
                <a:cubicBezTo>
                  <a:pt x="5172504" y="2697938"/>
                  <a:pt x="5207746" y="2743795"/>
                  <a:pt x="5130800" y="2699826"/>
                </a:cubicBezTo>
                <a:cubicBezTo>
                  <a:pt x="5117548" y="2692253"/>
                  <a:pt x="5105400" y="2682893"/>
                  <a:pt x="5092700" y="2674426"/>
                </a:cubicBezTo>
                <a:cubicBezTo>
                  <a:pt x="5088467" y="2687126"/>
                  <a:pt x="5088363" y="2702073"/>
                  <a:pt x="5080000" y="2712526"/>
                </a:cubicBezTo>
                <a:cubicBezTo>
                  <a:pt x="5062095" y="2734907"/>
                  <a:pt x="5028899" y="2742260"/>
                  <a:pt x="5003800" y="2750626"/>
                </a:cubicBezTo>
                <a:cubicBezTo>
                  <a:pt x="4986867" y="2763326"/>
                  <a:pt x="4968930" y="2774788"/>
                  <a:pt x="4953000" y="2788726"/>
                </a:cubicBezTo>
                <a:cubicBezTo>
                  <a:pt x="4934978" y="2804495"/>
                  <a:pt x="4925682" y="2834830"/>
                  <a:pt x="4902200" y="2839526"/>
                </a:cubicBezTo>
                <a:cubicBezTo>
                  <a:pt x="4875946" y="2844777"/>
                  <a:pt x="4826000" y="2814126"/>
                  <a:pt x="4826000" y="2814126"/>
                </a:cubicBezTo>
                <a:cubicBezTo>
                  <a:pt x="4813300" y="2801426"/>
                  <a:pt x="4802844" y="2785989"/>
                  <a:pt x="4787900" y="2776026"/>
                </a:cubicBezTo>
                <a:cubicBezTo>
                  <a:pt x="4776761" y="2768600"/>
                  <a:pt x="4763084" y="2764986"/>
                  <a:pt x="4749800" y="2763326"/>
                </a:cubicBezTo>
                <a:cubicBezTo>
                  <a:pt x="4695030" y="2756480"/>
                  <a:pt x="4639733" y="2754859"/>
                  <a:pt x="4584700" y="2750626"/>
                </a:cubicBezTo>
                <a:cubicBezTo>
                  <a:pt x="4572000" y="2733693"/>
                  <a:pt x="4557102" y="2718204"/>
                  <a:pt x="4546600" y="2699826"/>
                </a:cubicBezTo>
                <a:cubicBezTo>
                  <a:pt x="4539958" y="2688203"/>
                  <a:pt x="4545523" y="2668368"/>
                  <a:pt x="4533900" y="2661726"/>
                </a:cubicBezTo>
                <a:cubicBezTo>
                  <a:pt x="4511542" y="2648950"/>
                  <a:pt x="4483165" y="2652846"/>
                  <a:pt x="4457700" y="2649026"/>
                </a:cubicBezTo>
                <a:cubicBezTo>
                  <a:pt x="4398494" y="2640145"/>
                  <a:pt x="4338954" y="2633468"/>
                  <a:pt x="4279900" y="2623626"/>
                </a:cubicBezTo>
                <a:cubicBezTo>
                  <a:pt x="4262683" y="2620757"/>
                  <a:pt x="4246167" y="2614583"/>
                  <a:pt x="4229100" y="2610926"/>
                </a:cubicBezTo>
                <a:cubicBezTo>
                  <a:pt x="4186887" y="2601880"/>
                  <a:pt x="4102100" y="2585526"/>
                  <a:pt x="4102100" y="2585526"/>
                </a:cubicBezTo>
                <a:cubicBezTo>
                  <a:pt x="4089400" y="2577059"/>
                  <a:pt x="4072090" y="2573069"/>
                  <a:pt x="4064000" y="2560126"/>
                </a:cubicBezTo>
                <a:cubicBezTo>
                  <a:pt x="4049810" y="2537422"/>
                  <a:pt x="4053452" y="2506203"/>
                  <a:pt x="4038600" y="2483926"/>
                </a:cubicBezTo>
                <a:cubicBezTo>
                  <a:pt x="4002698" y="2430074"/>
                  <a:pt x="4020026" y="2459478"/>
                  <a:pt x="3987800" y="2395026"/>
                </a:cubicBezTo>
                <a:cubicBezTo>
                  <a:pt x="3995045" y="2373292"/>
                  <a:pt x="4004798" y="2332894"/>
                  <a:pt x="4025900" y="2318826"/>
                </a:cubicBezTo>
                <a:cubicBezTo>
                  <a:pt x="4040423" y="2309144"/>
                  <a:pt x="4059767" y="2310359"/>
                  <a:pt x="4076700" y="2306126"/>
                </a:cubicBezTo>
                <a:cubicBezTo>
                  <a:pt x="4089400" y="2289193"/>
                  <a:pt x="4098539" y="2268877"/>
                  <a:pt x="4114800" y="2255326"/>
                </a:cubicBezTo>
                <a:cubicBezTo>
                  <a:pt x="4125084" y="2246756"/>
                  <a:pt x="4141761" y="2250052"/>
                  <a:pt x="4152900" y="2242626"/>
                </a:cubicBezTo>
                <a:cubicBezTo>
                  <a:pt x="4167844" y="2232663"/>
                  <a:pt x="4178300" y="2217226"/>
                  <a:pt x="4191000" y="2204526"/>
                </a:cubicBezTo>
                <a:cubicBezTo>
                  <a:pt x="4186767" y="2187593"/>
                  <a:pt x="4187982" y="2168249"/>
                  <a:pt x="4178300" y="2153726"/>
                </a:cubicBezTo>
                <a:cubicBezTo>
                  <a:pt x="4169833" y="2141026"/>
                  <a:pt x="4152620" y="2137198"/>
                  <a:pt x="4140200" y="2128326"/>
                </a:cubicBezTo>
                <a:cubicBezTo>
                  <a:pt x="4122976" y="2116023"/>
                  <a:pt x="4106333" y="2102926"/>
                  <a:pt x="4089400" y="2090226"/>
                </a:cubicBezTo>
                <a:cubicBezTo>
                  <a:pt x="4013200" y="2094459"/>
                  <a:pt x="3937051" y="2106103"/>
                  <a:pt x="3860800" y="2102926"/>
                </a:cubicBezTo>
                <a:cubicBezTo>
                  <a:pt x="3834049" y="2101811"/>
                  <a:pt x="3784600" y="2077526"/>
                  <a:pt x="3784600" y="2077526"/>
                </a:cubicBezTo>
                <a:cubicBezTo>
                  <a:pt x="3767667" y="2081759"/>
                  <a:pt x="3747430" y="2079322"/>
                  <a:pt x="3733800" y="2090226"/>
                </a:cubicBezTo>
                <a:cubicBezTo>
                  <a:pt x="3723347" y="2098589"/>
                  <a:pt x="3724347" y="2115339"/>
                  <a:pt x="3721100" y="2128326"/>
                </a:cubicBezTo>
                <a:cubicBezTo>
                  <a:pt x="3715865" y="2149267"/>
                  <a:pt x="3722219" y="2175243"/>
                  <a:pt x="3708400" y="2191826"/>
                </a:cubicBezTo>
                <a:cubicBezTo>
                  <a:pt x="3697226" y="2205235"/>
                  <a:pt x="3673943" y="2198397"/>
                  <a:pt x="3657600" y="2204526"/>
                </a:cubicBezTo>
                <a:cubicBezTo>
                  <a:pt x="3639873" y="2211173"/>
                  <a:pt x="3624761" y="2223939"/>
                  <a:pt x="3606800" y="2229926"/>
                </a:cubicBezTo>
                <a:cubicBezTo>
                  <a:pt x="3586322" y="2236752"/>
                  <a:pt x="3564372" y="2237943"/>
                  <a:pt x="3543300" y="2242626"/>
                </a:cubicBezTo>
                <a:cubicBezTo>
                  <a:pt x="3526261" y="2246412"/>
                  <a:pt x="3509433" y="2251093"/>
                  <a:pt x="3492500" y="2255326"/>
                </a:cubicBezTo>
                <a:cubicBezTo>
                  <a:pt x="3475567" y="2268026"/>
                  <a:pt x="3458924" y="2281123"/>
                  <a:pt x="3441700" y="2293426"/>
                </a:cubicBezTo>
                <a:cubicBezTo>
                  <a:pt x="3429280" y="2302298"/>
                  <a:pt x="3414393" y="2308033"/>
                  <a:pt x="3403600" y="2318826"/>
                </a:cubicBezTo>
                <a:cubicBezTo>
                  <a:pt x="3392807" y="2329619"/>
                  <a:pt x="3390900" y="2348459"/>
                  <a:pt x="3378200" y="2356926"/>
                </a:cubicBezTo>
                <a:cubicBezTo>
                  <a:pt x="3363677" y="2366608"/>
                  <a:pt x="3344720" y="2367461"/>
                  <a:pt x="3327400" y="2369626"/>
                </a:cubicBezTo>
                <a:cubicBezTo>
                  <a:pt x="3276818" y="2375949"/>
                  <a:pt x="3225800" y="2378093"/>
                  <a:pt x="3175000" y="2382326"/>
                </a:cubicBezTo>
                <a:cubicBezTo>
                  <a:pt x="3153833" y="2386559"/>
                  <a:pt x="3111500" y="2373440"/>
                  <a:pt x="3111500" y="2395026"/>
                </a:cubicBezTo>
                <a:cubicBezTo>
                  <a:pt x="3111500" y="2450708"/>
                  <a:pt x="3241215" y="2398354"/>
                  <a:pt x="3136900" y="2433126"/>
                </a:cubicBezTo>
                <a:cubicBezTo>
                  <a:pt x="2976033" y="2428893"/>
                  <a:pt x="2814424" y="2436438"/>
                  <a:pt x="2654300" y="2420426"/>
                </a:cubicBezTo>
                <a:cubicBezTo>
                  <a:pt x="2515422" y="2406538"/>
                  <a:pt x="2736394" y="2346495"/>
                  <a:pt x="2590800" y="2395026"/>
                </a:cubicBezTo>
                <a:cubicBezTo>
                  <a:pt x="2556933" y="2390793"/>
                  <a:pt x="2522667" y="2389019"/>
                  <a:pt x="2489200" y="2382326"/>
                </a:cubicBezTo>
                <a:cubicBezTo>
                  <a:pt x="2458979" y="2376282"/>
                  <a:pt x="2431066" y="2358736"/>
                  <a:pt x="2400300" y="2356926"/>
                </a:cubicBezTo>
                <a:cubicBezTo>
                  <a:pt x="2357829" y="2354428"/>
                  <a:pt x="2315633" y="2365393"/>
                  <a:pt x="2273300" y="2369626"/>
                </a:cubicBezTo>
                <a:cubicBezTo>
                  <a:pt x="2230967" y="2365393"/>
                  <a:pt x="2187900" y="2365840"/>
                  <a:pt x="2146300" y="2356926"/>
                </a:cubicBezTo>
                <a:cubicBezTo>
                  <a:pt x="2127788" y="2352959"/>
                  <a:pt x="2114395" y="2330345"/>
                  <a:pt x="2095500" y="2331526"/>
                </a:cubicBezTo>
                <a:cubicBezTo>
                  <a:pt x="2044612" y="2334707"/>
                  <a:pt x="1963504" y="2362825"/>
                  <a:pt x="1905000" y="2382326"/>
                </a:cubicBezTo>
                <a:cubicBezTo>
                  <a:pt x="1799167" y="2373859"/>
                  <a:pt x="1693604" y="2360715"/>
                  <a:pt x="1587500" y="2356926"/>
                </a:cubicBezTo>
                <a:cubicBezTo>
                  <a:pt x="1438707" y="2351612"/>
                  <a:pt x="1685124" y="2403557"/>
                  <a:pt x="1498600" y="2356926"/>
                </a:cubicBezTo>
                <a:cubicBezTo>
                  <a:pt x="1417438" y="2302818"/>
                  <a:pt x="1512058" y="2353352"/>
                  <a:pt x="1384300" y="2344226"/>
                </a:cubicBezTo>
                <a:cubicBezTo>
                  <a:pt x="1349480" y="2341739"/>
                  <a:pt x="1317182" y="2324270"/>
                  <a:pt x="1282700" y="2318826"/>
                </a:cubicBezTo>
                <a:cubicBezTo>
                  <a:pt x="1236513" y="2311533"/>
                  <a:pt x="1189438" y="2311589"/>
                  <a:pt x="1143000" y="2306126"/>
                </a:cubicBezTo>
                <a:cubicBezTo>
                  <a:pt x="1117426" y="2303117"/>
                  <a:pt x="1092200" y="2297659"/>
                  <a:pt x="1066800" y="2293426"/>
                </a:cubicBezTo>
                <a:cubicBezTo>
                  <a:pt x="1071033" y="2259559"/>
                  <a:pt x="1074310" y="2225559"/>
                  <a:pt x="1079500" y="2191826"/>
                </a:cubicBezTo>
                <a:cubicBezTo>
                  <a:pt x="1082782" y="2170491"/>
                  <a:pt x="1076936" y="2143590"/>
                  <a:pt x="1092200" y="2128326"/>
                </a:cubicBezTo>
                <a:cubicBezTo>
                  <a:pt x="1111132" y="2109394"/>
                  <a:pt x="1168400" y="2102926"/>
                  <a:pt x="1168400" y="2102926"/>
                </a:cubicBezTo>
                <a:cubicBezTo>
                  <a:pt x="1176867" y="2085993"/>
                  <a:pt x="1178394" y="2063130"/>
                  <a:pt x="1193800" y="2052126"/>
                </a:cubicBezTo>
                <a:cubicBezTo>
                  <a:pt x="1211365" y="2039579"/>
                  <a:pt x="1236359" y="2044661"/>
                  <a:pt x="1257300" y="2039426"/>
                </a:cubicBezTo>
                <a:cubicBezTo>
                  <a:pt x="1375519" y="2009871"/>
                  <a:pt x="1166497" y="2045141"/>
                  <a:pt x="1384300" y="2014026"/>
                </a:cubicBezTo>
                <a:cubicBezTo>
                  <a:pt x="1272640" y="1958196"/>
                  <a:pt x="1384732" y="2002008"/>
                  <a:pt x="1168400" y="2014026"/>
                </a:cubicBezTo>
                <a:cubicBezTo>
                  <a:pt x="1146847" y="2015223"/>
                  <a:pt x="1125725" y="2007006"/>
                  <a:pt x="1104900" y="2001326"/>
                </a:cubicBezTo>
                <a:cubicBezTo>
                  <a:pt x="1079069" y="1994281"/>
                  <a:pt x="1028700" y="1975926"/>
                  <a:pt x="1028700" y="1975926"/>
                </a:cubicBezTo>
                <a:cubicBezTo>
                  <a:pt x="893233" y="2009793"/>
                  <a:pt x="1049867" y="1954759"/>
                  <a:pt x="965200" y="2039426"/>
                </a:cubicBezTo>
                <a:cubicBezTo>
                  <a:pt x="962375" y="2042251"/>
                  <a:pt x="880399" y="2073793"/>
                  <a:pt x="863600" y="2077526"/>
                </a:cubicBezTo>
                <a:cubicBezTo>
                  <a:pt x="838463" y="2083112"/>
                  <a:pt x="812650" y="2085176"/>
                  <a:pt x="787400" y="2090226"/>
                </a:cubicBezTo>
                <a:cubicBezTo>
                  <a:pt x="770284" y="2093649"/>
                  <a:pt x="753989" y="2101414"/>
                  <a:pt x="736600" y="2102926"/>
                </a:cubicBezTo>
                <a:cubicBezTo>
                  <a:pt x="656358" y="2109904"/>
                  <a:pt x="575666" y="2110268"/>
                  <a:pt x="495300" y="2115626"/>
                </a:cubicBezTo>
                <a:cubicBezTo>
                  <a:pt x="448645" y="2118736"/>
                  <a:pt x="402167" y="2124093"/>
                  <a:pt x="355600" y="2128326"/>
                </a:cubicBezTo>
                <a:cubicBezTo>
                  <a:pt x="313267" y="2124093"/>
                  <a:pt x="270650" y="2122095"/>
                  <a:pt x="228600" y="2115626"/>
                </a:cubicBezTo>
                <a:cubicBezTo>
                  <a:pt x="215369" y="2113590"/>
                  <a:pt x="203487" y="2106173"/>
                  <a:pt x="190500" y="2102926"/>
                </a:cubicBezTo>
                <a:cubicBezTo>
                  <a:pt x="117991" y="2084799"/>
                  <a:pt x="141386" y="2097082"/>
                  <a:pt x="76200" y="2077526"/>
                </a:cubicBezTo>
                <a:cubicBezTo>
                  <a:pt x="50555" y="2069833"/>
                  <a:pt x="25400" y="2060593"/>
                  <a:pt x="0" y="2052126"/>
                </a:cubicBezTo>
                <a:cubicBezTo>
                  <a:pt x="16933" y="2043659"/>
                  <a:pt x="44004" y="2044396"/>
                  <a:pt x="50800" y="2026726"/>
                </a:cubicBezTo>
                <a:cubicBezTo>
                  <a:pt x="78192" y="1955506"/>
                  <a:pt x="57275" y="1818546"/>
                  <a:pt x="50800" y="1747326"/>
                </a:cubicBezTo>
                <a:cubicBezTo>
                  <a:pt x="46567" y="1633026"/>
                  <a:pt x="38100" y="1518804"/>
                  <a:pt x="38100" y="1404426"/>
                </a:cubicBezTo>
                <a:cubicBezTo>
                  <a:pt x="38100" y="1391039"/>
                  <a:pt x="47122" y="1379198"/>
                  <a:pt x="50800" y="1366326"/>
                </a:cubicBezTo>
                <a:cubicBezTo>
                  <a:pt x="55595" y="1349543"/>
                  <a:pt x="59267" y="1332459"/>
                  <a:pt x="63500" y="1315526"/>
                </a:cubicBezTo>
                <a:cubicBezTo>
                  <a:pt x="59267" y="1298593"/>
                  <a:pt x="48872" y="1282074"/>
                  <a:pt x="50800" y="1264726"/>
                </a:cubicBezTo>
                <a:cubicBezTo>
                  <a:pt x="62162" y="1162464"/>
                  <a:pt x="76258" y="1124853"/>
                  <a:pt x="101600" y="1048826"/>
                </a:cubicBezTo>
                <a:cubicBezTo>
                  <a:pt x="97367" y="942993"/>
                  <a:pt x="96105" y="836999"/>
                  <a:pt x="88900" y="731326"/>
                </a:cubicBezTo>
                <a:cubicBezTo>
                  <a:pt x="83398" y="650636"/>
                  <a:pt x="67172" y="570820"/>
                  <a:pt x="63500" y="490026"/>
                </a:cubicBezTo>
                <a:cubicBezTo>
                  <a:pt x="62892" y="476653"/>
                  <a:pt x="72522" y="464798"/>
                  <a:pt x="76200" y="451926"/>
                </a:cubicBezTo>
                <a:cubicBezTo>
                  <a:pt x="108094" y="340298"/>
                  <a:pt x="71150" y="454377"/>
                  <a:pt x="101600" y="363026"/>
                </a:cubicBezTo>
                <a:cubicBezTo>
                  <a:pt x="105833" y="329159"/>
                  <a:pt x="116732" y="295469"/>
                  <a:pt x="114300" y="261426"/>
                </a:cubicBezTo>
                <a:cubicBezTo>
                  <a:pt x="112392" y="234720"/>
                  <a:pt x="88900" y="185226"/>
                  <a:pt x="88900" y="185226"/>
                </a:cubicBezTo>
                <a:cubicBezTo>
                  <a:pt x="93133" y="159826"/>
                  <a:pt x="104444" y="134619"/>
                  <a:pt x="101600" y="109026"/>
                </a:cubicBezTo>
                <a:cubicBezTo>
                  <a:pt x="91847" y="21253"/>
                  <a:pt x="80433" y="87859"/>
                  <a:pt x="76200" y="83626"/>
                </a:cubicBezTo>
                <a:close/>
              </a:path>
            </a:pathLst>
          </a:custGeom>
          <a:solidFill>
            <a:srgbClr val="00FFFF">
              <a:alpha val="1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手繪多邊形 7"/>
          <p:cNvSpPr/>
          <p:nvPr/>
        </p:nvSpPr>
        <p:spPr>
          <a:xfrm>
            <a:off x="0" y="1052736"/>
            <a:ext cx="9303306" cy="3677726"/>
          </a:xfrm>
          <a:custGeom>
            <a:avLst/>
            <a:gdLst>
              <a:gd name="connsiteX0" fmla="*/ 76200 w 9303306"/>
              <a:gd name="connsiteY0" fmla="*/ 83626 h 3677726"/>
              <a:gd name="connsiteX1" fmla="*/ 76200 w 9303306"/>
              <a:gd name="connsiteY1" fmla="*/ 83626 h 3677726"/>
              <a:gd name="connsiteX2" fmla="*/ 203200 w 9303306"/>
              <a:gd name="connsiteY2" fmla="*/ 121726 h 3677726"/>
              <a:gd name="connsiteX3" fmla="*/ 215900 w 9303306"/>
              <a:gd name="connsiteY3" fmla="*/ 159826 h 3677726"/>
              <a:gd name="connsiteX4" fmla="*/ 241300 w 9303306"/>
              <a:gd name="connsiteY4" fmla="*/ 197926 h 3677726"/>
              <a:gd name="connsiteX5" fmla="*/ 304800 w 9303306"/>
              <a:gd name="connsiteY5" fmla="*/ 223326 h 3677726"/>
              <a:gd name="connsiteX6" fmla="*/ 393700 w 9303306"/>
              <a:gd name="connsiteY6" fmla="*/ 248726 h 3677726"/>
              <a:gd name="connsiteX7" fmla="*/ 482600 w 9303306"/>
              <a:gd name="connsiteY7" fmla="*/ 236026 h 3677726"/>
              <a:gd name="connsiteX8" fmla="*/ 520700 w 9303306"/>
              <a:gd name="connsiteY8" fmla="*/ 223326 h 3677726"/>
              <a:gd name="connsiteX9" fmla="*/ 609600 w 9303306"/>
              <a:gd name="connsiteY9" fmla="*/ 210626 h 3677726"/>
              <a:gd name="connsiteX10" fmla="*/ 673100 w 9303306"/>
              <a:gd name="connsiteY10" fmla="*/ 172526 h 3677726"/>
              <a:gd name="connsiteX11" fmla="*/ 723900 w 9303306"/>
              <a:gd name="connsiteY11" fmla="*/ 147126 h 3677726"/>
              <a:gd name="connsiteX12" fmla="*/ 800100 w 9303306"/>
              <a:gd name="connsiteY12" fmla="*/ 83626 h 3677726"/>
              <a:gd name="connsiteX13" fmla="*/ 965200 w 9303306"/>
              <a:gd name="connsiteY13" fmla="*/ 70926 h 3677726"/>
              <a:gd name="connsiteX14" fmla="*/ 1117600 w 9303306"/>
              <a:gd name="connsiteY14" fmla="*/ 7426 h 3677726"/>
              <a:gd name="connsiteX15" fmla="*/ 1358900 w 9303306"/>
              <a:gd name="connsiteY15" fmla="*/ 20126 h 3677726"/>
              <a:gd name="connsiteX16" fmla="*/ 1397000 w 9303306"/>
              <a:gd name="connsiteY16" fmla="*/ 45526 h 3677726"/>
              <a:gd name="connsiteX17" fmla="*/ 1498600 w 9303306"/>
              <a:gd name="connsiteY17" fmla="*/ 20126 h 3677726"/>
              <a:gd name="connsiteX18" fmla="*/ 1663700 w 9303306"/>
              <a:gd name="connsiteY18" fmla="*/ 32826 h 3677726"/>
              <a:gd name="connsiteX19" fmla="*/ 1993900 w 9303306"/>
              <a:gd name="connsiteY19" fmla="*/ 7426 h 3677726"/>
              <a:gd name="connsiteX20" fmla="*/ 2032000 w 9303306"/>
              <a:gd name="connsiteY20" fmla="*/ 45526 h 3677726"/>
              <a:gd name="connsiteX21" fmla="*/ 2108200 w 9303306"/>
              <a:gd name="connsiteY21" fmla="*/ 58226 h 3677726"/>
              <a:gd name="connsiteX22" fmla="*/ 2120900 w 9303306"/>
              <a:gd name="connsiteY22" fmla="*/ 109026 h 3677726"/>
              <a:gd name="connsiteX23" fmla="*/ 2171700 w 9303306"/>
              <a:gd name="connsiteY23" fmla="*/ 96326 h 3677726"/>
              <a:gd name="connsiteX24" fmla="*/ 2247900 w 9303306"/>
              <a:gd name="connsiteY24" fmla="*/ 83626 h 3677726"/>
              <a:gd name="connsiteX25" fmla="*/ 2324100 w 9303306"/>
              <a:gd name="connsiteY25" fmla="*/ 45526 h 3677726"/>
              <a:gd name="connsiteX26" fmla="*/ 2374900 w 9303306"/>
              <a:gd name="connsiteY26" fmla="*/ 32826 h 3677726"/>
              <a:gd name="connsiteX27" fmla="*/ 2413000 w 9303306"/>
              <a:gd name="connsiteY27" fmla="*/ 20126 h 3677726"/>
              <a:gd name="connsiteX28" fmla="*/ 2590800 w 9303306"/>
              <a:gd name="connsiteY28" fmla="*/ 83626 h 3677726"/>
              <a:gd name="connsiteX29" fmla="*/ 2616200 w 9303306"/>
              <a:gd name="connsiteY29" fmla="*/ 121726 h 3677726"/>
              <a:gd name="connsiteX30" fmla="*/ 2641600 w 9303306"/>
              <a:gd name="connsiteY30" fmla="*/ 172526 h 3677726"/>
              <a:gd name="connsiteX31" fmla="*/ 2654300 w 9303306"/>
              <a:gd name="connsiteY31" fmla="*/ 210626 h 3677726"/>
              <a:gd name="connsiteX32" fmla="*/ 2730500 w 9303306"/>
              <a:gd name="connsiteY32" fmla="*/ 248726 h 3677726"/>
              <a:gd name="connsiteX33" fmla="*/ 2959100 w 9303306"/>
              <a:gd name="connsiteY33" fmla="*/ 236026 h 3677726"/>
              <a:gd name="connsiteX34" fmla="*/ 3009900 w 9303306"/>
              <a:gd name="connsiteY34" fmla="*/ 210626 h 3677726"/>
              <a:gd name="connsiteX35" fmla="*/ 3048000 w 9303306"/>
              <a:gd name="connsiteY35" fmla="*/ 197926 h 3677726"/>
              <a:gd name="connsiteX36" fmla="*/ 3111500 w 9303306"/>
              <a:gd name="connsiteY36" fmla="*/ 172526 h 3677726"/>
              <a:gd name="connsiteX37" fmla="*/ 3225800 w 9303306"/>
              <a:gd name="connsiteY37" fmla="*/ 45526 h 3677726"/>
              <a:gd name="connsiteX38" fmla="*/ 3340100 w 9303306"/>
              <a:gd name="connsiteY38" fmla="*/ 83626 h 3677726"/>
              <a:gd name="connsiteX39" fmla="*/ 3378200 w 9303306"/>
              <a:gd name="connsiteY39" fmla="*/ 96326 h 3677726"/>
              <a:gd name="connsiteX40" fmla="*/ 3733800 w 9303306"/>
              <a:gd name="connsiteY40" fmla="*/ 109026 h 3677726"/>
              <a:gd name="connsiteX41" fmla="*/ 3797300 w 9303306"/>
              <a:gd name="connsiteY41" fmla="*/ 121726 h 3677726"/>
              <a:gd name="connsiteX42" fmla="*/ 3835400 w 9303306"/>
              <a:gd name="connsiteY42" fmla="*/ 147126 h 3677726"/>
              <a:gd name="connsiteX43" fmla="*/ 3911600 w 9303306"/>
              <a:gd name="connsiteY43" fmla="*/ 134426 h 3677726"/>
              <a:gd name="connsiteX44" fmla="*/ 3949700 w 9303306"/>
              <a:gd name="connsiteY44" fmla="*/ 109026 h 3677726"/>
              <a:gd name="connsiteX45" fmla="*/ 4051300 w 9303306"/>
              <a:gd name="connsiteY45" fmla="*/ 70926 h 3677726"/>
              <a:gd name="connsiteX46" fmla="*/ 4076700 w 9303306"/>
              <a:gd name="connsiteY46" fmla="*/ 7426 h 3677726"/>
              <a:gd name="connsiteX47" fmla="*/ 4089400 w 9303306"/>
              <a:gd name="connsiteY47" fmla="*/ 45526 h 3677726"/>
              <a:gd name="connsiteX48" fmla="*/ 4114800 w 9303306"/>
              <a:gd name="connsiteY48" fmla="*/ 197926 h 3677726"/>
              <a:gd name="connsiteX49" fmla="*/ 4152900 w 9303306"/>
              <a:gd name="connsiteY49" fmla="*/ 185226 h 3677726"/>
              <a:gd name="connsiteX50" fmla="*/ 4267200 w 9303306"/>
              <a:gd name="connsiteY50" fmla="*/ 159826 h 3677726"/>
              <a:gd name="connsiteX51" fmla="*/ 4305300 w 9303306"/>
              <a:gd name="connsiteY51" fmla="*/ 134426 h 3677726"/>
              <a:gd name="connsiteX52" fmla="*/ 4343400 w 9303306"/>
              <a:gd name="connsiteY52" fmla="*/ 147126 h 3677726"/>
              <a:gd name="connsiteX53" fmla="*/ 4419600 w 9303306"/>
              <a:gd name="connsiteY53" fmla="*/ 185226 h 3677726"/>
              <a:gd name="connsiteX54" fmla="*/ 4813300 w 9303306"/>
              <a:gd name="connsiteY54" fmla="*/ 197926 h 3677726"/>
              <a:gd name="connsiteX55" fmla="*/ 4914900 w 9303306"/>
              <a:gd name="connsiteY55" fmla="*/ 286826 h 3677726"/>
              <a:gd name="connsiteX56" fmla="*/ 4914900 w 9303306"/>
              <a:gd name="connsiteY56" fmla="*/ 286826 h 3677726"/>
              <a:gd name="connsiteX57" fmla="*/ 5118100 w 9303306"/>
              <a:gd name="connsiteY57" fmla="*/ 337626 h 3677726"/>
              <a:gd name="connsiteX58" fmla="*/ 5245100 w 9303306"/>
              <a:gd name="connsiteY58" fmla="*/ 350326 h 3677726"/>
              <a:gd name="connsiteX59" fmla="*/ 5334000 w 9303306"/>
              <a:gd name="connsiteY59" fmla="*/ 363026 h 3677726"/>
              <a:gd name="connsiteX60" fmla="*/ 5372100 w 9303306"/>
              <a:gd name="connsiteY60" fmla="*/ 388426 h 3677726"/>
              <a:gd name="connsiteX61" fmla="*/ 5410200 w 9303306"/>
              <a:gd name="connsiteY61" fmla="*/ 401126 h 3677726"/>
              <a:gd name="connsiteX62" fmla="*/ 5740400 w 9303306"/>
              <a:gd name="connsiteY62" fmla="*/ 413826 h 3677726"/>
              <a:gd name="connsiteX63" fmla="*/ 5791200 w 9303306"/>
              <a:gd name="connsiteY63" fmla="*/ 490026 h 3677726"/>
              <a:gd name="connsiteX64" fmla="*/ 5816600 w 9303306"/>
              <a:gd name="connsiteY64" fmla="*/ 528126 h 3677726"/>
              <a:gd name="connsiteX65" fmla="*/ 5829300 w 9303306"/>
              <a:gd name="connsiteY65" fmla="*/ 566226 h 3677726"/>
              <a:gd name="connsiteX66" fmla="*/ 5867400 w 9303306"/>
              <a:gd name="connsiteY66" fmla="*/ 591626 h 3677726"/>
              <a:gd name="connsiteX67" fmla="*/ 5943600 w 9303306"/>
              <a:gd name="connsiteY67" fmla="*/ 655126 h 3677726"/>
              <a:gd name="connsiteX68" fmla="*/ 6057900 w 9303306"/>
              <a:gd name="connsiteY68" fmla="*/ 642426 h 3677726"/>
              <a:gd name="connsiteX69" fmla="*/ 6096000 w 9303306"/>
              <a:gd name="connsiteY69" fmla="*/ 617026 h 3677726"/>
              <a:gd name="connsiteX70" fmla="*/ 6172200 w 9303306"/>
              <a:gd name="connsiteY70" fmla="*/ 591626 h 3677726"/>
              <a:gd name="connsiteX71" fmla="*/ 6235700 w 9303306"/>
              <a:gd name="connsiteY71" fmla="*/ 566226 h 3677726"/>
              <a:gd name="connsiteX72" fmla="*/ 6311900 w 9303306"/>
              <a:gd name="connsiteY72" fmla="*/ 540826 h 3677726"/>
              <a:gd name="connsiteX73" fmla="*/ 6350000 w 9303306"/>
              <a:gd name="connsiteY73" fmla="*/ 515426 h 3677726"/>
              <a:gd name="connsiteX74" fmla="*/ 6464300 w 9303306"/>
              <a:gd name="connsiteY74" fmla="*/ 502726 h 3677726"/>
              <a:gd name="connsiteX75" fmla="*/ 6489700 w 9303306"/>
              <a:gd name="connsiteY75" fmla="*/ 464626 h 3677726"/>
              <a:gd name="connsiteX76" fmla="*/ 6680200 w 9303306"/>
              <a:gd name="connsiteY76" fmla="*/ 413826 h 3677726"/>
              <a:gd name="connsiteX77" fmla="*/ 6718300 w 9303306"/>
              <a:gd name="connsiteY77" fmla="*/ 401126 h 3677726"/>
              <a:gd name="connsiteX78" fmla="*/ 6807200 w 9303306"/>
              <a:gd name="connsiteY78" fmla="*/ 375726 h 3677726"/>
              <a:gd name="connsiteX79" fmla="*/ 7162800 w 9303306"/>
              <a:gd name="connsiteY79" fmla="*/ 388426 h 3677726"/>
              <a:gd name="connsiteX80" fmla="*/ 7200900 w 9303306"/>
              <a:gd name="connsiteY80" fmla="*/ 401126 h 3677726"/>
              <a:gd name="connsiteX81" fmla="*/ 7264400 w 9303306"/>
              <a:gd name="connsiteY81" fmla="*/ 413826 h 3677726"/>
              <a:gd name="connsiteX82" fmla="*/ 7340600 w 9303306"/>
              <a:gd name="connsiteY82" fmla="*/ 464626 h 3677726"/>
              <a:gd name="connsiteX83" fmla="*/ 7378700 w 9303306"/>
              <a:gd name="connsiteY83" fmla="*/ 490026 h 3677726"/>
              <a:gd name="connsiteX84" fmla="*/ 7442200 w 9303306"/>
              <a:gd name="connsiteY84" fmla="*/ 502726 h 3677726"/>
              <a:gd name="connsiteX85" fmla="*/ 7556500 w 9303306"/>
              <a:gd name="connsiteY85" fmla="*/ 515426 h 3677726"/>
              <a:gd name="connsiteX86" fmla="*/ 7708900 w 9303306"/>
              <a:gd name="connsiteY86" fmla="*/ 502726 h 3677726"/>
              <a:gd name="connsiteX87" fmla="*/ 7734300 w 9303306"/>
              <a:gd name="connsiteY87" fmla="*/ 540826 h 3677726"/>
              <a:gd name="connsiteX88" fmla="*/ 7823200 w 9303306"/>
              <a:gd name="connsiteY88" fmla="*/ 604326 h 3677726"/>
              <a:gd name="connsiteX89" fmla="*/ 7886700 w 9303306"/>
              <a:gd name="connsiteY89" fmla="*/ 591626 h 3677726"/>
              <a:gd name="connsiteX90" fmla="*/ 7937500 w 9303306"/>
              <a:gd name="connsiteY90" fmla="*/ 578926 h 3677726"/>
              <a:gd name="connsiteX91" fmla="*/ 8013700 w 9303306"/>
              <a:gd name="connsiteY91" fmla="*/ 617026 h 3677726"/>
              <a:gd name="connsiteX92" fmla="*/ 8039100 w 9303306"/>
              <a:gd name="connsiteY92" fmla="*/ 667826 h 3677726"/>
              <a:gd name="connsiteX93" fmla="*/ 8128000 w 9303306"/>
              <a:gd name="connsiteY93" fmla="*/ 693226 h 3677726"/>
              <a:gd name="connsiteX94" fmla="*/ 8636000 w 9303306"/>
              <a:gd name="connsiteY94" fmla="*/ 693226 h 3677726"/>
              <a:gd name="connsiteX95" fmla="*/ 8661400 w 9303306"/>
              <a:gd name="connsiteY95" fmla="*/ 731326 h 3677726"/>
              <a:gd name="connsiteX96" fmla="*/ 9004300 w 9303306"/>
              <a:gd name="connsiteY96" fmla="*/ 769426 h 3677726"/>
              <a:gd name="connsiteX97" fmla="*/ 9055100 w 9303306"/>
              <a:gd name="connsiteY97" fmla="*/ 845626 h 3677726"/>
              <a:gd name="connsiteX98" fmla="*/ 9105900 w 9303306"/>
              <a:gd name="connsiteY98" fmla="*/ 858326 h 3677726"/>
              <a:gd name="connsiteX99" fmla="*/ 9194800 w 9303306"/>
              <a:gd name="connsiteY99" fmla="*/ 909126 h 3677726"/>
              <a:gd name="connsiteX100" fmla="*/ 9182100 w 9303306"/>
              <a:gd name="connsiteY100" fmla="*/ 1023426 h 3677726"/>
              <a:gd name="connsiteX101" fmla="*/ 9194800 w 9303306"/>
              <a:gd name="connsiteY101" fmla="*/ 1061526 h 3677726"/>
              <a:gd name="connsiteX102" fmla="*/ 9194800 w 9303306"/>
              <a:gd name="connsiteY102" fmla="*/ 1213926 h 3677726"/>
              <a:gd name="connsiteX103" fmla="*/ 9182100 w 9303306"/>
              <a:gd name="connsiteY103" fmla="*/ 1290126 h 3677726"/>
              <a:gd name="connsiteX104" fmla="*/ 9220200 w 9303306"/>
              <a:gd name="connsiteY104" fmla="*/ 1379026 h 3677726"/>
              <a:gd name="connsiteX105" fmla="*/ 9245600 w 9303306"/>
              <a:gd name="connsiteY105" fmla="*/ 1442526 h 3677726"/>
              <a:gd name="connsiteX106" fmla="*/ 9245600 w 9303306"/>
              <a:gd name="connsiteY106" fmla="*/ 1607626 h 3677726"/>
              <a:gd name="connsiteX107" fmla="*/ 9207500 w 9303306"/>
              <a:gd name="connsiteY107" fmla="*/ 1950526 h 3677726"/>
              <a:gd name="connsiteX108" fmla="*/ 9232900 w 9303306"/>
              <a:gd name="connsiteY108" fmla="*/ 2268026 h 3677726"/>
              <a:gd name="connsiteX109" fmla="*/ 9207500 w 9303306"/>
              <a:gd name="connsiteY109" fmla="*/ 2306126 h 3677726"/>
              <a:gd name="connsiteX110" fmla="*/ 9258300 w 9303306"/>
              <a:gd name="connsiteY110" fmla="*/ 2661726 h 3677726"/>
              <a:gd name="connsiteX111" fmla="*/ 9271000 w 9303306"/>
              <a:gd name="connsiteY111" fmla="*/ 2877626 h 3677726"/>
              <a:gd name="connsiteX112" fmla="*/ 9296400 w 9303306"/>
              <a:gd name="connsiteY112" fmla="*/ 2915726 h 3677726"/>
              <a:gd name="connsiteX113" fmla="*/ 9271000 w 9303306"/>
              <a:gd name="connsiteY113" fmla="*/ 3106226 h 3677726"/>
              <a:gd name="connsiteX114" fmla="*/ 9258300 w 9303306"/>
              <a:gd name="connsiteY114" fmla="*/ 3195126 h 3677726"/>
              <a:gd name="connsiteX115" fmla="*/ 9271000 w 9303306"/>
              <a:gd name="connsiteY115" fmla="*/ 3233226 h 3677726"/>
              <a:gd name="connsiteX116" fmla="*/ 9207500 w 9303306"/>
              <a:gd name="connsiteY116" fmla="*/ 3347526 h 3677726"/>
              <a:gd name="connsiteX117" fmla="*/ 9182100 w 9303306"/>
              <a:gd name="connsiteY117" fmla="*/ 3436426 h 3677726"/>
              <a:gd name="connsiteX118" fmla="*/ 9169400 w 9303306"/>
              <a:gd name="connsiteY118" fmla="*/ 3474526 h 3677726"/>
              <a:gd name="connsiteX119" fmla="*/ 9144000 w 9303306"/>
              <a:gd name="connsiteY119" fmla="*/ 3588826 h 3677726"/>
              <a:gd name="connsiteX120" fmla="*/ 9118600 w 9303306"/>
              <a:gd name="connsiteY120" fmla="*/ 3626926 h 3677726"/>
              <a:gd name="connsiteX121" fmla="*/ 8966200 w 9303306"/>
              <a:gd name="connsiteY121" fmla="*/ 3677726 h 3677726"/>
              <a:gd name="connsiteX122" fmla="*/ 8928100 w 9303306"/>
              <a:gd name="connsiteY122" fmla="*/ 3665026 h 3677726"/>
              <a:gd name="connsiteX123" fmla="*/ 8902700 w 9303306"/>
              <a:gd name="connsiteY123" fmla="*/ 3588826 h 3677726"/>
              <a:gd name="connsiteX124" fmla="*/ 8597900 w 9303306"/>
              <a:gd name="connsiteY124" fmla="*/ 3576126 h 3677726"/>
              <a:gd name="connsiteX125" fmla="*/ 8534400 w 9303306"/>
              <a:gd name="connsiteY125" fmla="*/ 3461826 h 3677726"/>
              <a:gd name="connsiteX126" fmla="*/ 8521700 w 9303306"/>
              <a:gd name="connsiteY126" fmla="*/ 3411026 h 3677726"/>
              <a:gd name="connsiteX127" fmla="*/ 8293100 w 9303306"/>
              <a:gd name="connsiteY127" fmla="*/ 3398326 h 3677726"/>
              <a:gd name="connsiteX128" fmla="*/ 8102600 w 9303306"/>
              <a:gd name="connsiteY128" fmla="*/ 3372926 h 3677726"/>
              <a:gd name="connsiteX129" fmla="*/ 8077200 w 9303306"/>
              <a:gd name="connsiteY129" fmla="*/ 3334826 h 3677726"/>
              <a:gd name="connsiteX130" fmla="*/ 8051800 w 9303306"/>
              <a:gd name="connsiteY130" fmla="*/ 3233226 h 3677726"/>
              <a:gd name="connsiteX131" fmla="*/ 8026400 w 9303306"/>
              <a:gd name="connsiteY131" fmla="*/ 3182426 h 3677726"/>
              <a:gd name="connsiteX132" fmla="*/ 7950200 w 9303306"/>
              <a:gd name="connsiteY132" fmla="*/ 3144326 h 3677726"/>
              <a:gd name="connsiteX133" fmla="*/ 7835900 w 9303306"/>
              <a:gd name="connsiteY133" fmla="*/ 3157026 h 3677726"/>
              <a:gd name="connsiteX134" fmla="*/ 7683500 w 9303306"/>
              <a:gd name="connsiteY134" fmla="*/ 3182426 h 3677726"/>
              <a:gd name="connsiteX135" fmla="*/ 7569200 w 9303306"/>
              <a:gd name="connsiteY135" fmla="*/ 3157026 h 3677726"/>
              <a:gd name="connsiteX136" fmla="*/ 7505700 w 9303306"/>
              <a:gd name="connsiteY136" fmla="*/ 3169726 h 3677726"/>
              <a:gd name="connsiteX137" fmla="*/ 7429500 w 9303306"/>
              <a:gd name="connsiteY137" fmla="*/ 3182426 h 3677726"/>
              <a:gd name="connsiteX138" fmla="*/ 7404100 w 9303306"/>
              <a:gd name="connsiteY138" fmla="*/ 3144326 h 3677726"/>
              <a:gd name="connsiteX139" fmla="*/ 7200900 w 9303306"/>
              <a:gd name="connsiteY139" fmla="*/ 3106226 h 3677726"/>
              <a:gd name="connsiteX140" fmla="*/ 7162800 w 9303306"/>
              <a:gd name="connsiteY140" fmla="*/ 3118926 h 3677726"/>
              <a:gd name="connsiteX141" fmla="*/ 7150100 w 9303306"/>
              <a:gd name="connsiteY141" fmla="*/ 3157026 h 3677726"/>
              <a:gd name="connsiteX142" fmla="*/ 7124700 w 9303306"/>
              <a:gd name="connsiteY142" fmla="*/ 3195126 h 3677726"/>
              <a:gd name="connsiteX143" fmla="*/ 7061200 w 9303306"/>
              <a:gd name="connsiteY143" fmla="*/ 3131626 h 3677726"/>
              <a:gd name="connsiteX144" fmla="*/ 6972300 w 9303306"/>
              <a:gd name="connsiteY144" fmla="*/ 3157026 h 3677726"/>
              <a:gd name="connsiteX145" fmla="*/ 6921500 w 9303306"/>
              <a:gd name="connsiteY145" fmla="*/ 3169726 h 3677726"/>
              <a:gd name="connsiteX146" fmla="*/ 6769100 w 9303306"/>
              <a:gd name="connsiteY146" fmla="*/ 3169726 h 3677726"/>
              <a:gd name="connsiteX147" fmla="*/ 6680200 w 9303306"/>
              <a:gd name="connsiteY147" fmla="*/ 3157026 h 3677726"/>
              <a:gd name="connsiteX148" fmla="*/ 6591300 w 9303306"/>
              <a:gd name="connsiteY148" fmla="*/ 3157026 h 3677726"/>
              <a:gd name="connsiteX149" fmla="*/ 6388100 w 9303306"/>
              <a:gd name="connsiteY149" fmla="*/ 3118926 h 3677726"/>
              <a:gd name="connsiteX150" fmla="*/ 6375400 w 9303306"/>
              <a:gd name="connsiteY150" fmla="*/ 3080826 h 3677726"/>
              <a:gd name="connsiteX151" fmla="*/ 6337300 w 9303306"/>
              <a:gd name="connsiteY151" fmla="*/ 3068126 h 3677726"/>
              <a:gd name="connsiteX152" fmla="*/ 6248400 w 9303306"/>
              <a:gd name="connsiteY152" fmla="*/ 3055426 h 3677726"/>
              <a:gd name="connsiteX153" fmla="*/ 6235700 w 9303306"/>
              <a:gd name="connsiteY153" fmla="*/ 3017326 h 3677726"/>
              <a:gd name="connsiteX154" fmla="*/ 6223000 w 9303306"/>
              <a:gd name="connsiteY154" fmla="*/ 2966526 h 3677726"/>
              <a:gd name="connsiteX155" fmla="*/ 6070600 w 9303306"/>
              <a:gd name="connsiteY155" fmla="*/ 2953826 h 3677726"/>
              <a:gd name="connsiteX156" fmla="*/ 5892800 w 9303306"/>
              <a:gd name="connsiteY156" fmla="*/ 2941126 h 3677726"/>
              <a:gd name="connsiteX157" fmla="*/ 5803900 w 9303306"/>
              <a:gd name="connsiteY157" fmla="*/ 2991926 h 3677726"/>
              <a:gd name="connsiteX158" fmla="*/ 5765800 w 9303306"/>
              <a:gd name="connsiteY158" fmla="*/ 3017326 h 3677726"/>
              <a:gd name="connsiteX159" fmla="*/ 5715000 w 9303306"/>
              <a:gd name="connsiteY159" fmla="*/ 2991926 h 3677726"/>
              <a:gd name="connsiteX160" fmla="*/ 5664200 w 9303306"/>
              <a:gd name="connsiteY160" fmla="*/ 2877626 h 3677726"/>
              <a:gd name="connsiteX161" fmla="*/ 5613400 w 9303306"/>
              <a:gd name="connsiteY161" fmla="*/ 2890326 h 3677726"/>
              <a:gd name="connsiteX162" fmla="*/ 5588000 w 9303306"/>
              <a:gd name="connsiteY162" fmla="*/ 2928426 h 3677726"/>
              <a:gd name="connsiteX163" fmla="*/ 5422900 w 9303306"/>
              <a:gd name="connsiteY163" fmla="*/ 2903026 h 3677726"/>
              <a:gd name="connsiteX164" fmla="*/ 5410200 w 9303306"/>
              <a:gd name="connsiteY164" fmla="*/ 2864926 h 3677726"/>
              <a:gd name="connsiteX165" fmla="*/ 5283200 w 9303306"/>
              <a:gd name="connsiteY165" fmla="*/ 2826826 h 3677726"/>
              <a:gd name="connsiteX166" fmla="*/ 5207000 w 9303306"/>
              <a:gd name="connsiteY166" fmla="*/ 2801426 h 3677726"/>
              <a:gd name="connsiteX167" fmla="*/ 5130800 w 9303306"/>
              <a:gd name="connsiteY167" fmla="*/ 2699826 h 3677726"/>
              <a:gd name="connsiteX168" fmla="*/ 5092700 w 9303306"/>
              <a:gd name="connsiteY168" fmla="*/ 2674426 h 3677726"/>
              <a:gd name="connsiteX169" fmla="*/ 5080000 w 9303306"/>
              <a:gd name="connsiteY169" fmla="*/ 2712526 h 3677726"/>
              <a:gd name="connsiteX170" fmla="*/ 5003800 w 9303306"/>
              <a:gd name="connsiteY170" fmla="*/ 2750626 h 3677726"/>
              <a:gd name="connsiteX171" fmla="*/ 4953000 w 9303306"/>
              <a:gd name="connsiteY171" fmla="*/ 2788726 h 3677726"/>
              <a:gd name="connsiteX172" fmla="*/ 4902200 w 9303306"/>
              <a:gd name="connsiteY172" fmla="*/ 2839526 h 3677726"/>
              <a:gd name="connsiteX173" fmla="*/ 4826000 w 9303306"/>
              <a:gd name="connsiteY173" fmla="*/ 2814126 h 3677726"/>
              <a:gd name="connsiteX174" fmla="*/ 4787900 w 9303306"/>
              <a:gd name="connsiteY174" fmla="*/ 2776026 h 3677726"/>
              <a:gd name="connsiteX175" fmla="*/ 4749800 w 9303306"/>
              <a:gd name="connsiteY175" fmla="*/ 2763326 h 3677726"/>
              <a:gd name="connsiteX176" fmla="*/ 4584700 w 9303306"/>
              <a:gd name="connsiteY176" fmla="*/ 2750626 h 3677726"/>
              <a:gd name="connsiteX177" fmla="*/ 4546600 w 9303306"/>
              <a:gd name="connsiteY177" fmla="*/ 2699826 h 3677726"/>
              <a:gd name="connsiteX178" fmla="*/ 4533900 w 9303306"/>
              <a:gd name="connsiteY178" fmla="*/ 2661726 h 3677726"/>
              <a:gd name="connsiteX179" fmla="*/ 4457700 w 9303306"/>
              <a:gd name="connsiteY179" fmla="*/ 2649026 h 3677726"/>
              <a:gd name="connsiteX180" fmla="*/ 4279900 w 9303306"/>
              <a:gd name="connsiteY180" fmla="*/ 2623626 h 3677726"/>
              <a:gd name="connsiteX181" fmla="*/ 4229100 w 9303306"/>
              <a:gd name="connsiteY181" fmla="*/ 2610926 h 3677726"/>
              <a:gd name="connsiteX182" fmla="*/ 4102100 w 9303306"/>
              <a:gd name="connsiteY182" fmla="*/ 2585526 h 3677726"/>
              <a:gd name="connsiteX183" fmla="*/ 4064000 w 9303306"/>
              <a:gd name="connsiteY183" fmla="*/ 2560126 h 3677726"/>
              <a:gd name="connsiteX184" fmla="*/ 4038600 w 9303306"/>
              <a:gd name="connsiteY184" fmla="*/ 2483926 h 3677726"/>
              <a:gd name="connsiteX185" fmla="*/ 3987800 w 9303306"/>
              <a:gd name="connsiteY185" fmla="*/ 2395026 h 3677726"/>
              <a:gd name="connsiteX186" fmla="*/ 4025900 w 9303306"/>
              <a:gd name="connsiteY186" fmla="*/ 2318826 h 3677726"/>
              <a:gd name="connsiteX187" fmla="*/ 4076700 w 9303306"/>
              <a:gd name="connsiteY187" fmla="*/ 2306126 h 3677726"/>
              <a:gd name="connsiteX188" fmla="*/ 4114800 w 9303306"/>
              <a:gd name="connsiteY188" fmla="*/ 2255326 h 3677726"/>
              <a:gd name="connsiteX189" fmla="*/ 4152900 w 9303306"/>
              <a:gd name="connsiteY189" fmla="*/ 2242626 h 3677726"/>
              <a:gd name="connsiteX190" fmla="*/ 4191000 w 9303306"/>
              <a:gd name="connsiteY190" fmla="*/ 2204526 h 3677726"/>
              <a:gd name="connsiteX191" fmla="*/ 4178300 w 9303306"/>
              <a:gd name="connsiteY191" fmla="*/ 2153726 h 3677726"/>
              <a:gd name="connsiteX192" fmla="*/ 4140200 w 9303306"/>
              <a:gd name="connsiteY192" fmla="*/ 2128326 h 3677726"/>
              <a:gd name="connsiteX193" fmla="*/ 4089400 w 9303306"/>
              <a:gd name="connsiteY193" fmla="*/ 2090226 h 3677726"/>
              <a:gd name="connsiteX194" fmla="*/ 3860800 w 9303306"/>
              <a:gd name="connsiteY194" fmla="*/ 2102926 h 3677726"/>
              <a:gd name="connsiteX195" fmla="*/ 3784600 w 9303306"/>
              <a:gd name="connsiteY195" fmla="*/ 2077526 h 3677726"/>
              <a:gd name="connsiteX196" fmla="*/ 3733800 w 9303306"/>
              <a:gd name="connsiteY196" fmla="*/ 2090226 h 3677726"/>
              <a:gd name="connsiteX197" fmla="*/ 3721100 w 9303306"/>
              <a:gd name="connsiteY197" fmla="*/ 2128326 h 3677726"/>
              <a:gd name="connsiteX198" fmla="*/ 3708400 w 9303306"/>
              <a:gd name="connsiteY198" fmla="*/ 2191826 h 3677726"/>
              <a:gd name="connsiteX199" fmla="*/ 3657600 w 9303306"/>
              <a:gd name="connsiteY199" fmla="*/ 2204526 h 3677726"/>
              <a:gd name="connsiteX200" fmla="*/ 3606800 w 9303306"/>
              <a:gd name="connsiteY200" fmla="*/ 2229926 h 3677726"/>
              <a:gd name="connsiteX201" fmla="*/ 3543300 w 9303306"/>
              <a:gd name="connsiteY201" fmla="*/ 2242626 h 3677726"/>
              <a:gd name="connsiteX202" fmla="*/ 3492500 w 9303306"/>
              <a:gd name="connsiteY202" fmla="*/ 2255326 h 3677726"/>
              <a:gd name="connsiteX203" fmla="*/ 3441700 w 9303306"/>
              <a:gd name="connsiteY203" fmla="*/ 2293426 h 3677726"/>
              <a:gd name="connsiteX204" fmla="*/ 3403600 w 9303306"/>
              <a:gd name="connsiteY204" fmla="*/ 2318826 h 3677726"/>
              <a:gd name="connsiteX205" fmla="*/ 3378200 w 9303306"/>
              <a:gd name="connsiteY205" fmla="*/ 2356926 h 3677726"/>
              <a:gd name="connsiteX206" fmla="*/ 3327400 w 9303306"/>
              <a:gd name="connsiteY206" fmla="*/ 2369626 h 3677726"/>
              <a:gd name="connsiteX207" fmla="*/ 3175000 w 9303306"/>
              <a:gd name="connsiteY207" fmla="*/ 2382326 h 3677726"/>
              <a:gd name="connsiteX208" fmla="*/ 3111500 w 9303306"/>
              <a:gd name="connsiteY208" fmla="*/ 2395026 h 3677726"/>
              <a:gd name="connsiteX209" fmla="*/ 3136900 w 9303306"/>
              <a:gd name="connsiteY209" fmla="*/ 2433126 h 3677726"/>
              <a:gd name="connsiteX210" fmla="*/ 2654300 w 9303306"/>
              <a:gd name="connsiteY210" fmla="*/ 2420426 h 3677726"/>
              <a:gd name="connsiteX211" fmla="*/ 2590800 w 9303306"/>
              <a:gd name="connsiteY211" fmla="*/ 2395026 h 3677726"/>
              <a:gd name="connsiteX212" fmla="*/ 2489200 w 9303306"/>
              <a:gd name="connsiteY212" fmla="*/ 2382326 h 3677726"/>
              <a:gd name="connsiteX213" fmla="*/ 2400300 w 9303306"/>
              <a:gd name="connsiteY213" fmla="*/ 2356926 h 3677726"/>
              <a:gd name="connsiteX214" fmla="*/ 2273300 w 9303306"/>
              <a:gd name="connsiteY214" fmla="*/ 2369626 h 3677726"/>
              <a:gd name="connsiteX215" fmla="*/ 2146300 w 9303306"/>
              <a:gd name="connsiteY215" fmla="*/ 2356926 h 3677726"/>
              <a:gd name="connsiteX216" fmla="*/ 2095500 w 9303306"/>
              <a:gd name="connsiteY216" fmla="*/ 2331526 h 3677726"/>
              <a:gd name="connsiteX217" fmla="*/ 1905000 w 9303306"/>
              <a:gd name="connsiteY217" fmla="*/ 2382326 h 3677726"/>
              <a:gd name="connsiteX218" fmla="*/ 1587500 w 9303306"/>
              <a:gd name="connsiteY218" fmla="*/ 2356926 h 3677726"/>
              <a:gd name="connsiteX219" fmla="*/ 1498600 w 9303306"/>
              <a:gd name="connsiteY219" fmla="*/ 2356926 h 3677726"/>
              <a:gd name="connsiteX220" fmla="*/ 1384300 w 9303306"/>
              <a:gd name="connsiteY220" fmla="*/ 2344226 h 3677726"/>
              <a:gd name="connsiteX221" fmla="*/ 1282700 w 9303306"/>
              <a:gd name="connsiteY221" fmla="*/ 2318826 h 3677726"/>
              <a:gd name="connsiteX222" fmla="*/ 1143000 w 9303306"/>
              <a:gd name="connsiteY222" fmla="*/ 2306126 h 3677726"/>
              <a:gd name="connsiteX223" fmla="*/ 1066800 w 9303306"/>
              <a:gd name="connsiteY223" fmla="*/ 2293426 h 3677726"/>
              <a:gd name="connsiteX224" fmla="*/ 1079500 w 9303306"/>
              <a:gd name="connsiteY224" fmla="*/ 2191826 h 3677726"/>
              <a:gd name="connsiteX225" fmla="*/ 1092200 w 9303306"/>
              <a:gd name="connsiteY225" fmla="*/ 2128326 h 3677726"/>
              <a:gd name="connsiteX226" fmla="*/ 1168400 w 9303306"/>
              <a:gd name="connsiteY226" fmla="*/ 2102926 h 3677726"/>
              <a:gd name="connsiteX227" fmla="*/ 1193800 w 9303306"/>
              <a:gd name="connsiteY227" fmla="*/ 2052126 h 3677726"/>
              <a:gd name="connsiteX228" fmla="*/ 1257300 w 9303306"/>
              <a:gd name="connsiteY228" fmla="*/ 2039426 h 3677726"/>
              <a:gd name="connsiteX229" fmla="*/ 1384300 w 9303306"/>
              <a:gd name="connsiteY229" fmla="*/ 2014026 h 3677726"/>
              <a:gd name="connsiteX230" fmla="*/ 1168400 w 9303306"/>
              <a:gd name="connsiteY230" fmla="*/ 2014026 h 3677726"/>
              <a:gd name="connsiteX231" fmla="*/ 1104900 w 9303306"/>
              <a:gd name="connsiteY231" fmla="*/ 2001326 h 3677726"/>
              <a:gd name="connsiteX232" fmla="*/ 1028700 w 9303306"/>
              <a:gd name="connsiteY232" fmla="*/ 1975926 h 3677726"/>
              <a:gd name="connsiteX233" fmla="*/ 965200 w 9303306"/>
              <a:gd name="connsiteY233" fmla="*/ 2039426 h 3677726"/>
              <a:gd name="connsiteX234" fmla="*/ 863600 w 9303306"/>
              <a:gd name="connsiteY234" fmla="*/ 2077526 h 3677726"/>
              <a:gd name="connsiteX235" fmla="*/ 787400 w 9303306"/>
              <a:gd name="connsiteY235" fmla="*/ 2090226 h 3677726"/>
              <a:gd name="connsiteX236" fmla="*/ 736600 w 9303306"/>
              <a:gd name="connsiteY236" fmla="*/ 2102926 h 3677726"/>
              <a:gd name="connsiteX237" fmla="*/ 495300 w 9303306"/>
              <a:gd name="connsiteY237" fmla="*/ 2115626 h 3677726"/>
              <a:gd name="connsiteX238" fmla="*/ 355600 w 9303306"/>
              <a:gd name="connsiteY238" fmla="*/ 2128326 h 3677726"/>
              <a:gd name="connsiteX239" fmla="*/ 228600 w 9303306"/>
              <a:gd name="connsiteY239" fmla="*/ 2115626 h 3677726"/>
              <a:gd name="connsiteX240" fmla="*/ 190500 w 9303306"/>
              <a:gd name="connsiteY240" fmla="*/ 2102926 h 3677726"/>
              <a:gd name="connsiteX241" fmla="*/ 76200 w 9303306"/>
              <a:gd name="connsiteY241" fmla="*/ 2077526 h 3677726"/>
              <a:gd name="connsiteX242" fmla="*/ 0 w 9303306"/>
              <a:gd name="connsiteY242" fmla="*/ 2052126 h 3677726"/>
              <a:gd name="connsiteX243" fmla="*/ 50800 w 9303306"/>
              <a:gd name="connsiteY243" fmla="*/ 2026726 h 3677726"/>
              <a:gd name="connsiteX244" fmla="*/ 50800 w 9303306"/>
              <a:gd name="connsiteY244" fmla="*/ 1747326 h 3677726"/>
              <a:gd name="connsiteX245" fmla="*/ 38100 w 9303306"/>
              <a:gd name="connsiteY245" fmla="*/ 1404426 h 3677726"/>
              <a:gd name="connsiteX246" fmla="*/ 50800 w 9303306"/>
              <a:gd name="connsiteY246" fmla="*/ 1366326 h 3677726"/>
              <a:gd name="connsiteX247" fmla="*/ 63500 w 9303306"/>
              <a:gd name="connsiteY247" fmla="*/ 1315526 h 3677726"/>
              <a:gd name="connsiteX248" fmla="*/ 50800 w 9303306"/>
              <a:gd name="connsiteY248" fmla="*/ 1264726 h 3677726"/>
              <a:gd name="connsiteX249" fmla="*/ 101600 w 9303306"/>
              <a:gd name="connsiteY249" fmla="*/ 1048826 h 3677726"/>
              <a:gd name="connsiteX250" fmla="*/ 88900 w 9303306"/>
              <a:gd name="connsiteY250" fmla="*/ 731326 h 3677726"/>
              <a:gd name="connsiteX251" fmla="*/ 63500 w 9303306"/>
              <a:gd name="connsiteY251" fmla="*/ 490026 h 3677726"/>
              <a:gd name="connsiteX252" fmla="*/ 76200 w 9303306"/>
              <a:gd name="connsiteY252" fmla="*/ 451926 h 3677726"/>
              <a:gd name="connsiteX253" fmla="*/ 101600 w 9303306"/>
              <a:gd name="connsiteY253" fmla="*/ 363026 h 3677726"/>
              <a:gd name="connsiteX254" fmla="*/ 114300 w 9303306"/>
              <a:gd name="connsiteY254" fmla="*/ 261426 h 3677726"/>
              <a:gd name="connsiteX255" fmla="*/ 88900 w 9303306"/>
              <a:gd name="connsiteY255" fmla="*/ 185226 h 3677726"/>
              <a:gd name="connsiteX256" fmla="*/ 101600 w 9303306"/>
              <a:gd name="connsiteY256" fmla="*/ 109026 h 3677726"/>
              <a:gd name="connsiteX257" fmla="*/ 76200 w 9303306"/>
              <a:gd name="connsiteY257" fmla="*/ 83626 h 367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9303306" h="3677726">
                <a:moveTo>
                  <a:pt x="76200" y="83626"/>
                </a:moveTo>
                <a:lnTo>
                  <a:pt x="76200" y="83626"/>
                </a:lnTo>
                <a:cubicBezTo>
                  <a:pt x="118533" y="96326"/>
                  <a:pt x="164399" y="100562"/>
                  <a:pt x="203200" y="121726"/>
                </a:cubicBezTo>
                <a:cubicBezTo>
                  <a:pt x="214952" y="128136"/>
                  <a:pt x="209913" y="147852"/>
                  <a:pt x="215900" y="159826"/>
                </a:cubicBezTo>
                <a:cubicBezTo>
                  <a:pt x="222726" y="173478"/>
                  <a:pt x="228880" y="189054"/>
                  <a:pt x="241300" y="197926"/>
                </a:cubicBezTo>
                <a:cubicBezTo>
                  <a:pt x="259851" y="211177"/>
                  <a:pt x="283454" y="215321"/>
                  <a:pt x="304800" y="223326"/>
                </a:cubicBezTo>
                <a:cubicBezTo>
                  <a:pt x="341239" y="236991"/>
                  <a:pt x="353668" y="238718"/>
                  <a:pt x="393700" y="248726"/>
                </a:cubicBezTo>
                <a:cubicBezTo>
                  <a:pt x="423333" y="244493"/>
                  <a:pt x="453247" y="241897"/>
                  <a:pt x="482600" y="236026"/>
                </a:cubicBezTo>
                <a:cubicBezTo>
                  <a:pt x="495727" y="233401"/>
                  <a:pt x="507573" y="225951"/>
                  <a:pt x="520700" y="223326"/>
                </a:cubicBezTo>
                <a:cubicBezTo>
                  <a:pt x="550053" y="217455"/>
                  <a:pt x="579967" y="214859"/>
                  <a:pt x="609600" y="210626"/>
                </a:cubicBezTo>
                <a:cubicBezTo>
                  <a:pt x="630767" y="197926"/>
                  <a:pt x="651522" y="184514"/>
                  <a:pt x="673100" y="172526"/>
                </a:cubicBezTo>
                <a:cubicBezTo>
                  <a:pt x="689650" y="163332"/>
                  <a:pt x="709356" y="159246"/>
                  <a:pt x="723900" y="147126"/>
                </a:cubicBezTo>
                <a:cubicBezTo>
                  <a:pt x="770645" y="108172"/>
                  <a:pt x="722198" y="97373"/>
                  <a:pt x="800100" y="83626"/>
                </a:cubicBezTo>
                <a:cubicBezTo>
                  <a:pt x="854456" y="74034"/>
                  <a:pt x="910167" y="75159"/>
                  <a:pt x="965200" y="70926"/>
                </a:cubicBezTo>
                <a:cubicBezTo>
                  <a:pt x="1093980" y="27999"/>
                  <a:pt x="1046084" y="55103"/>
                  <a:pt x="1117600" y="7426"/>
                </a:cubicBezTo>
                <a:cubicBezTo>
                  <a:pt x="1198033" y="11659"/>
                  <a:pt x="1279094" y="9243"/>
                  <a:pt x="1358900" y="20126"/>
                </a:cubicBezTo>
                <a:cubicBezTo>
                  <a:pt x="1374024" y="22188"/>
                  <a:pt x="1381736" y="45526"/>
                  <a:pt x="1397000" y="45526"/>
                </a:cubicBezTo>
                <a:cubicBezTo>
                  <a:pt x="1431909" y="45526"/>
                  <a:pt x="1498600" y="20126"/>
                  <a:pt x="1498600" y="20126"/>
                </a:cubicBezTo>
                <a:cubicBezTo>
                  <a:pt x="1553633" y="24359"/>
                  <a:pt x="1608504" y="32826"/>
                  <a:pt x="1663700" y="32826"/>
                </a:cubicBezTo>
                <a:cubicBezTo>
                  <a:pt x="1783309" y="32826"/>
                  <a:pt x="1879502" y="20137"/>
                  <a:pt x="1993900" y="7426"/>
                </a:cubicBezTo>
                <a:cubicBezTo>
                  <a:pt x="2006600" y="20126"/>
                  <a:pt x="2015587" y="38232"/>
                  <a:pt x="2032000" y="45526"/>
                </a:cubicBezTo>
                <a:cubicBezTo>
                  <a:pt x="2055531" y="55984"/>
                  <a:pt x="2087246" y="43259"/>
                  <a:pt x="2108200" y="58226"/>
                </a:cubicBezTo>
                <a:cubicBezTo>
                  <a:pt x="2122403" y="68371"/>
                  <a:pt x="2116667" y="92093"/>
                  <a:pt x="2120900" y="109026"/>
                </a:cubicBezTo>
                <a:cubicBezTo>
                  <a:pt x="2137833" y="104793"/>
                  <a:pt x="2154584" y="99749"/>
                  <a:pt x="2171700" y="96326"/>
                </a:cubicBezTo>
                <a:cubicBezTo>
                  <a:pt x="2196950" y="91276"/>
                  <a:pt x="2223471" y="91769"/>
                  <a:pt x="2247900" y="83626"/>
                </a:cubicBezTo>
                <a:cubicBezTo>
                  <a:pt x="2274841" y="74646"/>
                  <a:pt x="2297733" y="56073"/>
                  <a:pt x="2324100" y="45526"/>
                </a:cubicBezTo>
                <a:cubicBezTo>
                  <a:pt x="2340306" y="39044"/>
                  <a:pt x="2358117" y="37621"/>
                  <a:pt x="2374900" y="32826"/>
                </a:cubicBezTo>
                <a:cubicBezTo>
                  <a:pt x="2387772" y="29148"/>
                  <a:pt x="2400300" y="24359"/>
                  <a:pt x="2413000" y="20126"/>
                </a:cubicBezTo>
                <a:cubicBezTo>
                  <a:pt x="2468706" y="131539"/>
                  <a:pt x="2399314" y="28916"/>
                  <a:pt x="2590800" y="83626"/>
                </a:cubicBezTo>
                <a:cubicBezTo>
                  <a:pt x="2605476" y="87819"/>
                  <a:pt x="2608627" y="108474"/>
                  <a:pt x="2616200" y="121726"/>
                </a:cubicBezTo>
                <a:cubicBezTo>
                  <a:pt x="2625593" y="138164"/>
                  <a:pt x="2634142" y="155125"/>
                  <a:pt x="2641600" y="172526"/>
                </a:cubicBezTo>
                <a:cubicBezTo>
                  <a:pt x="2646873" y="184831"/>
                  <a:pt x="2645937" y="200173"/>
                  <a:pt x="2654300" y="210626"/>
                </a:cubicBezTo>
                <a:cubicBezTo>
                  <a:pt x="2672205" y="233007"/>
                  <a:pt x="2705401" y="240360"/>
                  <a:pt x="2730500" y="248726"/>
                </a:cubicBezTo>
                <a:cubicBezTo>
                  <a:pt x="2806700" y="244493"/>
                  <a:pt x="2883482" y="246338"/>
                  <a:pt x="2959100" y="236026"/>
                </a:cubicBezTo>
                <a:cubicBezTo>
                  <a:pt x="2977858" y="233468"/>
                  <a:pt x="2992499" y="218084"/>
                  <a:pt x="3009900" y="210626"/>
                </a:cubicBezTo>
                <a:cubicBezTo>
                  <a:pt x="3022205" y="205353"/>
                  <a:pt x="3035465" y="202626"/>
                  <a:pt x="3048000" y="197926"/>
                </a:cubicBezTo>
                <a:cubicBezTo>
                  <a:pt x="3069346" y="189921"/>
                  <a:pt x="3090333" y="180993"/>
                  <a:pt x="3111500" y="172526"/>
                </a:cubicBezTo>
                <a:cubicBezTo>
                  <a:pt x="3196858" y="58715"/>
                  <a:pt x="3152477" y="94408"/>
                  <a:pt x="3225800" y="45526"/>
                </a:cubicBezTo>
                <a:cubicBezTo>
                  <a:pt x="3292087" y="89717"/>
                  <a:pt x="3237437" y="60812"/>
                  <a:pt x="3340100" y="83626"/>
                </a:cubicBezTo>
                <a:cubicBezTo>
                  <a:pt x="3353168" y="86530"/>
                  <a:pt x="3364841" y="95464"/>
                  <a:pt x="3378200" y="96326"/>
                </a:cubicBezTo>
                <a:cubicBezTo>
                  <a:pt x="3496563" y="103962"/>
                  <a:pt x="3615267" y="104793"/>
                  <a:pt x="3733800" y="109026"/>
                </a:cubicBezTo>
                <a:cubicBezTo>
                  <a:pt x="3754967" y="113259"/>
                  <a:pt x="3777089" y="114147"/>
                  <a:pt x="3797300" y="121726"/>
                </a:cubicBezTo>
                <a:cubicBezTo>
                  <a:pt x="3811592" y="127085"/>
                  <a:pt x="3820230" y="145440"/>
                  <a:pt x="3835400" y="147126"/>
                </a:cubicBezTo>
                <a:cubicBezTo>
                  <a:pt x="3860993" y="149970"/>
                  <a:pt x="3886200" y="138659"/>
                  <a:pt x="3911600" y="134426"/>
                </a:cubicBezTo>
                <a:cubicBezTo>
                  <a:pt x="3924300" y="125959"/>
                  <a:pt x="3936048" y="115852"/>
                  <a:pt x="3949700" y="109026"/>
                </a:cubicBezTo>
                <a:cubicBezTo>
                  <a:pt x="3980072" y="93840"/>
                  <a:pt x="4018325" y="81918"/>
                  <a:pt x="4051300" y="70926"/>
                </a:cubicBezTo>
                <a:cubicBezTo>
                  <a:pt x="4059767" y="49759"/>
                  <a:pt x="4057732" y="20072"/>
                  <a:pt x="4076700" y="7426"/>
                </a:cubicBezTo>
                <a:cubicBezTo>
                  <a:pt x="4087839" y="0"/>
                  <a:pt x="4087199" y="32321"/>
                  <a:pt x="4089400" y="45526"/>
                </a:cubicBezTo>
                <a:cubicBezTo>
                  <a:pt x="4117757" y="215666"/>
                  <a:pt x="4085026" y="108605"/>
                  <a:pt x="4114800" y="197926"/>
                </a:cubicBezTo>
                <a:cubicBezTo>
                  <a:pt x="4127500" y="193693"/>
                  <a:pt x="4140028" y="188904"/>
                  <a:pt x="4152900" y="185226"/>
                </a:cubicBezTo>
                <a:cubicBezTo>
                  <a:pt x="4194749" y="173269"/>
                  <a:pt x="4223552" y="168556"/>
                  <a:pt x="4267200" y="159826"/>
                </a:cubicBezTo>
                <a:cubicBezTo>
                  <a:pt x="4279900" y="151359"/>
                  <a:pt x="4290244" y="136935"/>
                  <a:pt x="4305300" y="134426"/>
                </a:cubicBezTo>
                <a:cubicBezTo>
                  <a:pt x="4318505" y="132225"/>
                  <a:pt x="4331426" y="141139"/>
                  <a:pt x="4343400" y="147126"/>
                </a:cubicBezTo>
                <a:cubicBezTo>
                  <a:pt x="4373937" y="162395"/>
                  <a:pt x="4383422" y="183098"/>
                  <a:pt x="4419600" y="185226"/>
                </a:cubicBezTo>
                <a:cubicBezTo>
                  <a:pt x="4550675" y="192936"/>
                  <a:pt x="4682067" y="193693"/>
                  <a:pt x="4813300" y="197926"/>
                </a:cubicBezTo>
                <a:cubicBezTo>
                  <a:pt x="4893716" y="218030"/>
                  <a:pt x="4854418" y="196103"/>
                  <a:pt x="4914900" y="286826"/>
                </a:cubicBezTo>
                <a:lnTo>
                  <a:pt x="4914900" y="286826"/>
                </a:lnTo>
                <a:cubicBezTo>
                  <a:pt x="5057598" y="334392"/>
                  <a:pt x="4989443" y="319246"/>
                  <a:pt x="5118100" y="337626"/>
                </a:cubicBezTo>
                <a:cubicBezTo>
                  <a:pt x="5191204" y="313258"/>
                  <a:pt x="5130054" y="325673"/>
                  <a:pt x="5245100" y="350326"/>
                </a:cubicBezTo>
                <a:cubicBezTo>
                  <a:pt x="5274370" y="356598"/>
                  <a:pt x="5304367" y="358793"/>
                  <a:pt x="5334000" y="363026"/>
                </a:cubicBezTo>
                <a:cubicBezTo>
                  <a:pt x="5346700" y="371493"/>
                  <a:pt x="5358448" y="381600"/>
                  <a:pt x="5372100" y="388426"/>
                </a:cubicBezTo>
                <a:cubicBezTo>
                  <a:pt x="5384074" y="394413"/>
                  <a:pt x="5396845" y="400205"/>
                  <a:pt x="5410200" y="401126"/>
                </a:cubicBezTo>
                <a:cubicBezTo>
                  <a:pt x="5520087" y="408704"/>
                  <a:pt x="5630333" y="409593"/>
                  <a:pt x="5740400" y="413826"/>
                </a:cubicBezTo>
                <a:lnTo>
                  <a:pt x="5791200" y="490026"/>
                </a:lnTo>
                <a:cubicBezTo>
                  <a:pt x="5799667" y="502726"/>
                  <a:pt x="5811773" y="513646"/>
                  <a:pt x="5816600" y="528126"/>
                </a:cubicBezTo>
                <a:cubicBezTo>
                  <a:pt x="5820833" y="540826"/>
                  <a:pt x="5820937" y="555773"/>
                  <a:pt x="5829300" y="566226"/>
                </a:cubicBezTo>
                <a:cubicBezTo>
                  <a:pt x="5838835" y="578145"/>
                  <a:pt x="5855674" y="581855"/>
                  <a:pt x="5867400" y="591626"/>
                </a:cubicBezTo>
                <a:cubicBezTo>
                  <a:pt x="5965186" y="673114"/>
                  <a:pt x="5849005" y="592063"/>
                  <a:pt x="5943600" y="655126"/>
                </a:cubicBezTo>
                <a:cubicBezTo>
                  <a:pt x="5981700" y="650893"/>
                  <a:pt x="6020710" y="651723"/>
                  <a:pt x="6057900" y="642426"/>
                </a:cubicBezTo>
                <a:cubicBezTo>
                  <a:pt x="6072708" y="638724"/>
                  <a:pt x="6082052" y="623225"/>
                  <a:pt x="6096000" y="617026"/>
                </a:cubicBezTo>
                <a:cubicBezTo>
                  <a:pt x="6120466" y="606152"/>
                  <a:pt x="6147038" y="600776"/>
                  <a:pt x="6172200" y="591626"/>
                </a:cubicBezTo>
                <a:cubicBezTo>
                  <a:pt x="6193625" y="583835"/>
                  <a:pt x="6214275" y="574017"/>
                  <a:pt x="6235700" y="566226"/>
                </a:cubicBezTo>
                <a:cubicBezTo>
                  <a:pt x="6260862" y="557076"/>
                  <a:pt x="6289623" y="555678"/>
                  <a:pt x="6311900" y="540826"/>
                </a:cubicBezTo>
                <a:cubicBezTo>
                  <a:pt x="6324600" y="532359"/>
                  <a:pt x="6335192" y="519128"/>
                  <a:pt x="6350000" y="515426"/>
                </a:cubicBezTo>
                <a:cubicBezTo>
                  <a:pt x="6387190" y="506129"/>
                  <a:pt x="6426200" y="506959"/>
                  <a:pt x="6464300" y="502726"/>
                </a:cubicBezTo>
                <a:cubicBezTo>
                  <a:pt x="6472767" y="490026"/>
                  <a:pt x="6476757" y="472716"/>
                  <a:pt x="6489700" y="464626"/>
                </a:cubicBezTo>
                <a:cubicBezTo>
                  <a:pt x="6521998" y="444440"/>
                  <a:pt x="6657737" y="419442"/>
                  <a:pt x="6680200" y="413826"/>
                </a:cubicBezTo>
                <a:cubicBezTo>
                  <a:pt x="6693187" y="410579"/>
                  <a:pt x="6705478" y="404973"/>
                  <a:pt x="6718300" y="401126"/>
                </a:cubicBezTo>
                <a:cubicBezTo>
                  <a:pt x="6747819" y="392270"/>
                  <a:pt x="6777567" y="384193"/>
                  <a:pt x="6807200" y="375726"/>
                </a:cubicBezTo>
                <a:cubicBezTo>
                  <a:pt x="6925733" y="379959"/>
                  <a:pt x="7044437" y="380790"/>
                  <a:pt x="7162800" y="388426"/>
                </a:cubicBezTo>
                <a:cubicBezTo>
                  <a:pt x="7176159" y="389288"/>
                  <a:pt x="7187913" y="397879"/>
                  <a:pt x="7200900" y="401126"/>
                </a:cubicBezTo>
                <a:cubicBezTo>
                  <a:pt x="7221841" y="406361"/>
                  <a:pt x="7243233" y="409593"/>
                  <a:pt x="7264400" y="413826"/>
                </a:cubicBezTo>
                <a:lnTo>
                  <a:pt x="7340600" y="464626"/>
                </a:lnTo>
                <a:cubicBezTo>
                  <a:pt x="7353300" y="473093"/>
                  <a:pt x="7363733" y="487033"/>
                  <a:pt x="7378700" y="490026"/>
                </a:cubicBezTo>
                <a:cubicBezTo>
                  <a:pt x="7399867" y="494259"/>
                  <a:pt x="7420831" y="499673"/>
                  <a:pt x="7442200" y="502726"/>
                </a:cubicBezTo>
                <a:cubicBezTo>
                  <a:pt x="7480149" y="508147"/>
                  <a:pt x="7518400" y="511193"/>
                  <a:pt x="7556500" y="515426"/>
                </a:cubicBezTo>
                <a:cubicBezTo>
                  <a:pt x="7617475" y="491036"/>
                  <a:pt x="7637242" y="470878"/>
                  <a:pt x="7708900" y="502726"/>
                </a:cubicBezTo>
                <a:cubicBezTo>
                  <a:pt x="7722848" y="508925"/>
                  <a:pt x="7723507" y="530033"/>
                  <a:pt x="7734300" y="540826"/>
                </a:cubicBezTo>
                <a:cubicBezTo>
                  <a:pt x="7750053" y="556579"/>
                  <a:pt x="7801567" y="589904"/>
                  <a:pt x="7823200" y="604326"/>
                </a:cubicBezTo>
                <a:cubicBezTo>
                  <a:pt x="7844367" y="600093"/>
                  <a:pt x="7865628" y="596309"/>
                  <a:pt x="7886700" y="591626"/>
                </a:cubicBezTo>
                <a:cubicBezTo>
                  <a:pt x="7903739" y="587840"/>
                  <a:pt x="7920046" y="578926"/>
                  <a:pt x="7937500" y="578926"/>
                </a:cubicBezTo>
                <a:cubicBezTo>
                  <a:pt x="7963790" y="578926"/>
                  <a:pt x="7994437" y="604184"/>
                  <a:pt x="8013700" y="617026"/>
                </a:cubicBezTo>
                <a:cubicBezTo>
                  <a:pt x="8022167" y="633959"/>
                  <a:pt x="8025713" y="654439"/>
                  <a:pt x="8039100" y="667826"/>
                </a:cubicBezTo>
                <a:cubicBezTo>
                  <a:pt x="8045173" y="673899"/>
                  <a:pt x="8127561" y="693116"/>
                  <a:pt x="8128000" y="693226"/>
                </a:cubicBezTo>
                <a:cubicBezTo>
                  <a:pt x="8274092" y="685921"/>
                  <a:pt x="8489908" y="666664"/>
                  <a:pt x="8636000" y="693226"/>
                </a:cubicBezTo>
                <a:cubicBezTo>
                  <a:pt x="8651017" y="695956"/>
                  <a:pt x="8648457" y="723236"/>
                  <a:pt x="8661400" y="731326"/>
                </a:cubicBezTo>
                <a:cubicBezTo>
                  <a:pt x="8740889" y="781006"/>
                  <a:pt x="8980594" y="768297"/>
                  <a:pt x="9004300" y="769426"/>
                </a:cubicBezTo>
                <a:cubicBezTo>
                  <a:pt x="9021233" y="794826"/>
                  <a:pt x="9025484" y="838222"/>
                  <a:pt x="9055100" y="845626"/>
                </a:cubicBezTo>
                <a:cubicBezTo>
                  <a:pt x="9072033" y="849859"/>
                  <a:pt x="9089557" y="852197"/>
                  <a:pt x="9105900" y="858326"/>
                </a:cubicBezTo>
                <a:cubicBezTo>
                  <a:pt x="9142730" y="872137"/>
                  <a:pt x="9163217" y="888071"/>
                  <a:pt x="9194800" y="909126"/>
                </a:cubicBezTo>
                <a:cubicBezTo>
                  <a:pt x="9223375" y="994851"/>
                  <a:pt x="9196917" y="890076"/>
                  <a:pt x="9182100" y="1023426"/>
                </a:cubicBezTo>
                <a:cubicBezTo>
                  <a:pt x="9180622" y="1036731"/>
                  <a:pt x="9190567" y="1048826"/>
                  <a:pt x="9194800" y="1061526"/>
                </a:cubicBezTo>
                <a:cubicBezTo>
                  <a:pt x="9165026" y="1150847"/>
                  <a:pt x="9194800" y="1043786"/>
                  <a:pt x="9194800" y="1213926"/>
                </a:cubicBezTo>
                <a:cubicBezTo>
                  <a:pt x="9194800" y="1239676"/>
                  <a:pt x="9186333" y="1264726"/>
                  <a:pt x="9182100" y="1290126"/>
                </a:cubicBezTo>
                <a:cubicBezTo>
                  <a:pt x="9208185" y="1368380"/>
                  <a:pt x="9178351" y="1284865"/>
                  <a:pt x="9220200" y="1379026"/>
                </a:cubicBezTo>
                <a:cubicBezTo>
                  <a:pt x="9229459" y="1399858"/>
                  <a:pt x="9237133" y="1421359"/>
                  <a:pt x="9245600" y="1442526"/>
                </a:cubicBezTo>
                <a:cubicBezTo>
                  <a:pt x="9213957" y="1569099"/>
                  <a:pt x="9252157" y="1391240"/>
                  <a:pt x="9245600" y="1607626"/>
                </a:cubicBezTo>
                <a:cubicBezTo>
                  <a:pt x="9237646" y="1870092"/>
                  <a:pt x="9250003" y="1823016"/>
                  <a:pt x="9207500" y="1950526"/>
                </a:cubicBezTo>
                <a:cubicBezTo>
                  <a:pt x="9215967" y="2056359"/>
                  <a:pt x="9232900" y="2161855"/>
                  <a:pt x="9232900" y="2268026"/>
                </a:cubicBezTo>
                <a:cubicBezTo>
                  <a:pt x="9232900" y="2283290"/>
                  <a:pt x="9207500" y="2290862"/>
                  <a:pt x="9207500" y="2306126"/>
                </a:cubicBezTo>
                <a:cubicBezTo>
                  <a:pt x="9207500" y="2369702"/>
                  <a:pt x="9245661" y="2585893"/>
                  <a:pt x="9258300" y="2661726"/>
                </a:cubicBezTo>
                <a:cubicBezTo>
                  <a:pt x="9262533" y="2733693"/>
                  <a:pt x="9260306" y="2806333"/>
                  <a:pt x="9271000" y="2877626"/>
                </a:cubicBezTo>
                <a:cubicBezTo>
                  <a:pt x="9273264" y="2892721"/>
                  <a:pt x="9295385" y="2900496"/>
                  <a:pt x="9296400" y="2915726"/>
                </a:cubicBezTo>
                <a:cubicBezTo>
                  <a:pt x="9303306" y="3019314"/>
                  <a:pt x="9294379" y="3036088"/>
                  <a:pt x="9271000" y="3106226"/>
                </a:cubicBezTo>
                <a:cubicBezTo>
                  <a:pt x="9266767" y="3135859"/>
                  <a:pt x="9258300" y="3165192"/>
                  <a:pt x="9258300" y="3195126"/>
                </a:cubicBezTo>
                <a:cubicBezTo>
                  <a:pt x="9258300" y="3208513"/>
                  <a:pt x="9272478" y="3219921"/>
                  <a:pt x="9271000" y="3233226"/>
                </a:cubicBezTo>
                <a:cubicBezTo>
                  <a:pt x="9263230" y="3303155"/>
                  <a:pt x="9248895" y="3306131"/>
                  <a:pt x="9207500" y="3347526"/>
                </a:cubicBezTo>
                <a:cubicBezTo>
                  <a:pt x="9177050" y="3438877"/>
                  <a:pt x="9213994" y="3324798"/>
                  <a:pt x="9182100" y="3436426"/>
                </a:cubicBezTo>
                <a:cubicBezTo>
                  <a:pt x="9178422" y="3449298"/>
                  <a:pt x="9172647" y="3461539"/>
                  <a:pt x="9169400" y="3474526"/>
                </a:cubicBezTo>
                <a:cubicBezTo>
                  <a:pt x="9159934" y="3512390"/>
                  <a:pt x="9156342" y="3551799"/>
                  <a:pt x="9144000" y="3588826"/>
                </a:cubicBezTo>
                <a:cubicBezTo>
                  <a:pt x="9139173" y="3603306"/>
                  <a:pt x="9132252" y="3620100"/>
                  <a:pt x="9118600" y="3626926"/>
                </a:cubicBezTo>
                <a:cubicBezTo>
                  <a:pt x="9070705" y="3650873"/>
                  <a:pt x="8966200" y="3677726"/>
                  <a:pt x="8966200" y="3677726"/>
                </a:cubicBezTo>
                <a:cubicBezTo>
                  <a:pt x="8953500" y="3673493"/>
                  <a:pt x="8935881" y="3675919"/>
                  <a:pt x="8928100" y="3665026"/>
                </a:cubicBezTo>
                <a:cubicBezTo>
                  <a:pt x="8912538" y="3643239"/>
                  <a:pt x="8929451" y="3589941"/>
                  <a:pt x="8902700" y="3588826"/>
                </a:cubicBezTo>
                <a:lnTo>
                  <a:pt x="8597900" y="3576126"/>
                </a:lnTo>
                <a:cubicBezTo>
                  <a:pt x="8552418" y="3507903"/>
                  <a:pt x="8551165" y="3520504"/>
                  <a:pt x="8534400" y="3461826"/>
                </a:cubicBezTo>
                <a:cubicBezTo>
                  <a:pt x="8529605" y="3445043"/>
                  <a:pt x="8538580" y="3415468"/>
                  <a:pt x="8521700" y="3411026"/>
                </a:cubicBezTo>
                <a:cubicBezTo>
                  <a:pt x="8447895" y="3391604"/>
                  <a:pt x="8369300" y="3402559"/>
                  <a:pt x="8293100" y="3398326"/>
                </a:cubicBezTo>
                <a:cubicBezTo>
                  <a:pt x="8229600" y="3389859"/>
                  <a:pt x="8164059" y="3391002"/>
                  <a:pt x="8102600" y="3372926"/>
                </a:cubicBezTo>
                <a:cubicBezTo>
                  <a:pt x="8087957" y="3368619"/>
                  <a:pt x="8084026" y="3348478"/>
                  <a:pt x="8077200" y="3334826"/>
                </a:cubicBezTo>
                <a:cubicBezTo>
                  <a:pt x="8058191" y="3296808"/>
                  <a:pt x="8066291" y="3276700"/>
                  <a:pt x="8051800" y="3233226"/>
                </a:cubicBezTo>
                <a:cubicBezTo>
                  <a:pt x="8045813" y="3215265"/>
                  <a:pt x="8038520" y="3196970"/>
                  <a:pt x="8026400" y="3182426"/>
                </a:cubicBezTo>
                <a:cubicBezTo>
                  <a:pt x="8007462" y="3159700"/>
                  <a:pt x="7976205" y="3152994"/>
                  <a:pt x="7950200" y="3144326"/>
                </a:cubicBezTo>
                <a:cubicBezTo>
                  <a:pt x="7912100" y="3148559"/>
                  <a:pt x="7874234" y="3157026"/>
                  <a:pt x="7835900" y="3157026"/>
                </a:cubicBezTo>
                <a:cubicBezTo>
                  <a:pt x="7678231" y="3157026"/>
                  <a:pt x="7712314" y="3095984"/>
                  <a:pt x="7683500" y="3182426"/>
                </a:cubicBezTo>
                <a:cubicBezTo>
                  <a:pt x="7644211" y="3169330"/>
                  <a:pt x="7613902" y="3157026"/>
                  <a:pt x="7569200" y="3157026"/>
                </a:cubicBezTo>
                <a:cubicBezTo>
                  <a:pt x="7547614" y="3157026"/>
                  <a:pt x="7526938" y="3165865"/>
                  <a:pt x="7505700" y="3169726"/>
                </a:cubicBezTo>
                <a:cubicBezTo>
                  <a:pt x="7480365" y="3174332"/>
                  <a:pt x="7454900" y="3178193"/>
                  <a:pt x="7429500" y="3182426"/>
                </a:cubicBezTo>
                <a:cubicBezTo>
                  <a:pt x="7421033" y="3169726"/>
                  <a:pt x="7414033" y="3155915"/>
                  <a:pt x="7404100" y="3144326"/>
                </a:cubicBezTo>
                <a:cubicBezTo>
                  <a:pt x="7328834" y="3056516"/>
                  <a:pt x="7352516" y="3093591"/>
                  <a:pt x="7200900" y="3106226"/>
                </a:cubicBezTo>
                <a:cubicBezTo>
                  <a:pt x="7188200" y="3110459"/>
                  <a:pt x="7172266" y="3109460"/>
                  <a:pt x="7162800" y="3118926"/>
                </a:cubicBezTo>
                <a:cubicBezTo>
                  <a:pt x="7153334" y="3128392"/>
                  <a:pt x="7156087" y="3145052"/>
                  <a:pt x="7150100" y="3157026"/>
                </a:cubicBezTo>
                <a:cubicBezTo>
                  <a:pt x="7143274" y="3170678"/>
                  <a:pt x="7133167" y="3182426"/>
                  <a:pt x="7124700" y="3195126"/>
                </a:cubicBezTo>
                <a:cubicBezTo>
                  <a:pt x="7103533" y="3173959"/>
                  <a:pt x="7090240" y="3138886"/>
                  <a:pt x="7061200" y="3131626"/>
                </a:cubicBezTo>
                <a:cubicBezTo>
                  <a:pt x="7031301" y="3124151"/>
                  <a:pt x="7002033" y="3148917"/>
                  <a:pt x="6972300" y="3157026"/>
                </a:cubicBezTo>
                <a:cubicBezTo>
                  <a:pt x="6955461" y="3161619"/>
                  <a:pt x="6938433" y="3165493"/>
                  <a:pt x="6921500" y="3169726"/>
                </a:cubicBezTo>
                <a:cubicBezTo>
                  <a:pt x="6832179" y="3139952"/>
                  <a:pt x="6939240" y="3169726"/>
                  <a:pt x="6769100" y="3169726"/>
                </a:cubicBezTo>
                <a:cubicBezTo>
                  <a:pt x="6739166" y="3169726"/>
                  <a:pt x="6709833" y="3161259"/>
                  <a:pt x="6680200" y="3157026"/>
                </a:cubicBezTo>
                <a:cubicBezTo>
                  <a:pt x="6597408" y="3177724"/>
                  <a:pt x="6660534" y="3171602"/>
                  <a:pt x="6591300" y="3157026"/>
                </a:cubicBezTo>
                <a:cubicBezTo>
                  <a:pt x="6523865" y="3142829"/>
                  <a:pt x="6388100" y="3118926"/>
                  <a:pt x="6388100" y="3118926"/>
                </a:cubicBezTo>
                <a:cubicBezTo>
                  <a:pt x="6383867" y="3106226"/>
                  <a:pt x="6384866" y="3090292"/>
                  <a:pt x="6375400" y="3080826"/>
                </a:cubicBezTo>
                <a:cubicBezTo>
                  <a:pt x="6365934" y="3071360"/>
                  <a:pt x="6350427" y="3070751"/>
                  <a:pt x="6337300" y="3068126"/>
                </a:cubicBezTo>
                <a:cubicBezTo>
                  <a:pt x="6307947" y="3062255"/>
                  <a:pt x="6278033" y="3059659"/>
                  <a:pt x="6248400" y="3055426"/>
                </a:cubicBezTo>
                <a:cubicBezTo>
                  <a:pt x="6244167" y="3042726"/>
                  <a:pt x="6239378" y="3030198"/>
                  <a:pt x="6235700" y="3017326"/>
                </a:cubicBezTo>
                <a:cubicBezTo>
                  <a:pt x="6230905" y="3000543"/>
                  <a:pt x="6239291" y="2972792"/>
                  <a:pt x="6223000" y="2966526"/>
                </a:cubicBezTo>
                <a:cubicBezTo>
                  <a:pt x="6175422" y="2948227"/>
                  <a:pt x="6121426" y="2957736"/>
                  <a:pt x="6070600" y="2953826"/>
                </a:cubicBezTo>
                <a:lnTo>
                  <a:pt x="5892800" y="2941126"/>
                </a:lnTo>
                <a:cubicBezTo>
                  <a:pt x="5863167" y="2958059"/>
                  <a:pt x="5833166" y="2974366"/>
                  <a:pt x="5803900" y="2991926"/>
                </a:cubicBezTo>
                <a:cubicBezTo>
                  <a:pt x="5790812" y="2999779"/>
                  <a:pt x="5781064" y="3017326"/>
                  <a:pt x="5765800" y="3017326"/>
                </a:cubicBezTo>
                <a:cubicBezTo>
                  <a:pt x="5746868" y="3017326"/>
                  <a:pt x="5731933" y="3000393"/>
                  <a:pt x="5715000" y="2991926"/>
                </a:cubicBezTo>
                <a:cubicBezTo>
                  <a:pt x="5708126" y="2936938"/>
                  <a:pt x="5731742" y="2877626"/>
                  <a:pt x="5664200" y="2877626"/>
                </a:cubicBezTo>
                <a:cubicBezTo>
                  <a:pt x="5646746" y="2877626"/>
                  <a:pt x="5630333" y="2886093"/>
                  <a:pt x="5613400" y="2890326"/>
                </a:cubicBezTo>
                <a:cubicBezTo>
                  <a:pt x="5604933" y="2903026"/>
                  <a:pt x="5602900" y="2925115"/>
                  <a:pt x="5588000" y="2928426"/>
                </a:cubicBezTo>
                <a:cubicBezTo>
                  <a:pt x="5580996" y="2929982"/>
                  <a:pt x="5436248" y="2905251"/>
                  <a:pt x="5422900" y="2903026"/>
                </a:cubicBezTo>
                <a:cubicBezTo>
                  <a:pt x="5418667" y="2890326"/>
                  <a:pt x="5419666" y="2874392"/>
                  <a:pt x="5410200" y="2864926"/>
                </a:cubicBezTo>
                <a:cubicBezTo>
                  <a:pt x="5377839" y="2832565"/>
                  <a:pt x="5321668" y="2836443"/>
                  <a:pt x="5283200" y="2826826"/>
                </a:cubicBezTo>
                <a:cubicBezTo>
                  <a:pt x="5257225" y="2820332"/>
                  <a:pt x="5232400" y="2809893"/>
                  <a:pt x="5207000" y="2801426"/>
                </a:cubicBezTo>
                <a:cubicBezTo>
                  <a:pt x="5172504" y="2697938"/>
                  <a:pt x="5207746" y="2743795"/>
                  <a:pt x="5130800" y="2699826"/>
                </a:cubicBezTo>
                <a:cubicBezTo>
                  <a:pt x="5117548" y="2692253"/>
                  <a:pt x="5105400" y="2682893"/>
                  <a:pt x="5092700" y="2674426"/>
                </a:cubicBezTo>
                <a:cubicBezTo>
                  <a:pt x="5088467" y="2687126"/>
                  <a:pt x="5088363" y="2702073"/>
                  <a:pt x="5080000" y="2712526"/>
                </a:cubicBezTo>
                <a:cubicBezTo>
                  <a:pt x="5062095" y="2734907"/>
                  <a:pt x="5028899" y="2742260"/>
                  <a:pt x="5003800" y="2750626"/>
                </a:cubicBezTo>
                <a:cubicBezTo>
                  <a:pt x="4986867" y="2763326"/>
                  <a:pt x="4968930" y="2774788"/>
                  <a:pt x="4953000" y="2788726"/>
                </a:cubicBezTo>
                <a:cubicBezTo>
                  <a:pt x="4934978" y="2804495"/>
                  <a:pt x="4925682" y="2834830"/>
                  <a:pt x="4902200" y="2839526"/>
                </a:cubicBezTo>
                <a:cubicBezTo>
                  <a:pt x="4875946" y="2844777"/>
                  <a:pt x="4826000" y="2814126"/>
                  <a:pt x="4826000" y="2814126"/>
                </a:cubicBezTo>
                <a:cubicBezTo>
                  <a:pt x="4813300" y="2801426"/>
                  <a:pt x="4802844" y="2785989"/>
                  <a:pt x="4787900" y="2776026"/>
                </a:cubicBezTo>
                <a:cubicBezTo>
                  <a:pt x="4776761" y="2768600"/>
                  <a:pt x="4763084" y="2764986"/>
                  <a:pt x="4749800" y="2763326"/>
                </a:cubicBezTo>
                <a:cubicBezTo>
                  <a:pt x="4695030" y="2756480"/>
                  <a:pt x="4639733" y="2754859"/>
                  <a:pt x="4584700" y="2750626"/>
                </a:cubicBezTo>
                <a:cubicBezTo>
                  <a:pt x="4572000" y="2733693"/>
                  <a:pt x="4557102" y="2718204"/>
                  <a:pt x="4546600" y="2699826"/>
                </a:cubicBezTo>
                <a:cubicBezTo>
                  <a:pt x="4539958" y="2688203"/>
                  <a:pt x="4545523" y="2668368"/>
                  <a:pt x="4533900" y="2661726"/>
                </a:cubicBezTo>
                <a:cubicBezTo>
                  <a:pt x="4511542" y="2648950"/>
                  <a:pt x="4483165" y="2652846"/>
                  <a:pt x="4457700" y="2649026"/>
                </a:cubicBezTo>
                <a:cubicBezTo>
                  <a:pt x="4398494" y="2640145"/>
                  <a:pt x="4338954" y="2633468"/>
                  <a:pt x="4279900" y="2623626"/>
                </a:cubicBezTo>
                <a:cubicBezTo>
                  <a:pt x="4262683" y="2620757"/>
                  <a:pt x="4246167" y="2614583"/>
                  <a:pt x="4229100" y="2610926"/>
                </a:cubicBezTo>
                <a:cubicBezTo>
                  <a:pt x="4186887" y="2601880"/>
                  <a:pt x="4102100" y="2585526"/>
                  <a:pt x="4102100" y="2585526"/>
                </a:cubicBezTo>
                <a:cubicBezTo>
                  <a:pt x="4089400" y="2577059"/>
                  <a:pt x="4072090" y="2573069"/>
                  <a:pt x="4064000" y="2560126"/>
                </a:cubicBezTo>
                <a:cubicBezTo>
                  <a:pt x="4049810" y="2537422"/>
                  <a:pt x="4053452" y="2506203"/>
                  <a:pt x="4038600" y="2483926"/>
                </a:cubicBezTo>
                <a:cubicBezTo>
                  <a:pt x="4002698" y="2430074"/>
                  <a:pt x="4020026" y="2459478"/>
                  <a:pt x="3987800" y="2395026"/>
                </a:cubicBezTo>
                <a:cubicBezTo>
                  <a:pt x="3995045" y="2373292"/>
                  <a:pt x="4004798" y="2332894"/>
                  <a:pt x="4025900" y="2318826"/>
                </a:cubicBezTo>
                <a:cubicBezTo>
                  <a:pt x="4040423" y="2309144"/>
                  <a:pt x="4059767" y="2310359"/>
                  <a:pt x="4076700" y="2306126"/>
                </a:cubicBezTo>
                <a:cubicBezTo>
                  <a:pt x="4089400" y="2289193"/>
                  <a:pt x="4098539" y="2268877"/>
                  <a:pt x="4114800" y="2255326"/>
                </a:cubicBezTo>
                <a:cubicBezTo>
                  <a:pt x="4125084" y="2246756"/>
                  <a:pt x="4141761" y="2250052"/>
                  <a:pt x="4152900" y="2242626"/>
                </a:cubicBezTo>
                <a:cubicBezTo>
                  <a:pt x="4167844" y="2232663"/>
                  <a:pt x="4178300" y="2217226"/>
                  <a:pt x="4191000" y="2204526"/>
                </a:cubicBezTo>
                <a:cubicBezTo>
                  <a:pt x="4186767" y="2187593"/>
                  <a:pt x="4187982" y="2168249"/>
                  <a:pt x="4178300" y="2153726"/>
                </a:cubicBezTo>
                <a:cubicBezTo>
                  <a:pt x="4169833" y="2141026"/>
                  <a:pt x="4152620" y="2137198"/>
                  <a:pt x="4140200" y="2128326"/>
                </a:cubicBezTo>
                <a:cubicBezTo>
                  <a:pt x="4122976" y="2116023"/>
                  <a:pt x="4106333" y="2102926"/>
                  <a:pt x="4089400" y="2090226"/>
                </a:cubicBezTo>
                <a:cubicBezTo>
                  <a:pt x="4013200" y="2094459"/>
                  <a:pt x="3937051" y="2106103"/>
                  <a:pt x="3860800" y="2102926"/>
                </a:cubicBezTo>
                <a:cubicBezTo>
                  <a:pt x="3834049" y="2101811"/>
                  <a:pt x="3784600" y="2077526"/>
                  <a:pt x="3784600" y="2077526"/>
                </a:cubicBezTo>
                <a:cubicBezTo>
                  <a:pt x="3767667" y="2081759"/>
                  <a:pt x="3747430" y="2079322"/>
                  <a:pt x="3733800" y="2090226"/>
                </a:cubicBezTo>
                <a:cubicBezTo>
                  <a:pt x="3723347" y="2098589"/>
                  <a:pt x="3724347" y="2115339"/>
                  <a:pt x="3721100" y="2128326"/>
                </a:cubicBezTo>
                <a:cubicBezTo>
                  <a:pt x="3715865" y="2149267"/>
                  <a:pt x="3722219" y="2175243"/>
                  <a:pt x="3708400" y="2191826"/>
                </a:cubicBezTo>
                <a:cubicBezTo>
                  <a:pt x="3697226" y="2205235"/>
                  <a:pt x="3673943" y="2198397"/>
                  <a:pt x="3657600" y="2204526"/>
                </a:cubicBezTo>
                <a:cubicBezTo>
                  <a:pt x="3639873" y="2211173"/>
                  <a:pt x="3624761" y="2223939"/>
                  <a:pt x="3606800" y="2229926"/>
                </a:cubicBezTo>
                <a:cubicBezTo>
                  <a:pt x="3586322" y="2236752"/>
                  <a:pt x="3564372" y="2237943"/>
                  <a:pt x="3543300" y="2242626"/>
                </a:cubicBezTo>
                <a:cubicBezTo>
                  <a:pt x="3526261" y="2246412"/>
                  <a:pt x="3509433" y="2251093"/>
                  <a:pt x="3492500" y="2255326"/>
                </a:cubicBezTo>
                <a:cubicBezTo>
                  <a:pt x="3475567" y="2268026"/>
                  <a:pt x="3458924" y="2281123"/>
                  <a:pt x="3441700" y="2293426"/>
                </a:cubicBezTo>
                <a:cubicBezTo>
                  <a:pt x="3429280" y="2302298"/>
                  <a:pt x="3414393" y="2308033"/>
                  <a:pt x="3403600" y="2318826"/>
                </a:cubicBezTo>
                <a:cubicBezTo>
                  <a:pt x="3392807" y="2329619"/>
                  <a:pt x="3390900" y="2348459"/>
                  <a:pt x="3378200" y="2356926"/>
                </a:cubicBezTo>
                <a:cubicBezTo>
                  <a:pt x="3363677" y="2366608"/>
                  <a:pt x="3344720" y="2367461"/>
                  <a:pt x="3327400" y="2369626"/>
                </a:cubicBezTo>
                <a:cubicBezTo>
                  <a:pt x="3276818" y="2375949"/>
                  <a:pt x="3225800" y="2378093"/>
                  <a:pt x="3175000" y="2382326"/>
                </a:cubicBezTo>
                <a:cubicBezTo>
                  <a:pt x="3153833" y="2386559"/>
                  <a:pt x="3111500" y="2373440"/>
                  <a:pt x="3111500" y="2395026"/>
                </a:cubicBezTo>
                <a:cubicBezTo>
                  <a:pt x="3111500" y="2450708"/>
                  <a:pt x="3241215" y="2398354"/>
                  <a:pt x="3136900" y="2433126"/>
                </a:cubicBezTo>
                <a:cubicBezTo>
                  <a:pt x="2976033" y="2428893"/>
                  <a:pt x="2814424" y="2436438"/>
                  <a:pt x="2654300" y="2420426"/>
                </a:cubicBezTo>
                <a:cubicBezTo>
                  <a:pt x="2515422" y="2406538"/>
                  <a:pt x="2736394" y="2346495"/>
                  <a:pt x="2590800" y="2395026"/>
                </a:cubicBezTo>
                <a:cubicBezTo>
                  <a:pt x="2556933" y="2390793"/>
                  <a:pt x="2522667" y="2389019"/>
                  <a:pt x="2489200" y="2382326"/>
                </a:cubicBezTo>
                <a:cubicBezTo>
                  <a:pt x="2458979" y="2376282"/>
                  <a:pt x="2431066" y="2358736"/>
                  <a:pt x="2400300" y="2356926"/>
                </a:cubicBezTo>
                <a:cubicBezTo>
                  <a:pt x="2357829" y="2354428"/>
                  <a:pt x="2315633" y="2365393"/>
                  <a:pt x="2273300" y="2369626"/>
                </a:cubicBezTo>
                <a:cubicBezTo>
                  <a:pt x="2230967" y="2365393"/>
                  <a:pt x="2187900" y="2365840"/>
                  <a:pt x="2146300" y="2356926"/>
                </a:cubicBezTo>
                <a:cubicBezTo>
                  <a:pt x="2127788" y="2352959"/>
                  <a:pt x="2114395" y="2330345"/>
                  <a:pt x="2095500" y="2331526"/>
                </a:cubicBezTo>
                <a:cubicBezTo>
                  <a:pt x="2044612" y="2334707"/>
                  <a:pt x="1963504" y="2362825"/>
                  <a:pt x="1905000" y="2382326"/>
                </a:cubicBezTo>
                <a:cubicBezTo>
                  <a:pt x="1799167" y="2373859"/>
                  <a:pt x="1693604" y="2360715"/>
                  <a:pt x="1587500" y="2356926"/>
                </a:cubicBezTo>
                <a:cubicBezTo>
                  <a:pt x="1438707" y="2351612"/>
                  <a:pt x="1685124" y="2403557"/>
                  <a:pt x="1498600" y="2356926"/>
                </a:cubicBezTo>
                <a:cubicBezTo>
                  <a:pt x="1417438" y="2302818"/>
                  <a:pt x="1512058" y="2353352"/>
                  <a:pt x="1384300" y="2344226"/>
                </a:cubicBezTo>
                <a:cubicBezTo>
                  <a:pt x="1349480" y="2341739"/>
                  <a:pt x="1317182" y="2324270"/>
                  <a:pt x="1282700" y="2318826"/>
                </a:cubicBezTo>
                <a:cubicBezTo>
                  <a:pt x="1236513" y="2311533"/>
                  <a:pt x="1189438" y="2311589"/>
                  <a:pt x="1143000" y="2306126"/>
                </a:cubicBezTo>
                <a:cubicBezTo>
                  <a:pt x="1117426" y="2303117"/>
                  <a:pt x="1092200" y="2297659"/>
                  <a:pt x="1066800" y="2293426"/>
                </a:cubicBezTo>
                <a:cubicBezTo>
                  <a:pt x="1071033" y="2259559"/>
                  <a:pt x="1074310" y="2225559"/>
                  <a:pt x="1079500" y="2191826"/>
                </a:cubicBezTo>
                <a:cubicBezTo>
                  <a:pt x="1082782" y="2170491"/>
                  <a:pt x="1076936" y="2143590"/>
                  <a:pt x="1092200" y="2128326"/>
                </a:cubicBezTo>
                <a:cubicBezTo>
                  <a:pt x="1111132" y="2109394"/>
                  <a:pt x="1168400" y="2102926"/>
                  <a:pt x="1168400" y="2102926"/>
                </a:cubicBezTo>
                <a:cubicBezTo>
                  <a:pt x="1176867" y="2085993"/>
                  <a:pt x="1178394" y="2063130"/>
                  <a:pt x="1193800" y="2052126"/>
                </a:cubicBezTo>
                <a:cubicBezTo>
                  <a:pt x="1211365" y="2039579"/>
                  <a:pt x="1236359" y="2044661"/>
                  <a:pt x="1257300" y="2039426"/>
                </a:cubicBezTo>
                <a:cubicBezTo>
                  <a:pt x="1375519" y="2009871"/>
                  <a:pt x="1166497" y="2045141"/>
                  <a:pt x="1384300" y="2014026"/>
                </a:cubicBezTo>
                <a:cubicBezTo>
                  <a:pt x="1272640" y="1958196"/>
                  <a:pt x="1384732" y="2002008"/>
                  <a:pt x="1168400" y="2014026"/>
                </a:cubicBezTo>
                <a:cubicBezTo>
                  <a:pt x="1146847" y="2015223"/>
                  <a:pt x="1125725" y="2007006"/>
                  <a:pt x="1104900" y="2001326"/>
                </a:cubicBezTo>
                <a:cubicBezTo>
                  <a:pt x="1079069" y="1994281"/>
                  <a:pt x="1028700" y="1975926"/>
                  <a:pt x="1028700" y="1975926"/>
                </a:cubicBezTo>
                <a:cubicBezTo>
                  <a:pt x="893233" y="2009793"/>
                  <a:pt x="1049867" y="1954759"/>
                  <a:pt x="965200" y="2039426"/>
                </a:cubicBezTo>
                <a:cubicBezTo>
                  <a:pt x="962375" y="2042251"/>
                  <a:pt x="880399" y="2073793"/>
                  <a:pt x="863600" y="2077526"/>
                </a:cubicBezTo>
                <a:cubicBezTo>
                  <a:pt x="838463" y="2083112"/>
                  <a:pt x="812650" y="2085176"/>
                  <a:pt x="787400" y="2090226"/>
                </a:cubicBezTo>
                <a:cubicBezTo>
                  <a:pt x="770284" y="2093649"/>
                  <a:pt x="753989" y="2101414"/>
                  <a:pt x="736600" y="2102926"/>
                </a:cubicBezTo>
                <a:cubicBezTo>
                  <a:pt x="656358" y="2109904"/>
                  <a:pt x="575666" y="2110268"/>
                  <a:pt x="495300" y="2115626"/>
                </a:cubicBezTo>
                <a:cubicBezTo>
                  <a:pt x="448645" y="2118736"/>
                  <a:pt x="402167" y="2124093"/>
                  <a:pt x="355600" y="2128326"/>
                </a:cubicBezTo>
                <a:cubicBezTo>
                  <a:pt x="313267" y="2124093"/>
                  <a:pt x="270650" y="2122095"/>
                  <a:pt x="228600" y="2115626"/>
                </a:cubicBezTo>
                <a:cubicBezTo>
                  <a:pt x="215369" y="2113590"/>
                  <a:pt x="203487" y="2106173"/>
                  <a:pt x="190500" y="2102926"/>
                </a:cubicBezTo>
                <a:cubicBezTo>
                  <a:pt x="117991" y="2084799"/>
                  <a:pt x="141386" y="2097082"/>
                  <a:pt x="76200" y="2077526"/>
                </a:cubicBezTo>
                <a:cubicBezTo>
                  <a:pt x="50555" y="2069833"/>
                  <a:pt x="25400" y="2060593"/>
                  <a:pt x="0" y="2052126"/>
                </a:cubicBezTo>
                <a:cubicBezTo>
                  <a:pt x="16933" y="2043659"/>
                  <a:pt x="44004" y="2044396"/>
                  <a:pt x="50800" y="2026726"/>
                </a:cubicBezTo>
                <a:cubicBezTo>
                  <a:pt x="78192" y="1955506"/>
                  <a:pt x="57275" y="1818546"/>
                  <a:pt x="50800" y="1747326"/>
                </a:cubicBezTo>
                <a:cubicBezTo>
                  <a:pt x="46567" y="1633026"/>
                  <a:pt x="38100" y="1518804"/>
                  <a:pt x="38100" y="1404426"/>
                </a:cubicBezTo>
                <a:cubicBezTo>
                  <a:pt x="38100" y="1391039"/>
                  <a:pt x="47122" y="1379198"/>
                  <a:pt x="50800" y="1366326"/>
                </a:cubicBezTo>
                <a:cubicBezTo>
                  <a:pt x="55595" y="1349543"/>
                  <a:pt x="59267" y="1332459"/>
                  <a:pt x="63500" y="1315526"/>
                </a:cubicBezTo>
                <a:cubicBezTo>
                  <a:pt x="59267" y="1298593"/>
                  <a:pt x="48872" y="1282074"/>
                  <a:pt x="50800" y="1264726"/>
                </a:cubicBezTo>
                <a:cubicBezTo>
                  <a:pt x="62162" y="1162464"/>
                  <a:pt x="76258" y="1124853"/>
                  <a:pt x="101600" y="1048826"/>
                </a:cubicBezTo>
                <a:cubicBezTo>
                  <a:pt x="97367" y="942993"/>
                  <a:pt x="96105" y="836999"/>
                  <a:pt x="88900" y="731326"/>
                </a:cubicBezTo>
                <a:cubicBezTo>
                  <a:pt x="83398" y="650636"/>
                  <a:pt x="67172" y="570820"/>
                  <a:pt x="63500" y="490026"/>
                </a:cubicBezTo>
                <a:cubicBezTo>
                  <a:pt x="62892" y="476653"/>
                  <a:pt x="72522" y="464798"/>
                  <a:pt x="76200" y="451926"/>
                </a:cubicBezTo>
                <a:cubicBezTo>
                  <a:pt x="108094" y="340298"/>
                  <a:pt x="71150" y="454377"/>
                  <a:pt x="101600" y="363026"/>
                </a:cubicBezTo>
                <a:cubicBezTo>
                  <a:pt x="105833" y="329159"/>
                  <a:pt x="116732" y="295469"/>
                  <a:pt x="114300" y="261426"/>
                </a:cubicBezTo>
                <a:cubicBezTo>
                  <a:pt x="112392" y="234720"/>
                  <a:pt x="88900" y="185226"/>
                  <a:pt x="88900" y="185226"/>
                </a:cubicBezTo>
                <a:cubicBezTo>
                  <a:pt x="93133" y="159826"/>
                  <a:pt x="104444" y="134619"/>
                  <a:pt x="101600" y="109026"/>
                </a:cubicBezTo>
                <a:cubicBezTo>
                  <a:pt x="91847" y="21253"/>
                  <a:pt x="80433" y="87859"/>
                  <a:pt x="76200" y="83626"/>
                </a:cubicBezTo>
                <a:close/>
              </a:path>
            </a:pathLst>
          </a:custGeom>
          <a:solidFill>
            <a:srgbClr val="33CCFF">
              <a:alpha val="1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手繪多邊形 8"/>
          <p:cNvSpPr/>
          <p:nvPr/>
        </p:nvSpPr>
        <p:spPr>
          <a:xfrm>
            <a:off x="308971" y="3568700"/>
            <a:ext cx="3257730" cy="1498600"/>
          </a:xfrm>
          <a:custGeom>
            <a:avLst/>
            <a:gdLst>
              <a:gd name="connsiteX0" fmla="*/ 3183529 w 3257730"/>
              <a:gd name="connsiteY0" fmla="*/ 0 h 1498600"/>
              <a:gd name="connsiteX1" fmla="*/ 3183529 w 3257730"/>
              <a:gd name="connsiteY1" fmla="*/ 0 h 1498600"/>
              <a:gd name="connsiteX2" fmla="*/ 2929529 w 3257730"/>
              <a:gd name="connsiteY2" fmla="*/ 12700 h 1498600"/>
              <a:gd name="connsiteX3" fmla="*/ 2802529 w 3257730"/>
              <a:gd name="connsiteY3" fmla="*/ 0 h 1498600"/>
              <a:gd name="connsiteX4" fmla="*/ 2612029 w 3257730"/>
              <a:gd name="connsiteY4" fmla="*/ 12700 h 1498600"/>
              <a:gd name="connsiteX5" fmla="*/ 2573929 w 3257730"/>
              <a:gd name="connsiteY5" fmla="*/ 38100 h 1498600"/>
              <a:gd name="connsiteX6" fmla="*/ 2523129 w 3257730"/>
              <a:gd name="connsiteY6" fmla="*/ 101600 h 1498600"/>
              <a:gd name="connsiteX7" fmla="*/ 2358029 w 3257730"/>
              <a:gd name="connsiteY7" fmla="*/ 127000 h 1498600"/>
              <a:gd name="connsiteX8" fmla="*/ 2307229 w 3257730"/>
              <a:gd name="connsiteY8" fmla="*/ 152400 h 1498600"/>
              <a:gd name="connsiteX9" fmla="*/ 1938929 w 3257730"/>
              <a:gd name="connsiteY9" fmla="*/ 177800 h 1498600"/>
              <a:gd name="connsiteX10" fmla="*/ 1557929 w 3257730"/>
              <a:gd name="connsiteY10" fmla="*/ 203200 h 1498600"/>
              <a:gd name="connsiteX11" fmla="*/ 1494429 w 3257730"/>
              <a:gd name="connsiteY11" fmla="*/ 215900 h 1498600"/>
              <a:gd name="connsiteX12" fmla="*/ 1469029 w 3257730"/>
              <a:gd name="connsiteY12" fmla="*/ 254000 h 1498600"/>
              <a:gd name="connsiteX13" fmla="*/ 1418229 w 3257730"/>
              <a:gd name="connsiteY13" fmla="*/ 368300 h 1498600"/>
              <a:gd name="connsiteX14" fmla="*/ 1303929 w 3257730"/>
              <a:gd name="connsiteY14" fmla="*/ 419100 h 1498600"/>
              <a:gd name="connsiteX15" fmla="*/ 1265829 w 3257730"/>
              <a:gd name="connsiteY15" fmla="*/ 431800 h 1498600"/>
              <a:gd name="connsiteX16" fmla="*/ 1227729 w 3257730"/>
              <a:gd name="connsiteY16" fmla="*/ 457200 h 1498600"/>
              <a:gd name="connsiteX17" fmla="*/ 1062629 w 3257730"/>
              <a:gd name="connsiteY17" fmla="*/ 482600 h 1498600"/>
              <a:gd name="connsiteX18" fmla="*/ 173629 w 3257730"/>
              <a:gd name="connsiteY18" fmla="*/ 495300 h 1498600"/>
              <a:gd name="connsiteX19" fmla="*/ 84729 w 3257730"/>
              <a:gd name="connsiteY19" fmla="*/ 533400 h 1498600"/>
              <a:gd name="connsiteX20" fmla="*/ 8529 w 3257730"/>
              <a:gd name="connsiteY20" fmla="*/ 558800 h 1498600"/>
              <a:gd name="connsiteX21" fmla="*/ 84729 w 3257730"/>
              <a:gd name="connsiteY21" fmla="*/ 622300 h 1498600"/>
              <a:gd name="connsiteX22" fmla="*/ 122829 w 3257730"/>
              <a:gd name="connsiteY22" fmla="*/ 660400 h 1498600"/>
              <a:gd name="connsiteX23" fmla="*/ 173629 w 3257730"/>
              <a:gd name="connsiteY23" fmla="*/ 698500 h 1498600"/>
              <a:gd name="connsiteX24" fmla="*/ 249829 w 3257730"/>
              <a:gd name="connsiteY24" fmla="*/ 749300 h 1498600"/>
              <a:gd name="connsiteX25" fmla="*/ 427629 w 3257730"/>
              <a:gd name="connsiteY25" fmla="*/ 736600 h 1498600"/>
              <a:gd name="connsiteX26" fmla="*/ 414929 w 3257730"/>
              <a:gd name="connsiteY26" fmla="*/ 698500 h 1498600"/>
              <a:gd name="connsiteX27" fmla="*/ 478429 w 3257730"/>
              <a:gd name="connsiteY27" fmla="*/ 596900 h 1498600"/>
              <a:gd name="connsiteX28" fmla="*/ 529229 w 3257730"/>
              <a:gd name="connsiteY28" fmla="*/ 609600 h 1498600"/>
              <a:gd name="connsiteX29" fmla="*/ 592729 w 3257730"/>
              <a:gd name="connsiteY29" fmla="*/ 622300 h 1498600"/>
              <a:gd name="connsiteX30" fmla="*/ 605429 w 3257730"/>
              <a:gd name="connsiteY30" fmla="*/ 660400 h 1498600"/>
              <a:gd name="connsiteX31" fmla="*/ 567329 w 3257730"/>
              <a:gd name="connsiteY31" fmla="*/ 762000 h 1498600"/>
              <a:gd name="connsiteX32" fmla="*/ 541929 w 3257730"/>
              <a:gd name="connsiteY32" fmla="*/ 812800 h 1498600"/>
              <a:gd name="connsiteX33" fmla="*/ 478429 w 3257730"/>
              <a:gd name="connsiteY33" fmla="*/ 838200 h 1498600"/>
              <a:gd name="connsiteX34" fmla="*/ 173629 w 3257730"/>
              <a:gd name="connsiteY34" fmla="*/ 889000 h 1498600"/>
              <a:gd name="connsiteX35" fmla="*/ 135529 w 3257730"/>
              <a:gd name="connsiteY35" fmla="*/ 927100 h 1498600"/>
              <a:gd name="connsiteX36" fmla="*/ 122829 w 3257730"/>
              <a:gd name="connsiteY36" fmla="*/ 965200 h 1498600"/>
              <a:gd name="connsiteX37" fmla="*/ 160929 w 3257730"/>
              <a:gd name="connsiteY37" fmla="*/ 977900 h 1498600"/>
              <a:gd name="connsiteX38" fmla="*/ 364129 w 3257730"/>
              <a:gd name="connsiteY38" fmla="*/ 990600 h 1498600"/>
              <a:gd name="connsiteX39" fmla="*/ 427629 w 3257730"/>
              <a:gd name="connsiteY39" fmla="*/ 1016000 h 1498600"/>
              <a:gd name="connsiteX40" fmla="*/ 389529 w 3257730"/>
              <a:gd name="connsiteY40" fmla="*/ 1041400 h 1498600"/>
              <a:gd name="connsiteX41" fmla="*/ 338729 w 3257730"/>
              <a:gd name="connsiteY41" fmla="*/ 1079500 h 1498600"/>
              <a:gd name="connsiteX42" fmla="*/ 249829 w 3257730"/>
              <a:gd name="connsiteY42" fmla="*/ 1181100 h 1498600"/>
              <a:gd name="connsiteX43" fmla="*/ 275229 w 3257730"/>
              <a:gd name="connsiteY43" fmla="*/ 1219200 h 1498600"/>
              <a:gd name="connsiteX44" fmla="*/ 338729 w 3257730"/>
              <a:gd name="connsiteY44" fmla="*/ 1231900 h 1498600"/>
              <a:gd name="connsiteX45" fmla="*/ 389529 w 3257730"/>
              <a:gd name="connsiteY45" fmla="*/ 1244600 h 1498600"/>
              <a:gd name="connsiteX46" fmla="*/ 427629 w 3257730"/>
              <a:gd name="connsiteY46" fmla="*/ 1257300 h 1498600"/>
              <a:gd name="connsiteX47" fmla="*/ 491129 w 3257730"/>
              <a:gd name="connsiteY47" fmla="*/ 1270000 h 1498600"/>
              <a:gd name="connsiteX48" fmla="*/ 605429 w 3257730"/>
              <a:gd name="connsiteY48" fmla="*/ 1308100 h 1498600"/>
              <a:gd name="connsiteX49" fmla="*/ 529229 w 3257730"/>
              <a:gd name="connsiteY49" fmla="*/ 1358900 h 1498600"/>
              <a:gd name="connsiteX50" fmla="*/ 478429 w 3257730"/>
              <a:gd name="connsiteY50" fmla="*/ 1333500 h 1498600"/>
              <a:gd name="connsiteX51" fmla="*/ 630829 w 3257730"/>
              <a:gd name="connsiteY51" fmla="*/ 1371600 h 1498600"/>
              <a:gd name="connsiteX52" fmla="*/ 694329 w 3257730"/>
              <a:gd name="connsiteY52" fmla="*/ 1358900 h 1498600"/>
              <a:gd name="connsiteX53" fmla="*/ 808629 w 3257730"/>
              <a:gd name="connsiteY53" fmla="*/ 1358900 h 1498600"/>
              <a:gd name="connsiteX54" fmla="*/ 961029 w 3257730"/>
              <a:gd name="connsiteY54" fmla="*/ 1384300 h 1498600"/>
              <a:gd name="connsiteX55" fmla="*/ 922929 w 3257730"/>
              <a:gd name="connsiteY55" fmla="*/ 1409700 h 1498600"/>
              <a:gd name="connsiteX56" fmla="*/ 808629 w 3257730"/>
              <a:gd name="connsiteY56" fmla="*/ 1397000 h 1498600"/>
              <a:gd name="connsiteX57" fmla="*/ 732429 w 3257730"/>
              <a:gd name="connsiteY57" fmla="*/ 1422400 h 1498600"/>
              <a:gd name="connsiteX58" fmla="*/ 808629 w 3257730"/>
              <a:gd name="connsiteY58" fmla="*/ 1447800 h 1498600"/>
              <a:gd name="connsiteX59" fmla="*/ 922929 w 3257730"/>
              <a:gd name="connsiteY59" fmla="*/ 1460500 h 1498600"/>
              <a:gd name="connsiteX60" fmla="*/ 986429 w 3257730"/>
              <a:gd name="connsiteY60" fmla="*/ 1473200 h 1498600"/>
              <a:gd name="connsiteX61" fmla="*/ 1138829 w 3257730"/>
              <a:gd name="connsiteY61" fmla="*/ 1498600 h 1498600"/>
              <a:gd name="connsiteX62" fmla="*/ 1176929 w 3257730"/>
              <a:gd name="connsiteY62" fmla="*/ 1473200 h 1498600"/>
              <a:gd name="connsiteX63" fmla="*/ 1227729 w 3257730"/>
              <a:gd name="connsiteY63" fmla="*/ 1485900 h 1498600"/>
              <a:gd name="connsiteX64" fmla="*/ 1494429 w 3257730"/>
              <a:gd name="connsiteY64" fmla="*/ 1473200 h 1498600"/>
              <a:gd name="connsiteX65" fmla="*/ 1557929 w 3257730"/>
              <a:gd name="connsiteY65" fmla="*/ 1409700 h 1498600"/>
              <a:gd name="connsiteX66" fmla="*/ 1608729 w 3257730"/>
              <a:gd name="connsiteY66" fmla="*/ 1371600 h 1498600"/>
              <a:gd name="connsiteX67" fmla="*/ 1710329 w 3257730"/>
              <a:gd name="connsiteY67" fmla="*/ 1384300 h 1498600"/>
              <a:gd name="connsiteX68" fmla="*/ 1761129 w 3257730"/>
              <a:gd name="connsiteY68" fmla="*/ 1371600 h 1498600"/>
              <a:gd name="connsiteX69" fmla="*/ 1723029 w 3257730"/>
              <a:gd name="connsiteY69" fmla="*/ 1358900 h 1498600"/>
              <a:gd name="connsiteX70" fmla="*/ 1710329 w 3257730"/>
              <a:gd name="connsiteY70" fmla="*/ 1320800 h 1498600"/>
              <a:gd name="connsiteX71" fmla="*/ 1748429 w 3257730"/>
              <a:gd name="connsiteY71" fmla="*/ 1295400 h 1498600"/>
              <a:gd name="connsiteX72" fmla="*/ 2078629 w 3257730"/>
              <a:gd name="connsiteY72" fmla="*/ 1270000 h 1498600"/>
              <a:gd name="connsiteX73" fmla="*/ 2078629 w 3257730"/>
              <a:gd name="connsiteY73" fmla="*/ 1092200 h 1498600"/>
              <a:gd name="connsiteX74" fmla="*/ 2116729 w 3257730"/>
              <a:gd name="connsiteY74" fmla="*/ 1066800 h 1498600"/>
              <a:gd name="connsiteX75" fmla="*/ 2154829 w 3257730"/>
              <a:gd name="connsiteY75" fmla="*/ 1079500 h 1498600"/>
              <a:gd name="connsiteX76" fmla="*/ 2256429 w 3257730"/>
              <a:gd name="connsiteY76" fmla="*/ 1066800 h 1498600"/>
              <a:gd name="connsiteX77" fmla="*/ 2358029 w 3257730"/>
              <a:gd name="connsiteY77" fmla="*/ 1041400 h 1498600"/>
              <a:gd name="connsiteX78" fmla="*/ 2256429 w 3257730"/>
              <a:gd name="connsiteY78" fmla="*/ 952500 h 1498600"/>
              <a:gd name="connsiteX79" fmla="*/ 2205629 w 3257730"/>
              <a:gd name="connsiteY79" fmla="*/ 927100 h 1498600"/>
              <a:gd name="connsiteX80" fmla="*/ 2053229 w 3257730"/>
              <a:gd name="connsiteY80" fmla="*/ 889000 h 1498600"/>
              <a:gd name="connsiteX81" fmla="*/ 2078629 w 3257730"/>
              <a:gd name="connsiteY81" fmla="*/ 850900 h 1498600"/>
              <a:gd name="connsiteX82" fmla="*/ 2104029 w 3257730"/>
              <a:gd name="connsiteY82" fmla="*/ 774700 h 1498600"/>
              <a:gd name="connsiteX83" fmla="*/ 2142129 w 3257730"/>
              <a:gd name="connsiteY83" fmla="*/ 749300 h 1498600"/>
              <a:gd name="connsiteX84" fmla="*/ 2307229 w 3257730"/>
              <a:gd name="connsiteY84" fmla="*/ 774700 h 1498600"/>
              <a:gd name="connsiteX85" fmla="*/ 2345329 w 3257730"/>
              <a:gd name="connsiteY85" fmla="*/ 787400 h 1498600"/>
              <a:gd name="connsiteX86" fmla="*/ 2383429 w 3257730"/>
              <a:gd name="connsiteY86" fmla="*/ 736600 h 1498600"/>
              <a:gd name="connsiteX87" fmla="*/ 2434229 w 3257730"/>
              <a:gd name="connsiteY87" fmla="*/ 711200 h 1498600"/>
              <a:gd name="connsiteX88" fmla="*/ 2459629 w 3257730"/>
              <a:gd name="connsiteY88" fmla="*/ 660400 h 1498600"/>
              <a:gd name="connsiteX89" fmla="*/ 2434229 w 3257730"/>
              <a:gd name="connsiteY89" fmla="*/ 622300 h 1498600"/>
              <a:gd name="connsiteX90" fmla="*/ 2421529 w 3257730"/>
              <a:gd name="connsiteY90" fmla="*/ 584200 h 1498600"/>
              <a:gd name="connsiteX91" fmla="*/ 2713629 w 3257730"/>
              <a:gd name="connsiteY91" fmla="*/ 558800 h 1498600"/>
              <a:gd name="connsiteX92" fmla="*/ 2802529 w 3257730"/>
              <a:gd name="connsiteY92" fmla="*/ 533400 h 1498600"/>
              <a:gd name="connsiteX93" fmla="*/ 2967629 w 3257730"/>
              <a:gd name="connsiteY93" fmla="*/ 520700 h 1498600"/>
              <a:gd name="connsiteX94" fmla="*/ 2993029 w 3257730"/>
              <a:gd name="connsiteY94" fmla="*/ 469900 h 1498600"/>
              <a:gd name="connsiteX95" fmla="*/ 3005729 w 3257730"/>
              <a:gd name="connsiteY95" fmla="*/ 368300 h 1498600"/>
              <a:gd name="connsiteX96" fmla="*/ 3043829 w 3257730"/>
              <a:gd name="connsiteY96" fmla="*/ 381000 h 1498600"/>
              <a:gd name="connsiteX97" fmla="*/ 3069229 w 3257730"/>
              <a:gd name="connsiteY97" fmla="*/ 190500 h 1498600"/>
              <a:gd name="connsiteX98" fmla="*/ 3094629 w 3257730"/>
              <a:gd name="connsiteY98" fmla="*/ 152400 h 1498600"/>
              <a:gd name="connsiteX99" fmla="*/ 3158129 w 3257730"/>
              <a:gd name="connsiteY99" fmla="*/ 139700 h 1498600"/>
              <a:gd name="connsiteX100" fmla="*/ 3170829 w 3257730"/>
              <a:gd name="connsiteY100" fmla="*/ 88900 h 1498600"/>
              <a:gd name="connsiteX101" fmla="*/ 3208929 w 3257730"/>
              <a:gd name="connsiteY101" fmla="*/ 76200 h 1498600"/>
              <a:gd name="connsiteX102" fmla="*/ 3183529 w 3257730"/>
              <a:gd name="connsiteY102" fmla="*/ 25400 h 1498600"/>
              <a:gd name="connsiteX103" fmla="*/ 3183529 w 3257730"/>
              <a:gd name="connsiteY103" fmla="*/ 0 h 149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3257730" h="1498600">
                <a:moveTo>
                  <a:pt x="3183529" y="0"/>
                </a:moveTo>
                <a:lnTo>
                  <a:pt x="3183529" y="0"/>
                </a:lnTo>
                <a:cubicBezTo>
                  <a:pt x="3098862" y="4233"/>
                  <a:pt x="3014301" y="12700"/>
                  <a:pt x="2929529" y="12700"/>
                </a:cubicBezTo>
                <a:cubicBezTo>
                  <a:pt x="2886985" y="12700"/>
                  <a:pt x="2845073" y="0"/>
                  <a:pt x="2802529" y="0"/>
                </a:cubicBezTo>
                <a:cubicBezTo>
                  <a:pt x="2738888" y="0"/>
                  <a:pt x="2675529" y="8467"/>
                  <a:pt x="2612029" y="12700"/>
                </a:cubicBezTo>
                <a:cubicBezTo>
                  <a:pt x="2599329" y="21167"/>
                  <a:pt x="2583464" y="26181"/>
                  <a:pt x="2573929" y="38100"/>
                </a:cubicBezTo>
                <a:cubicBezTo>
                  <a:pt x="2543724" y="75856"/>
                  <a:pt x="2586823" y="85677"/>
                  <a:pt x="2523129" y="101600"/>
                </a:cubicBezTo>
                <a:cubicBezTo>
                  <a:pt x="2469111" y="115105"/>
                  <a:pt x="2413062" y="118533"/>
                  <a:pt x="2358029" y="127000"/>
                </a:cubicBezTo>
                <a:cubicBezTo>
                  <a:pt x="2341096" y="135467"/>
                  <a:pt x="2326067" y="150516"/>
                  <a:pt x="2307229" y="152400"/>
                </a:cubicBezTo>
                <a:cubicBezTo>
                  <a:pt x="1873038" y="195819"/>
                  <a:pt x="2092537" y="126597"/>
                  <a:pt x="1938929" y="177800"/>
                </a:cubicBezTo>
                <a:cubicBezTo>
                  <a:pt x="1846600" y="316293"/>
                  <a:pt x="1937613" y="203200"/>
                  <a:pt x="1557929" y="203200"/>
                </a:cubicBezTo>
                <a:cubicBezTo>
                  <a:pt x="1536343" y="203200"/>
                  <a:pt x="1515596" y="211667"/>
                  <a:pt x="1494429" y="215900"/>
                </a:cubicBezTo>
                <a:cubicBezTo>
                  <a:pt x="1485962" y="228600"/>
                  <a:pt x="1475855" y="240348"/>
                  <a:pt x="1469029" y="254000"/>
                </a:cubicBezTo>
                <a:cubicBezTo>
                  <a:pt x="1443354" y="305350"/>
                  <a:pt x="1470790" y="309169"/>
                  <a:pt x="1418229" y="368300"/>
                </a:cubicBezTo>
                <a:cubicBezTo>
                  <a:pt x="1384347" y="406417"/>
                  <a:pt x="1347150" y="406751"/>
                  <a:pt x="1303929" y="419100"/>
                </a:cubicBezTo>
                <a:cubicBezTo>
                  <a:pt x="1291057" y="422778"/>
                  <a:pt x="1277803" y="425813"/>
                  <a:pt x="1265829" y="431800"/>
                </a:cubicBezTo>
                <a:cubicBezTo>
                  <a:pt x="1252177" y="438626"/>
                  <a:pt x="1242537" y="453498"/>
                  <a:pt x="1227729" y="457200"/>
                </a:cubicBezTo>
                <a:cubicBezTo>
                  <a:pt x="1173711" y="470705"/>
                  <a:pt x="1118273" y="480589"/>
                  <a:pt x="1062629" y="482600"/>
                </a:cubicBezTo>
                <a:cubicBezTo>
                  <a:pt x="766459" y="493305"/>
                  <a:pt x="469962" y="491067"/>
                  <a:pt x="173629" y="495300"/>
                </a:cubicBezTo>
                <a:cubicBezTo>
                  <a:pt x="39248" y="528895"/>
                  <a:pt x="197493" y="483283"/>
                  <a:pt x="84729" y="533400"/>
                </a:cubicBezTo>
                <a:cubicBezTo>
                  <a:pt x="60263" y="544274"/>
                  <a:pt x="8529" y="558800"/>
                  <a:pt x="8529" y="558800"/>
                </a:cubicBezTo>
                <a:cubicBezTo>
                  <a:pt x="58615" y="658972"/>
                  <a:pt x="0" y="573883"/>
                  <a:pt x="84729" y="622300"/>
                </a:cubicBezTo>
                <a:cubicBezTo>
                  <a:pt x="100323" y="631211"/>
                  <a:pt x="109192" y="648711"/>
                  <a:pt x="122829" y="660400"/>
                </a:cubicBezTo>
                <a:cubicBezTo>
                  <a:pt x="138900" y="674175"/>
                  <a:pt x="156289" y="686362"/>
                  <a:pt x="173629" y="698500"/>
                </a:cubicBezTo>
                <a:cubicBezTo>
                  <a:pt x="198638" y="716006"/>
                  <a:pt x="249829" y="749300"/>
                  <a:pt x="249829" y="749300"/>
                </a:cubicBezTo>
                <a:cubicBezTo>
                  <a:pt x="309096" y="745067"/>
                  <a:pt x="370839" y="754074"/>
                  <a:pt x="427629" y="736600"/>
                </a:cubicBezTo>
                <a:cubicBezTo>
                  <a:pt x="440424" y="732663"/>
                  <a:pt x="413451" y="711805"/>
                  <a:pt x="414929" y="698500"/>
                </a:cubicBezTo>
                <a:cubicBezTo>
                  <a:pt x="423392" y="622329"/>
                  <a:pt x="430459" y="628880"/>
                  <a:pt x="478429" y="596900"/>
                </a:cubicBezTo>
                <a:cubicBezTo>
                  <a:pt x="495362" y="601133"/>
                  <a:pt x="512190" y="605814"/>
                  <a:pt x="529229" y="609600"/>
                </a:cubicBezTo>
                <a:cubicBezTo>
                  <a:pt x="550301" y="614283"/>
                  <a:pt x="574768" y="610326"/>
                  <a:pt x="592729" y="622300"/>
                </a:cubicBezTo>
                <a:cubicBezTo>
                  <a:pt x="603868" y="629726"/>
                  <a:pt x="601196" y="647700"/>
                  <a:pt x="605429" y="660400"/>
                </a:cubicBezTo>
                <a:cubicBezTo>
                  <a:pt x="585670" y="759196"/>
                  <a:pt x="607578" y="691565"/>
                  <a:pt x="567329" y="762000"/>
                </a:cubicBezTo>
                <a:cubicBezTo>
                  <a:pt x="557936" y="778438"/>
                  <a:pt x="556303" y="800479"/>
                  <a:pt x="541929" y="812800"/>
                </a:cubicBezTo>
                <a:cubicBezTo>
                  <a:pt x="524620" y="827636"/>
                  <a:pt x="499596" y="829733"/>
                  <a:pt x="478429" y="838200"/>
                </a:cubicBezTo>
                <a:cubicBezTo>
                  <a:pt x="397191" y="960057"/>
                  <a:pt x="493464" y="837826"/>
                  <a:pt x="173629" y="889000"/>
                </a:cubicBezTo>
                <a:cubicBezTo>
                  <a:pt x="155894" y="891838"/>
                  <a:pt x="148229" y="914400"/>
                  <a:pt x="135529" y="927100"/>
                </a:cubicBezTo>
                <a:cubicBezTo>
                  <a:pt x="131296" y="939800"/>
                  <a:pt x="116842" y="953226"/>
                  <a:pt x="122829" y="965200"/>
                </a:cubicBezTo>
                <a:cubicBezTo>
                  <a:pt x="128816" y="977174"/>
                  <a:pt x="147616" y="976499"/>
                  <a:pt x="160929" y="977900"/>
                </a:cubicBezTo>
                <a:cubicBezTo>
                  <a:pt x="228422" y="985004"/>
                  <a:pt x="296396" y="986367"/>
                  <a:pt x="364129" y="990600"/>
                </a:cubicBezTo>
                <a:cubicBezTo>
                  <a:pt x="385296" y="999067"/>
                  <a:pt x="417434" y="995610"/>
                  <a:pt x="427629" y="1016000"/>
                </a:cubicBezTo>
                <a:cubicBezTo>
                  <a:pt x="434455" y="1029652"/>
                  <a:pt x="401949" y="1032528"/>
                  <a:pt x="389529" y="1041400"/>
                </a:cubicBezTo>
                <a:cubicBezTo>
                  <a:pt x="372305" y="1053703"/>
                  <a:pt x="352791" y="1063680"/>
                  <a:pt x="338729" y="1079500"/>
                </a:cubicBezTo>
                <a:cubicBezTo>
                  <a:pt x="230971" y="1200727"/>
                  <a:pt x="337574" y="1122603"/>
                  <a:pt x="249829" y="1181100"/>
                </a:cubicBezTo>
                <a:cubicBezTo>
                  <a:pt x="258296" y="1193800"/>
                  <a:pt x="261977" y="1211627"/>
                  <a:pt x="275229" y="1219200"/>
                </a:cubicBezTo>
                <a:cubicBezTo>
                  <a:pt x="293971" y="1229910"/>
                  <a:pt x="317657" y="1227217"/>
                  <a:pt x="338729" y="1231900"/>
                </a:cubicBezTo>
                <a:cubicBezTo>
                  <a:pt x="355768" y="1235686"/>
                  <a:pt x="372746" y="1239805"/>
                  <a:pt x="389529" y="1244600"/>
                </a:cubicBezTo>
                <a:cubicBezTo>
                  <a:pt x="402401" y="1248278"/>
                  <a:pt x="414642" y="1254053"/>
                  <a:pt x="427629" y="1257300"/>
                </a:cubicBezTo>
                <a:cubicBezTo>
                  <a:pt x="448570" y="1262535"/>
                  <a:pt x="470374" y="1264070"/>
                  <a:pt x="491129" y="1270000"/>
                </a:cubicBezTo>
                <a:cubicBezTo>
                  <a:pt x="529745" y="1281033"/>
                  <a:pt x="605429" y="1308100"/>
                  <a:pt x="605429" y="1308100"/>
                </a:cubicBezTo>
                <a:cubicBezTo>
                  <a:pt x="580029" y="1325033"/>
                  <a:pt x="556533" y="1372552"/>
                  <a:pt x="529229" y="1358900"/>
                </a:cubicBezTo>
                <a:cubicBezTo>
                  <a:pt x="512296" y="1350433"/>
                  <a:pt x="459497" y="1333500"/>
                  <a:pt x="478429" y="1333500"/>
                </a:cubicBezTo>
                <a:cubicBezTo>
                  <a:pt x="520885" y="1333500"/>
                  <a:pt x="584827" y="1356266"/>
                  <a:pt x="630829" y="1371600"/>
                </a:cubicBezTo>
                <a:cubicBezTo>
                  <a:pt x="651996" y="1367367"/>
                  <a:pt x="672743" y="1358900"/>
                  <a:pt x="694329" y="1358900"/>
                </a:cubicBezTo>
                <a:cubicBezTo>
                  <a:pt x="839437" y="1358900"/>
                  <a:pt x="684739" y="1389873"/>
                  <a:pt x="808629" y="1358900"/>
                </a:cubicBezTo>
                <a:cubicBezTo>
                  <a:pt x="859429" y="1367367"/>
                  <a:pt x="913967" y="1363384"/>
                  <a:pt x="961029" y="1384300"/>
                </a:cubicBezTo>
                <a:cubicBezTo>
                  <a:pt x="974977" y="1390499"/>
                  <a:pt x="938140" y="1408432"/>
                  <a:pt x="922929" y="1409700"/>
                </a:cubicBezTo>
                <a:cubicBezTo>
                  <a:pt x="884727" y="1412884"/>
                  <a:pt x="846729" y="1401233"/>
                  <a:pt x="808629" y="1397000"/>
                </a:cubicBezTo>
                <a:cubicBezTo>
                  <a:pt x="783229" y="1405467"/>
                  <a:pt x="732429" y="1395626"/>
                  <a:pt x="732429" y="1422400"/>
                </a:cubicBezTo>
                <a:cubicBezTo>
                  <a:pt x="732429" y="1449174"/>
                  <a:pt x="782375" y="1442549"/>
                  <a:pt x="808629" y="1447800"/>
                </a:cubicBezTo>
                <a:cubicBezTo>
                  <a:pt x="846219" y="1455318"/>
                  <a:pt x="884980" y="1455079"/>
                  <a:pt x="922929" y="1460500"/>
                </a:cubicBezTo>
                <a:cubicBezTo>
                  <a:pt x="944298" y="1463553"/>
                  <a:pt x="965172" y="1469449"/>
                  <a:pt x="986429" y="1473200"/>
                </a:cubicBezTo>
                <a:lnTo>
                  <a:pt x="1138829" y="1498600"/>
                </a:lnTo>
                <a:cubicBezTo>
                  <a:pt x="1151529" y="1490133"/>
                  <a:pt x="1161819" y="1475359"/>
                  <a:pt x="1176929" y="1473200"/>
                </a:cubicBezTo>
                <a:cubicBezTo>
                  <a:pt x="1194208" y="1470732"/>
                  <a:pt x="1210275" y="1485900"/>
                  <a:pt x="1227729" y="1485900"/>
                </a:cubicBezTo>
                <a:cubicBezTo>
                  <a:pt x="1316730" y="1485900"/>
                  <a:pt x="1405529" y="1477433"/>
                  <a:pt x="1494429" y="1473200"/>
                </a:cubicBezTo>
                <a:cubicBezTo>
                  <a:pt x="1591832" y="1497551"/>
                  <a:pt x="1510461" y="1495142"/>
                  <a:pt x="1557929" y="1409700"/>
                </a:cubicBezTo>
                <a:cubicBezTo>
                  <a:pt x="1568208" y="1391197"/>
                  <a:pt x="1591796" y="1384300"/>
                  <a:pt x="1608729" y="1371600"/>
                </a:cubicBezTo>
                <a:cubicBezTo>
                  <a:pt x="1642596" y="1375833"/>
                  <a:pt x="1676199" y="1384300"/>
                  <a:pt x="1710329" y="1384300"/>
                </a:cubicBezTo>
                <a:cubicBezTo>
                  <a:pt x="1727783" y="1384300"/>
                  <a:pt x="1753323" y="1387212"/>
                  <a:pt x="1761129" y="1371600"/>
                </a:cubicBezTo>
                <a:cubicBezTo>
                  <a:pt x="1767116" y="1359626"/>
                  <a:pt x="1735729" y="1363133"/>
                  <a:pt x="1723029" y="1358900"/>
                </a:cubicBezTo>
                <a:cubicBezTo>
                  <a:pt x="1718796" y="1346200"/>
                  <a:pt x="1705357" y="1333229"/>
                  <a:pt x="1710329" y="1320800"/>
                </a:cubicBezTo>
                <a:cubicBezTo>
                  <a:pt x="1715998" y="1306628"/>
                  <a:pt x="1733309" y="1297486"/>
                  <a:pt x="1748429" y="1295400"/>
                </a:cubicBezTo>
                <a:cubicBezTo>
                  <a:pt x="1857785" y="1280316"/>
                  <a:pt x="2078629" y="1270000"/>
                  <a:pt x="2078629" y="1270000"/>
                </a:cubicBezTo>
                <a:cubicBezTo>
                  <a:pt x="2072443" y="1220512"/>
                  <a:pt x="2052994" y="1143471"/>
                  <a:pt x="2078629" y="1092200"/>
                </a:cubicBezTo>
                <a:cubicBezTo>
                  <a:pt x="2085455" y="1078548"/>
                  <a:pt x="2104029" y="1075267"/>
                  <a:pt x="2116729" y="1066800"/>
                </a:cubicBezTo>
                <a:cubicBezTo>
                  <a:pt x="2129429" y="1071033"/>
                  <a:pt x="2141442" y="1079500"/>
                  <a:pt x="2154829" y="1079500"/>
                </a:cubicBezTo>
                <a:cubicBezTo>
                  <a:pt x="2188959" y="1079500"/>
                  <a:pt x="2222696" y="1071990"/>
                  <a:pt x="2256429" y="1066800"/>
                </a:cubicBezTo>
                <a:cubicBezTo>
                  <a:pt x="2313352" y="1058043"/>
                  <a:pt x="2311671" y="1056853"/>
                  <a:pt x="2358029" y="1041400"/>
                </a:cubicBezTo>
                <a:cubicBezTo>
                  <a:pt x="2281920" y="927237"/>
                  <a:pt x="2345780" y="986006"/>
                  <a:pt x="2256429" y="952500"/>
                </a:cubicBezTo>
                <a:cubicBezTo>
                  <a:pt x="2238702" y="945853"/>
                  <a:pt x="2223699" y="932747"/>
                  <a:pt x="2205629" y="927100"/>
                </a:cubicBezTo>
                <a:cubicBezTo>
                  <a:pt x="2155649" y="911481"/>
                  <a:pt x="2053229" y="889000"/>
                  <a:pt x="2053229" y="889000"/>
                </a:cubicBezTo>
                <a:cubicBezTo>
                  <a:pt x="2061696" y="876300"/>
                  <a:pt x="2072430" y="864848"/>
                  <a:pt x="2078629" y="850900"/>
                </a:cubicBezTo>
                <a:cubicBezTo>
                  <a:pt x="2089503" y="826434"/>
                  <a:pt x="2089839" y="797404"/>
                  <a:pt x="2104029" y="774700"/>
                </a:cubicBezTo>
                <a:cubicBezTo>
                  <a:pt x="2112119" y="761757"/>
                  <a:pt x="2129429" y="757767"/>
                  <a:pt x="2142129" y="749300"/>
                </a:cubicBezTo>
                <a:cubicBezTo>
                  <a:pt x="2197162" y="757767"/>
                  <a:pt x="2252502" y="764439"/>
                  <a:pt x="2307229" y="774700"/>
                </a:cubicBezTo>
                <a:cubicBezTo>
                  <a:pt x="2320387" y="777167"/>
                  <a:pt x="2333355" y="793387"/>
                  <a:pt x="2345329" y="787400"/>
                </a:cubicBezTo>
                <a:cubicBezTo>
                  <a:pt x="2364261" y="777934"/>
                  <a:pt x="2367358" y="750375"/>
                  <a:pt x="2383429" y="736600"/>
                </a:cubicBezTo>
                <a:cubicBezTo>
                  <a:pt x="2397803" y="724279"/>
                  <a:pt x="2417296" y="719667"/>
                  <a:pt x="2434229" y="711200"/>
                </a:cubicBezTo>
                <a:cubicBezTo>
                  <a:pt x="2442696" y="694267"/>
                  <a:pt x="2459629" y="679332"/>
                  <a:pt x="2459629" y="660400"/>
                </a:cubicBezTo>
                <a:cubicBezTo>
                  <a:pt x="2459629" y="645136"/>
                  <a:pt x="2441055" y="635952"/>
                  <a:pt x="2434229" y="622300"/>
                </a:cubicBezTo>
                <a:cubicBezTo>
                  <a:pt x="2428242" y="610326"/>
                  <a:pt x="2425762" y="596900"/>
                  <a:pt x="2421529" y="584200"/>
                </a:cubicBezTo>
                <a:cubicBezTo>
                  <a:pt x="2551662" y="540822"/>
                  <a:pt x="2372732" y="596677"/>
                  <a:pt x="2713629" y="558800"/>
                </a:cubicBezTo>
                <a:cubicBezTo>
                  <a:pt x="2744260" y="555397"/>
                  <a:pt x="2772051" y="537972"/>
                  <a:pt x="2802529" y="533400"/>
                </a:cubicBezTo>
                <a:cubicBezTo>
                  <a:pt x="2857114" y="525212"/>
                  <a:pt x="2912596" y="524933"/>
                  <a:pt x="2967629" y="520700"/>
                </a:cubicBezTo>
                <a:cubicBezTo>
                  <a:pt x="2976096" y="503767"/>
                  <a:pt x="2990681" y="488686"/>
                  <a:pt x="2993029" y="469900"/>
                </a:cubicBezTo>
                <a:cubicBezTo>
                  <a:pt x="3010321" y="331566"/>
                  <a:pt x="2935012" y="509734"/>
                  <a:pt x="3005729" y="368300"/>
                </a:cubicBezTo>
                <a:cubicBezTo>
                  <a:pt x="3018429" y="372533"/>
                  <a:pt x="3030624" y="383201"/>
                  <a:pt x="3043829" y="381000"/>
                </a:cubicBezTo>
                <a:cubicBezTo>
                  <a:pt x="3131046" y="366464"/>
                  <a:pt x="3071561" y="220815"/>
                  <a:pt x="3069229" y="190500"/>
                </a:cubicBezTo>
                <a:cubicBezTo>
                  <a:pt x="3077696" y="177800"/>
                  <a:pt x="3081377" y="159973"/>
                  <a:pt x="3094629" y="152400"/>
                </a:cubicBezTo>
                <a:cubicBezTo>
                  <a:pt x="3113371" y="141690"/>
                  <a:pt x="3141546" y="153519"/>
                  <a:pt x="3158129" y="139700"/>
                </a:cubicBezTo>
                <a:cubicBezTo>
                  <a:pt x="3171538" y="128526"/>
                  <a:pt x="3159925" y="102530"/>
                  <a:pt x="3170829" y="88900"/>
                </a:cubicBezTo>
                <a:cubicBezTo>
                  <a:pt x="3179192" y="78447"/>
                  <a:pt x="3196229" y="80433"/>
                  <a:pt x="3208929" y="76200"/>
                </a:cubicBezTo>
                <a:cubicBezTo>
                  <a:pt x="3257730" y="2998"/>
                  <a:pt x="3233448" y="65335"/>
                  <a:pt x="3183529" y="25400"/>
                </a:cubicBezTo>
                <a:cubicBezTo>
                  <a:pt x="3169490" y="14169"/>
                  <a:pt x="3183529" y="4233"/>
                  <a:pt x="3183529" y="0"/>
                </a:cubicBezTo>
                <a:close/>
              </a:path>
            </a:pathLst>
          </a:custGeom>
          <a:solidFill>
            <a:srgbClr val="00FFFF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手繪多邊形 9"/>
          <p:cNvSpPr/>
          <p:nvPr/>
        </p:nvSpPr>
        <p:spPr>
          <a:xfrm>
            <a:off x="323528" y="3573016"/>
            <a:ext cx="3257730" cy="1498600"/>
          </a:xfrm>
          <a:custGeom>
            <a:avLst/>
            <a:gdLst>
              <a:gd name="connsiteX0" fmla="*/ 3183529 w 3257730"/>
              <a:gd name="connsiteY0" fmla="*/ 0 h 1498600"/>
              <a:gd name="connsiteX1" fmla="*/ 3183529 w 3257730"/>
              <a:gd name="connsiteY1" fmla="*/ 0 h 1498600"/>
              <a:gd name="connsiteX2" fmla="*/ 2929529 w 3257730"/>
              <a:gd name="connsiteY2" fmla="*/ 12700 h 1498600"/>
              <a:gd name="connsiteX3" fmla="*/ 2802529 w 3257730"/>
              <a:gd name="connsiteY3" fmla="*/ 0 h 1498600"/>
              <a:gd name="connsiteX4" fmla="*/ 2612029 w 3257730"/>
              <a:gd name="connsiteY4" fmla="*/ 12700 h 1498600"/>
              <a:gd name="connsiteX5" fmla="*/ 2573929 w 3257730"/>
              <a:gd name="connsiteY5" fmla="*/ 38100 h 1498600"/>
              <a:gd name="connsiteX6" fmla="*/ 2523129 w 3257730"/>
              <a:gd name="connsiteY6" fmla="*/ 101600 h 1498600"/>
              <a:gd name="connsiteX7" fmla="*/ 2358029 w 3257730"/>
              <a:gd name="connsiteY7" fmla="*/ 127000 h 1498600"/>
              <a:gd name="connsiteX8" fmla="*/ 2307229 w 3257730"/>
              <a:gd name="connsiteY8" fmla="*/ 152400 h 1498600"/>
              <a:gd name="connsiteX9" fmla="*/ 1938929 w 3257730"/>
              <a:gd name="connsiteY9" fmla="*/ 177800 h 1498600"/>
              <a:gd name="connsiteX10" fmla="*/ 1557929 w 3257730"/>
              <a:gd name="connsiteY10" fmla="*/ 203200 h 1498600"/>
              <a:gd name="connsiteX11" fmla="*/ 1494429 w 3257730"/>
              <a:gd name="connsiteY11" fmla="*/ 215900 h 1498600"/>
              <a:gd name="connsiteX12" fmla="*/ 1469029 w 3257730"/>
              <a:gd name="connsiteY12" fmla="*/ 254000 h 1498600"/>
              <a:gd name="connsiteX13" fmla="*/ 1418229 w 3257730"/>
              <a:gd name="connsiteY13" fmla="*/ 368300 h 1498600"/>
              <a:gd name="connsiteX14" fmla="*/ 1303929 w 3257730"/>
              <a:gd name="connsiteY14" fmla="*/ 419100 h 1498600"/>
              <a:gd name="connsiteX15" fmla="*/ 1265829 w 3257730"/>
              <a:gd name="connsiteY15" fmla="*/ 431800 h 1498600"/>
              <a:gd name="connsiteX16" fmla="*/ 1227729 w 3257730"/>
              <a:gd name="connsiteY16" fmla="*/ 457200 h 1498600"/>
              <a:gd name="connsiteX17" fmla="*/ 1062629 w 3257730"/>
              <a:gd name="connsiteY17" fmla="*/ 482600 h 1498600"/>
              <a:gd name="connsiteX18" fmla="*/ 173629 w 3257730"/>
              <a:gd name="connsiteY18" fmla="*/ 495300 h 1498600"/>
              <a:gd name="connsiteX19" fmla="*/ 84729 w 3257730"/>
              <a:gd name="connsiteY19" fmla="*/ 533400 h 1498600"/>
              <a:gd name="connsiteX20" fmla="*/ 8529 w 3257730"/>
              <a:gd name="connsiteY20" fmla="*/ 558800 h 1498600"/>
              <a:gd name="connsiteX21" fmla="*/ 84729 w 3257730"/>
              <a:gd name="connsiteY21" fmla="*/ 622300 h 1498600"/>
              <a:gd name="connsiteX22" fmla="*/ 122829 w 3257730"/>
              <a:gd name="connsiteY22" fmla="*/ 660400 h 1498600"/>
              <a:gd name="connsiteX23" fmla="*/ 173629 w 3257730"/>
              <a:gd name="connsiteY23" fmla="*/ 698500 h 1498600"/>
              <a:gd name="connsiteX24" fmla="*/ 249829 w 3257730"/>
              <a:gd name="connsiteY24" fmla="*/ 749300 h 1498600"/>
              <a:gd name="connsiteX25" fmla="*/ 427629 w 3257730"/>
              <a:gd name="connsiteY25" fmla="*/ 736600 h 1498600"/>
              <a:gd name="connsiteX26" fmla="*/ 414929 w 3257730"/>
              <a:gd name="connsiteY26" fmla="*/ 698500 h 1498600"/>
              <a:gd name="connsiteX27" fmla="*/ 478429 w 3257730"/>
              <a:gd name="connsiteY27" fmla="*/ 596900 h 1498600"/>
              <a:gd name="connsiteX28" fmla="*/ 529229 w 3257730"/>
              <a:gd name="connsiteY28" fmla="*/ 609600 h 1498600"/>
              <a:gd name="connsiteX29" fmla="*/ 592729 w 3257730"/>
              <a:gd name="connsiteY29" fmla="*/ 622300 h 1498600"/>
              <a:gd name="connsiteX30" fmla="*/ 605429 w 3257730"/>
              <a:gd name="connsiteY30" fmla="*/ 660400 h 1498600"/>
              <a:gd name="connsiteX31" fmla="*/ 567329 w 3257730"/>
              <a:gd name="connsiteY31" fmla="*/ 762000 h 1498600"/>
              <a:gd name="connsiteX32" fmla="*/ 541929 w 3257730"/>
              <a:gd name="connsiteY32" fmla="*/ 812800 h 1498600"/>
              <a:gd name="connsiteX33" fmla="*/ 478429 w 3257730"/>
              <a:gd name="connsiteY33" fmla="*/ 838200 h 1498600"/>
              <a:gd name="connsiteX34" fmla="*/ 173629 w 3257730"/>
              <a:gd name="connsiteY34" fmla="*/ 889000 h 1498600"/>
              <a:gd name="connsiteX35" fmla="*/ 135529 w 3257730"/>
              <a:gd name="connsiteY35" fmla="*/ 927100 h 1498600"/>
              <a:gd name="connsiteX36" fmla="*/ 122829 w 3257730"/>
              <a:gd name="connsiteY36" fmla="*/ 965200 h 1498600"/>
              <a:gd name="connsiteX37" fmla="*/ 160929 w 3257730"/>
              <a:gd name="connsiteY37" fmla="*/ 977900 h 1498600"/>
              <a:gd name="connsiteX38" fmla="*/ 364129 w 3257730"/>
              <a:gd name="connsiteY38" fmla="*/ 990600 h 1498600"/>
              <a:gd name="connsiteX39" fmla="*/ 427629 w 3257730"/>
              <a:gd name="connsiteY39" fmla="*/ 1016000 h 1498600"/>
              <a:gd name="connsiteX40" fmla="*/ 389529 w 3257730"/>
              <a:gd name="connsiteY40" fmla="*/ 1041400 h 1498600"/>
              <a:gd name="connsiteX41" fmla="*/ 338729 w 3257730"/>
              <a:gd name="connsiteY41" fmla="*/ 1079500 h 1498600"/>
              <a:gd name="connsiteX42" fmla="*/ 249829 w 3257730"/>
              <a:gd name="connsiteY42" fmla="*/ 1181100 h 1498600"/>
              <a:gd name="connsiteX43" fmla="*/ 275229 w 3257730"/>
              <a:gd name="connsiteY43" fmla="*/ 1219200 h 1498600"/>
              <a:gd name="connsiteX44" fmla="*/ 338729 w 3257730"/>
              <a:gd name="connsiteY44" fmla="*/ 1231900 h 1498600"/>
              <a:gd name="connsiteX45" fmla="*/ 389529 w 3257730"/>
              <a:gd name="connsiteY45" fmla="*/ 1244600 h 1498600"/>
              <a:gd name="connsiteX46" fmla="*/ 427629 w 3257730"/>
              <a:gd name="connsiteY46" fmla="*/ 1257300 h 1498600"/>
              <a:gd name="connsiteX47" fmla="*/ 491129 w 3257730"/>
              <a:gd name="connsiteY47" fmla="*/ 1270000 h 1498600"/>
              <a:gd name="connsiteX48" fmla="*/ 605429 w 3257730"/>
              <a:gd name="connsiteY48" fmla="*/ 1308100 h 1498600"/>
              <a:gd name="connsiteX49" fmla="*/ 529229 w 3257730"/>
              <a:gd name="connsiteY49" fmla="*/ 1358900 h 1498600"/>
              <a:gd name="connsiteX50" fmla="*/ 478429 w 3257730"/>
              <a:gd name="connsiteY50" fmla="*/ 1333500 h 1498600"/>
              <a:gd name="connsiteX51" fmla="*/ 630829 w 3257730"/>
              <a:gd name="connsiteY51" fmla="*/ 1371600 h 1498600"/>
              <a:gd name="connsiteX52" fmla="*/ 694329 w 3257730"/>
              <a:gd name="connsiteY52" fmla="*/ 1358900 h 1498600"/>
              <a:gd name="connsiteX53" fmla="*/ 808629 w 3257730"/>
              <a:gd name="connsiteY53" fmla="*/ 1358900 h 1498600"/>
              <a:gd name="connsiteX54" fmla="*/ 961029 w 3257730"/>
              <a:gd name="connsiteY54" fmla="*/ 1384300 h 1498600"/>
              <a:gd name="connsiteX55" fmla="*/ 922929 w 3257730"/>
              <a:gd name="connsiteY55" fmla="*/ 1409700 h 1498600"/>
              <a:gd name="connsiteX56" fmla="*/ 808629 w 3257730"/>
              <a:gd name="connsiteY56" fmla="*/ 1397000 h 1498600"/>
              <a:gd name="connsiteX57" fmla="*/ 732429 w 3257730"/>
              <a:gd name="connsiteY57" fmla="*/ 1422400 h 1498600"/>
              <a:gd name="connsiteX58" fmla="*/ 808629 w 3257730"/>
              <a:gd name="connsiteY58" fmla="*/ 1447800 h 1498600"/>
              <a:gd name="connsiteX59" fmla="*/ 922929 w 3257730"/>
              <a:gd name="connsiteY59" fmla="*/ 1460500 h 1498600"/>
              <a:gd name="connsiteX60" fmla="*/ 986429 w 3257730"/>
              <a:gd name="connsiteY60" fmla="*/ 1473200 h 1498600"/>
              <a:gd name="connsiteX61" fmla="*/ 1138829 w 3257730"/>
              <a:gd name="connsiteY61" fmla="*/ 1498600 h 1498600"/>
              <a:gd name="connsiteX62" fmla="*/ 1176929 w 3257730"/>
              <a:gd name="connsiteY62" fmla="*/ 1473200 h 1498600"/>
              <a:gd name="connsiteX63" fmla="*/ 1227729 w 3257730"/>
              <a:gd name="connsiteY63" fmla="*/ 1485900 h 1498600"/>
              <a:gd name="connsiteX64" fmla="*/ 1494429 w 3257730"/>
              <a:gd name="connsiteY64" fmla="*/ 1473200 h 1498600"/>
              <a:gd name="connsiteX65" fmla="*/ 1557929 w 3257730"/>
              <a:gd name="connsiteY65" fmla="*/ 1409700 h 1498600"/>
              <a:gd name="connsiteX66" fmla="*/ 1608729 w 3257730"/>
              <a:gd name="connsiteY66" fmla="*/ 1371600 h 1498600"/>
              <a:gd name="connsiteX67" fmla="*/ 1710329 w 3257730"/>
              <a:gd name="connsiteY67" fmla="*/ 1384300 h 1498600"/>
              <a:gd name="connsiteX68" fmla="*/ 1761129 w 3257730"/>
              <a:gd name="connsiteY68" fmla="*/ 1371600 h 1498600"/>
              <a:gd name="connsiteX69" fmla="*/ 1723029 w 3257730"/>
              <a:gd name="connsiteY69" fmla="*/ 1358900 h 1498600"/>
              <a:gd name="connsiteX70" fmla="*/ 1710329 w 3257730"/>
              <a:gd name="connsiteY70" fmla="*/ 1320800 h 1498600"/>
              <a:gd name="connsiteX71" fmla="*/ 1748429 w 3257730"/>
              <a:gd name="connsiteY71" fmla="*/ 1295400 h 1498600"/>
              <a:gd name="connsiteX72" fmla="*/ 2078629 w 3257730"/>
              <a:gd name="connsiteY72" fmla="*/ 1270000 h 1498600"/>
              <a:gd name="connsiteX73" fmla="*/ 2078629 w 3257730"/>
              <a:gd name="connsiteY73" fmla="*/ 1092200 h 1498600"/>
              <a:gd name="connsiteX74" fmla="*/ 2116729 w 3257730"/>
              <a:gd name="connsiteY74" fmla="*/ 1066800 h 1498600"/>
              <a:gd name="connsiteX75" fmla="*/ 2154829 w 3257730"/>
              <a:gd name="connsiteY75" fmla="*/ 1079500 h 1498600"/>
              <a:gd name="connsiteX76" fmla="*/ 2256429 w 3257730"/>
              <a:gd name="connsiteY76" fmla="*/ 1066800 h 1498600"/>
              <a:gd name="connsiteX77" fmla="*/ 2358029 w 3257730"/>
              <a:gd name="connsiteY77" fmla="*/ 1041400 h 1498600"/>
              <a:gd name="connsiteX78" fmla="*/ 2256429 w 3257730"/>
              <a:gd name="connsiteY78" fmla="*/ 952500 h 1498600"/>
              <a:gd name="connsiteX79" fmla="*/ 2205629 w 3257730"/>
              <a:gd name="connsiteY79" fmla="*/ 927100 h 1498600"/>
              <a:gd name="connsiteX80" fmla="*/ 2053229 w 3257730"/>
              <a:gd name="connsiteY80" fmla="*/ 889000 h 1498600"/>
              <a:gd name="connsiteX81" fmla="*/ 2078629 w 3257730"/>
              <a:gd name="connsiteY81" fmla="*/ 850900 h 1498600"/>
              <a:gd name="connsiteX82" fmla="*/ 2104029 w 3257730"/>
              <a:gd name="connsiteY82" fmla="*/ 774700 h 1498600"/>
              <a:gd name="connsiteX83" fmla="*/ 2142129 w 3257730"/>
              <a:gd name="connsiteY83" fmla="*/ 749300 h 1498600"/>
              <a:gd name="connsiteX84" fmla="*/ 2307229 w 3257730"/>
              <a:gd name="connsiteY84" fmla="*/ 774700 h 1498600"/>
              <a:gd name="connsiteX85" fmla="*/ 2345329 w 3257730"/>
              <a:gd name="connsiteY85" fmla="*/ 787400 h 1498600"/>
              <a:gd name="connsiteX86" fmla="*/ 2383429 w 3257730"/>
              <a:gd name="connsiteY86" fmla="*/ 736600 h 1498600"/>
              <a:gd name="connsiteX87" fmla="*/ 2434229 w 3257730"/>
              <a:gd name="connsiteY87" fmla="*/ 711200 h 1498600"/>
              <a:gd name="connsiteX88" fmla="*/ 2459629 w 3257730"/>
              <a:gd name="connsiteY88" fmla="*/ 660400 h 1498600"/>
              <a:gd name="connsiteX89" fmla="*/ 2434229 w 3257730"/>
              <a:gd name="connsiteY89" fmla="*/ 622300 h 1498600"/>
              <a:gd name="connsiteX90" fmla="*/ 2421529 w 3257730"/>
              <a:gd name="connsiteY90" fmla="*/ 584200 h 1498600"/>
              <a:gd name="connsiteX91" fmla="*/ 2713629 w 3257730"/>
              <a:gd name="connsiteY91" fmla="*/ 558800 h 1498600"/>
              <a:gd name="connsiteX92" fmla="*/ 2802529 w 3257730"/>
              <a:gd name="connsiteY92" fmla="*/ 533400 h 1498600"/>
              <a:gd name="connsiteX93" fmla="*/ 2967629 w 3257730"/>
              <a:gd name="connsiteY93" fmla="*/ 520700 h 1498600"/>
              <a:gd name="connsiteX94" fmla="*/ 2993029 w 3257730"/>
              <a:gd name="connsiteY94" fmla="*/ 469900 h 1498600"/>
              <a:gd name="connsiteX95" fmla="*/ 3005729 w 3257730"/>
              <a:gd name="connsiteY95" fmla="*/ 368300 h 1498600"/>
              <a:gd name="connsiteX96" fmla="*/ 3043829 w 3257730"/>
              <a:gd name="connsiteY96" fmla="*/ 381000 h 1498600"/>
              <a:gd name="connsiteX97" fmla="*/ 3069229 w 3257730"/>
              <a:gd name="connsiteY97" fmla="*/ 190500 h 1498600"/>
              <a:gd name="connsiteX98" fmla="*/ 3094629 w 3257730"/>
              <a:gd name="connsiteY98" fmla="*/ 152400 h 1498600"/>
              <a:gd name="connsiteX99" fmla="*/ 3158129 w 3257730"/>
              <a:gd name="connsiteY99" fmla="*/ 139700 h 1498600"/>
              <a:gd name="connsiteX100" fmla="*/ 3170829 w 3257730"/>
              <a:gd name="connsiteY100" fmla="*/ 88900 h 1498600"/>
              <a:gd name="connsiteX101" fmla="*/ 3208929 w 3257730"/>
              <a:gd name="connsiteY101" fmla="*/ 76200 h 1498600"/>
              <a:gd name="connsiteX102" fmla="*/ 3183529 w 3257730"/>
              <a:gd name="connsiteY102" fmla="*/ 25400 h 1498600"/>
              <a:gd name="connsiteX103" fmla="*/ 3183529 w 3257730"/>
              <a:gd name="connsiteY103" fmla="*/ 0 h 149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3257730" h="1498600">
                <a:moveTo>
                  <a:pt x="3183529" y="0"/>
                </a:moveTo>
                <a:lnTo>
                  <a:pt x="3183529" y="0"/>
                </a:lnTo>
                <a:cubicBezTo>
                  <a:pt x="3098862" y="4233"/>
                  <a:pt x="3014301" y="12700"/>
                  <a:pt x="2929529" y="12700"/>
                </a:cubicBezTo>
                <a:cubicBezTo>
                  <a:pt x="2886985" y="12700"/>
                  <a:pt x="2845073" y="0"/>
                  <a:pt x="2802529" y="0"/>
                </a:cubicBezTo>
                <a:cubicBezTo>
                  <a:pt x="2738888" y="0"/>
                  <a:pt x="2675529" y="8467"/>
                  <a:pt x="2612029" y="12700"/>
                </a:cubicBezTo>
                <a:cubicBezTo>
                  <a:pt x="2599329" y="21167"/>
                  <a:pt x="2583464" y="26181"/>
                  <a:pt x="2573929" y="38100"/>
                </a:cubicBezTo>
                <a:cubicBezTo>
                  <a:pt x="2543724" y="75856"/>
                  <a:pt x="2586823" y="85677"/>
                  <a:pt x="2523129" y="101600"/>
                </a:cubicBezTo>
                <a:cubicBezTo>
                  <a:pt x="2469111" y="115105"/>
                  <a:pt x="2413062" y="118533"/>
                  <a:pt x="2358029" y="127000"/>
                </a:cubicBezTo>
                <a:cubicBezTo>
                  <a:pt x="2341096" y="135467"/>
                  <a:pt x="2326067" y="150516"/>
                  <a:pt x="2307229" y="152400"/>
                </a:cubicBezTo>
                <a:cubicBezTo>
                  <a:pt x="1873038" y="195819"/>
                  <a:pt x="2092537" y="126597"/>
                  <a:pt x="1938929" y="177800"/>
                </a:cubicBezTo>
                <a:cubicBezTo>
                  <a:pt x="1846600" y="316293"/>
                  <a:pt x="1937613" y="203200"/>
                  <a:pt x="1557929" y="203200"/>
                </a:cubicBezTo>
                <a:cubicBezTo>
                  <a:pt x="1536343" y="203200"/>
                  <a:pt x="1515596" y="211667"/>
                  <a:pt x="1494429" y="215900"/>
                </a:cubicBezTo>
                <a:cubicBezTo>
                  <a:pt x="1485962" y="228600"/>
                  <a:pt x="1475855" y="240348"/>
                  <a:pt x="1469029" y="254000"/>
                </a:cubicBezTo>
                <a:cubicBezTo>
                  <a:pt x="1443354" y="305350"/>
                  <a:pt x="1470790" y="309169"/>
                  <a:pt x="1418229" y="368300"/>
                </a:cubicBezTo>
                <a:cubicBezTo>
                  <a:pt x="1384347" y="406417"/>
                  <a:pt x="1347150" y="406751"/>
                  <a:pt x="1303929" y="419100"/>
                </a:cubicBezTo>
                <a:cubicBezTo>
                  <a:pt x="1291057" y="422778"/>
                  <a:pt x="1277803" y="425813"/>
                  <a:pt x="1265829" y="431800"/>
                </a:cubicBezTo>
                <a:cubicBezTo>
                  <a:pt x="1252177" y="438626"/>
                  <a:pt x="1242537" y="453498"/>
                  <a:pt x="1227729" y="457200"/>
                </a:cubicBezTo>
                <a:cubicBezTo>
                  <a:pt x="1173711" y="470705"/>
                  <a:pt x="1118273" y="480589"/>
                  <a:pt x="1062629" y="482600"/>
                </a:cubicBezTo>
                <a:cubicBezTo>
                  <a:pt x="766459" y="493305"/>
                  <a:pt x="469962" y="491067"/>
                  <a:pt x="173629" y="495300"/>
                </a:cubicBezTo>
                <a:cubicBezTo>
                  <a:pt x="39248" y="528895"/>
                  <a:pt x="197493" y="483283"/>
                  <a:pt x="84729" y="533400"/>
                </a:cubicBezTo>
                <a:cubicBezTo>
                  <a:pt x="60263" y="544274"/>
                  <a:pt x="8529" y="558800"/>
                  <a:pt x="8529" y="558800"/>
                </a:cubicBezTo>
                <a:cubicBezTo>
                  <a:pt x="58615" y="658972"/>
                  <a:pt x="0" y="573883"/>
                  <a:pt x="84729" y="622300"/>
                </a:cubicBezTo>
                <a:cubicBezTo>
                  <a:pt x="100323" y="631211"/>
                  <a:pt x="109192" y="648711"/>
                  <a:pt x="122829" y="660400"/>
                </a:cubicBezTo>
                <a:cubicBezTo>
                  <a:pt x="138900" y="674175"/>
                  <a:pt x="156289" y="686362"/>
                  <a:pt x="173629" y="698500"/>
                </a:cubicBezTo>
                <a:cubicBezTo>
                  <a:pt x="198638" y="716006"/>
                  <a:pt x="249829" y="749300"/>
                  <a:pt x="249829" y="749300"/>
                </a:cubicBezTo>
                <a:cubicBezTo>
                  <a:pt x="309096" y="745067"/>
                  <a:pt x="370839" y="754074"/>
                  <a:pt x="427629" y="736600"/>
                </a:cubicBezTo>
                <a:cubicBezTo>
                  <a:pt x="440424" y="732663"/>
                  <a:pt x="413451" y="711805"/>
                  <a:pt x="414929" y="698500"/>
                </a:cubicBezTo>
                <a:cubicBezTo>
                  <a:pt x="423392" y="622329"/>
                  <a:pt x="430459" y="628880"/>
                  <a:pt x="478429" y="596900"/>
                </a:cubicBezTo>
                <a:cubicBezTo>
                  <a:pt x="495362" y="601133"/>
                  <a:pt x="512190" y="605814"/>
                  <a:pt x="529229" y="609600"/>
                </a:cubicBezTo>
                <a:cubicBezTo>
                  <a:pt x="550301" y="614283"/>
                  <a:pt x="574768" y="610326"/>
                  <a:pt x="592729" y="622300"/>
                </a:cubicBezTo>
                <a:cubicBezTo>
                  <a:pt x="603868" y="629726"/>
                  <a:pt x="601196" y="647700"/>
                  <a:pt x="605429" y="660400"/>
                </a:cubicBezTo>
                <a:cubicBezTo>
                  <a:pt x="585670" y="759196"/>
                  <a:pt x="607578" y="691565"/>
                  <a:pt x="567329" y="762000"/>
                </a:cubicBezTo>
                <a:cubicBezTo>
                  <a:pt x="557936" y="778438"/>
                  <a:pt x="556303" y="800479"/>
                  <a:pt x="541929" y="812800"/>
                </a:cubicBezTo>
                <a:cubicBezTo>
                  <a:pt x="524620" y="827636"/>
                  <a:pt x="499596" y="829733"/>
                  <a:pt x="478429" y="838200"/>
                </a:cubicBezTo>
                <a:cubicBezTo>
                  <a:pt x="397191" y="960057"/>
                  <a:pt x="493464" y="837826"/>
                  <a:pt x="173629" y="889000"/>
                </a:cubicBezTo>
                <a:cubicBezTo>
                  <a:pt x="155894" y="891838"/>
                  <a:pt x="148229" y="914400"/>
                  <a:pt x="135529" y="927100"/>
                </a:cubicBezTo>
                <a:cubicBezTo>
                  <a:pt x="131296" y="939800"/>
                  <a:pt x="116842" y="953226"/>
                  <a:pt x="122829" y="965200"/>
                </a:cubicBezTo>
                <a:cubicBezTo>
                  <a:pt x="128816" y="977174"/>
                  <a:pt x="147616" y="976499"/>
                  <a:pt x="160929" y="977900"/>
                </a:cubicBezTo>
                <a:cubicBezTo>
                  <a:pt x="228422" y="985004"/>
                  <a:pt x="296396" y="986367"/>
                  <a:pt x="364129" y="990600"/>
                </a:cubicBezTo>
                <a:cubicBezTo>
                  <a:pt x="385296" y="999067"/>
                  <a:pt x="417434" y="995610"/>
                  <a:pt x="427629" y="1016000"/>
                </a:cubicBezTo>
                <a:cubicBezTo>
                  <a:pt x="434455" y="1029652"/>
                  <a:pt x="401949" y="1032528"/>
                  <a:pt x="389529" y="1041400"/>
                </a:cubicBezTo>
                <a:cubicBezTo>
                  <a:pt x="372305" y="1053703"/>
                  <a:pt x="352791" y="1063680"/>
                  <a:pt x="338729" y="1079500"/>
                </a:cubicBezTo>
                <a:cubicBezTo>
                  <a:pt x="230971" y="1200727"/>
                  <a:pt x="337574" y="1122603"/>
                  <a:pt x="249829" y="1181100"/>
                </a:cubicBezTo>
                <a:cubicBezTo>
                  <a:pt x="258296" y="1193800"/>
                  <a:pt x="261977" y="1211627"/>
                  <a:pt x="275229" y="1219200"/>
                </a:cubicBezTo>
                <a:cubicBezTo>
                  <a:pt x="293971" y="1229910"/>
                  <a:pt x="317657" y="1227217"/>
                  <a:pt x="338729" y="1231900"/>
                </a:cubicBezTo>
                <a:cubicBezTo>
                  <a:pt x="355768" y="1235686"/>
                  <a:pt x="372746" y="1239805"/>
                  <a:pt x="389529" y="1244600"/>
                </a:cubicBezTo>
                <a:cubicBezTo>
                  <a:pt x="402401" y="1248278"/>
                  <a:pt x="414642" y="1254053"/>
                  <a:pt x="427629" y="1257300"/>
                </a:cubicBezTo>
                <a:cubicBezTo>
                  <a:pt x="448570" y="1262535"/>
                  <a:pt x="470374" y="1264070"/>
                  <a:pt x="491129" y="1270000"/>
                </a:cubicBezTo>
                <a:cubicBezTo>
                  <a:pt x="529745" y="1281033"/>
                  <a:pt x="605429" y="1308100"/>
                  <a:pt x="605429" y="1308100"/>
                </a:cubicBezTo>
                <a:cubicBezTo>
                  <a:pt x="580029" y="1325033"/>
                  <a:pt x="556533" y="1372552"/>
                  <a:pt x="529229" y="1358900"/>
                </a:cubicBezTo>
                <a:cubicBezTo>
                  <a:pt x="512296" y="1350433"/>
                  <a:pt x="459497" y="1333500"/>
                  <a:pt x="478429" y="1333500"/>
                </a:cubicBezTo>
                <a:cubicBezTo>
                  <a:pt x="520885" y="1333500"/>
                  <a:pt x="584827" y="1356266"/>
                  <a:pt x="630829" y="1371600"/>
                </a:cubicBezTo>
                <a:cubicBezTo>
                  <a:pt x="651996" y="1367367"/>
                  <a:pt x="672743" y="1358900"/>
                  <a:pt x="694329" y="1358900"/>
                </a:cubicBezTo>
                <a:cubicBezTo>
                  <a:pt x="839437" y="1358900"/>
                  <a:pt x="684739" y="1389873"/>
                  <a:pt x="808629" y="1358900"/>
                </a:cubicBezTo>
                <a:cubicBezTo>
                  <a:pt x="859429" y="1367367"/>
                  <a:pt x="913967" y="1363384"/>
                  <a:pt x="961029" y="1384300"/>
                </a:cubicBezTo>
                <a:cubicBezTo>
                  <a:pt x="974977" y="1390499"/>
                  <a:pt x="938140" y="1408432"/>
                  <a:pt x="922929" y="1409700"/>
                </a:cubicBezTo>
                <a:cubicBezTo>
                  <a:pt x="884727" y="1412884"/>
                  <a:pt x="846729" y="1401233"/>
                  <a:pt x="808629" y="1397000"/>
                </a:cubicBezTo>
                <a:cubicBezTo>
                  <a:pt x="783229" y="1405467"/>
                  <a:pt x="732429" y="1395626"/>
                  <a:pt x="732429" y="1422400"/>
                </a:cubicBezTo>
                <a:cubicBezTo>
                  <a:pt x="732429" y="1449174"/>
                  <a:pt x="782375" y="1442549"/>
                  <a:pt x="808629" y="1447800"/>
                </a:cubicBezTo>
                <a:cubicBezTo>
                  <a:pt x="846219" y="1455318"/>
                  <a:pt x="884980" y="1455079"/>
                  <a:pt x="922929" y="1460500"/>
                </a:cubicBezTo>
                <a:cubicBezTo>
                  <a:pt x="944298" y="1463553"/>
                  <a:pt x="965172" y="1469449"/>
                  <a:pt x="986429" y="1473200"/>
                </a:cubicBezTo>
                <a:lnTo>
                  <a:pt x="1138829" y="1498600"/>
                </a:lnTo>
                <a:cubicBezTo>
                  <a:pt x="1151529" y="1490133"/>
                  <a:pt x="1161819" y="1475359"/>
                  <a:pt x="1176929" y="1473200"/>
                </a:cubicBezTo>
                <a:cubicBezTo>
                  <a:pt x="1194208" y="1470732"/>
                  <a:pt x="1210275" y="1485900"/>
                  <a:pt x="1227729" y="1485900"/>
                </a:cubicBezTo>
                <a:cubicBezTo>
                  <a:pt x="1316730" y="1485900"/>
                  <a:pt x="1405529" y="1477433"/>
                  <a:pt x="1494429" y="1473200"/>
                </a:cubicBezTo>
                <a:cubicBezTo>
                  <a:pt x="1591832" y="1497551"/>
                  <a:pt x="1510461" y="1495142"/>
                  <a:pt x="1557929" y="1409700"/>
                </a:cubicBezTo>
                <a:cubicBezTo>
                  <a:pt x="1568208" y="1391197"/>
                  <a:pt x="1591796" y="1384300"/>
                  <a:pt x="1608729" y="1371600"/>
                </a:cubicBezTo>
                <a:cubicBezTo>
                  <a:pt x="1642596" y="1375833"/>
                  <a:pt x="1676199" y="1384300"/>
                  <a:pt x="1710329" y="1384300"/>
                </a:cubicBezTo>
                <a:cubicBezTo>
                  <a:pt x="1727783" y="1384300"/>
                  <a:pt x="1753323" y="1387212"/>
                  <a:pt x="1761129" y="1371600"/>
                </a:cubicBezTo>
                <a:cubicBezTo>
                  <a:pt x="1767116" y="1359626"/>
                  <a:pt x="1735729" y="1363133"/>
                  <a:pt x="1723029" y="1358900"/>
                </a:cubicBezTo>
                <a:cubicBezTo>
                  <a:pt x="1718796" y="1346200"/>
                  <a:pt x="1705357" y="1333229"/>
                  <a:pt x="1710329" y="1320800"/>
                </a:cubicBezTo>
                <a:cubicBezTo>
                  <a:pt x="1715998" y="1306628"/>
                  <a:pt x="1733309" y="1297486"/>
                  <a:pt x="1748429" y="1295400"/>
                </a:cubicBezTo>
                <a:cubicBezTo>
                  <a:pt x="1857785" y="1280316"/>
                  <a:pt x="2078629" y="1270000"/>
                  <a:pt x="2078629" y="1270000"/>
                </a:cubicBezTo>
                <a:cubicBezTo>
                  <a:pt x="2072443" y="1220512"/>
                  <a:pt x="2052994" y="1143471"/>
                  <a:pt x="2078629" y="1092200"/>
                </a:cubicBezTo>
                <a:cubicBezTo>
                  <a:pt x="2085455" y="1078548"/>
                  <a:pt x="2104029" y="1075267"/>
                  <a:pt x="2116729" y="1066800"/>
                </a:cubicBezTo>
                <a:cubicBezTo>
                  <a:pt x="2129429" y="1071033"/>
                  <a:pt x="2141442" y="1079500"/>
                  <a:pt x="2154829" y="1079500"/>
                </a:cubicBezTo>
                <a:cubicBezTo>
                  <a:pt x="2188959" y="1079500"/>
                  <a:pt x="2222696" y="1071990"/>
                  <a:pt x="2256429" y="1066800"/>
                </a:cubicBezTo>
                <a:cubicBezTo>
                  <a:pt x="2313352" y="1058043"/>
                  <a:pt x="2311671" y="1056853"/>
                  <a:pt x="2358029" y="1041400"/>
                </a:cubicBezTo>
                <a:cubicBezTo>
                  <a:pt x="2281920" y="927237"/>
                  <a:pt x="2345780" y="986006"/>
                  <a:pt x="2256429" y="952500"/>
                </a:cubicBezTo>
                <a:cubicBezTo>
                  <a:pt x="2238702" y="945853"/>
                  <a:pt x="2223699" y="932747"/>
                  <a:pt x="2205629" y="927100"/>
                </a:cubicBezTo>
                <a:cubicBezTo>
                  <a:pt x="2155649" y="911481"/>
                  <a:pt x="2053229" y="889000"/>
                  <a:pt x="2053229" y="889000"/>
                </a:cubicBezTo>
                <a:cubicBezTo>
                  <a:pt x="2061696" y="876300"/>
                  <a:pt x="2072430" y="864848"/>
                  <a:pt x="2078629" y="850900"/>
                </a:cubicBezTo>
                <a:cubicBezTo>
                  <a:pt x="2089503" y="826434"/>
                  <a:pt x="2089839" y="797404"/>
                  <a:pt x="2104029" y="774700"/>
                </a:cubicBezTo>
                <a:cubicBezTo>
                  <a:pt x="2112119" y="761757"/>
                  <a:pt x="2129429" y="757767"/>
                  <a:pt x="2142129" y="749300"/>
                </a:cubicBezTo>
                <a:cubicBezTo>
                  <a:pt x="2197162" y="757767"/>
                  <a:pt x="2252502" y="764439"/>
                  <a:pt x="2307229" y="774700"/>
                </a:cubicBezTo>
                <a:cubicBezTo>
                  <a:pt x="2320387" y="777167"/>
                  <a:pt x="2333355" y="793387"/>
                  <a:pt x="2345329" y="787400"/>
                </a:cubicBezTo>
                <a:cubicBezTo>
                  <a:pt x="2364261" y="777934"/>
                  <a:pt x="2367358" y="750375"/>
                  <a:pt x="2383429" y="736600"/>
                </a:cubicBezTo>
                <a:cubicBezTo>
                  <a:pt x="2397803" y="724279"/>
                  <a:pt x="2417296" y="719667"/>
                  <a:pt x="2434229" y="711200"/>
                </a:cubicBezTo>
                <a:cubicBezTo>
                  <a:pt x="2442696" y="694267"/>
                  <a:pt x="2459629" y="679332"/>
                  <a:pt x="2459629" y="660400"/>
                </a:cubicBezTo>
                <a:cubicBezTo>
                  <a:pt x="2459629" y="645136"/>
                  <a:pt x="2441055" y="635952"/>
                  <a:pt x="2434229" y="622300"/>
                </a:cubicBezTo>
                <a:cubicBezTo>
                  <a:pt x="2428242" y="610326"/>
                  <a:pt x="2425762" y="596900"/>
                  <a:pt x="2421529" y="584200"/>
                </a:cubicBezTo>
                <a:cubicBezTo>
                  <a:pt x="2551662" y="540822"/>
                  <a:pt x="2372732" y="596677"/>
                  <a:pt x="2713629" y="558800"/>
                </a:cubicBezTo>
                <a:cubicBezTo>
                  <a:pt x="2744260" y="555397"/>
                  <a:pt x="2772051" y="537972"/>
                  <a:pt x="2802529" y="533400"/>
                </a:cubicBezTo>
                <a:cubicBezTo>
                  <a:pt x="2857114" y="525212"/>
                  <a:pt x="2912596" y="524933"/>
                  <a:pt x="2967629" y="520700"/>
                </a:cubicBezTo>
                <a:cubicBezTo>
                  <a:pt x="2976096" y="503767"/>
                  <a:pt x="2990681" y="488686"/>
                  <a:pt x="2993029" y="469900"/>
                </a:cubicBezTo>
                <a:cubicBezTo>
                  <a:pt x="3010321" y="331566"/>
                  <a:pt x="2935012" y="509734"/>
                  <a:pt x="3005729" y="368300"/>
                </a:cubicBezTo>
                <a:cubicBezTo>
                  <a:pt x="3018429" y="372533"/>
                  <a:pt x="3030624" y="383201"/>
                  <a:pt x="3043829" y="381000"/>
                </a:cubicBezTo>
                <a:cubicBezTo>
                  <a:pt x="3131046" y="366464"/>
                  <a:pt x="3071561" y="220815"/>
                  <a:pt x="3069229" y="190500"/>
                </a:cubicBezTo>
                <a:cubicBezTo>
                  <a:pt x="3077696" y="177800"/>
                  <a:pt x="3081377" y="159973"/>
                  <a:pt x="3094629" y="152400"/>
                </a:cubicBezTo>
                <a:cubicBezTo>
                  <a:pt x="3113371" y="141690"/>
                  <a:pt x="3141546" y="153519"/>
                  <a:pt x="3158129" y="139700"/>
                </a:cubicBezTo>
                <a:cubicBezTo>
                  <a:pt x="3171538" y="128526"/>
                  <a:pt x="3159925" y="102530"/>
                  <a:pt x="3170829" y="88900"/>
                </a:cubicBezTo>
                <a:cubicBezTo>
                  <a:pt x="3179192" y="78447"/>
                  <a:pt x="3196229" y="80433"/>
                  <a:pt x="3208929" y="76200"/>
                </a:cubicBezTo>
                <a:cubicBezTo>
                  <a:pt x="3257730" y="2998"/>
                  <a:pt x="3233448" y="65335"/>
                  <a:pt x="3183529" y="25400"/>
                </a:cubicBezTo>
                <a:cubicBezTo>
                  <a:pt x="3169490" y="14169"/>
                  <a:pt x="3183529" y="4233"/>
                  <a:pt x="3183529" y="0"/>
                </a:cubicBezTo>
                <a:close/>
              </a:path>
            </a:pathLst>
          </a:custGeom>
          <a:solidFill>
            <a:srgbClr val="00FFCC">
              <a:alpha val="32941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手繪多邊形 10"/>
          <p:cNvSpPr/>
          <p:nvPr/>
        </p:nvSpPr>
        <p:spPr>
          <a:xfrm>
            <a:off x="4387850" y="3972983"/>
            <a:ext cx="3213323" cy="1598141"/>
          </a:xfrm>
          <a:custGeom>
            <a:avLst/>
            <a:gdLst>
              <a:gd name="connsiteX0" fmla="*/ 31750 w 3213323"/>
              <a:gd name="connsiteY0" fmla="*/ 2117 h 1598141"/>
              <a:gd name="connsiteX1" fmla="*/ 234950 w 3213323"/>
              <a:gd name="connsiteY1" fmla="*/ 14817 h 1598141"/>
              <a:gd name="connsiteX2" fmla="*/ 273050 w 3213323"/>
              <a:gd name="connsiteY2" fmla="*/ 40217 h 1598141"/>
              <a:gd name="connsiteX3" fmla="*/ 311150 w 3213323"/>
              <a:gd name="connsiteY3" fmla="*/ 78317 h 1598141"/>
              <a:gd name="connsiteX4" fmla="*/ 361950 w 3213323"/>
              <a:gd name="connsiteY4" fmla="*/ 154517 h 1598141"/>
              <a:gd name="connsiteX5" fmla="*/ 400050 w 3213323"/>
              <a:gd name="connsiteY5" fmla="*/ 179917 h 1598141"/>
              <a:gd name="connsiteX6" fmla="*/ 425450 w 3213323"/>
              <a:gd name="connsiteY6" fmla="*/ 218017 h 1598141"/>
              <a:gd name="connsiteX7" fmla="*/ 514350 w 3213323"/>
              <a:gd name="connsiteY7" fmla="*/ 243417 h 1598141"/>
              <a:gd name="connsiteX8" fmla="*/ 590550 w 3213323"/>
              <a:gd name="connsiteY8" fmla="*/ 230717 h 1598141"/>
              <a:gd name="connsiteX9" fmla="*/ 666750 w 3213323"/>
              <a:gd name="connsiteY9" fmla="*/ 179917 h 1598141"/>
              <a:gd name="connsiteX10" fmla="*/ 717550 w 3213323"/>
              <a:gd name="connsiteY10" fmla="*/ 167217 h 1598141"/>
              <a:gd name="connsiteX11" fmla="*/ 984250 w 3213323"/>
              <a:gd name="connsiteY11" fmla="*/ 179917 h 1598141"/>
              <a:gd name="connsiteX12" fmla="*/ 1060450 w 3213323"/>
              <a:gd name="connsiteY12" fmla="*/ 205317 h 1598141"/>
              <a:gd name="connsiteX13" fmla="*/ 1111250 w 3213323"/>
              <a:gd name="connsiteY13" fmla="*/ 256117 h 1598141"/>
              <a:gd name="connsiteX14" fmla="*/ 1174750 w 3213323"/>
              <a:gd name="connsiteY14" fmla="*/ 281517 h 1598141"/>
              <a:gd name="connsiteX15" fmla="*/ 1352550 w 3213323"/>
              <a:gd name="connsiteY15" fmla="*/ 306917 h 1598141"/>
              <a:gd name="connsiteX16" fmla="*/ 1441450 w 3213323"/>
              <a:gd name="connsiteY16" fmla="*/ 281517 h 1598141"/>
              <a:gd name="connsiteX17" fmla="*/ 1568450 w 3213323"/>
              <a:gd name="connsiteY17" fmla="*/ 281517 h 1598141"/>
              <a:gd name="connsiteX18" fmla="*/ 1733550 w 3213323"/>
              <a:gd name="connsiteY18" fmla="*/ 357717 h 1598141"/>
              <a:gd name="connsiteX19" fmla="*/ 1771650 w 3213323"/>
              <a:gd name="connsiteY19" fmla="*/ 383117 h 1598141"/>
              <a:gd name="connsiteX20" fmla="*/ 1809750 w 3213323"/>
              <a:gd name="connsiteY20" fmla="*/ 395817 h 1598141"/>
              <a:gd name="connsiteX21" fmla="*/ 1835150 w 3213323"/>
              <a:gd name="connsiteY21" fmla="*/ 433917 h 1598141"/>
              <a:gd name="connsiteX22" fmla="*/ 1873250 w 3213323"/>
              <a:gd name="connsiteY22" fmla="*/ 459317 h 1598141"/>
              <a:gd name="connsiteX23" fmla="*/ 1924050 w 3213323"/>
              <a:gd name="connsiteY23" fmla="*/ 560917 h 1598141"/>
              <a:gd name="connsiteX24" fmla="*/ 2000250 w 3213323"/>
              <a:gd name="connsiteY24" fmla="*/ 611717 h 1598141"/>
              <a:gd name="connsiteX25" fmla="*/ 2012950 w 3213323"/>
              <a:gd name="connsiteY25" fmla="*/ 649817 h 1598141"/>
              <a:gd name="connsiteX26" fmla="*/ 2152650 w 3213323"/>
              <a:gd name="connsiteY26" fmla="*/ 726017 h 1598141"/>
              <a:gd name="connsiteX27" fmla="*/ 2228850 w 3213323"/>
              <a:gd name="connsiteY27" fmla="*/ 738717 h 1598141"/>
              <a:gd name="connsiteX28" fmla="*/ 2305050 w 3213323"/>
              <a:gd name="connsiteY28" fmla="*/ 764117 h 1598141"/>
              <a:gd name="connsiteX29" fmla="*/ 2343150 w 3213323"/>
              <a:gd name="connsiteY29" fmla="*/ 840317 h 1598141"/>
              <a:gd name="connsiteX30" fmla="*/ 2381250 w 3213323"/>
              <a:gd name="connsiteY30" fmla="*/ 853017 h 1598141"/>
              <a:gd name="connsiteX31" fmla="*/ 2406650 w 3213323"/>
              <a:gd name="connsiteY31" fmla="*/ 891117 h 1598141"/>
              <a:gd name="connsiteX32" fmla="*/ 2444750 w 3213323"/>
              <a:gd name="connsiteY32" fmla="*/ 903817 h 1598141"/>
              <a:gd name="connsiteX33" fmla="*/ 2508250 w 3213323"/>
              <a:gd name="connsiteY33" fmla="*/ 980017 h 1598141"/>
              <a:gd name="connsiteX34" fmla="*/ 2533650 w 3213323"/>
              <a:gd name="connsiteY34" fmla="*/ 1018117 h 1598141"/>
              <a:gd name="connsiteX35" fmla="*/ 2571750 w 3213323"/>
              <a:gd name="connsiteY35" fmla="*/ 1030817 h 1598141"/>
              <a:gd name="connsiteX36" fmla="*/ 2584450 w 3213323"/>
              <a:gd name="connsiteY36" fmla="*/ 1068917 h 1598141"/>
              <a:gd name="connsiteX37" fmla="*/ 2622550 w 3213323"/>
              <a:gd name="connsiteY37" fmla="*/ 1081617 h 1598141"/>
              <a:gd name="connsiteX38" fmla="*/ 2711450 w 3213323"/>
              <a:gd name="connsiteY38" fmla="*/ 1119717 h 1598141"/>
              <a:gd name="connsiteX39" fmla="*/ 2787650 w 3213323"/>
              <a:gd name="connsiteY39" fmla="*/ 1145117 h 1598141"/>
              <a:gd name="connsiteX40" fmla="*/ 2863850 w 3213323"/>
              <a:gd name="connsiteY40" fmla="*/ 1183217 h 1598141"/>
              <a:gd name="connsiteX41" fmla="*/ 3003550 w 3213323"/>
              <a:gd name="connsiteY41" fmla="*/ 1259417 h 1598141"/>
              <a:gd name="connsiteX42" fmla="*/ 3168650 w 3213323"/>
              <a:gd name="connsiteY42" fmla="*/ 1272117 h 1598141"/>
              <a:gd name="connsiteX43" fmla="*/ 3206750 w 3213323"/>
              <a:gd name="connsiteY43" fmla="*/ 1348317 h 1598141"/>
              <a:gd name="connsiteX44" fmla="*/ 3168650 w 3213323"/>
              <a:gd name="connsiteY44" fmla="*/ 1373717 h 1598141"/>
              <a:gd name="connsiteX45" fmla="*/ 2990850 w 3213323"/>
              <a:gd name="connsiteY45" fmla="*/ 1348317 h 1598141"/>
              <a:gd name="connsiteX46" fmla="*/ 2914650 w 3213323"/>
              <a:gd name="connsiteY46" fmla="*/ 1361017 h 1598141"/>
              <a:gd name="connsiteX47" fmla="*/ 2940050 w 3213323"/>
              <a:gd name="connsiteY47" fmla="*/ 1488017 h 1598141"/>
              <a:gd name="connsiteX48" fmla="*/ 2901950 w 3213323"/>
              <a:gd name="connsiteY48" fmla="*/ 1462617 h 1598141"/>
              <a:gd name="connsiteX49" fmla="*/ 2851150 w 3213323"/>
              <a:gd name="connsiteY49" fmla="*/ 1449917 h 1598141"/>
              <a:gd name="connsiteX50" fmla="*/ 2711450 w 3213323"/>
              <a:gd name="connsiteY50" fmla="*/ 1361017 h 1598141"/>
              <a:gd name="connsiteX51" fmla="*/ 2647950 w 3213323"/>
              <a:gd name="connsiteY51" fmla="*/ 1373717 h 1598141"/>
              <a:gd name="connsiteX52" fmla="*/ 2571750 w 3213323"/>
              <a:gd name="connsiteY52" fmla="*/ 1386417 h 1598141"/>
              <a:gd name="connsiteX53" fmla="*/ 2520950 w 3213323"/>
              <a:gd name="connsiteY53" fmla="*/ 1399117 h 1598141"/>
              <a:gd name="connsiteX54" fmla="*/ 2457450 w 3213323"/>
              <a:gd name="connsiteY54" fmla="*/ 1411817 h 1598141"/>
              <a:gd name="connsiteX55" fmla="*/ 2406650 w 3213323"/>
              <a:gd name="connsiteY55" fmla="*/ 1399117 h 1598141"/>
              <a:gd name="connsiteX56" fmla="*/ 2343150 w 3213323"/>
              <a:gd name="connsiteY56" fmla="*/ 1373717 h 1598141"/>
              <a:gd name="connsiteX57" fmla="*/ 2305050 w 3213323"/>
              <a:gd name="connsiteY57" fmla="*/ 1399117 h 1598141"/>
              <a:gd name="connsiteX58" fmla="*/ 2343150 w 3213323"/>
              <a:gd name="connsiteY58" fmla="*/ 1576917 h 1598141"/>
              <a:gd name="connsiteX59" fmla="*/ 2381250 w 3213323"/>
              <a:gd name="connsiteY59" fmla="*/ 1589617 h 1598141"/>
              <a:gd name="connsiteX60" fmla="*/ 2508250 w 3213323"/>
              <a:gd name="connsiteY60" fmla="*/ 1551517 h 1598141"/>
              <a:gd name="connsiteX61" fmla="*/ 2546350 w 3213323"/>
              <a:gd name="connsiteY61" fmla="*/ 1564217 h 1598141"/>
              <a:gd name="connsiteX62" fmla="*/ 2203450 w 3213323"/>
              <a:gd name="connsiteY62" fmla="*/ 1589617 h 1598141"/>
              <a:gd name="connsiteX63" fmla="*/ 2165350 w 3213323"/>
              <a:gd name="connsiteY63" fmla="*/ 1564217 h 1598141"/>
              <a:gd name="connsiteX64" fmla="*/ 2063750 w 3213323"/>
              <a:gd name="connsiteY64" fmla="*/ 1513417 h 1598141"/>
              <a:gd name="connsiteX65" fmla="*/ 2012950 w 3213323"/>
              <a:gd name="connsiteY65" fmla="*/ 1488017 h 1598141"/>
              <a:gd name="connsiteX66" fmla="*/ 1974850 w 3213323"/>
              <a:gd name="connsiteY66" fmla="*/ 1500717 h 1598141"/>
              <a:gd name="connsiteX67" fmla="*/ 1962150 w 3213323"/>
              <a:gd name="connsiteY67" fmla="*/ 1538817 h 1598141"/>
              <a:gd name="connsiteX68" fmla="*/ 1835150 w 3213323"/>
              <a:gd name="connsiteY68" fmla="*/ 1564217 h 1598141"/>
              <a:gd name="connsiteX69" fmla="*/ 1581150 w 3213323"/>
              <a:gd name="connsiteY69" fmla="*/ 1526117 h 1598141"/>
              <a:gd name="connsiteX70" fmla="*/ 1555750 w 3213323"/>
              <a:gd name="connsiteY70" fmla="*/ 1564217 h 1598141"/>
              <a:gd name="connsiteX71" fmla="*/ 1492250 w 3213323"/>
              <a:gd name="connsiteY71" fmla="*/ 1551517 h 1598141"/>
              <a:gd name="connsiteX72" fmla="*/ 1416050 w 3213323"/>
              <a:gd name="connsiteY72" fmla="*/ 1526117 h 1598141"/>
              <a:gd name="connsiteX73" fmla="*/ 1352550 w 3213323"/>
              <a:gd name="connsiteY73" fmla="*/ 1386417 h 1598141"/>
              <a:gd name="connsiteX74" fmla="*/ 984250 w 3213323"/>
              <a:gd name="connsiteY74" fmla="*/ 1373717 h 1598141"/>
              <a:gd name="connsiteX75" fmla="*/ 908050 w 3213323"/>
              <a:gd name="connsiteY75" fmla="*/ 1335617 h 1598141"/>
              <a:gd name="connsiteX76" fmla="*/ 692150 w 3213323"/>
              <a:gd name="connsiteY76" fmla="*/ 1297517 h 1598141"/>
              <a:gd name="connsiteX77" fmla="*/ 666750 w 3213323"/>
              <a:gd name="connsiteY77" fmla="*/ 1259417 h 1598141"/>
              <a:gd name="connsiteX78" fmla="*/ 654050 w 3213323"/>
              <a:gd name="connsiteY78" fmla="*/ 1221317 h 1598141"/>
              <a:gd name="connsiteX79" fmla="*/ 615950 w 3213323"/>
              <a:gd name="connsiteY79" fmla="*/ 1208617 h 1598141"/>
              <a:gd name="connsiteX80" fmla="*/ 628650 w 3213323"/>
              <a:gd name="connsiteY80" fmla="*/ 1170517 h 1598141"/>
              <a:gd name="connsiteX81" fmla="*/ 565150 w 3213323"/>
              <a:gd name="connsiteY81" fmla="*/ 1157817 h 1598141"/>
              <a:gd name="connsiteX82" fmla="*/ 527050 w 3213323"/>
              <a:gd name="connsiteY82" fmla="*/ 1132417 h 1598141"/>
              <a:gd name="connsiteX83" fmla="*/ 438150 w 3213323"/>
              <a:gd name="connsiteY83" fmla="*/ 1094317 h 1598141"/>
              <a:gd name="connsiteX84" fmla="*/ 361950 w 3213323"/>
              <a:gd name="connsiteY84" fmla="*/ 1043517 h 1598141"/>
              <a:gd name="connsiteX85" fmla="*/ 311150 w 3213323"/>
              <a:gd name="connsiteY85" fmla="*/ 992717 h 1598141"/>
              <a:gd name="connsiteX86" fmla="*/ 298450 w 3213323"/>
              <a:gd name="connsiteY86" fmla="*/ 954617 h 1598141"/>
              <a:gd name="connsiteX87" fmla="*/ 260350 w 3213323"/>
              <a:gd name="connsiteY87" fmla="*/ 929217 h 1598141"/>
              <a:gd name="connsiteX88" fmla="*/ 247650 w 3213323"/>
              <a:gd name="connsiteY88" fmla="*/ 814917 h 1598141"/>
              <a:gd name="connsiteX89" fmla="*/ 260350 w 3213323"/>
              <a:gd name="connsiteY89" fmla="*/ 764117 h 1598141"/>
              <a:gd name="connsiteX90" fmla="*/ 298450 w 3213323"/>
              <a:gd name="connsiteY90" fmla="*/ 751417 h 1598141"/>
              <a:gd name="connsiteX91" fmla="*/ 311150 w 3213323"/>
              <a:gd name="connsiteY91" fmla="*/ 611717 h 1598141"/>
              <a:gd name="connsiteX92" fmla="*/ 311150 w 3213323"/>
              <a:gd name="connsiteY92" fmla="*/ 357717 h 1598141"/>
              <a:gd name="connsiteX93" fmla="*/ 273050 w 3213323"/>
              <a:gd name="connsiteY93" fmla="*/ 332317 h 1598141"/>
              <a:gd name="connsiteX94" fmla="*/ 158750 w 3213323"/>
              <a:gd name="connsiteY94" fmla="*/ 281517 h 1598141"/>
              <a:gd name="connsiteX95" fmla="*/ 146050 w 3213323"/>
              <a:gd name="connsiteY95" fmla="*/ 230717 h 1598141"/>
              <a:gd name="connsiteX96" fmla="*/ 120650 w 3213323"/>
              <a:gd name="connsiteY96" fmla="*/ 154517 h 1598141"/>
              <a:gd name="connsiteX97" fmla="*/ 69850 w 3213323"/>
              <a:gd name="connsiteY97" fmla="*/ 65617 h 1598141"/>
              <a:gd name="connsiteX98" fmla="*/ 44450 w 3213323"/>
              <a:gd name="connsiteY98" fmla="*/ 27517 h 1598141"/>
              <a:gd name="connsiteX99" fmla="*/ 31750 w 3213323"/>
              <a:gd name="connsiteY99" fmla="*/ 2117 h 1598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3213323" h="1598141">
                <a:moveTo>
                  <a:pt x="31750" y="2117"/>
                </a:moveTo>
                <a:cubicBezTo>
                  <a:pt x="63500" y="0"/>
                  <a:pt x="167915" y="4233"/>
                  <a:pt x="234950" y="14817"/>
                </a:cubicBezTo>
                <a:cubicBezTo>
                  <a:pt x="250027" y="17198"/>
                  <a:pt x="261324" y="30446"/>
                  <a:pt x="273050" y="40217"/>
                </a:cubicBezTo>
                <a:cubicBezTo>
                  <a:pt x="286848" y="51715"/>
                  <a:pt x="300123" y="64140"/>
                  <a:pt x="311150" y="78317"/>
                </a:cubicBezTo>
                <a:cubicBezTo>
                  <a:pt x="329892" y="102414"/>
                  <a:pt x="336550" y="137584"/>
                  <a:pt x="361950" y="154517"/>
                </a:cubicBezTo>
                <a:lnTo>
                  <a:pt x="400050" y="179917"/>
                </a:lnTo>
                <a:cubicBezTo>
                  <a:pt x="408517" y="192617"/>
                  <a:pt x="413531" y="208482"/>
                  <a:pt x="425450" y="218017"/>
                </a:cubicBezTo>
                <a:cubicBezTo>
                  <a:pt x="433732" y="224642"/>
                  <a:pt x="511031" y="242587"/>
                  <a:pt x="514350" y="243417"/>
                </a:cubicBezTo>
                <a:cubicBezTo>
                  <a:pt x="539750" y="239184"/>
                  <a:pt x="566780" y="240621"/>
                  <a:pt x="590550" y="230717"/>
                </a:cubicBezTo>
                <a:cubicBezTo>
                  <a:pt x="618729" y="218976"/>
                  <a:pt x="637134" y="187321"/>
                  <a:pt x="666750" y="179917"/>
                </a:cubicBezTo>
                <a:lnTo>
                  <a:pt x="717550" y="167217"/>
                </a:lnTo>
                <a:cubicBezTo>
                  <a:pt x="806450" y="171450"/>
                  <a:pt x="895794" y="170089"/>
                  <a:pt x="984250" y="179917"/>
                </a:cubicBezTo>
                <a:cubicBezTo>
                  <a:pt x="1010860" y="182874"/>
                  <a:pt x="1060450" y="205317"/>
                  <a:pt x="1060450" y="205317"/>
                </a:cubicBezTo>
                <a:cubicBezTo>
                  <a:pt x="1077383" y="222250"/>
                  <a:pt x="1091325" y="242833"/>
                  <a:pt x="1111250" y="256117"/>
                </a:cubicBezTo>
                <a:cubicBezTo>
                  <a:pt x="1130218" y="268763"/>
                  <a:pt x="1153404" y="273512"/>
                  <a:pt x="1174750" y="281517"/>
                </a:cubicBezTo>
                <a:cubicBezTo>
                  <a:pt x="1245115" y="307904"/>
                  <a:pt x="1241761" y="296845"/>
                  <a:pt x="1352550" y="306917"/>
                </a:cubicBezTo>
                <a:cubicBezTo>
                  <a:pt x="1382183" y="298450"/>
                  <a:pt x="1410722" y="283881"/>
                  <a:pt x="1441450" y="281517"/>
                </a:cubicBezTo>
                <a:cubicBezTo>
                  <a:pt x="1666343" y="264218"/>
                  <a:pt x="1403550" y="322742"/>
                  <a:pt x="1568450" y="281517"/>
                </a:cubicBezTo>
                <a:cubicBezTo>
                  <a:pt x="1670293" y="349412"/>
                  <a:pt x="1615298" y="323931"/>
                  <a:pt x="1733550" y="357717"/>
                </a:cubicBezTo>
                <a:cubicBezTo>
                  <a:pt x="1746250" y="366184"/>
                  <a:pt x="1757998" y="376291"/>
                  <a:pt x="1771650" y="383117"/>
                </a:cubicBezTo>
                <a:cubicBezTo>
                  <a:pt x="1783624" y="389104"/>
                  <a:pt x="1799297" y="387454"/>
                  <a:pt x="1809750" y="395817"/>
                </a:cubicBezTo>
                <a:cubicBezTo>
                  <a:pt x="1821669" y="405352"/>
                  <a:pt x="1824357" y="423124"/>
                  <a:pt x="1835150" y="433917"/>
                </a:cubicBezTo>
                <a:cubicBezTo>
                  <a:pt x="1845943" y="444710"/>
                  <a:pt x="1860550" y="450850"/>
                  <a:pt x="1873250" y="459317"/>
                </a:cubicBezTo>
                <a:cubicBezTo>
                  <a:pt x="1890183" y="493184"/>
                  <a:pt x="1892545" y="539914"/>
                  <a:pt x="1924050" y="560917"/>
                </a:cubicBezTo>
                <a:lnTo>
                  <a:pt x="2000250" y="611717"/>
                </a:lnTo>
                <a:cubicBezTo>
                  <a:pt x="2004483" y="624417"/>
                  <a:pt x="2003484" y="640351"/>
                  <a:pt x="2012950" y="649817"/>
                </a:cubicBezTo>
                <a:cubicBezTo>
                  <a:pt x="2042977" y="679844"/>
                  <a:pt x="2109453" y="714236"/>
                  <a:pt x="2152650" y="726017"/>
                </a:cubicBezTo>
                <a:cubicBezTo>
                  <a:pt x="2177493" y="732792"/>
                  <a:pt x="2203868" y="732472"/>
                  <a:pt x="2228850" y="738717"/>
                </a:cubicBezTo>
                <a:cubicBezTo>
                  <a:pt x="2254825" y="745211"/>
                  <a:pt x="2305050" y="764117"/>
                  <a:pt x="2305050" y="764117"/>
                </a:cubicBezTo>
                <a:cubicBezTo>
                  <a:pt x="2313416" y="789216"/>
                  <a:pt x="2320769" y="822412"/>
                  <a:pt x="2343150" y="840317"/>
                </a:cubicBezTo>
                <a:cubicBezTo>
                  <a:pt x="2353603" y="848680"/>
                  <a:pt x="2368550" y="848784"/>
                  <a:pt x="2381250" y="853017"/>
                </a:cubicBezTo>
                <a:cubicBezTo>
                  <a:pt x="2389717" y="865717"/>
                  <a:pt x="2394731" y="881582"/>
                  <a:pt x="2406650" y="891117"/>
                </a:cubicBezTo>
                <a:cubicBezTo>
                  <a:pt x="2417103" y="899480"/>
                  <a:pt x="2436387" y="893364"/>
                  <a:pt x="2444750" y="903817"/>
                </a:cubicBezTo>
                <a:cubicBezTo>
                  <a:pt x="2525445" y="1004685"/>
                  <a:pt x="2373068" y="912426"/>
                  <a:pt x="2508250" y="980017"/>
                </a:cubicBezTo>
                <a:cubicBezTo>
                  <a:pt x="2516717" y="992717"/>
                  <a:pt x="2521731" y="1008582"/>
                  <a:pt x="2533650" y="1018117"/>
                </a:cubicBezTo>
                <a:cubicBezTo>
                  <a:pt x="2544103" y="1026480"/>
                  <a:pt x="2562284" y="1021351"/>
                  <a:pt x="2571750" y="1030817"/>
                </a:cubicBezTo>
                <a:cubicBezTo>
                  <a:pt x="2581216" y="1040283"/>
                  <a:pt x="2574984" y="1059451"/>
                  <a:pt x="2584450" y="1068917"/>
                </a:cubicBezTo>
                <a:cubicBezTo>
                  <a:pt x="2593916" y="1078383"/>
                  <a:pt x="2610576" y="1075630"/>
                  <a:pt x="2622550" y="1081617"/>
                </a:cubicBezTo>
                <a:cubicBezTo>
                  <a:pt x="2733369" y="1137026"/>
                  <a:pt x="2579293" y="1080070"/>
                  <a:pt x="2711450" y="1119717"/>
                </a:cubicBezTo>
                <a:cubicBezTo>
                  <a:pt x="2737095" y="1127410"/>
                  <a:pt x="2765373" y="1130265"/>
                  <a:pt x="2787650" y="1145117"/>
                </a:cubicBezTo>
                <a:cubicBezTo>
                  <a:pt x="2836889" y="1177943"/>
                  <a:pt x="2811270" y="1165690"/>
                  <a:pt x="2863850" y="1183217"/>
                </a:cubicBezTo>
                <a:cubicBezTo>
                  <a:pt x="2910878" y="1218488"/>
                  <a:pt x="2940226" y="1246752"/>
                  <a:pt x="3003550" y="1259417"/>
                </a:cubicBezTo>
                <a:cubicBezTo>
                  <a:pt x="3057674" y="1270242"/>
                  <a:pt x="3113617" y="1267884"/>
                  <a:pt x="3168650" y="1272117"/>
                </a:cubicBezTo>
                <a:cubicBezTo>
                  <a:pt x="3173998" y="1280140"/>
                  <a:pt x="3213323" y="1331886"/>
                  <a:pt x="3206750" y="1348317"/>
                </a:cubicBezTo>
                <a:cubicBezTo>
                  <a:pt x="3201081" y="1362489"/>
                  <a:pt x="3181350" y="1365250"/>
                  <a:pt x="3168650" y="1373717"/>
                </a:cubicBezTo>
                <a:cubicBezTo>
                  <a:pt x="3130734" y="1367398"/>
                  <a:pt x="3022638" y="1348317"/>
                  <a:pt x="2990850" y="1348317"/>
                </a:cubicBezTo>
                <a:cubicBezTo>
                  <a:pt x="2965100" y="1348317"/>
                  <a:pt x="2940050" y="1356784"/>
                  <a:pt x="2914650" y="1361017"/>
                </a:cubicBezTo>
                <a:cubicBezTo>
                  <a:pt x="2919524" y="1380513"/>
                  <a:pt x="2945240" y="1477637"/>
                  <a:pt x="2940050" y="1488017"/>
                </a:cubicBezTo>
                <a:cubicBezTo>
                  <a:pt x="2933224" y="1501669"/>
                  <a:pt x="2915979" y="1468630"/>
                  <a:pt x="2901950" y="1462617"/>
                </a:cubicBezTo>
                <a:cubicBezTo>
                  <a:pt x="2885907" y="1455741"/>
                  <a:pt x="2868083" y="1454150"/>
                  <a:pt x="2851150" y="1449917"/>
                </a:cubicBezTo>
                <a:cubicBezTo>
                  <a:pt x="2736607" y="1378327"/>
                  <a:pt x="2782780" y="1408570"/>
                  <a:pt x="2711450" y="1361017"/>
                </a:cubicBezTo>
                <a:lnTo>
                  <a:pt x="2647950" y="1373717"/>
                </a:lnTo>
                <a:cubicBezTo>
                  <a:pt x="2622615" y="1378323"/>
                  <a:pt x="2597000" y="1381367"/>
                  <a:pt x="2571750" y="1386417"/>
                </a:cubicBezTo>
                <a:cubicBezTo>
                  <a:pt x="2554634" y="1389840"/>
                  <a:pt x="2537989" y="1395331"/>
                  <a:pt x="2520950" y="1399117"/>
                </a:cubicBezTo>
                <a:cubicBezTo>
                  <a:pt x="2499878" y="1403800"/>
                  <a:pt x="2478617" y="1407584"/>
                  <a:pt x="2457450" y="1411817"/>
                </a:cubicBezTo>
                <a:cubicBezTo>
                  <a:pt x="2440517" y="1407584"/>
                  <a:pt x="2423209" y="1404637"/>
                  <a:pt x="2406650" y="1399117"/>
                </a:cubicBezTo>
                <a:cubicBezTo>
                  <a:pt x="2385023" y="1391908"/>
                  <a:pt x="2365947" y="1373717"/>
                  <a:pt x="2343150" y="1373717"/>
                </a:cubicBezTo>
                <a:cubicBezTo>
                  <a:pt x="2327886" y="1373717"/>
                  <a:pt x="2317750" y="1390650"/>
                  <a:pt x="2305050" y="1399117"/>
                </a:cubicBezTo>
                <a:cubicBezTo>
                  <a:pt x="2308339" y="1435296"/>
                  <a:pt x="2295336" y="1538666"/>
                  <a:pt x="2343150" y="1576917"/>
                </a:cubicBezTo>
                <a:cubicBezTo>
                  <a:pt x="2353603" y="1585280"/>
                  <a:pt x="2368550" y="1585384"/>
                  <a:pt x="2381250" y="1589617"/>
                </a:cubicBezTo>
                <a:cubicBezTo>
                  <a:pt x="2419456" y="1574335"/>
                  <a:pt x="2465323" y="1551517"/>
                  <a:pt x="2508250" y="1551517"/>
                </a:cubicBezTo>
                <a:cubicBezTo>
                  <a:pt x="2521637" y="1551517"/>
                  <a:pt x="2533650" y="1559984"/>
                  <a:pt x="2546350" y="1564217"/>
                </a:cubicBezTo>
                <a:cubicBezTo>
                  <a:pt x="2416749" y="1596617"/>
                  <a:pt x="2425061" y="1598141"/>
                  <a:pt x="2203450" y="1589617"/>
                </a:cubicBezTo>
                <a:cubicBezTo>
                  <a:pt x="2188198" y="1589030"/>
                  <a:pt x="2178750" y="1571526"/>
                  <a:pt x="2165350" y="1564217"/>
                </a:cubicBezTo>
                <a:cubicBezTo>
                  <a:pt x="2132109" y="1546086"/>
                  <a:pt x="2097617" y="1530350"/>
                  <a:pt x="2063750" y="1513417"/>
                </a:cubicBezTo>
                <a:lnTo>
                  <a:pt x="2012950" y="1488017"/>
                </a:lnTo>
                <a:cubicBezTo>
                  <a:pt x="2000250" y="1492250"/>
                  <a:pt x="1984316" y="1491251"/>
                  <a:pt x="1974850" y="1500717"/>
                </a:cubicBezTo>
                <a:cubicBezTo>
                  <a:pt x="1965384" y="1510183"/>
                  <a:pt x="1974337" y="1533277"/>
                  <a:pt x="1962150" y="1538817"/>
                </a:cubicBezTo>
                <a:cubicBezTo>
                  <a:pt x="1922848" y="1556682"/>
                  <a:pt x="1877483" y="1555750"/>
                  <a:pt x="1835150" y="1564217"/>
                </a:cubicBezTo>
                <a:cubicBezTo>
                  <a:pt x="1739760" y="1526061"/>
                  <a:pt x="1718468" y="1509962"/>
                  <a:pt x="1581150" y="1526117"/>
                </a:cubicBezTo>
                <a:cubicBezTo>
                  <a:pt x="1565991" y="1527900"/>
                  <a:pt x="1564217" y="1551517"/>
                  <a:pt x="1555750" y="1564217"/>
                </a:cubicBezTo>
                <a:cubicBezTo>
                  <a:pt x="1534583" y="1559984"/>
                  <a:pt x="1513075" y="1557197"/>
                  <a:pt x="1492250" y="1551517"/>
                </a:cubicBezTo>
                <a:cubicBezTo>
                  <a:pt x="1466419" y="1544472"/>
                  <a:pt x="1416050" y="1526117"/>
                  <a:pt x="1416050" y="1526117"/>
                </a:cubicBezTo>
                <a:cubicBezTo>
                  <a:pt x="1394883" y="1479550"/>
                  <a:pt x="1400785" y="1403441"/>
                  <a:pt x="1352550" y="1386417"/>
                </a:cubicBezTo>
                <a:cubicBezTo>
                  <a:pt x="1236713" y="1345533"/>
                  <a:pt x="1106850" y="1381380"/>
                  <a:pt x="984250" y="1373717"/>
                </a:cubicBezTo>
                <a:cubicBezTo>
                  <a:pt x="943828" y="1371191"/>
                  <a:pt x="943426" y="1351340"/>
                  <a:pt x="908050" y="1335617"/>
                </a:cubicBezTo>
                <a:cubicBezTo>
                  <a:pt x="825381" y="1298875"/>
                  <a:pt x="792342" y="1306625"/>
                  <a:pt x="692150" y="1297517"/>
                </a:cubicBezTo>
                <a:cubicBezTo>
                  <a:pt x="683683" y="1284817"/>
                  <a:pt x="673576" y="1273069"/>
                  <a:pt x="666750" y="1259417"/>
                </a:cubicBezTo>
                <a:cubicBezTo>
                  <a:pt x="660763" y="1247443"/>
                  <a:pt x="663516" y="1230783"/>
                  <a:pt x="654050" y="1221317"/>
                </a:cubicBezTo>
                <a:cubicBezTo>
                  <a:pt x="644584" y="1211851"/>
                  <a:pt x="628650" y="1212850"/>
                  <a:pt x="615950" y="1208617"/>
                </a:cubicBezTo>
                <a:cubicBezTo>
                  <a:pt x="620183" y="1195917"/>
                  <a:pt x="638116" y="1179983"/>
                  <a:pt x="628650" y="1170517"/>
                </a:cubicBezTo>
                <a:cubicBezTo>
                  <a:pt x="613386" y="1155253"/>
                  <a:pt x="585361" y="1165396"/>
                  <a:pt x="565150" y="1157817"/>
                </a:cubicBezTo>
                <a:cubicBezTo>
                  <a:pt x="550858" y="1152458"/>
                  <a:pt x="540702" y="1139243"/>
                  <a:pt x="527050" y="1132417"/>
                </a:cubicBezTo>
                <a:cubicBezTo>
                  <a:pt x="421943" y="1079863"/>
                  <a:pt x="570286" y="1173599"/>
                  <a:pt x="438150" y="1094317"/>
                </a:cubicBezTo>
                <a:cubicBezTo>
                  <a:pt x="411973" y="1078611"/>
                  <a:pt x="361950" y="1043517"/>
                  <a:pt x="361950" y="1043517"/>
                </a:cubicBezTo>
                <a:cubicBezTo>
                  <a:pt x="328083" y="941917"/>
                  <a:pt x="378883" y="1060450"/>
                  <a:pt x="311150" y="992717"/>
                </a:cubicBezTo>
                <a:cubicBezTo>
                  <a:pt x="301684" y="983251"/>
                  <a:pt x="306813" y="965070"/>
                  <a:pt x="298450" y="954617"/>
                </a:cubicBezTo>
                <a:cubicBezTo>
                  <a:pt x="288915" y="942698"/>
                  <a:pt x="273050" y="937684"/>
                  <a:pt x="260350" y="929217"/>
                </a:cubicBezTo>
                <a:cubicBezTo>
                  <a:pt x="227460" y="830548"/>
                  <a:pt x="228112" y="883302"/>
                  <a:pt x="247650" y="814917"/>
                </a:cubicBezTo>
                <a:cubicBezTo>
                  <a:pt x="252445" y="798134"/>
                  <a:pt x="249446" y="777747"/>
                  <a:pt x="260350" y="764117"/>
                </a:cubicBezTo>
                <a:cubicBezTo>
                  <a:pt x="268713" y="753664"/>
                  <a:pt x="285750" y="755650"/>
                  <a:pt x="298450" y="751417"/>
                </a:cubicBezTo>
                <a:cubicBezTo>
                  <a:pt x="302683" y="704850"/>
                  <a:pt x="306497" y="658244"/>
                  <a:pt x="311150" y="611717"/>
                </a:cubicBezTo>
                <a:cubicBezTo>
                  <a:pt x="319911" y="524105"/>
                  <a:pt x="338423" y="446356"/>
                  <a:pt x="311150" y="357717"/>
                </a:cubicBezTo>
                <a:cubicBezTo>
                  <a:pt x="306661" y="343128"/>
                  <a:pt x="285750" y="340784"/>
                  <a:pt x="273050" y="332317"/>
                </a:cubicBezTo>
                <a:cubicBezTo>
                  <a:pt x="201822" y="225475"/>
                  <a:pt x="320072" y="382343"/>
                  <a:pt x="158750" y="281517"/>
                </a:cubicBezTo>
                <a:cubicBezTo>
                  <a:pt x="143949" y="272266"/>
                  <a:pt x="151066" y="247435"/>
                  <a:pt x="146050" y="230717"/>
                </a:cubicBezTo>
                <a:cubicBezTo>
                  <a:pt x="138357" y="205072"/>
                  <a:pt x="135502" y="176794"/>
                  <a:pt x="120650" y="154517"/>
                </a:cubicBezTo>
                <a:cubicBezTo>
                  <a:pt x="58767" y="61692"/>
                  <a:pt x="134302" y="178408"/>
                  <a:pt x="69850" y="65617"/>
                </a:cubicBezTo>
                <a:cubicBezTo>
                  <a:pt x="62277" y="52365"/>
                  <a:pt x="47443" y="42484"/>
                  <a:pt x="44450" y="27517"/>
                </a:cubicBezTo>
                <a:cubicBezTo>
                  <a:pt x="42594" y="18235"/>
                  <a:pt x="0" y="4234"/>
                  <a:pt x="31750" y="2117"/>
                </a:cubicBezTo>
                <a:close/>
              </a:path>
            </a:pathLst>
          </a:custGeom>
          <a:solidFill>
            <a:srgbClr val="00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手繪多邊形 11"/>
          <p:cNvSpPr/>
          <p:nvPr/>
        </p:nvSpPr>
        <p:spPr>
          <a:xfrm>
            <a:off x="4391521" y="3978399"/>
            <a:ext cx="3213323" cy="1598141"/>
          </a:xfrm>
          <a:custGeom>
            <a:avLst/>
            <a:gdLst>
              <a:gd name="connsiteX0" fmla="*/ 31750 w 3213323"/>
              <a:gd name="connsiteY0" fmla="*/ 2117 h 1598141"/>
              <a:gd name="connsiteX1" fmla="*/ 234950 w 3213323"/>
              <a:gd name="connsiteY1" fmla="*/ 14817 h 1598141"/>
              <a:gd name="connsiteX2" fmla="*/ 273050 w 3213323"/>
              <a:gd name="connsiteY2" fmla="*/ 40217 h 1598141"/>
              <a:gd name="connsiteX3" fmla="*/ 311150 w 3213323"/>
              <a:gd name="connsiteY3" fmla="*/ 78317 h 1598141"/>
              <a:gd name="connsiteX4" fmla="*/ 361950 w 3213323"/>
              <a:gd name="connsiteY4" fmla="*/ 154517 h 1598141"/>
              <a:gd name="connsiteX5" fmla="*/ 400050 w 3213323"/>
              <a:gd name="connsiteY5" fmla="*/ 179917 h 1598141"/>
              <a:gd name="connsiteX6" fmla="*/ 425450 w 3213323"/>
              <a:gd name="connsiteY6" fmla="*/ 218017 h 1598141"/>
              <a:gd name="connsiteX7" fmla="*/ 514350 w 3213323"/>
              <a:gd name="connsiteY7" fmla="*/ 243417 h 1598141"/>
              <a:gd name="connsiteX8" fmla="*/ 590550 w 3213323"/>
              <a:gd name="connsiteY8" fmla="*/ 230717 h 1598141"/>
              <a:gd name="connsiteX9" fmla="*/ 666750 w 3213323"/>
              <a:gd name="connsiteY9" fmla="*/ 179917 h 1598141"/>
              <a:gd name="connsiteX10" fmla="*/ 717550 w 3213323"/>
              <a:gd name="connsiteY10" fmla="*/ 167217 h 1598141"/>
              <a:gd name="connsiteX11" fmla="*/ 984250 w 3213323"/>
              <a:gd name="connsiteY11" fmla="*/ 179917 h 1598141"/>
              <a:gd name="connsiteX12" fmla="*/ 1060450 w 3213323"/>
              <a:gd name="connsiteY12" fmla="*/ 205317 h 1598141"/>
              <a:gd name="connsiteX13" fmla="*/ 1111250 w 3213323"/>
              <a:gd name="connsiteY13" fmla="*/ 256117 h 1598141"/>
              <a:gd name="connsiteX14" fmla="*/ 1174750 w 3213323"/>
              <a:gd name="connsiteY14" fmla="*/ 281517 h 1598141"/>
              <a:gd name="connsiteX15" fmla="*/ 1352550 w 3213323"/>
              <a:gd name="connsiteY15" fmla="*/ 306917 h 1598141"/>
              <a:gd name="connsiteX16" fmla="*/ 1441450 w 3213323"/>
              <a:gd name="connsiteY16" fmla="*/ 281517 h 1598141"/>
              <a:gd name="connsiteX17" fmla="*/ 1568450 w 3213323"/>
              <a:gd name="connsiteY17" fmla="*/ 281517 h 1598141"/>
              <a:gd name="connsiteX18" fmla="*/ 1733550 w 3213323"/>
              <a:gd name="connsiteY18" fmla="*/ 357717 h 1598141"/>
              <a:gd name="connsiteX19" fmla="*/ 1771650 w 3213323"/>
              <a:gd name="connsiteY19" fmla="*/ 383117 h 1598141"/>
              <a:gd name="connsiteX20" fmla="*/ 1809750 w 3213323"/>
              <a:gd name="connsiteY20" fmla="*/ 395817 h 1598141"/>
              <a:gd name="connsiteX21" fmla="*/ 1835150 w 3213323"/>
              <a:gd name="connsiteY21" fmla="*/ 433917 h 1598141"/>
              <a:gd name="connsiteX22" fmla="*/ 1873250 w 3213323"/>
              <a:gd name="connsiteY22" fmla="*/ 459317 h 1598141"/>
              <a:gd name="connsiteX23" fmla="*/ 1924050 w 3213323"/>
              <a:gd name="connsiteY23" fmla="*/ 560917 h 1598141"/>
              <a:gd name="connsiteX24" fmla="*/ 2000250 w 3213323"/>
              <a:gd name="connsiteY24" fmla="*/ 611717 h 1598141"/>
              <a:gd name="connsiteX25" fmla="*/ 2012950 w 3213323"/>
              <a:gd name="connsiteY25" fmla="*/ 649817 h 1598141"/>
              <a:gd name="connsiteX26" fmla="*/ 2152650 w 3213323"/>
              <a:gd name="connsiteY26" fmla="*/ 726017 h 1598141"/>
              <a:gd name="connsiteX27" fmla="*/ 2228850 w 3213323"/>
              <a:gd name="connsiteY27" fmla="*/ 738717 h 1598141"/>
              <a:gd name="connsiteX28" fmla="*/ 2305050 w 3213323"/>
              <a:gd name="connsiteY28" fmla="*/ 764117 h 1598141"/>
              <a:gd name="connsiteX29" fmla="*/ 2343150 w 3213323"/>
              <a:gd name="connsiteY29" fmla="*/ 840317 h 1598141"/>
              <a:gd name="connsiteX30" fmla="*/ 2381250 w 3213323"/>
              <a:gd name="connsiteY30" fmla="*/ 853017 h 1598141"/>
              <a:gd name="connsiteX31" fmla="*/ 2406650 w 3213323"/>
              <a:gd name="connsiteY31" fmla="*/ 891117 h 1598141"/>
              <a:gd name="connsiteX32" fmla="*/ 2444750 w 3213323"/>
              <a:gd name="connsiteY32" fmla="*/ 903817 h 1598141"/>
              <a:gd name="connsiteX33" fmla="*/ 2508250 w 3213323"/>
              <a:gd name="connsiteY33" fmla="*/ 980017 h 1598141"/>
              <a:gd name="connsiteX34" fmla="*/ 2533650 w 3213323"/>
              <a:gd name="connsiteY34" fmla="*/ 1018117 h 1598141"/>
              <a:gd name="connsiteX35" fmla="*/ 2571750 w 3213323"/>
              <a:gd name="connsiteY35" fmla="*/ 1030817 h 1598141"/>
              <a:gd name="connsiteX36" fmla="*/ 2584450 w 3213323"/>
              <a:gd name="connsiteY36" fmla="*/ 1068917 h 1598141"/>
              <a:gd name="connsiteX37" fmla="*/ 2622550 w 3213323"/>
              <a:gd name="connsiteY37" fmla="*/ 1081617 h 1598141"/>
              <a:gd name="connsiteX38" fmla="*/ 2711450 w 3213323"/>
              <a:gd name="connsiteY38" fmla="*/ 1119717 h 1598141"/>
              <a:gd name="connsiteX39" fmla="*/ 2787650 w 3213323"/>
              <a:gd name="connsiteY39" fmla="*/ 1145117 h 1598141"/>
              <a:gd name="connsiteX40" fmla="*/ 2863850 w 3213323"/>
              <a:gd name="connsiteY40" fmla="*/ 1183217 h 1598141"/>
              <a:gd name="connsiteX41" fmla="*/ 3003550 w 3213323"/>
              <a:gd name="connsiteY41" fmla="*/ 1259417 h 1598141"/>
              <a:gd name="connsiteX42" fmla="*/ 3168650 w 3213323"/>
              <a:gd name="connsiteY42" fmla="*/ 1272117 h 1598141"/>
              <a:gd name="connsiteX43" fmla="*/ 3206750 w 3213323"/>
              <a:gd name="connsiteY43" fmla="*/ 1348317 h 1598141"/>
              <a:gd name="connsiteX44" fmla="*/ 3168650 w 3213323"/>
              <a:gd name="connsiteY44" fmla="*/ 1373717 h 1598141"/>
              <a:gd name="connsiteX45" fmla="*/ 2990850 w 3213323"/>
              <a:gd name="connsiteY45" fmla="*/ 1348317 h 1598141"/>
              <a:gd name="connsiteX46" fmla="*/ 2914650 w 3213323"/>
              <a:gd name="connsiteY46" fmla="*/ 1361017 h 1598141"/>
              <a:gd name="connsiteX47" fmla="*/ 2940050 w 3213323"/>
              <a:gd name="connsiteY47" fmla="*/ 1488017 h 1598141"/>
              <a:gd name="connsiteX48" fmla="*/ 2901950 w 3213323"/>
              <a:gd name="connsiteY48" fmla="*/ 1462617 h 1598141"/>
              <a:gd name="connsiteX49" fmla="*/ 2851150 w 3213323"/>
              <a:gd name="connsiteY49" fmla="*/ 1449917 h 1598141"/>
              <a:gd name="connsiteX50" fmla="*/ 2711450 w 3213323"/>
              <a:gd name="connsiteY50" fmla="*/ 1361017 h 1598141"/>
              <a:gd name="connsiteX51" fmla="*/ 2647950 w 3213323"/>
              <a:gd name="connsiteY51" fmla="*/ 1373717 h 1598141"/>
              <a:gd name="connsiteX52" fmla="*/ 2571750 w 3213323"/>
              <a:gd name="connsiteY52" fmla="*/ 1386417 h 1598141"/>
              <a:gd name="connsiteX53" fmla="*/ 2520950 w 3213323"/>
              <a:gd name="connsiteY53" fmla="*/ 1399117 h 1598141"/>
              <a:gd name="connsiteX54" fmla="*/ 2457450 w 3213323"/>
              <a:gd name="connsiteY54" fmla="*/ 1411817 h 1598141"/>
              <a:gd name="connsiteX55" fmla="*/ 2406650 w 3213323"/>
              <a:gd name="connsiteY55" fmla="*/ 1399117 h 1598141"/>
              <a:gd name="connsiteX56" fmla="*/ 2343150 w 3213323"/>
              <a:gd name="connsiteY56" fmla="*/ 1373717 h 1598141"/>
              <a:gd name="connsiteX57" fmla="*/ 2305050 w 3213323"/>
              <a:gd name="connsiteY57" fmla="*/ 1399117 h 1598141"/>
              <a:gd name="connsiteX58" fmla="*/ 2343150 w 3213323"/>
              <a:gd name="connsiteY58" fmla="*/ 1576917 h 1598141"/>
              <a:gd name="connsiteX59" fmla="*/ 2381250 w 3213323"/>
              <a:gd name="connsiteY59" fmla="*/ 1589617 h 1598141"/>
              <a:gd name="connsiteX60" fmla="*/ 2508250 w 3213323"/>
              <a:gd name="connsiteY60" fmla="*/ 1551517 h 1598141"/>
              <a:gd name="connsiteX61" fmla="*/ 2546350 w 3213323"/>
              <a:gd name="connsiteY61" fmla="*/ 1564217 h 1598141"/>
              <a:gd name="connsiteX62" fmla="*/ 2203450 w 3213323"/>
              <a:gd name="connsiteY62" fmla="*/ 1589617 h 1598141"/>
              <a:gd name="connsiteX63" fmla="*/ 2165350 w 3213323"/>
              <a:gd name="connsiteY63" fmla="*/ 1564217 h 1598141"/>
              <a:gd name="connsiteX64" fmla="*/ 2063750 w 3213323"/>
              <a:gd name="connsiteY64" fmla="*/ 1513417 h 1598141"/>
              <a:gd name="connsiteX65" fmla="*/ 2012950 w 3213323"/>
              <a:gd name="connsiteY65" fmla="*/ 1488017 h 1598141"/>
              <a:gd name="connsiteX66" fmla="*/ 1974850 w 3213323"/>
              <a:gd name="connsiteY66" fmla="*/ 1500717 h 1598141"/>
              <a:gd name="connsiteX67" fmla="*/ 1962150 w 3213323"/>
              <a:gd name="connsiteY67" fmla="*/ 1538817 h 1598141"/>
              <a:gd name="connsiteX68" fmla="*/ 1835150 w 3213323"/>
              <a:gd name="connsiteY68" fmla="*/ 1564217 h 1598141"/>
              <a:gd name="connsiteX69" fmla="*/ 1581150 w 3213323"/>
              <a:gd name="connsiteY69" fmla="*/ 1526117 h 1598141"/>
              <a:gd name="connsiteX70" fmla="*/ 1555750 w 3213323"/>
              <a:gd name="connsiteY70" fmla="*/ 1564217 h 1598141"/>
              <a:gd name="connsiteX71" fmla="*/ 1492250 w 3213323"/>
              <a:gd name="connsiteY71" fmla="*/ 1551517 h 1598141"/>
              <a:gd name="connsiteX72" fmla="*/ 1416050 w 3213323"/>
              <a:gd name="connsiteY72" fmla="*/ 1526117 h 1598141"/>
              <a:gd name="connsiteX73" fmla="*/ 1352550 w 3213323"/>
              <a:gd name="connsiteY73" fmla="*/ 1386417 h 1598141"/>
              <a:gd name="connsiteX74" fmla="*/ 984250 w 3213323"/>
              <a:gd name="connsiteY74" fmla="*/ 1373717 h 1598141"/>
              <a:gd name="connsiteX75" fmla="*/ 908050 w 3213323"/>
              <a:gd name="connsiteY75" fmla="*/ 1335617 h 1598141"/>
              <a:gd name="connsiteX76" fmla="*/ 692150 w 3213323"/>
              <a:gd name="connsiteY76" fmla="*/ 1297517 h 1598141"/>
              <a:gd name="connsiteX77" fmla="*/ 666750 w 3213323"/>
              <a:gd name="connsiteY77" fmla="*/ 1259417 h 1598141"/>
              <a:gd name="connsiteX78" fmla="*/ 654050 w 3213323"/>
              <a:gd name="connsiteY78" fmla="*/ 1221317 h 1598141"/>
              <a:gd name="connsiteX79" fmla="*/ 615950 w 3213323"/>
              <a:gd name="connsiteY79" fmla="*/ 1208617 h 1598141"/>
              <a:gd name="connsiteX80" fmla="*/ 628650 w 3213323"/>
              <a:gd name="connsiteY80" fmla="*/ 1170517 h 1598141"/>
              <a:gd name="connsiteX81" fmla="*/ 565150 w 3213323"/>
              <a:gd name="connsiteY81" fmla="*/ 1157817 h 1598141"/>
              <a:gd name="connsiteX82" fmla="*/ 527050 w 3213323"/>
              <a:gd name="connsiteY82" fmla="*/ 1132417 h 1598141"/>
              <a:gd name="connsiteX83" fmla="*/ 438150 w 3213323"/>
              <a:gd name="connsiteY83" fmla="*/ 1094317 h 1598141"/>
              <a:gd name="connsiteX84" fmla="*/ 361950 w 3213323"/>
              <a:gd name="connsiteY84" fmla="*/ 1043517 h 1598141"/>
              <a:gd name="connsiteX85" fmla="*/ 311150 w 3213323"/>
              <a:gd name="connsiteY85" fmla="*/ 992717 h 1598141"/>
              <a:gd name="connsiteX86" fmla="*/ 298450 w 3213323"/>
              <a:gd name="connsiteY86" fmla="*/ 954617 h 1598141"/>
              <a:gd name="connsiteX87" fmla="*/ 260350 w 3213323"/>
              <a:gd name="connsiteY87" fmla="*/ 929217 h 1598141"/>
              <a:gd name="connsiteX88" fmla="*/ 247650 w 3213323"/>
              <a:gd name="connsiteY88" fmla="*/ 814917 h 1598141"/>
              <a:gd name="connsiteX89" fmla="*/ 260350 w 3213323"/>
              <a:gd name="connsiteY89" fmla="*/ 764117 h 1598141"/>
              <a:gd name="connsiteX90" fmla="*/ 298450 w 3213323"/>
              <a:gd name="connsiteY90" fmla="*/ 751417 h 1598141"/>
              <a:gd name="connsiteX91" fmla="*/ 311150 w 3213323"/>
              <a:gd name="connsiteY91" fmla="*/ 611717 h 1598141"/>
              <a:gd name="connsiteX92" fmla="*/ 311150 w 3213323"/>
              <a:gd name="connsiteY92" fmla="*/ 357717 h 1598141"/>
              <a:gd name="connsiteX93" fmla="*/ 273050 w 3213323"/>
              <a:gd name="connsiteY93" fmla="*/ 332317 h 1598141"/>
              <a:gd name="connsiteX94" fmla="*/ 158750 w 3213323"/>
              <a:gd name="connsiteY94" fmla="*/ 281517 h 1598141"/>
              <a:gd name="connsiteX95" fmla="*/ 146050 w 3213323"/>
              <a:gd name="connsiteY95" fmla="*/ 230717 h 1598141"/>
              <a:gd name="connsiteX96" fmla="*/ 120650 w 3213323"/>
              <a:gd name="connsiteY96" fmla="*/ 154517 h 1598141"/>
              <a:gd name="connsiteX97" fmla="*/ 69850 w 3213323"/>
              <a:gd name="connsiteY97" fmla="*/ 65617 h 1598141"/>
              <a:gd name="connsiteX98" fmla="*/ 44450 w 3213323"/>
              <a:gd name="connsiteY98" fmla="*/ 27517 h 1598141"/>
              <a:gd name="connsiteX99" fmla="*/ 31750 w 3213323"/>
              <a:gd name="connsiteY99" fmla="*/ 2117 h 1598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3213323" h="1598141">
                <a:moveTo>
                  <a:pt x="31750" y="2117"/>
                </a:moveTo>
                <a:cubicBezTo>
                  <a:pt x="63500" y="0"/>
                  <a:pt x="167915" y="4233"/>
                  <a:pt x="234950" y="14817"/>
                </a:cubicBezTo>
                <a:cubicBezTo>
                  <a:pt x="250027" y="17198"/>
                  <a:pt x="261324" y="30446"/>
                  <a:pt x="273050" y="40217"/>
                </a:cubicBezTo>
                <a:cubicBezTo>
                  <a:pt x="286848" y="51715"/>
                  <a:pt x="300123" y="64140"/>
                  <a:pt x="311150" y="78317"/>
                </a:cubicBezTo>
                <a:cubicBezTo>
                  <a:pt x="329892" y="102414"/>
                  <a:pt x="336550" y="137584"/>
                  <a:pt x="361950" y="154517"/>
                </a:cubicBezTo>
                <a:lnTo>
                  <a:pt x="400050" y="179917"/>
                </a:lnTo>
                <a:cubicBezTo>
                  <a:pt x="408517" y="192617"/>
                  <a:pt x="413531" y="208482"/>
                  <a:pt x="425450" y="218017"/>
                </a:cubicBezTo>
                <a:cubicBezTo>
                  <a:pt x="433732" y="224642"/>
                  <a:pt x="511031" y="242587"/>
                  <a:pt x="514350" y="243417"/>
                </a:cubicBezTo>
                <a:cubicBezTo>
                  <a:pt x="539750" y="239184"/>
                  <a:pt x="566780" y="240621"/>
                  <a:pt x="590550" y="230717"/>
                </a:cubicBezTo>
                <a:cubicBezTo>
                  <a:pt x="618729" y="218976"/>
                  <a:pt x="637134" y="187321"/>
                  <a:pt x="666750" y="179917"/>
                </a:cubicBezTo>
                <a:lnTo>
                  <a:pt x="717550" y="167217"/>
                </a:lnTo>
                <a:cubicBezTo>
                  <a:pt x="806450" y="171450"/>
                  <a:pt x="895794" y="170089"/>
                  <a:pt x="984250" y="179917"/>
                </a:cubicBezTo>
                <a:cubicBezTo>
                  <a:pt x="1010860" y="182874"/>
                  <a:pt x="1060450" y="205317"/>
                  <a:pt x="1060450" y="205317"/>
                </a:cubicBezTo>
                <a:cubicBezTo>
                  <a:pt x="1077383" y="222250"/>
                  <a:pt x="1091325" y="242833"/>
                  <a:pt x="1111250" y="256117"/>
                </a:cubicBezTo>
                <a:cubicBezTo>
                  <a:pt x="1130218" y="268763"/>
                  <a:pt x="1153404" y="273512"/>
                  <a:pt x="1174750" y="281517"/>
                </a:cubicBezTo>
                <a:cubicBezTo>
                  <a:pt x="1245115" y="307904"/>
                  <a:pt x="1241761" y="296845"/>
                  <a:pt x="1352550" y="306917"/>
                </a:cubicBezTo>
                <a:cubicBezTo>
                  <a:pt x="1382183" y="298450"/>
                  <a:pt x="1410722" y="283881"/>
                  <a:pt x="1441450" y="281517"/>
                </a:cubicBezTo>
                <a:cubicBezTo>
                  <a:pt x="1666343" y="264218"/>
                  <a:pt x="1403550" y="322742"/>
                  <a:pt x="1568450" y="281517"/>
                </a:cubicBezTo>
                <a:cubicBezTo>
                  <a:pt x="1670293" y="349412"/>
                  <a:pt x="1615298" y="323931"/>
                  <a:pt x="1733550" y="357717"/>
                </a:cubicBezTo>
                <a:cubicBezTo>
                  <a:pt x="1746250" y="366184"/>
                  <a:pt x="1757998" y="376291"/>
                  <a:pt x="1771650" y="383117"/>
                </a:cubicBezTo>
                <a:cubicBezTo>
                  <a:pt x="1783624" y="389104"/>
                  <a:pt x="1799297" y="387454"/>
                  <a:pt x="1809750" y="395817"/>
                </a:cubicBezTo>
                <a:cubicBezTo>
                  <a:pt x="1821669" y="405352"/>
                  <a:pt x="1824357" y="423124"/>
                  <a:pt x="1835150" y="433917"/>
                </a:cubicBezTo>
                <a:cubicBezTo>
                  <a:pt x="1845943" y="444710"/>
                  <a:pt x="1860550" y="450850"/>
                  <a:pt x="1873250" y="459317"/>
                </a:cubicBezTo>
                <a:cubicBezTo>
                  <a:pt x="1890183" y="493184"/>
                  <a:pt x="1892545" y="539914"/>
                  <a:pt x="1924050" y="560917"/>
                </a:cubicBezTo>
                <a:lnTo>
                  <a:pt x="2000250" y="611717"/>
                </a:lnTo>
                <a:cubicBezTo>
                  <a:pt x="2004483" y="624417"/>
                  <a:pt x="2003484" y="640351"/>
                  <a:pt x="2012950" y="649817"/>
                </a:cubicBezTo>
                <a:cubicBezTo>
                  <a:pt x="2042977" y="679844"/>
                  <a:pt x="2109453" y="714236"/>
                  <a:pt x="2152650" y="726017"/>
                </a:cubicBezTo>
                <a:cubicBezTo>
                  <a:pt x="2177493" y="732792"/>
                  <a:pt x="2203868" y="732472"/>
                  <a:pt x="2228850" y="738717"/>
                </a:cubicBezTo>
                <a:cubicBezTo>
                  <a:pt x="2254825" y="745211"/>
                  <a:pt x="2305050" y="764117"/>
                  <a:pt x="2305050" y="764117"/>
                </a:cubicBezTo>
                <a:cubicBezTo>
                  <a:pt x="2313416" y="789216"/>
                  <a:pt x="2320769" y="822412"/>
                  <a:pt x="2343150" y="840317"/>
                </a:cubicBezTo>
                <a:cubicBezTo>
                  <a:pt x="2353603" y="848680"/>
                  <a:pt x="2368550" y="848784"/>
                  <a:pt x="2381250" y="853017"/>
                </a:cubicBezTo>
                <a:cubicBezTo>
                  <a:pt x="2389717" y="865717"/>
                  <a:pt x="2394731" y="881582"/>
                  <a:pt x="2406650" y="891117"/>
                </a:cubicBezTo>
                <a:cubicBezTo>
                  <a:pt x="2417103" y="899480"/>
                  <a:pt x="2436387" y="893364"/>
                  <a:pt x="2444750" y="903817"/>
                </a:cubicBezTo>
                <a:cubicBezTo>
                  <a:pt x="2525445" y="1004685"/>
                  <a:pt x="2373068" y="912426"/>
                  <a:pt x="2508250" y="980017"/>
                </a:cubicBezTo>
                <a:cubicBezTo>
                  <a:pt x="2516717" y="992717"/>
                  <a:pt x="2521731" y="1008582"/>
                  <a:pt x="2533650" y="1018117"/>
                </a:cubicBezTo>
                <a:cubicBezTo>
                  <a:pt x="2544103" y="1026480"/>
                  <a:pt x="2562284" y="1021351"/>
                  <a:pt x="2571750" y="1030817"/>
                </a:cubicBezTo>
                <a:cubicBezTo>
                  <a:pt x="2581216" y="1040283"/>
                  <a:pt x="2574984" y="1059451"/>
                  <a:pt x="2584450" y="1068917"/>
                </a:cubicBezTo>
                <a:cubicBezTo>
                  <a:pt x="2593916" y="1078383"/>
                  <a:pt x="2610576" y="1075630"/>
                  <a:pt x="2622550" y="1081617"/>
                </a:cubicBezTo>
                <a:cubicBezTo>
                  <a:pt x="2733369" y="1137026"/>
                  <a:pt x="2579293" y="1080070"/>
                  <a:pt x="2711450" y="1119717"/>
                </a:cubicBezTo>
                <a:cubicBezTo>
                  <a:pt x="2737095" y="1127410"/>
                  <a:pt x="2765373" y="1130265"/>
                  <a:pt x="2787650" y="1145117"/>
                </a:cubicBezTo>
                <a:cubicBezTo>
                  <a:pt x="2836889" y="1177943"/>
                  <a:pt x="2811270" y="1165690"/>
                  <a:pt x="2863850" y="1183217"/>
                </a:cubicBezTo>
                <a:cubicBezTo>
                  <a:pt x="2910878" y="1218488"/>
                  <a:pt x="2940226" y="1246752"/>
                  <a:pt x="3003550" y="1259417"/>
                </a:cubicBezTo>
                <a:cubicBezTo>
                  <a:pt x="3057674" y="1270242"/>
                  <a:pt x="3113617" y="1267884"/>
                  <a:pt x="3168650" y="1272117"/>
                </a:cubicBezTo>
                <a:cubicBezTo>
                  <a:pt x="3173998" y="1280140"/>
                  <a:pt x="3213323" y="1331886"/>
                  <a:pt x="3206750" y="1348317"/>
                </a:cubicBezTo>
                <a:cubicBezTo>
                  <a:pt x="3201081" y="1362489"/>
                  <a:pt x="3181350" y="1365250"/>
                  <a:pt x="3168650" y="1373717"/>
                </a:cubicBezTo>
                <a:cubicBezTo>
                  <a:pt x="3130734" y="1367398"/>
                  <a:pt x="3022638" y="1348317"/>
                  <a:pt x="2990850" y="1348317"/>
                </a:cubicBezTo>
                <a:cubicBezTo>
                  <a:pt x="2965100" y="1348317"/>
                  <a:pt x="2940050" y="1356784"/>
                  <a:pt x="2914650" y="1361017"/>
                </a:cubicBezTo>
                <a:cubicBezTo>
                  <a:pt x="2919524" y="1380513"/>
                  <a:pt x="2945240" y="1477637"/>
                  <a:pt x="2940050" y="1488017"/>
                </a:cubicBezTo>
                <a:cubicBezTo>
                  <a:pt x="2933224" y="1501669"/>
                  <a:pt x="2915979" y="1468630"/>
                  <a:pt x="2901950" y="1462617"/>
                </a:cubicBezTo>
                <a:cubicBezTo>
                  <a:pt x="2885907" y="1455741"/>
                  <a:pt x="2868083" y="1454150"/>
                  <a:pt x="2851150" y="1449917"/>
                </a:cubicBezTo>
                <a:cubicBezTo>
                  <a:pt x="2736607" y="1378327"/>
                  <a:pt x="2782780" y="1408570"/>
                  <a:pt x="2711450" y="1361017"/>
                </a:cubicBezTo>
                <a:lnTo>
                  <a:pt x="2647950" y="1373717"/>
                </a:lnTo>
                <a:cubicBezTo>
                  <a:pt x="2622615" y="1378323"/>
                  <a:pt x="2597000" y="1381367"/>
                  <a:pt x="2571750" y="1386417"/>
                </a:cubicBezTo>
                <a:cubicBezTo>
                  <a:pt x="2554634" y="1389840"/>
                  <a:pt x="2537989" y="1395331"/>
                  <a:pt x="2520950" y="1399117"/>
                </a:cubicBezTo>
                <a:cubicBezTo>
                  <a:pt x="2499878" y="1403800"/>
                  <a:pt x="2478617" y="1407584"/>
                  <a:pt x="2457450" y="1411817"/>
                </a:cubicBezTo>
                <a:cubicBezTo>
                  <a:pt x="2440517" y="1407584"/>
                  <a:pt x="2423209" y="1404637"/>
                  <a:pt x="2406650" y="1399117"/>
                </a:cubicBezTo>
                <a:cubicBezTo>
                  <a:pt x="2385023" y="1391908"/>
                  <a:pt x="2365947" y="1373717"/>
                  <a:pt x="2343150" y="1373717"/>
                </a:cubicBezTo>
                <a:cubicBezTo>
                  <a:pt x="2327886" y="1373717"/>
                  <a:pt x="2317750" y="1390650"/>
                  <a:pt x="2305050" y="1399117"/>
                </a:cubicBezTo>
                <a:cubicBezTo>
                  <a:pt x="2308339" y="1435296"/>
                  <a:pt x="2295336" y="1538666"/>
                  <a:pt x="2343150" y="1576917"/>
                </a:cubicBezTo>
                <a:cubicBezTo>
                  <a:pt x="2353603" y="1585280"/>
                  <a:pt x="2368550" y="1585384"/>
                  <a:pt x="2381250" y="1589617"/>
                </a:cubicBezTo>
                <a:cubicBezTo>
                  <a:pt x="2419456" y="1574335"/>
                  <a:pt x="2465323" y="1551517"/>
                  <a:pt x="2508250" y="1551517"/>
                </a:cubicBezTo>
                <a:cubicBezTo>
                  <a:pt x="2521637" y="1551517"/>
                  <a:pt x="2533650" y="1559984"/>
                  <a:pt x="2546350" y="1564217"/>
                </a:cubicBezTo>
                <a:cubicBezTo>
                  <a:pt x="2416749" y="1596617"/>
                  <a:pt x="2425061" y="1598141"/>
                  <a:pt x="2203450" y="1589617"/>
                </a:cubicBezTo>
                <a:cubicBezTo>
                  <a:pt x="2188198" y="1589030"/>
                  <a:pt x="2178750" y="1571526"/>
                  <a:pt x="2165350" y="1564217"/>
                </a:cubicBezTo>
                <a:cubicBezTo>
                  <a:pt x="2132109" y="1546086"/>
                  <a:pt x="2097617" y="1530350"/>
                  <a:pt x="2063750" y="1513417"/>
                </a:cubicBezTo>
                <a:lnTo>
                  <a:pt x="2012950" y="1488017"/>
                </a:lnTo>
                <a:cubicBezTo>
                  <a:pt x="2000250" y="1492250"/>
                  <a:pt x="1984316" y="1491251"/>
                  <a:pt x="1974850" y="1500717"/>
                </a:cubicBezTo>
                <a:cubicBezTo>
                  <a:pt x="1965384" y="1510183"/>
                  <a:pt x="1974337" y="1533277"/>
                  <a:pt x="1962150" y="1538817"/>
                </a:cubicBezTo>
                <a:cubicBezTo>
                  <a:pt x="1922848" y="1556682"/>
                  <a:pt x="1877483" y="1555750"/>
                  <a:pt x="1835150" y="1564217"/>
                </a:cubicBezTo>
                <a:cubicBezTo>
                  <a:pt x="1739760" y="1526061"/>
                  <a:pt x="1718468" y="1509962"/>
                  <a:pt x="1581150" y="1526117"/>
                </a:cubicBezTo>
                <a:cubicBezTo>
                  <a:pt x="1565991" y="1527900"/>
                  <a:pt x="1564217" y="1551517"/>
                  <a:pt x="1555750" y="1564217"/>
                </a:cubicBezTo>
                <a:cubicBezTo>
                  <a:pt x="1534583" y="1559984"/>
                  <a:pt x="1513075" y="1557197"/>
                  <a:pt x="1492250" y="1551517"/>
                </a:cubicBezTo>
                <a:cubicBezTo>
                  <a:pt x="1466419" y="1544472"/>
                  <a:pt x="1416050" y="1526117"/>
                  <a:pt x="1416050" y="1526117"/>
                </a:cubicBezTo>
                <a:cubicBezTo>
                  <a:pt x="1394883" y="1479550"/>
                  <a:pt x="1400785" y="1403441"/>
                  <a:pt x="1352550" y="1386417"/>
                </a:cubicBezTo>
                <a:cubicBezTo>
                  <a:pt x="1236713" y="1345533"/>
                  <a:pt x="1106850" y="1381380"/>
                  <a:pt x="984250" y="1373717"/>
                </a:cubicBezTo>
                <a:cubicBezTo>
                  <a:pt x="943828" y="1371191"/>
                  <a:pt x="943426" y="1351340"/>
                  <a:pt x="908050" y="1335617"/>
                </a:cubicBezTo>
                <a:cubicBezTo>
                  <a:pt x="825381" y="1298875"/>
                  <a:pt x="792342" y="1306625"/>
                  <a:pt x="692150" y="1297517"/>
                </a:cubicBezTo>
                <a:cubicBezTo>
                  <a:pt x="683683" y="1284817"/>
                  <a:pt x="673576" y="1273069"/>
                  <a:pt x="666750" y="1259417"/>
                </a:cubicBezTo>
                <a:cubicBezTo>
                  <a:pt x="660763" y="1247443"/>
                  <a:pt x="663516" y="1230783"/>
                  <a:pt x="654050" y="1221317"/>
                </a:cubicBezTo>
                <a:cubicBezTo>
                  <a:pt x="644584" y="1211851"/>
                  <a:pt x="628650" y="1212850"/>
                  <a:pt x="615950" y="1208617"/>
                </a:cubicBezTo>
                <a:cubicBezTo>
                  <a:pt x="620183" y="1195917"/>
                  <a:pt x="638116" y="1179983"/>
                  <a:pt x="628650" y="1170517"/>
                </a:cubicBezTo>
                <a:cubicBezTo>
                  <a:pt x="613386" y="1155253"/>
                  <a:pt x="585361" y="1165396"/>
                  <a:pt x="565150" y="1157817"/>
                </a:cubicBezTo>
                <a:cubicBezTo>
                  <a:pt x="550858" y="1152458"/>
                  <a:pt x="540702" y="1139243"/>
                  <a:pt x="527050" y="1132417"/>
                </a:cubicBezTo>
                <a:cubicBezTo>
                  <a:pt x="421943" y="1079863"/>
                  <a:pt x="570286" y="1173599"/>
                  <a:pt x="438150" y="1094317"/>
                </a:cubicBezTo>
                <a:cubicBezTo>
                  <a:pt x="411973" y="1078611"/>
                  <a:pt x="361950" y="1043517"/>
                  <a:pt x="361950" y="1043517"/>
                </a:cubicBezTo>
                <a:cubicBezTo>
                  <a:pt x="328083" y="941917"/>
                  <a:pt x="378883" y="1060450"/>
                  <a:pt x="311150" y="992717"/>
                </a:cubicBezTo>
                <a:cubicBezTo>
                  <a:pt x="301684" y="983251"/>
                  <a:pt x="306813" y="965070"/>
                  <a:pt x="298450" y="954617"/>
                </a:cubicBezTo>
                <a:cubicBezTo>
                  <a:pt x="288915" y="942698"/>
                  <a:pt x="273050" y="937684"/>
                  <a:pt x="260350" y="929217"/>
                </a:cubicBezTo>
                <a:cubicBezTo>
                  <a:pt x="227460" y="830548"/>
                  <a:pt x="228112" y="883302"/>
                  <a:pt x="247650" y="814917"/>
                </a:cubicBezTo>
                <a:cubicBezTo>
                  <a:pt x="252445" y="798134"/>
                  <a:pt x="249446" y="777747"/>
                  <a:pt x="260350" y="764117"/>
                </a:cubicBezTo>
                <a:cubicBezTo>
                  <a:pt x="268713" y="753664"/>
                  <a:pt x="285750" y="755650"/>
                  <a:pt x="298450" y="751417"/>
                </a:cubicBezTo>
                <a:cubicBezTo>
                  <a:pt x="302683" y="704850"/>
                  <a:pt x="306497" y="658244"/>
                  <a:pt x="311150" y="611717"/>
                </a:cubicBezTo>
                <a:cubicBezTo>
                  <a:pt x="319911" y="524105"/>
                  <a:pt x="338423" y="446356"/>
                  <a:pt x="311150" y="357717"/>
                </a:cubicBezTo>
                <a:cubicBezTo>
                  <a:pt x="306661" y="343128"/>
                  <a:pt x="285750" y="340784"/>
                  <a:pt x="273050" y="332317"/>
                </a:cubicBezTo>
                <a:cubicBezTo>
                  <a:pt x="201822" y="225475"/>
                  <a:pt x="320072" y="382343"/>
                  <a:pt x="158750" y="281517"/>
                </a:cubicBezTo>
                <a:cubicBezTo>
                  <a:pt x="143949" y="272266"/>
                  <a:pt x="151066" y="247435"/>
                  <a:pt x="146050" y="230717"/>
                </a:cubicBezTo>
                <a:cubicBezTo>
                  <a:pt x="138357" y="205072"/>
                  <a:pt x="135502" y="176794"/>
                  <a:pt x="120650" y="154517"/>
                </a:cubicBezTo>
                <a:cubicBezTo>
                  <a:pt x="58767" y="61692"/>
                  <a:pt x="134302" y="178408"/>
                  <a:pt x="69850" y="65617"/>
                </a:cubicBezTo>
                <a:cubicBezTo>
                  <a:pt x="62277" y="52365"/>
                  <a:pt x="47443" y="42484"/>
                  <a:pt x="44450" y="27517"/>
                </a:cubicBezTo>
                <a:cubicBezTo>
                  <a:pt x="42594" y="18235"/>
                  <a:pt x="0" y="4234"/>
                  <a:pt x="31750" y="2117"/>
                </a:cubicBezTo>
                <a:close/>
              </a:path>
            </a:pathLst>
          </a:custGeom>
          <a:solidFill>
            <a:srgbClr val="33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矩形 12"/>
          <p:cNvSpPr/>
          <p:nvPr/>
        </p:nvSpPr>
        <p:spPr>
          <a:xfrm>
            <a:off x="1331640" y="1772816"/>
            <a:ext cx="4176464" cy="648072"/>
          </a:xfrm>
          <a:prstGeom prst="rect">
            <a:avLst/>
          </a:prstGeom>
          <a:solidFill>
            <a:srgbClr val="4F81BD">
              <a:alpha val="1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>
                <a:solidFill>
                  <a:srgbClr val="FFFF00"/>
                </a:solidFill>
              </a:rPr>
              <a:t>第一道防線</a:t>
            </a:r>
            <a:r>
              <a:rPr lang="en-US" altLang="zh-TW" sz="2000" b="1" dirty="0" smtClean="0">
                <a:solidFill>
                  <a:srgbClr val="FFFF00"/>
                </a:solidFill>
              </a:rPr>
              <a:t>:</a:t>
            </a:r>
            <a:r>
              <a:rPr lang="zh-TW" altLang="en-US" sz="2000" b="1" dirty="0" smtClean="0">
                <a:solidFill>
                  <a:srgbClr val="FFFF00"/>
                </a:solidFill>
              </a:rPr>
              <a:t>山林保護，限制伐木</a:t>
            </a:r>
            <a:endParaRPr lang="zh-TW" altLang="en-US" sz="2000" b="1" dirty="0">
              <a:solidFill>
                <a:srgbClr val="FFFF00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619672" y="4221088"/>
            <a:ext cx="4176464" cy="648072"/>
          </a:xfrm>
          <a:prstGeom prst="rect">
            <a:avLst/>
          </a:prstGeom>
          <a:solidFill>
            <a:srgbClr val="00800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>
                <a:solidFill>
                  <a:srgbClr val="FFFF00"/>
                </a:solidFill>
              </a:rPr>
              <a:t>第二道防線</a:t>
            </a:r>
            <a:r>
              <a:rPr lang="en-US" altLang="zh-TW" sz="2000" b="1" dirty="0" smtClean="0">
                <a:solidFill>
                  <a:srgbClr val="FFFF00"/>
                </a:solidFill>
              </a:rPr>
              <a:t>:</a:t>
            </a:r>
            <a:r>
              <a:rPr lang="zh-TW" altLang="en-US" sz="2000" b="1" dirty="0" smtClean="0">
                <a:solidFill>
                  <a:srgbClr val="FFFF00"/>
                </a:solidFill>
              </a:rPr>
              <a:t>沖積扇洪泛平原恢復</a:t>
            </a:r>
            <a:endParaRPr lang="zh-TW" altLang="en-US" sz="2000" b="1" dirty="0">
              <a:solidFill>
                <a:srgbClr val="FFFF00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275856" y="5517232"/>
            <a:ext cx="4176464" cy="648072"/>
          </a:xfrm>
          <a:prstGeom prst="rect">
            <a:avLst/>
          </a:prstGeom>
          <a:solidFill>
            <a:srgbClr val="00800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>
                <a:solidFill>
                  <a:srgbClr val="FFFF00"/>
                </a:solidFill>
              </a:rPr>
              <a:t>第三道防線</a:t>
            </a:r>
            <a:r>
              <a:rPr lang="en-US" altLang="zh-TW" sz="2000" b="1" dirty="0" smtClean="0">
                <a:solidFill>
                  <a:srgbClr val="FFFF00"/>
                </a:solidFill>
              </a:rPr>
              <a:t>:</a:t>
            </a:r>
            <a:r>
              <a:rPr lang="zh-TW" altLang="en-US" sz="2000" b="1" dirty="0">
                <a:solidFill>
                  <a:srgbClr val="FFFF00"/>
                </a:solidFill>
              </a:rPr>
              <a:t>農田</a:t>
            </a:r>
            <a:r>
              <a:rPr lang="zh-TW" altLang="en-US" sz="2000" b="1" dirty="0" smtClean="0">
                <a:solidFill>
                  <a:srgbClr val="FFFF00"/>
                </a:solidFill>
              </a:rPr>
              <a:t>與所有土地透水</a:t>
            </a:r>
            <a:endParaRPr lang="zh-TW" altLang="en-US" sz="2000" b="1" dirty="0">
              <a:solidFill>
                <a:srgbClr val="FFFF00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623196" y="6197228"/>
            <a:ext cx="4176464" cy="648072"/>
          </a:xfrm>
          <a:prstGeom prst="rect">
            <a:avLst/>
          </a:prstGeom>
          <a:solidFill>
            <a:srgbClr val="003300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>
                <a:solidFill>
                  <a:srgbClr val="FFFF00"/>
                </a:solidFill>
              </a:rPr>
              <a:t>第四道防線</a:t>
            </a:r>
            <a:r>
              <a:rPr lang="en-US" altLang="zh-TW" sz="2000" b="1" dirty="0" smtClean="0">
                <a:solidFill>
                  <a:srgbClr val="FFFF00"/>
                </a:solidFill>
              </a:rPr>
              <a:t>:</a:t>
            </a:r>
            <a:r>
              <a:rPr lang="zh-TW" altLang="en-US" sz="2000" b="1" dirty="0">
                <a:solidFill>
                  <a:srgbClr val="FFFF00"/>
                </a:solidFill>
              </a:rPr>
              <a:t>下游</a:t>
            </a:r>
            <a:r>
              <a:rPr lang="zh-TW" altLang="en-US" sz="2000" b="1" dirty="0" smtClean="0">
                <a:solidFill>
                  <a:srgbClr val="FFFF00"/>
                </a:solidFill>
              </a:rPr>
              <a:t>排水與低窪區抽水</a:t>
            </a:r>
            <a:endParaRPr lang="zh-TW" altLang="en-US" sz="2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3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723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3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723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9" presetClass="entr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9" presetClass="entr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500"/>
                            </p:stCondLst>
                            <p:childTnLst>
                              <p:par>
                                <p:cTn id="4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3396" grpId="0" animBg="1"/>
      <p:bldP spid="1723397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0" name="Picture 2" descr="林邊溪治理圖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3175"/>
            <a:ext cx="8064500" cy="685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36707" name="Oval 3"/>
          <p:cNvSpPr>
            <a:spLocks noChangeArrowheads="1"/>
          </p:cNvSpPr>
          <p:nvPr/>
        </p:nvSpPr>
        <p:spPr bwMode="auto">
          <a:xfrm>
            <a:off x="5219700" y="1412875"/>
            <a:ext cx="1512888" cy="1152525"/>
          </a:xfrm>
          <a:prstGeom prst="ellipse">
            <a:avLst/>
          </a:prstGeom>
          <a:gradFill rotWithShape="1">
            <a:gsLst>
              <a:gs pos="0">
                <a:srgbClr val="9966FF">
                  <a:alpha val="29999"/>
                </a:srgbClr>
              </a:gs>
              <a:gs pos="100000">
                <a:srgbClr val="865AE0">
                  <a:alpha val="46999"/>
                </a:srgbClr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36708" name="Oval 4"/>
          <p:cNvSpPr>
            <a:spLocks noChangeArrowheads="1"/>
          </p:cNvSpPr>
          <p:nvPr/>
        </p:nvSpPr>
        <p:spPr bwMode="auto">
          <a:xfrm rot="1927606">
            <a:off x="4932363" y="2349500"/>
            <a:ext cx="1439862" cy="3635375"/>
          </a:xfrm>
          <a:prstGeom prst="ellipse">
            <a:avLst/>
          </a:prstGeom>
          <a:gradFill rotWithShape="1">
            <a:gsLst>
              <a:gs pos="0">
                <a:srgbClr val="9966FF">
                  <a:alpha val="28000"/>
                </a:srgbClr>
              </a:gs>
              <a:gs pos="100000">
                <a:srgbClr val="9E6EFF">
                  <a:alpha val="56000"/>
                </a:srgbClr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36709" name="Oval 5"/>
          <p:cNvSpPr>
            <a:spLocks noChangeArrowheads="1"/>
          </p:cNvSpPr>
          <p:nvPr/>
        </p:nvSpPr>
        <p:spPr bwMode="auto">
          <a:xfrm rot="2020649">
            <a:off x="3971925" y="2052638"/>
            <a:ext cx="1152525" cy="2516187"/>
          </a:xfrm>
          <a:prstGeom prst="ellipse">
            <a:avLst/>
          </a:prstGeom>
          <a:gradFill rotWithShape="1">
            <a:gsLst>
              <a:gs pos="0">
                <a:srgbClr val="9966FF">
                  <a:alpha val="28000"/>
                </a:srgbClr>
              </a:gs>
              <a:gs pos="100000">
                <a:srgbClr val="A97EFF">
                  <a:alpha val="50998"/>
                </a:srgbClr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36710" name="AutoShape 6"/>
          <p:cNvSpPr>
            <a:spLocks noChangeArrowheads="1"/>
          </p:cNvSpPr>
          <p:nvPr/>
        </p:nvSpPr>
        <p:spPr bwMode="auto">
          <a:xfrm>
            <a:off x="4427538" y="549275"/>
            <a:ext cx="2663825" cy="503238"/>
          </a:xfrm>
          <a:prstGeom prst="wedgeRoundRectCallout">
            <a:avLst>
              <a:gd name="adj1" fmla="val 3097"/>
              <a:gd name="adj2" fmla="val 263880"/>
              <a:gd name="adj3" fmla="val 16667"/>
            </a:avLst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kumimoji="0" lang="en-US" altLang="zh-TW" b="1">
                <a:latin typeface="Arial" pitchFamily="34" charset="0"/>
              </a:rPr>
              <a:t>1</a:t>
            </a:r>
            <a:r>
              <a:rPr kumimoji="0" lang="zh-TW" altLang="zh-TW" b="1">
                <a:latin typeface="Arial" pitchFamily="34" charset="0"/>
              </a:rPr>
              <a:t>、</a:t>
            </a:r>
            <a:r>
              <a:rPr lang="zh-TW" altLang="en-US" sz="2400" b="1">
                <a:latin typeface="Arial" pitchFamily="34" charset="0"/>
                <a:ea typeface="標楷體" pitchFamily="65" charset="-120"/>
              </a:rPr>
              <a:t>大潮州人工湖</a:t>
            </a:r>
          </a:p>
        </p:txBody>
      </p:sp>
      <p:sp>
        <p:nvSpPr>
          <p:cNvPr id="1736711" name="Oval 7"/>
          <p:cNvSpPr>
            <a:spLocks noChangeArrowheads="1"/>
          </p:cNvSpPr>
          <p:nvPr/>
        </p:nvSpPr>
        <p:spPr bwMode="auto">
          <a:xfrm rot="7846049">
            <a:off x="1880394" y="2809082"/>
            <a:ext cx="1957387" cy="4349750"/>
          </a:xfrm>
          <a:prstGeom prst="ellipse">
            <a:avLst/>
          </a:prstGeom>
          <a:gradFill rotWithShape="1">
            <a:gsLst>
              <a:gs pos="0">
                <a:srgbClr val="9966FF">
                  <a:alpha val="28000"/>
                </a:srgbClr>
              </a:gs>
              <a:gs pos="100000">
                <a:srgbClr val="7C52CE">
                  <a:alpha val="39000"/>
                </a:srgbClr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36712" name="AutoShape 8"/>
          <p:cNvSpPr>
            <a:spLocks noChangeArrowheads="1"/>
          </p:cNvSpPr>
          <p:nvPr/>
        </p:nvSpPr>
        <p:spPr bwMode="auto">
          <a:xfrm>
            <a:off x="1692275" y="1700213"/>
            <a:ext cx="2305050" cy="1223962"/>
          </a:xfrm>
          <a:prstGeom prst="wedgeRoundRectCallout">
            <a:avLst>
              <a:gd name="adj1" fmla="val -21486"/>
              <a:gd name="adj2" fmla="val 181000"/>
              <a:gd name="adj3" fmla="val 16667"/>
            </a:avLst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>
                <a:latin typeface="Arial" pitchFamily="34" charset="0"/>
              </a:rPr>
              <a:t> 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林邊、東港地區淹水相關治理工程：</a:t>
            </a:r>
          </a:p>
        </p:txBody>
      </p:sp>
      <p:sp>
        <p:nvSpPr>
          <p:cNvPr id="1736713" name="AutoShape 9"/>
          <p:cNvSpPr>
            <a:spLocks noChangeArrowheads="1"/>
          </p:cNvSpPr>
          <p:nvPr/>
        </p:nvSpPr>
        <p:spPr bwMode="auto">
          <a:xfrm>
            <a:off x="5148263" y="5734050"/>
            <a:ext cx="2736850" cy="1008063"/>
          </a:xfrm>
          <a:prstGeom prst="wedgeRoundRectCallout">
            <a:avLst>
              <a:gd name="adj1" fmla="val -95995"/>
              <a:gd name="adj2" fmla="val -21968"/>
              <a:gd name="adj3" fmla="val 16667"/>
            </a:avLst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>
                <a:latin typeface="Arial" pitchFamily="34" charset="0"/>
              </a:rPr>
              <a:t> 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羌園地區淹水相關治理工程： </a:t>
            </a:r>
          </a:p>
        </p:txBody>
      </p:sp>
      <p:sp>
        <p:nvSpPr>
          <p:cNvPr id="1736714" name="Rectangle 10"/>
          <p:cNvSpPr>
            <a:spLocks noChangeArrowheads="1"/>
          </p:cNvSpPr>
          <p:nvPr/>
        </p:nvSpPr>
        <p:spPr bwMode="auto">
          <a:xfrm>
            <a:off x="468313" y="2781300"/>
            <a:ext cx="8064500" cy="2447925"/>
          </a:xfrm>
          <a:prstGeom prst="rect">
            <a:avLst/>
          </a:prstGeom>
          <a:gradFill rotWithShape="1">
            <a:gsLst>
              <a:gs pos="0">
                <a:srgbClr val="FFFF00">
                  <a:alpha val="50999"/>
                </a:srgbClr>
              </a:gs>
              <a:gs pos="100000">
                <a:srgbClr val="FFFF00">
                  <a:gamma/>
                  <a:shade val="77255"/>
                  <a:invGamma/>
                  <a:alpha val="61000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anchor="b" anchorCtr="1"/>
          <a:lstStyle/>
          <a:p>
            <a:pPr algn="ctr">
              <a:defRPr/>
            </a:pPr>
            <a:r>
              <a:rPr lang="zh-TW" altLang="en-US" sz="5100" b="1">
                <a:solidFill>
                  <a:srgbClr val="000000"/>
                </a:solidFill>
                <a:ea typeface="標楷體" pitchFamily="65" charset="-120"/>
              </a:rPr>
              <a:t>屏東縣政府</a:t>
            </a:r>
            <a:br>
              <a:rPr lang="zh-TW" altLang="en-US" sz="5100" b="1">
                <a:solidFill>
                  <a:srgbClr val="000000"/>
                </a:solidFill>
                <a:ea typeface="標楷體" pitchFamily="65" charset="-120"/>
              </a:rPr>
            </a:br>
            <a:r>
              <a:rPr lang="zh-TW" altLang="en-US" sz="5100" b="1">
                <a:solidFill>
                  <a:srgbClr val="000000"/>
                </a:solidFill>
                <a:ea typeface="標楷體" pitchFamily="65" charset="-120"/>
              </a:rPr>
              <a:t>已對林邊溪流域</a:t>
            </a:r>
            <a:br>
              <a:rPr lang="zh-TW" altLang="en-US" sz="5100" b="1">
                <a:solidFill>
                  <a:srgbClr val="000000"/>
                </a:solidFill>
                <a:ea typeface="標楷體" pitchFamily="65" charset="-120"/>
              </a:rPr>
            </a:br>
            <a:r>
              <a:rPr lang="zh-TW" altLang="en-US" sz="5100" b="1">
                <a:solidFill>
                  <a:srgbClr val="000000"/>
                </a:solidFill>
                <a:ea typeface="標楷體" pitchFamily="65" charset="-120"/>
              </a:rPr>
              <a:t>提出總合治水策略</a:t>
            </a:r>
            <a:r>
              <a:rPr lang="zh-TW" altLang="en-US" sz="4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 </a:t>
            </a:r>
          </a:p>
        </p:txBody>
      </p:sp>
      <p:sp>
        <p:nvSpPr>
          <p:cNvPr id="1736715" name="AutoShape 11"/>
          <p:cNvSpPr>
            <a:spLocks noChangeArrowheads="1"/>
          </p:cNvSpPr>
          <p:nvPr/>
        </p:nvSpPr>
        <p:spPr bwMode="auto">
          <a:xfrm>
            <a:off x="7056438" y="2852738"/>
            <a:ext cx="2087562" cy="1008062"/>
          </a:xfrm>
          <a:prstGeom prst="wedgeRoundRectCallout">
            <a:avLst>
              <a:gd name="adj1" fmla="val -151903"/>
              <a:gd name="adj2" fmla="val -81338"/>
              <a:gd name="adj3" fmla="val 16667"/>
            </a:avLst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2</a:t>
            </a:r>
            <a:r>
              <a:rPr lang="zh-TW" altLang="zh-TW" sz="2400" b="1">
                <a:latin typeface="標楷體" pitchFamily="65" charset="-120"/>
                <a:ea typeface="標楷體" pitchFamily="65" charset="-120"/>
              </a:rPr>
              <a:t>、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台糖土地</a:t>
            </a:r>
          </a:p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滯洪計畫</a:t>
            </a:r>
          </a:p>
        </p:txBody>
      </p:sp>
      <p:sp>
        <p:nvSpPr>
          <p:cNvPr id="1736716" name="AutoShape 12"/>
          <p:cNvSpPr>
            <a:spLocks noChangeArrowheads="1"/>
          </p:cNvSpPr>
          <p:nvPr/>
        </p:nvSpPr>
        <p:spPr bwMode="auto">
          <a:xfrm>
            <a:off x="7056438" y="2852738"/>
            <a:ext cx="2087562" cy="1008062"/>
          </a:xfrm>
          <a:prstGeom prst="wedgeRoundRectCallout">
            <a:avLst>
              <a:gd name="adj1" fmla="val -113347"/>
              <a:gd name="adj2" fmla="val 35829"/>
              <a:gd name="adj3" fmla="val 16667"/>
            </a:avLst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2</a:t>
            </a:r>
            <a:r>
              <a:rPr lang="zh-TW" altLang="zh-TW" sz="2400" b="1">
                <a:latin typeface="標楷體" pitchFamily="65" charset="-120"/>
                <a:ea typeface="標楷體" pitchFamily="65" charset="-120"/>
              </a:rPr>
              <a:t>、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台糖土地</a:t>
            </a:r>
          </a:p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滯洪計畫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36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36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36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36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36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36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36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736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736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36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36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36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6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736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6707" grpId="0" animBg="1"/>
      <p:bldP spid="1736708" grpId="0" animBg="1"/>
      <p:bldP spid="1736709" grpId="0" animBg="1"/>
      <p:bldP spid="1736710" grpId="0" animBg="1"/>
      <p:bldP spid="1736711" grpId="0" animBg="1"/>
      <p:bldP spid="1736712" grpId="0" animBg="1"/>
      <p:bldP spid="1736713" grpId="0" animBg="1"/>
      <p:bldP spid="1736715" grpId="0" animBg="1"/>
      <p:bldP spid="1736716" grpId="0" animBg="1"/>
    </p:bld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773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84213" y="2133600"/>
            <a:ext cx="7704137" cy="3505200"/>
          </a:xfrm>
          <a:gradFill rotWithShape="1">
            <a:gsLst>
              <a:gs pos="0">
                <a:srgbClr val="003300">
                  <a:alpha val="53999"/>
                </a:srgbClr>
              </a:gs>
              <a:gs pos="100000">
                <a:srgbClr val="003300">
                  <a:gamma/>
                  <a:shade val="73725"/>
                  <a:invGamma/>
                  <a:alpha val="67999"/>
                </a:srgbClr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defRPr/>
            </a:pPr>
            <a:r>
              <a:rPr lang="zh-TW" altLang="en-US" sz="4000" b="0" smtClean="0">
                <a:latin typeface="標楷體" pitchFamily="65" charset="-120"/>
              </a:rPr>
              <a:t>推動大潮州人工湖分洪及補助地下水：將林邊溪豐水期的豐沛水源引流入人工湖</a:t>
            </a:r>
            <a:r>
              <a:rPr lang="en-US" altLang="zh-TW" sz="4000" b="0" smtClean="0">
                <a:latin typeface="標楷體" pitchFamily="65" charset="-120"/>
              </a:rPr>
              <a:t>300</a:t>
            </a:r>
            <a:r>
              <a:rPr lang="zh-TW" altLang="en-US" sz="4000" b="0" smtClean="0">
                <a:latin typeface="標楷體" pitchFamily="65" charset="-120"/>
              </a:rPr>
              <a:t>公頃土地內，成為重要的蓄水塘，快速達到分洪並直接入滲補助地下水</a:t>
            </a:r>
            <a:r>
              <a:rPr lang="zh-TW" altLang="en-US" smtClean="0"/>
              <a:t> </a:t>
            </a:r>
          </a:p>
        </p:txBody>
      </p:sp>
      <p:sp>
        <p:nvSpPr>
          <p:cNvPr id="1737731" name="Rectangle 3"/>
          <p:cNvSpPr>
            <a:spLocks noChangeArrowheads="1"/>
          </p:cNvSpPr>
          <p:nvPr/>
        </p:nvSpPr>
        <p:spPr bwMode="auto">
          <a:xfrm>
            <a:off x="1258888" y="692150"/>
            <a:ext cx="6553200" cy="1079500"/>
          </a:xfrm>
          <a:prstGeom prst="rect">
            <a:avLst/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1</a:t>
            </a:r>
            <a:r>
              <a:rPr lang="zh-TW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、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大潮州人工湖計畫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938" y="981075"/>
            <a:ext cx="9151938" cy="588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38755" name="Rectangle 3"/>
          <p:cNvSpPr>
            <a:spLocks noChangeArrowheads="1"/>
          </p:cNvSpPr>
          <p:nvPr/>
        </p:nvSpPr>
        <p:spPr bwMode="auto">
          <a:xfrm>
            <a:off x="4606925" y="188913"/>
            <a:ext cx="45370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地下水人工補注湖計畫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9778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323850" y="1557338"/>
            <a:ext cx="8497888" cy="3240087"/>
          </a:xfrm>
          <a:gradFill rotWithShape="1">
            <a:gsLst>
              <a:gs pos="0">
                <a:srgbClr val="003300">
                  <a:alpha val="50999"/>
                </a:srgbClr>
              </a:gs>
              <a:gs pos="100000">
                <a:srgbClr val="003300">
                  <a:gamma/>
                  <a:shade val="80784"/>
                  <a:invGamma/>
                  <a:alpha val="64999"/>
                </a:srgbClr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defRPr/>
            </a:pPr>
            <a:r>
              <a:rPr lang="zh-TW" altLang="en-US" b="0" smtClean="0">
                <a:latin typeface="標楷體" pitchFamily="65" charset="-120"/>
              </a:rPr>
              <a:t>利用台糖</a:t>
            </a:r>
            <a:r>
              <a:rPr lang="en-US" altLang="zh-TW" b="0" smtClean="0">
                <a:latin typeface="標楷體" pitchFamily="65" charset="-120"/>
              </a:rPr>
              <a:t>1400</a:t>
            </a:r>
            <a:r>
              <a:rPr lang="zh-TW" altLang="en-US" b="0" smtClean="0">
                <a:latin typeface="標楷體" pitchFamily="65" charset="-120"/>
              </a:rPr>
              <a:t>公頃造林土地，將植樹間隔土地下挖深溝，可增加蓄洪的能力，無損台糖土地及造林權利，挖深槽溝的土方用在農場內耕區間四周田埂加高</a:t>
            </a:r>
            <a:r>
              <a:rPr lang="en-US" altLang="zh-TW" b="0" smtClean="0">
                <a:latin typeface="標楷體" pitchFamily="65" charset="-120"/>
              </a:rPr>
              <a:t>1</a:t>
            </a:r>
            <a:r>
              <a:rPr lang="zh-TW" altLang="en-US" b="0" smtClean="0">
                <a:latin typeface="標楷體" pitchFamily="65" charset="-120"/>
              </a:rPr>
              <a:t>公尺，在瞬間暴雨或長時間豪大雨時增加</a:t>
            </a:r>
            <a:r>
              <a:rPr lang="en-US" altLang="zh-TW" b="0" smtClean="0">
                <a:latin typeface="標楷體" pitchFamily="65" charset="-120"/>
              </a:rPr>
              <a:t>1400</a:t>
            </a:r>
            <a:r>
              <a:rPr lang="zh-TW" altLang="en-US" b="0" smtClean="0">
                <a:latin typeface="標楷體" pitchFamily="65" charset="-120"/>
              </a:rPr>
              <a:t>公頃的滯洪空間，可舒緩下游排水壓力讓滯留水下滲補助地下水。</a:t>
            </a:r>
            <a:r>
              <a:rPr lang="zh-TW" altLang="en-US" sz="3600" b="0" smtClean="0">
                <a:latin typeface="標楷體" pitchFamily="65" charset="-120"/>
              </a:rPr>
              <a:t> </a:t>
            </a:r>
          </a:p>
        </p:txBody>
      </p:sp>
      <p:sp>
        <p:nvSpPr>
          <p:cNvPr id="1739779" name="Rectangle 3"/>
          <p:cNvSpPr>
            <a:spLocks noChangeArrowheads="1"/>
          </p:cNvSpPr>
          <p:nvPr/>
        </p:nvSpPr>
        <p:spPr bwMode="auto">
          <a:xfrm>
            <a:off x="1476375" y="188913"/>
            <a:ext cx="6192838" cy="936625"/>
          </a:xfrm>
          <a:prstGeom prst="rect">
            <a:avLst/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2</a:t>
            </a:r>
            <a:r>
              <a:rPr lang="zh-TW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、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台糖土地滯洪計畫</a:t>
            </a:r>
          </a:p>
        </p:txBody>
      </p:sp>
      <p:pic>
        <p:nvPicPr>
          <p:cNvPr id="112644" name="Picture 4" descr="IMGP0139"/>
          <p:cNvPicPr>
            <a:picLocks noChangeAspect="1" noChangeArrowheads="1"/>
          </p:cNvPicPr>
          <p:nvPr/>
        </p:nvPicPr>
        <p:blipFill>
          <a:blip r:embed="rId2" cstate="print">
            <a:lum bright="36000" contrast="36000"/>
          </a:blip>
          <a:srcRect t="18221"/>
          <a:stretch>
            <a:fillRect/>
          </a:stretch>
        </p:blipFill>
        <p:spPr bwMode="auto">
          <a:xfrm>
            <a:off x="179388" y="4941888"/>
            <a:ext cx="3313112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45" name="Picture 5" descr="IMGP0139"/>
          <p:cNvPicPr>
            <a:picLocks noChangeAspect="1" noChangeArrowheads="1"/>
          </p:cNvPicPr>
          <p:nvPr/>
        </p:nvPicPr>
        <p:blipFill>
          <a:blip r:embed="rId2" cstate="print">
            <a:lum bright="36000" contrast="36000"/>
          </a:blip>
          <a:srcRect t="19188"/>
          <a:stretch>
            <a:fillRect/>
          </a:stretch>
        </p:blipFill>
        <p:spPr bwMode="auto">
          <a:xfrm>
            <a:off x="3059113" y="4941888"/>
            <a:ext cx="3313112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46" name="Picture 6" descr="IMGP0139"/>
          <p:cNvPicPr>
            <a:picLocks noChangeAspect="1" noChangeArrowheads="1"/>
          </p:cNvPicPr>
          <p:nvPr/>
        </p:nvPicPr>
        <p:blipFill>
          <a:blip r:embed="rId2" cstate="print">
            <a:lum bright="36000" contrast="36000"/>
          </a:blip>
          <a:srcRect t="19188"/>
          <a:stretch>
            <a:fillRect/>
          </a:stretch>
        </p:blipFill>
        <p:spPr bwMode="auto">
          <a:xfrm>
            <a:off x="5580063" y="4941888"/>
            <a:ext cx="3313112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0"/>
            <a:ext cx="8064500" cy="685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0803" name="Freeform 3"/>
          <p:cNvSpPr>
            <a:spLocks/>
          </p:cNvSpPr>
          <p:nvPr/>
        </p:nvSpPr>
        <p:spPr bwMode="auto">
          <a:xfrm>
            <a:off x="5715000" y="47625"/>
            <a:ext cx="2659063" cy="2708275"/>
          </a:xfrm>
          <a:custGeom>
            <a:avLst/>
            <a:gdLst>
              <a:gd name="T0" fmla="*/ 2147483647 w 1675"/>
              <a:gd name="T1" fmla="*/ 0 h 1706"/>
              <a:gd name="T2" fmla="*/ 2147483647 w 1675"/>
              <a:gd name="T3" fmla="*/ 2147483647 h 1706"/>
              <a:gd name="T4" fmla="*/ 2147483647 w 1675"/>
              <a:gd name="T5" fmla="*/ 2147483647 h 1706"/>
              <a:gd name="T6" fmla="*/ 2147483647 w 1675"/>
              <a:gd name="T7" fmla="*/ 2147483647 h 1706"/>
              <a:gd name="T8" fmla="*/ 2147483647 w 1675"/>
              <a:gd name="T9" fmla="*/ 2147483647 h 1706"/>
              <a:gd name="T10" fmla="*/ 2147483647 w 1675"/>
              <a:gd name="T11" fmla="*/ 2147483647 h 1706"/>
              <a:gd name="T12" fmla="*/ 2147483647 w 1675"/>
              <a:gd name="T13" fmla="*/ 2147483647 h 1706"/>
              <a:gd name="T14" fmla="*/ 2147483647 w 1675"/>
              <a:gd name="T15" fmla="*/ 2147483647 h 1706"/>
              <a:gd name="T16" fmla="*/ 2147483647 w 1675"/>
              <a:gd name="T17" fmla="*/ 2147483647 h 1706"/>
              <a:gd name="T18" fmla="*/ 2147483647 w 1675"/>
              <a:gd name="T19" fmla="*/ 2147483647 h 1706"/>
              <a:gd name="T20" fmla="*/ 2147483647 w 1675"/>
              <a:gd name="T21" fmla="*/ 2147483647 h 1706"/>
              <a:gd name="T22" fmla="*/ 2147483647 w 1675"/>
              <a:gd name="T23" fmla="*/ 2147483647 h 1706"/>
              <a:gd name="T24" fmla="*/ 2147483647 w 1675"/>
              <a:gd name="T25" fmla="*/ 2147483647 h 1706"/>
              <a:gd name="T26" fmla="*/ 2147483647 w 1675"/>
              <a:gd name="T27" fmla="*/ 2147483647 h 1706"/>
              <a:gd name="T28" fmla="*/ 2147483647 w 1675"/>
              <a:gd name="T29" fmla="*/ 2147483647 h 1706"/>
              <a:gd name="T30" fmla="*/ 2147483647 w 1675"/>
              <a:gd name="T31" fmla="*/ 2147483647 h 1706"/>
              <a:gd name="T32" fmla="*/ 2147483647 w 1675"/>
              <a:gd name="T33" fmla="*/ 2147483647 h 1706"/>
              <a:gd name="T34" fmla="*/ 2147483647 w 1675"/>
              <a:gd name="T35" fmla="*/ 2147483647 h 1706"/>
              <a:gd name="T36" fmla="*/ 2147483647 w 1675"/>
              <a:gd name="T37" fmla="*/ 2147483647 h 1706"/>
              <a:gd name="T38" fmla="*/ 2147483647 w 1675"/>
              <a:gd name="T39" fmla="*/ 2147483647 h 1706"/>
              <a:gd name="T40" fmla="*/ 2147483647 w 1675"/>
              <a:gd name="T41" fmla="*/ 2147483647 h 1706"/>
              <a:gd name="T42" fmla="*/ 2147483647 w 1675"/>
              <a:gd name="T43" fmla="*/ 2147483647 h 1706"/>
              <a:gd name="T44" fmla="*/ 2147483647 w 1675"/>
              <a:gd name="T45" fmla="*/ 2147483647 h 1706"/>
              <a:gd name="T46" fmla="*/ 2147483647 w 1675"/>
              <a:gd name="T47" fmla="*/ 2147483647 h 1706"/>
              <a:gd name="T48" fmla="*/ 2147483647 w 1675"/>
              <a:gd name="T49" fmla="*/ 2147483647 h 1706"/>
              <a:gd name="T50" fmla="*/ 2147483647 w 1675"/>
              <a:gd name="T51" fmla="*/ 2147483647 h 1706"/>
              <a:gd name="T52" fmla="*/ 2147483647 w 1675"/>
              <a:gd name="T53" fmla="*/ 2147483647 h 1706"/>
              <a:gd name="T54" fmla="*/ 2147483647 w 1675"/>
              <a:gd name="T55" fmla="*/ 2147483647 h 1706"/>
              <a:gd name="T56" fmla="*/ 2147483647 w 1675"/>
              <a:gd name="T57" fmla="*/ 2147483647 h 1706"/>
              <a:gd name="T58" fmla="*/ 2147483647 w 1675"/>
              <a:gd name="T59" fmla="*/ 2147483647 h 1706"/>
              <a:gd name="T60" fmla="*/ 2147483647 w 1675"/>
              <a:gd name="T61" fmla="*/ 2147483647 h 1706"/>
              <a:gd name="T62" fmla="*/ 2147483647 w 1675"/>
              <a:gd name="T63" fmla="*/ 2147483647 h 1706"/>
              <a:gd name="T64" fmla="*/ 2147483647 w 1675"/>
              <a:gd name="T65" fmla="*/ 2147483647 h 1706"/>
              <a:gd name="T66" fmla="*/ 2147483647 w 1675"/>
              <a:gd name="T67" fmla="*/ 2147483647 h 1706"/>
              <a:gd name="T68" fmla="*/ 2147483647 w 1675"/>
              <a:gd name="T69" fmla="*/ 2147483647 h 1706"/>
              <a:gd name="T70" fmla="*/ 2147483647 w 1675"/>
              <a:gd name="T71" fmla="*/ 2147483647 h 1706"/>
              <a:gd name="T72" fmla="*/ 2147483647 w 1675"/>
              <a:gd name="T73" fmla="*/ 2147483647 h 1706"/>
              <a:gd name="T74" fmla="*/ 0 w 1675"/>
              <a:gd name="T75" fmla="*/ 2147483647 h 170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w 1675"/>
              <a:gd name="T115" fmla="*/ 0 h 1706"/>
              <a:gd name="T116" fmla="*/ 1675 w 1675"/>
              <a:gd name="T117" fmla="*/ 1706 h 170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T114" t="T115" r="T116" b="T117"/>
            <a:pathLst>
              <a:path w="1675" h="1706">
                <a:moveTo>
                  <a:pt x="1675" y="0"/>
                </a:moveTo>
                <a:cubicBezTo>
                  <a:pt x="1672" y="30"/>
                  <a:pt x="1675" y="62"/>
                  <a:pt x="1667" y="91"/>
                </a:cubicBezTo>
                <a:cubicBezTo>
                  <a:pt x="1659" y="118"/>
                  <a:pt x="1643" y="143"/>
                  <a:pt x="1614" y="144"/>
                </a:cubicBezTo>
                <a:cubicBezTo>
                  <a:pt x="1508" y="149"/>
                  <a:pt x="1402" y="149"/>
                  <a:pt x="1296" y="152"/>
                </a:cubicBezTo>
                <a:cubicBezTo>
                  <a:pt x="1266" y="161"/>
                  <a:pt x="1260" y="172"/>
                  <a:pt x="1243" y="197"/>
                </a:cubicBezTo>
                <a:cubicBezTo>
                  <a:pt x="1246" y="227"/>
                  <a:pt x="1247" y="258"/>
                  <a:pt x="1251" y="288"/>
                </a:cubicBezTo>
                <a:cubicBezTo>
                  <a:pt x="1251" y="289"/>
                  <a:pt x="1265" y="334"/>
                  <a:pt x="1266" y="334"/>
                </a:cubicBezTo>
                <a:cubicBezTo>
                  <a:pt x="1290" y="343"/>
                  <a:pt x="1316" y="339"/>
                  <a:pt x="1341" y="341"/>
                </a:cubicBezTo>
                <a:cubicBezTo>
                  <a:pt x="1331" y="516"/>
                  <a:pt x="1353" y="476"/>
                  <a:pt x="1175" y="485"/>
                </a:cubicBezTo>
                <a:cubicBezTo>
                  <a:pt x="1163" y="519"/>
                  <a:pt x="1168" y="528"/>
                  <a:pt x="1107" y="501"/>
                </a:cubicBezTo>
                <a:cubicBezTo>
                  <a:pt x="1091" y="494"/>
                  <a:pt x="1097" y="466"/>
                  <a:pt x="1084" y="455"/>
                </a:cubicBezTo>
                <a:cubicBezTo>
                  <a:pt x="1070" y="443"/>
                  <a:pt x="1038" y="425"/>
                  <a:pt x="1038" y="425"/>
                </a:cubicBezTo>
                <a:cubicBezTo>
                  <a:pt x="1015" y="440"/>
                  <a:pt x="996" y="446"/>
                  <a:pt x="970" y="455"/>
                </a:cubicBezTo>
                <a:cubicBezTo>
                  <a:pt x="963" y="522"/>
                  <a:pt x="970" y="570"/>
                  <a:pt x="902" y="591"/>
                </a:cubicBezTo>
                <a:cubicBezTo>
                  <a:pt x="884" y="610"/>
                  <a:pt x="880" y="627"/>
                  <a:pt x="872" y="652"/>
                </a:cubicBezTo>
                <a:cubicBezTo>
                  <a:pt x="889" y="726"/>
                  <a:pt x="863" y="657"/>
                  <a:pt x="993" y="690"/>
                </a:cubicBezTo>
                <a:cubicBezTo>
                  <a:pt x="1001" y="692"/>
                  <a:pt x="997" y="705"/>
                  <a:pt x="1000" y="713"/>
                </a:cubicBezTo>
                <a:cubicBezTo>
                  <a:pt x="1008" y="738"/>
                  <a:pt x="1015" y="764"/>
                  <a:pt x="1023" y="789"/>
                </a:cubicBezTo>
                <a:cubicBezTo>
                  <a:pt x="1021" y="812"/>
                  <a:pt x="1026" y="837"/>
                  <a:pt x="1016" y="857"/>
                </a:cubicBezTo>
                <a:cubicBezTo>
                  <a:pt x="1014" y="861"/>
                  <a:pt x="989" y="844"/>
                  <a:pt x="970" y="842"/>
                </a:cubicBezTo>
                <a:cubicBezTo>
                  <a:pt x="935" y="838"/>
                  <a:pt x="899" y="837"/>
                  <a:pt x="864" y="834"/>
                </a:cubicBezTo>
                <a:cubicBezTo>
                  <a:pt x="771" y="803"/>
                  <a:pt x="835" y="818"/>
                  <a:pt x="667" y="826"/>
                </a:cubicBezTo>
                <a:cubicBezTo>
                  <a:pt x="667" y="826"/>
                  <a:pt x="603" y="832"/>
                  <a:pt x="591" y="842"/>
                </a:cubicBezTo>
                <a:cubicBezTo>
                  <a:pt x="584" y="847"/>
                  <a:pt x="582" y="858"/>
                  <a:pt x="576" y="864"/>
                </a:cubicBezTo>
                <a:cubicBezTo>
                  <a:pt x="569" y="870"/>
                  <a:pt x="560" y="873"/>
                  <a:pt x="553" y="879"/>
                </a:cubicBezTo>
                <a:cubicBezTo>
                  <a:pt x="535" y="894"/>
                  <a:pt x="524" y="916"/>
                  <a:pt x="508" y="933"/>
                </a:cubicBezTo>
                <a:cubicBezTo>
                  <a:pt x="459" y="1068"/>
                  <a:pt x="499" y="1200"/>
                  <a:pt x="538" y="1327"/>
                </a:cubicBezTo>
                <a:cubicBezTo>
                  <a:pt x="536" y="1408"/>
                  <a:pt x="538" y="1489"/>
                  <a:pt x="531" y="1569"/>
                </a:cubicBezTo>
                <a:cubicBezTo>
                  <a:pt x="530" y="1575"/>
                  <a:pt x="494" y="1598"/>
                  <a:pt x="493" y="1599"/>
                </a:cubicBezTo>
                <a:cubicBezTo>
                  <a:pt x="480" y="1611"/>
                  <a:pt x="455" y="1637"/>
                  <a:pt x="455" y="1637"/>
                </a:cubicBezTo>
                <a:cubicBezTo>
                  <a:pt x="452" y="1645"/>
                  <a:pt x="454" y="1657"/>
                  <a:pt x="447" y="1660"/>
                </a:cubicBezTo>
                <a:cubicBezTo>
                  <a:pt x="438" y="1664"/>
                  <a:pt x="427" y="1656"/>
                  <a:pt x="417" y="1653"/>
                </a:cubicBezTo>
                <a:cubicBezTo>
                  <a:pt x="383" y="1644"/>
                  <a:pt x="357" y="1623"/>
                  <a:pt x="333" y="1599"/>
                </a:cubicBezTo>
                <a:cubicBezTo>
                  <a:pt x="295" y="1602"/>
                  <a:pt x="257" y="1601"/>
                  <a:pt x="220" y="1607"/>
                </a:cubicBezTo>
                <a:cubicBezTo>
                  <a:pt x="203" y="1610"/>
                  <a:pt x="186" y="1637"/>
                  <a:pt x="174" y="1645"/>
                </a:cubicBezTo>
                <a:cubicBezTo>
                  <a:pt x="154" y="1659"/>
                  <a:pt x="113" y="1663"/>
                  <a:pt x="91" y="1668"/>
                </a:cubicBezTo>
                <a:cubicBezTo>
                  <a:pt x="57" y="1690"/>
                  <a:pt x="80" y="1678"/>
                  <a:pt x="45" y="1690"/>
                </a:cubicBezTo>
                <a:cubicBezTo>
                  <a:pt x="30" y="1695"/>
                  <a:pt x="0" y="1706"/>
                  <a:pt x="0" y="1706"/>
                </a:cubicBezTo>
              </a:path>
            </a:pathLst>
          </a:custGeom>
          <a:noFill/>
          <a:ln w="38100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04" name="Freeform 4"/>
          <p:cNvSpPr>
            <a:spLocks/>
          </p:cNvSpPr>
          <p:nvPr/>
        </p:nvSpPr>
        <p:spPr bwMode="auto">
          <a:xfrm>
            <a:off x="5727700" y="2341563"/>
            <a:ext cx="2767013" cy="425450"/>
          </a:xfrm>
          <a:custGeom>
            <a:avLst/>
            <a:gdLst>
              <a:gd name="T0" fmla="*/ 2147483647 w 1743"/>
              <a:gd name="T1" fmla="*/ 2147483647 h 268"/>
              <a:gd name="T2" fmla="*/ 2147483647 w 1743"/>
              <a:gd name="T3" fmla="*/ 2147483647 h 268"/>
              <a:gd name="T4" fmla="*/ 2147483647 w 1743"/>
              <a:gd name="T5" fmla="*/ 2147483647 h 268"/>
              <a:gd name="T6" fmla="*/ 2147483647 w 1743"/>
              <a:gd name="T7" fmla="*/ 2147483647 h 268"/>
              <a:gd name="T8" fmla="*/ 2147483647 w 1743"/>
              <a:gd name="T9" fmla="*/ 2147483647 h 268"/>
              <a:gd name="T10" fmla="*/ 2147483647 w 1743"/>
              <a:gd name="T11" fmla="*/ 2147483647 h 268"/>
              <a:gd name="T12" fmla="*/ 2147483647 w 1743"/>
              <a:gd name="T13" fmla="*/ 2147483647 h 268"/>
              <a:gd name="T14" fmla="*/ 2147483647 w 1743"/>
              <a:gd name="T15" fmla="*/ 2147483647 h 268"/>
              <a:gd name="T16" fmla="*/ 2147483647 w 1743"/>
              <a:gd name="T17" fmla="*/ 2147483647 h 268"/>
              <a:gd name="T18" fmla="*/ 2147483647 w 1743"/>
              <a:gd name="T19" fmla="*/ 2147483647 h 268"/>
              <a:gd name="T20" fmla="*/ 2147483647 w 1743"/>
              <a:gd name="T21" fmla="*/ 2147483647 h 268"/>
              <a:gd name="T22" fmla="*/ 2147483647 w 1743"/>
              <a:gd name="T23" fmla="*/ 2147483647 h 268"/>
              <a:gd name="T24" fmla="*/ 2147483647 w 1743"/>
              <a:gd name="T25" fmla="*/ 2147483647 h 268"/>
              <a:gd name="T26" fmla="*/ 2147483647 w 1743"/>
              <a:gd name="T27" fmla="*/ 2147483647 h 268"/>
              <a:gd name="T28" fmla="*/ 2147483647 w 1743"/>
              <a:gd name="T29" fmla="*/ 2147483647 h 268"/>
              <a:gd name="T30" fmla="*/ 2147483647 w 1743"/>
              <a:gd name="T31" fmla="*/ 2147483647 h 268"/>
              <a:gd name="T32" fmla="*/ 2147483647 w 1743"/>
              <a:gd name="T33" fmla="*/ 2147483647 h 268"/>
              <a:gd name="T34" fmla="*/ 2147483647 w 1743"/>
              <a:gd name="T35" fmla="*/ 2147483647 h 268"/>
              <a:gd name="T36" fmla="*/ 2147483647 w 1743"/>
              <a:gd name="T37" fmla="*/ 2147483647 h 268"/>
              <a:gd name="T38" fmla="*/ 2147483647 w 1743"/>
              <a:gd name="T39" fmla="*/ 2147483647 h 268"/>
              <a:gd name="T40" fmla="*/ 2147483647 w 1743"/>
              <a:gd name="T41" fmla="*/ 2147483647 h 268"/>
              <a:gd name="T42" fmla="*/ 2147483647 w 1743"/>
              <a:gd name="T43" fmla="*/ 2147483647 h 268"/>
              <a:gd name="T44" fmla="*/ 2147483647 w 1743"/>
              <a:gd name="T45" fmla="*/ 2147483647 h 268"/>
              <a:gd name="T46" fmla="*/ 2147483647 w 1743"/>
              <a:gd name="T47" fmla="*/ 2147483647 h 268"/>
              <a:gd name="T48" fmla="*/ 2147483647 w 1743"/>
              <a:gd name="T49" fmla="*/ 2147483647 h 268"/>
              <a:gd name="T50" fmla="*/ 2147483647 w 1743"/>
              <a:gd name="T51" fmla="*/ 2147483647 h 268"/>
              <a:gd name="T52" fmla="*/ 0 w 1743"/>
              <a:gd name="T53" fmla="*/ 2147483647 h 268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743"/>
              <a:gd name="T82" fmla="*/ 0 h 268"/>
              <a:gd name="T83" fmla="*/ 1743 w 1743"/>
              <a:gd name="T84" fmla="*/ 268 h 268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743" h="268">
                <a:moveTo>
                  <a:pt x="1743" y="109"/>
                </a:moveTo>
                <a:cubicBezTo>
                  <a:pt x="1733" y="112"/>
                  <a:pt x="1721" y="111"/>
                  <a:pt x="1712" y="117"/>
                </a:cubicBezTo>
                <a:cubicBezTo>
                  <a:pt x="1684" y="135"/>
                  <a:pt x="1707" y="166"/>
                  <a:pt x="1667" y="170"/>
                </a:cubicBezTo>
                <a:cubicBezTo>
                  <a:pt x="1622" y="174"/>
                  <a:pt x="1576" y="175"/>
                  <a:pt x="1531" y="177"/>
                </a:cubicBezTo>
                <a:cubicBezTo>
                  <a:pt x="1501" y="187"/>
                  <a:pt x="1484" y="179"/>
                  <a:pt x="1455" y="170"/>
                </a:cubicBezTo>
                <a:cubicBezTo>
                  <a:pt x="1421" y="134"/>
                  <a:pt x="1357" y="132"/>
                  <a:pt x="1311" y="117"/>
                </a:cubicBezTo>
                <a:cubicBezTo>
                  <a:pt x="1306" y="112"/>
                  <a:pt x="1302" y="105"/>
                  <a:pt x="1296" y="101"/>
                </a:cubicBezTo>
                <a:cubicBezTo>
                  <a:pt x="1289" y="97"/>
                  <a:pt x="1279" y="100"/>
                  <a:pt x="1273" y="94"/>
                </a:cubicBezTo>
                <a:cubicBezTo>
                  <a:pt x="1260" y="81"/>
                  <a:pt x="1256" y="61"/>
                  <a:pt x="1243" y="48"/>
                </a:cubicBezTo>
                <a:cubicBezTo>
                  <a:pt x="1238" y="43"/>
                  <a:pt x="1232" y="38"/>
                  <a:pt x="1227" y="33"/>
                </a:cubicBezTo>
                <a:cubicBezTo>
                  <a:pt x="1217" y="0"/>
                  <a:pt x="1206" y="0"/>
                  <a:pt x="1174" y="10"/>
                </a:cubicBezTo>
                <a:cubicBezTo>
                  <a:pt x="1162" y="49"/>
                  <a:pt x="1181" y="98"/>
                  <a:pt x="1159" y="132"/>
                </a:cubicBezTo>
                <a:cubicBezTo>
                  <a:pt x="1148" y="149"/>
                  <a:pt x="1119" y="137"/>
                  <a:pt x="1099" y="139"/>
                </a:cubicBezTo>
                <a:cubicBezTo>
                  <a:pt x="1088" y="149"/>
                  <a:pt x="1082" y="168"/>
                  <a:pt x="1068" y="170"/>
                </a:cubicBezTo>
                <a:cubicBezTo>
                  <a:pt x="1045" y="173"/>
                  <a:pt x="1007" y="154"/>
                  <a:pt x="985" y="147"/>
                </a:cubicBezTo>
                <a:cubicBezTo>
                  <a:pt x="980" y="148"/>
                  <a:pt x="933" y="155"/>
                  <a:pt x="924" y="162"/>
                </a:cubicBezTo>
                <a:cubicBezTo>
                  <a:pt x="877" y="200"/>
                  <a:pt x="942" y="175"/>
                  <a:pt x="886" y="192"/>
                </a:cubicBezTo>
                <a:cubicBezTo>
                  <a:pt x="874" y="184"/>
                  <a:pt x="857" y="174"/>
                  <a:pt x="848" y="162"/>
                </a:cubicBezTo>
                <a:cubicBezTo>
                  <a:pt x="837" y="148"/>
                  <a:pt x="818" y="117"/>
                  <a:pt x="818" y="117"/>
                </a:cubicBezTo>
                <a:cubicBezTo>
                  <a:pt x="638" y="126"/>
                  <a:pt x="720" y="98"/>
                  <a:pt x="651" y="162"/>
                </a:cubicBezTo>
                <a:cubicBezTo>
                  <a:pt x="600" y="156"/>
                  <a:pt x="577" y="159"/>
                  <a:pt x="538" y="132"/>
                </a:cubicBezTo>
                <a:cubicBezTo>
                  <a:pt x="492" y="146"/>
                  <a:pt x="478" y="175"/>
                  <a:pt x="447" y="208"/>
                </a:cubicBezTo>
                <a:cubicBezTo>
                  <a:pt x="390" y="199"/>
                  <a:pt x="374" y="185"/>
                  <a:pt x="325" y="170"/>
                </a:cubicBezTo>
                <a:cubicBezTo>
                  <a:pt x="284" y="126"/>
                  <a:pt x="216" y="162"/>
                  <a:pt x="166" y="177"/>
                </a:cubicBezTo>
                <a:cubicBezTo>
                  <a:pt x="133" y="200"/>
                  <a:pt x="98" y="203"/>
                  <a:pt x="60" y="215"/>
                </a:cubicBezTo>
                <a:cubicBezTo>
                  <a:pt x="2" y="253"/>
                  <a:pt x="69" y="205"/>
                  <a:pt x="22" y="253"/>
                </a:cubicBezTo>
                <a:cubicBezTo>
                  <a:pt x="16" y="259"/>
                  <a:pt x="0" y="268"/>
                  <a:pt x="0" y="268"/>
                </a:cubicBezTo>
              </a:path>
            </a:pathLst>
          </a:custGeom>
          <a:noFill/>
          <a:ln w="38100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05" name="Freeform 5"/>
          <p:cNvSpPr>
            <a:spLocks/>
          </p:cNvSpPr>
          <p:nvPr/>
        </p:nvSpPr>
        <p:spPr bwMode="auto">
          <a:xfrm rot="323605">
            <a:off x="3995738" y="2349500"/>
            <a:ext cx="1728787" cy="1079500"/>
          </a:xfrm>
          <a:custGeom>
            <a:avLst/>
            <a:gdLst>
              <a:gd name="T0" fmla="*/ 2147483647 w 1270"/>
              <a:gd name="T1" fmla="*/ 2147483647 h 907"/>
              <a:gd name="T2" fmla="*/ 2147483647 w 1270"/>
              <a:gd name="T3" fmla="*/ 2147483647 h 907"/>
              <a:gd name="T4" fmla="*/ 2147483647 w 1270"/>
              <a:gd name="T5" fmla="*/ 2147483647 h 907"/>
              <a:gd name="T6" fmla="*/ 2147483647 w 1270"/>
              <a:gd name="T7" fmla="*/ 2147483647 h 907"/>
              <a:gd name="T8" fmla="*/ 2147483647 w 1270"/>
              <a:gd name="T9" fmla="*/ 2147483647 h 907"/>
              <a:gd name="T10" fmla="*/ 2147483647 w 1270"/>
              <a:gd name="T11" fmla="*/ 2147483647 h 907"/>
              <a:gd name="T12" fmla="*/ 2147483647 w 1270"/>
              <a:gd name="T13" fmla="*/ 2147483647 h 907"/>
              <a:gd name="T14" fmla="*/ 2147483647 w 1270"/>
              <a:gd name="T15" fmla="*/ 2147483647 h 907"/>
              <a:gd name="T16" fmla="*/ 2147483647 w 1270"/>
              <a:gd name="T17" fmla="*/ 2147483647 h 907"/>
              <a:gd name="T18" fmla="*/ 2147483647 w 1270"/>
              <a:gd name="T19" fmla="*/ 0 h 907"/>
              <a:gd name="T20" fmla="*/ 2147483647 w 1270"/>
              <a:gd name="T21" fmla="*/ 2147483647 h 907"/>
              <a:gd name="T22" fmla="*/ 2147483647 w 1270"/>
              <a:gd name="T23" fmla="*/ 2147483647 h 907"/>
              <a:gd name="T24" fmla="*/ 0 w 1270"/>
              <a:gd name="T25" fmla="*/ 2147483647 h 907"/>
              <a:gd name="T26" fmla="*/ 2147483647 w 1270"/>
              <a:gd name="T27" fmla="*/ 2147483647 h 907"/>
              <a:gd name="T28" fmla="*/ 2147483647 w 1270"/>
              <a:gd name="T29" fmla="*/ 2147483647 h 907"/>
              <a:gd name="T30" fmla="*/ 2147483647 w 1270"/>
              <a:gd name="T31" fmla="*/ 2147483647 h 907"/>
              <a:gd name="T32" fmla="*/ 2147483647 w 1270"/>
              <a:gd name="T33" fmla="*/ 2147483647 h 907"/>
              <a:gd name="T34" fmla="*/ 2147483647 w 1270"/>
              <a:gd name="T35" fmla="*/ 2147483647 h 907"/>
              <a:gd name="T36" fmla="*/ 2147483647 w 1270"/>
              <a:gd name="T37" fmla="*/ 2147483647 h 907"/>
              <a:gd name="T38" fmla="*/ 2147483647 w 1270"/>
              <a:gd name="T39" fmla="*/ 2147483647 h 907"/>
              <a:gd name="T40" fmla="*/ 2147483647 w 1270"/>
              <a:gd name="T41" fmla="*/ 2147483647 h 907"/>
              <a:gd name="T42" fmla="*/ 2147483647 w 1270"/>
              <a:gd name="T43" fmla="*/ 2147483647 h 907"/>
              <a:gd name="T44" fmla="*/ 2147483647 w 1270"/>
              <a:gd name="T45" fmla="*/ 2147483647 h 907"/>
              <a:gd name="T46" fmla="*/ 2147483647 w 1270"/>
              <a:gd name="T47" fmla="*/ 2147483647 h 907"/>
              <a:gd name="T48" fmla="*/ 2147483647 w 1270"/>
              <a:gd name="T49" fmla="*/ 2147483647 h 907"/>
              <a:gd name="T50" fmla="*/ 2147483647 w 1270"/>
              <a:gd name="T51" fmla="*/ 2147483647 h 907"/>
              <a:gd name="T52" fmla="*/ 2147483647 w 1270"/>
              <a:gd name="T53" fmla="*/ 2147483647 h 907"/>
              <a:gd name="T54" fmla="*/ 2147483647 w 1270"/>
              <a:gd name="T55" fmla="*/ 2147483647 h 907"/>
              <a:gd name="T56" fmla="*/ 2147483647 w 1270"/>
              <a:gd name="T57" fmla="*/ 2147483647 h 907"/>
              <a:gd name="T58" fmla="*/ 2147483647 w 1270"/>
              <a:gd name="T59" fmla="*/ 2147483647 h 907"/>
              <a:gd name="T60" fmla="*/ 2147483647 w 1270"/>
              <a:gd name="T61" fmla="*/ 2147483647 h 907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1270"/>
              <a:gd name="T94" fmla="*/ 0 h 907"/>
              <a:gd name="T95" fmla="*/ 1270 w 1270"/>
              <a:gd name="T96" fmla="*/ 907 h 907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1270" h="907">
                <a:moveTo>
                  <a:pt x="1179" y="272"/>
                </a:moveTo>
                <a:lnTo>
                  <a:pt x="1089" y="227"/>
                </a:lnTo>
                <a:lnTo>
                  <a:pt x="1043" y="182"/>
                </a:lnTo>
                <a:lnTo>
                  <a:pt x="907" y="182"/>
                </a:lnTo>
                <a:lnTo>
                  <a:pt x="817" y="182"/>
                </a:lnTo>
                <a:lnTo>
                  <a:pt x="726" y="182"/>
                </a:lnTo>
                <a:lnTo>
                  <a:pt x="635" y="136"/>
                </a:lnTo>
                <a:lnTo>
                  <a:pt x="499" y="91"/>
                </a:lnTo>
                <a:lnTo>
                  <a:pt x="454" y="91"/>
                </a:lnTo>
                <a:lnTo>
                  <a:pt x="363" y="0"/>
                </a:lnTo>
                <a:lnTo>
                  <a:pt x="272" y="46"/>
                </a:lnTo>
                <a:lnTo>
                  <a:pt x="136" y="46"/>
                </a:lnTo>
                <a:lnTo>
                  <a:pt x="0" y="46"/>
                </a:lnTo>
                <a:lnTo>
                  <a:pt x="45" y="182"/>
                </a:lnTo>
                <a:lnTo>
                  <a:pt x="136" y="272"/>
                </a:lnTo>
                <a:lnTo>
                  <a:pt x="181" y="408"/>
                </a:lnTo>
                <a:lnTo>
                  <a:pt x="136" y="545"/>
                </a:lnTo>
                <a:lnTo>
                  <a:pt x="181" y="590"/>
                </a:lnTo>
                <a:lnTo>
                  <a:pt x="272" y="681"/>
                </a:lnTo>
                <a:lnTo>
                  <a:pt x="363" y="817"/>
                </a:lnTo>
                <a:lnTo>
                  <a:pt x="454" y="907"/>
                </a:lnTo>
                <a:lnTo>
                  <a:pt x="544" y="726"/>
                </a:lnTo>
                <a:lnTo>
                  <a:pt x="726" y="590"/>
                </a:lnTo>
                <a:lnTo>
                  <a:pt x="817" y="545"/>
                </a:lnTo>
                <a:lnTo>
                  <a:pt x="998" y="454"/>
                </a:lnTo>
                <a:lnTo>
                  <a:pt x="1043" y="363"/>
                </a:lnTo>
                <a:lnTo>
                  <a:pt x="1089" y="318"/>
                </a:lnTo>
                <a:lnTo>
                  <a:pt x="1179" y="318"/>
                </a:lnTo>
                <a:lnTo>
                  <a:pt x="1270" y="272"/>
                </a:lnTo>
                <a:lnTo>
                  <a:pt x="1134" y="182"/>
                </a:lnTo>
                <a:lnTo>
                  <a:pt x="1043" y="182"/>
                </a:lnTo>
              </a:path>
            </a:pathLst>
          </a:custGeom>
          <a:solidFill>
            <a:srgbClr val="66FFCC"/>
          </a:solidFill>
          <a:ln w="9525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06" name="Freeform 6"/>
          <p:cNvSpPr>
            <a:spLocks/>
          </p:cNvSpPr>
          <p:nvPr/>
        </p:nvSpPr>
        <p:spPr bwMode="auto">
          <a:xfrm>
            <a:off x="3709988" y="2755900"/>
            <a:ext cx="1992312" cy="1998663"/>
          </a:xfrm>
          <a:custGeom>
            <a:avLst/>
            <a:gdLst>
              <a:gd name="T0" fmla="*/ 2147483647 w 1255"/>
              <a:gd name="T1" fmla="*/ 0 h 1259"/>
              <a:gd name="T2" fmla="*/ 2147483647 w 1255"/>
              <a:gd name="T3" fmla="*/ 2147483647 h 1259"/>
              <a:gd name="T4" fmla="*/ 2147483647 w 1255"/>
              <a:gd name="T5" fmla="*/ 2147483647 h 1259"/>
              <a:gd name="T6" fmla="*/ 2147483647 w 1255"/>
              <a:gd name="T7" fmla="*/ 2147483647 h 1259"/>
              <a:gd name="T8" fmla="*/ 2147483647 w 1255"/>
              <a:gd name="T9" fmla="*/ 2147483647 h 1259"/>
              <a:gd name="T10" fmla="*/ 2147483647 w 1255"/>
              <a:gd name="T11" fmla="*/ 2147483647 h 1259"/>
              <a:gd name="T12" fmla="*/ 2147483647 w 1255"/>
              <a:gd name="T13" fmla="*/ 2147483647 h 1259"/>
              <a:gd name="T14" fmla="*/ 2147483647 w 1255"/>
              <a:gd name="T15" fmla="*/ 2147483647 h 1259"/>
              <a:gd name="T16" fmla="*/ 2147483647 w 1255"/>
              <a:gd name="T17" fmla="*/ 2147483647 h 1259"/>
              <a:gd name="T18" fmla="*/ 2147483647 w 1255"/>
              <a:gd name="T19" fmla="*/ 2147483647 h 1259"/>
              <a:gd name="T20" fmla="*/ 2147483647 w 1255"/>
              <a:gd name="T21" fmla="*/ 2147483647 h 1259"/>
              <a:gd name="T22" fmla="*/ 2147483647 w 1255"/>
              <a:gd name="T23" fmla="*/ 2147483647 h 1259"/>
              <a:gd name="T24" fmla="*/ 2147483647 w 1255"/>
              <a:gd name="T25" fmla="*/ 2147483647 h 1259"/>
              <a:gd name="T26" fmla="*/ 2147483647 w 1255"/>
              <a:gd name="T27" fmla="*/ 2147483647 h 1259"/>
              <a:gd name="T28" fmla="*/ 2147483647 w 1255"/>
              <a:gd name="T29" fmla="*/ 2147483647 h 1259"/>
              <a:gd name="T30" fmla="*/ 2147483647 w 1255"/>
              <a:gd name="T31" fmla="*/ 2147483647 h 1259"/>
              <a:gd name="T32" fmla="*/ 2147483647 w 1255"/>
              <a:gd name="T33" fmla="*/ 2147483647 h 1259"/>
              <a:gd name="T34" fmla="*/ 2147483647 w 1255"/>
              <a:gd name="T35" fmla="*/ 2147483647 h 1259"/>
              <a:gd name="T36" fmla="*/ 2147483647 w 1255"/>
              <a:gd name="T37" fmla="*/ 2147483647 h 1259"/>
              <a:gd name="T38" fmla="*/ 2147483647 w 1255"/>
              <a:gd name="T39" fmla="*/ 2147483647 h 1259"/>
              <a:gd name="T40" fmla="*/ 2147483647 w 1255"/>
              <a:gd name="T41" fmla="*/ 2147483647 h 1259"/>
              <a:gd name="T42" fmla="*/ 2147483647 w 1255"/>
              <a:gd name="T43" fmla="*/ 2147483647 h 1259"/>
              <a:gd name="T44" fmla="*/ 2147483647 w 1255"/>
              <a:gd name="T45" fmla="*/ 2147483647 h 1259"/>
              <a:gd name="T46" fmla="*/ 2147483647 w 1255"/>
              <a:gd name="T47" fmla="*/ 2147483647 h 1259"/>
              <a:gd name="T48" fmla="*/ 2147483647 w 1255"/>
              <a:gd name="T49" fmla="*/ 2147483647 h 1259"/>
              <a:gd name="T50" fmla="*/ 2147483647 w 1255"/>
              <a:gd name="T51" fmla="*/ 2147483647 h 1259"/>
              <a:gd name="T52" fmla="*/ 2147483647 w 1255"/>
              <a:gd name="T53" fmla="*/ 2147483647 h 1259"/>
              <a:gd name="T54" fmla="*/ 2147483647 w 1255"/>
              <a:gd name="T55" fmla="*/ 2147483647 h 1259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w 1255"/>
              <a:gd name="T85" fmla="*/ 0 h 1259"/>
              <a:gd name="T86" fmla="*/ 1255 w 1255"/>
              <a:gd name="T87" fmla="*/ 1259 h 1259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T84" t="T85" r="T86" b="T87"/>
            <a:pathLst>
              <a:path w="1255" h="1259">
                <a:moveTo>
                  <a:pt x="1255" y="0"/>
                </a:moveTo>
                <a:cubicBezTo>
                  <a:pt x="1231" y="35"/>
                  <a:pt x="1242" y="63"/>
                  <a:pt x="1202" y="75"/>
                </a:cubicBezTo>
                <a:cubicBezTo>
                  <a:pt x="1178" y="100"/>
                  <a:pt x="1169" y="90"/>
                  <a:pt x="1149" y="121"/>
                </a:cubicBezTo>
                <a:cubicBezTo>
                  <a:pt x="1138" y="158"/>
                  <a:pt x="1130" y="182"/>
                  <a:pt x="1096" y="204"/>
                </a:cubicBezTo>
                <a:cubicBezTo>
                  <a:pt x="1081" y="227"/>
                  <a:pt x="1060" y="246"/>
                  <a:pt x="1051" y="272"/>
                </a:cubicBezTo>
                <a:cubicBezTo>
                  <a:pt x="1043" y="294"/>
                  <a:pt x="1034" y="348"/>
                  <a:pt x="1020" y="363"/>
                </a:cubicBezTo>
                <a:cubicBezTo>
                  <a:pt x="1009" y="375"/>
                  <a:pt x="1002" y="390"/>
                  <a:pt x="990" y="401"/>
                </a:cubicBezTo>
                <a:cubicBezTo>
                  <a:pt x="947" y="443"/>
                  <a:pt x="984" y="391"/>
                  <a:pt x="952" y="432"/>
                </a:cubicBezTo>
                <a:cubicBezTo>
                  <a:pt x="947" y="439"/>
                  <a:pt x="945" y="449"/>
                  <a:pt x="937" y="454"/>
                </a:cubicBezTo>
                <a:cubicBezTo>
                  <a:pt x="916" y="467"/>
                  <a:pt x="858" y="483"/>
                  <a:pt x="831" y="485"/>
                </a:cubicBezTo>
                <a:cubicBezTo>
                  <a:pt x="788" y="489"/>
                  <a:pt x="745" y="490"/>
                  <a:pt x="702" y="492"/>
                </a:cubicBezTo>
                <a:cubicBezTo>
                  <a:pt x="673" y="502"/>
                  <a:pt x="671" y="521"/>
                  <a:pt x="642" y="530"/>
                </a:cubicBezTo>
                <a:cubicBezTo>
                  <a:pt x="616" y="554"/>
                  <a:pt x="587" y="564"/>
                  <a:pt x="558" y="583"/>
                </a:cubicBezTo>
                <a:cubicBezTo>
                  <a:pt x="542" y="608"/>
                  <a:pt x="507" y="643"/>
                  <a:pt x="482" y="659"/>
                </a:cubicBezTo>
                <a:cubicBezTo>
                  <a:pt x="477" y="667"/>
                  <a:pt x="473" y="676"/>
                  <a:pt x="467" y="682"/>
                </a:cubicBezTo>
                <a:cubicBezTo>
                  <a:pt x="461" y="688"/>
                  <a:pt x="450" y="690"/>
                  <a:pt x="444" y="697"/>
                </a:cubicBezTo>
                <a:cubicBezTo>
                  <a:pt x="434" y="709"/>
                  <a:pt x="437" y="728"/>
                  <a:pt x="429" y="742"/>
                </a:cubicBezTo>
                <a:cubicBezTo>
                  <a:pt x="402" y="791"/>
                  <a:pt x="410" y="781"/>
                  <a:pt x="376" y="803"/>
                </a:cubicBezTo>
                <a:cubicBezTo>
                  <a:pt x="371" y="811"/>
                  <a:pt x="367" y="820"/>
                  <a:pt x="361" y="826"/>
                </a:cubicBezTo>
                <a:cubicBezTo>
                  <a:pt x="355" y="832"/>
                  <a:pt x="344" y="834"/>
                  <a:pt x="338" y="841"/>
                </a:cubicBezTo>
                <a:cubicBezTo>
                  <a:pt x="326" y="857"/>
                  <a:pt x="320" y="899"/>
                  <a:pt x="316" y="917"/>
                </a:cubicBezTo>
                <a:cubicBezTo>
                  <a:pt x="304" y="965"/>
                  <a:pt x="289" y="996"/>
                  <a:pt x="247" y="1023"/>
                </a:cubicBezTo>
                <a:cubicBezTo>
                  <a:pt x="230" y="1048"/>
                  <a:pt x="224" y="1059"/>
                  <a:pt x="194" y="1068"/>
                </a:cubicBezTo>
                <a:cubicBezTo>
                  <a:pt x="177" y="1095"/>
                  <a:pt x="154" y="1104"/>
                  <a:pt x="134" y="1129"/>
                </a:cubicBezTo>
                <a:cubicBezTo>
                  <a:pt x="115" y="1152"/>
                  <a:pt x="125" y="1150"/>
                  <a:pt x="103" y="1167"/>
                </a:cubicBezTo>
                <a:cubicBezTo>
                  <a:pt x="88" y="1178"/>
                  <a:pt x="58" y="1197"/>
                  <a:pt x="58" y="1197"/>
                </a:cubicBezTo>
                <a:cubicBezTo>
                  <a:pt x="52" y="1215"/>
                  <a:pt x="49" y="1229"/>
                  <a:pt x="35" y="1243"/>
                </a:cubicBezTo>
                <a:cubicBezTo>
                  <a:pt x="19" y="1259"/>
                  <a:pt x="0" y="1258"/>
                  <a:pt x="20" y="1258"/>
                </a:cubicBezTo>
              </a:path>
            </a:pathLst>
          </a:custGeom>
          <a:noFill/>
          <a:ln w="57150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07" name="Freeform 7"/>
          <p:cNvSpPr>
            <a:spLocks/>
          </p:cNvSpPr>
          <p:nvPr/>
        </p:nvSpPr>
        <p:spPr bwMode="auto">
          <a:xfrm>
            <a:off x="3729038" y="4067175"/>
            <a:ext cx="4271962" cy="1917700"/>
          </a:xfrm>
          <a:custGeom>
            <a:avLst/>
            <a:gdLst>
              <a:gd name="T0" fmla="*/ 2147483647 w 2691"/>
              <a:gd name="T1" fmla="*/ 0 h 1208"/>
              <a:gd name="T2" fmla="*/ 2147483647 w 2691"/>
              <a:gd name="T3" fmla="*/ 2147483647 h 1208"/>
              <a:gd name="T4" fmla="*/ 2147483647 w 2691"/>
              <a:gd name="T5" fmla="*/ 2147483647 h 1208"/>
              <a:gd name="T6" fmla="*/ 2147483647 w 2691"/>
              <a:gd name="T7" fmla="*/ 2147483647 h 1208"/>
              <a:gd name="T8" fmla="*/ 2147483647 w 2691"/>
              <a:gd name="T9" fmla="*/ 2147483647 h 1208"/>
              <a:gd name="T10" fmla="*/ 2147483647 w 2691"/>
              <a:gd name="T11" fmla="*/ 2147483647 h 1208"/>
              <a:gd name="T12" fmla="*/ 2147483647 w 2691"/>
              <a:gd name="T13" fmla="*/ 2147483647 h 1208"/>
              <a:gd name="T14" fmla="*/ 2147483647 w 2691"/>
              <a:gd name="T15" fmla="*/ 2147483647 h 1208"/>
              <a:gd name="T16" fmla="*/ 2147483647 w 2691"/>
              <a:gd name="T17" fmla="*/ 2147483647 h 1208"/>
              <a:gd name="T18" fmla="*/ 2147483647 w 2691"/>
              <a:gd name="T19" fmla="*/ 2147483647 h 1208"/>
              <a:gd name="T20" fmla="*/ 2147483647 w 2691"/>
              <a:gd name="T21" fmla="*/ 2147483647 h 1208"/>
              <a:gd name="T22" fmla="*/ 2147483647 w 2691"/>
              <a:gd name="T23" fmla="*/ 2147483647 h 1208"/>
              <a:gd name="T24" fmla="*/ 2147483647 w 2691"/>
              <a:gd name="T25" fmla="*/ 2147483647 h 1208"/>
              <a:gd name="T26" fmla="*/ 2147483647 w 2691"/>
              <a:gd name="T27" fmla="*/ 2147483647 h 1208"/>
              <a:gd name="T28" fmla="*/ 2147483647 w 2691"/>
              <a:gd name="T29" fmla="*/ 2147483647 h 1208"/>
              <a:gd name="T30" fmla="*/ 2147483647 w 2691"/>
              <a:gd name="T31" fmla="*/ 2147483647 h 1208"/>
              <a:gd name="T32" fmla="*/ 2147483647 w 2691"/>
              <a:gd name="T33" fmla="*/ 2147483647 h 1208"/>
              <a:gd name="T34" fmla="*/ 2147483647 w 2691"/>
              <a:gd name="T35" fmla="*/ 2147483647 h 1208"/>
              <a:gd name="T36" fmla="*/ 2147483647 w 2691"/>
              <a:gd name="T37" fmla="*/ 2147483647 h 1208"/>
              <a:gd name="T38" fmla="*/ 2147483647 w 2691"/>
              <a:gd name="T39" fmla="*/ 2147483647 h 1208"/>
              <a:gd name="T40" fmla="*/ 2147483647 w 2691"/>
              <a:gd name="T41" fmla="*/ 2147483647 h 1208"/>
              <a:gd name="T42" fmla="*/ 2147483647 w 2691"/>
              <a:gd name="T43" fmla="*/ 2147483647 h 1208"/>
              <a:gd name="T44" fmla="*/ 2147483647 w 2691"/>
              <a:gd name="T45" fmla="*/ 2147483647 h 1208"/>
              <a:gd name="T46" fmla="*/ 2147483647 w 2691"/>
              <a:gd name="T47" fmla="*/ 2147483647 h 1208"/>
              <a:gd name="T48" fmla="*/ 2147483647 w 2691"/>
              <a:gd name="T49" fmla="*/ 2147483647 h 1208"/>
              <a:gd name="T50" fmla="*/ 2147483647 w 2691"/>
              <a:gd name="T51" fmla="*/ 2147483647 h 1208"/>
              <a:gd name="T52" fmla="*/ 2147483647 w 2691"/>
              <a:gd name="T53" fmla="*/ 2147483647 h 1208"/>
              <a:gd name="T54" fmla="*/ 2147483647 w 2691"/>
              <a:gd name="T55" fmla="*/ 2147483647 h 1208"/>
              <a:gd name="T56" fmla="*/ 2147483647 w 2691"/>
              <a:gd name="T57" fmla="*/ 2147483647 h 1208"/>
              <a:gd name="T58" fmla="*/ 2147483647 w 2691"/>
              <a:gd name="T59" fmla="*/ 2147483647 h 1208"/>
              <a:gd name="T60" fmla="*/ 2147483647 w 2691"/>
              <a:gd name="T61" fmla="*/ 2147483647 h 1208"/>
              <a:gd name="T62" fmla="*/ 2147483647 w 2691"/>
              <a:gd name="T63" fmla="*/ 2147483647 h 1208"/>
              <a:gd name="T64" fmla="*/ 2147483647 w 2691"/>
              <a:gd name="T65" fmla="*/ 2147483647 h 1208"/>
              <a:gd name="T66" fmla="*/ 0 w 2691"/>
              <a:gd name="T67" fmla="*/ 2147483647 h 1208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2691"/>
              <a:gd name="T103" fmla="*/ 0 h 1208"/>
              <a:gd name="T104" fmla="*/ 2691 w 2691"/>
              <a:gd name="T105" fmla="*/ 1208 h 1208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2691" h="1208">
                <a:moveTo>
                  <a:pt x="2691" y="0"/>
                </a:moveTo>
                <a:cubicBezTo>
                  <a:pt x="2653" y="7"/>
                  <a:pt x="2635" y="7"/>
                  <a:pt x="2623" y="45"/>
                </a:cubicBezTo>
                <a:cubicBezTo>
                  <a:pt x="2619" y="149"/>
                  <a:pt x="2628" y="250"/>
                  <a:pt x="2592" y="348"/>
                </a:cubicBezTo>
                <a:cubicBezTo>
                  <a:pt x="2587" y="427"/>
                  <a:pt x="2599" y="453"/>
                  <a:pt x="2562" y="507"/>
                </a:cubicBezTo>
                <a:cubicBezTo>
                  <a:pt x="2557" y="592"/>
                  <a:pt x="2568" y="662"/>
                  <a:pt x="2479" y="689"/>
                </a:cubicBezTo>
                <a:cubicBezTo>
                  <a:pt x="2467" y="701"/>
                  <a:pt x="2446" y="734"/>
                  <a:pt x="2433" y="742"/>
                </a:cubicBezTo>
                <a:cubicBezTo>
                  <a:pt x="2396" y="765"/>
                  <a:pt x="2334" y="762"/>
                  <a:pt x="2297" y="765"/>
                </a:cubicBezTo>
                <a:cubicBezTo>
                  <a:pt x="2233" y="787"/>
                  <a:pt x="2199" y="790"/>
                  <a:pt x="2123" y="795"/>
                </a:cubicBezTo>
                <a:cubicBezTo>
                  <a:pt x="2075" y="812"/>
                  <a:pt x="2108" y="820"/>
                  <a:pt x="2085" y="849"/>
                </a:cubicBezTo>
                <a:cubicBezTo>
                  <a:pt x="2070" y="868"/>
                  <a:pt x="2018" y="901"/>
                  <a:pt x="1994" y="909"/>
                </a:cubicBezTo>
                <a:cubicBezTo>
                  <a:pt x="1926" y="953"/>
                  <a:pt x="1804" y="925"/>
                  <a:pt x="1728" y="902"/>
                </a:cubicBezTo>
                <a:cubicBezTo>
                  <a:pt x="1675" y="907"/>
                  <a:pt x="1652" y="910"/>
                  <a:pt x="1607" y="924"/>
                </a:cubicBezTo>
                <a:cubicBezTo>
                  <a:pt x="1595" y="962"/>
                  <a:pt x="1575" y="966"/>
                  <a:pt x="1539" y="977"/>
                </a:cubicBezTo>
                <a:cubicBezTo>
                  <a:pt x="1528" y="989"/>
                  <a:pt x="1511" y="995"/>
                  <a:pt x="1501" y="1008"/>
                </a:cubicBezTo>
                <a:cubicBezTo>
                  <a:pt x="1496" y="1014"/>
                  <a:pt x="1498" y="1023"/>
                  <a:pt x="1494" y="1030"/>
                </a:cubicBezTo>
                <a:cubicBezTo>
                  <a:pt x="1490" y="1036"/>
                  <a:pt x="1483" y="1041"/>
                  <a:pt x="1478" y="1046"/>
                </a:cubicBezTo>
                <a:cubicBezTo>
                  <a:pt x="1467" y="1081"/>
                  <a:pt x="1444" y="1100"/>
                  <a:pt x="1425" y="1129"/>
                </a:cubicBezTo>
                <a:cubicBezTo>
                  <a:pt x="1422" y="1153"/>
                  <a:pt x="1433" y="1199"/>
                  <a:pt x="1395" y="1205"/>
                </a:cubicBezTo>
                <a:cubicBezTo>
                  <a:pt x="1372" y="1208"/>
                  <a:pt x="1350" y="1178"/>
                  <a:pt x="1334" y="1167"/>
                </a:cubicBezTo>
                <a:cubicBezTo>
                  <a:pt x="1319" y="1156"/>
                  <a:pt x="1306" y="1143"/>
                  <a:pt x="1289" y="1137"/>
                </a:cubicBezTo>
                <a:cubicBezTo>
                  <a:pt x="1281" y="1134"/>
                  <a:pt x="1273" y="1133"/>
                  <a:pt x="1266" y="1129"/>
                </a:cubicBezTo>
                <a:cubicBezTo>
                  <a:pt x="1250" y="1120"/>
                  <a:pt x="1239" y="1102"/>
                  <a:pt x="1221" y="1099"/>
                </a:cubicBezTo>
                <a:cubicBezTo>
                  <a:pt x="1182" y="1092"/>
                  <a:pt x="1162" y="1090"/>
                  <a:pt x="1130" y="1068"/>
                </a:cubicBezTo>
                <a:cubicBezTo>
                  <a:pt x="1111" y="1040"/>
                  <a:pt x="1094" y="1044"/>
                  <a:pt x="1069" y="1023"/>
                </a:cubicBezTo>
                <a:cubicBezTo>
                  <a:pt x="1044" y="1003"/>
                  <a:pt x="1035" y="980"/>
                  <a:pt x="1008" y="962"/>
                </a:cubicBezTo>
                <a:cubicBezTo>
                  <a:pt x="967" y="901"/>
                  <a:pt x="954" y="890"/>
                  <a:pt x="902" y="841"/>
                </a:cubicBezTo>
                <a:cubicBezTo>
                  <a:pt x="888" y="795"/>
                  <a:pt x="844" y="781"/>
                  <a:pt x="811" y="750"/>
                </a:cubicBezTo>
                <a:cubicBezTo>
                  <a:pt x="801" y="718"/>
                  <a:pt x="768" y="692"/>
                  <a:pt x="736" y="682"/>
                </a:cubicBezTo>
                <a:cubicBezTo>
                  <a:pt x="689" y="638"/>
                  <a:pt x="639" y="580"/>
                  <a:pt x="576" y="561"/>
                </a:cubicBezTo>
                <a:cubicBezTo>
                  <a:pt x="513" y="494"/>
                  <a:pt x="304" y="524"/>
                  <a:pt x="273" y="523"/>
                </a:cubicBezTo>
                <a:cubicBezTo>
                  <a:pt x="246" y="494"/>
                  <a:pt x="203" y="480"/>
                  <a:pt x="167" y="462"/>
                </a:cubicBezTo>
                <a:cubicBezTo>
                  <a:pt x="159" y="458"/>
                  <a:pt x="153" y="449"/>
                  <a:pt x="144" y="447"/>
                </a:cubicBezTo>
                <a:cubicBezTo>
                  <a:pt x="107" y="441"/>
                  <a:pt x="69" y="442"/>
                  <a:pt x="31" y="439"/>
                </a:cubicBezTo>
                <a:cubicBezTo>
                  <a:pt x="21" y="437"/>
                  <a:pt x="0" y="432"/>
                  <a:pt x="0" y="432"/>
                </a:cubicBezTo>
              </a:path>
            </a:pathLst>
          </a:custGeom>
          <a:noFill/>
          <a:ln w="57150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08" name="Freeform 8"/>
          <p:cNvSpPr>
            <a:spLocks/>
          </p:cNvSpPr>
          <p:nvPr/>
        </p:nvSpPr>
        <p:spPr bwMode="auto">
          <a:xfrm>
            <a:off x="7748588" y="4945063"/>
            <a:ext cx="777875" cy="347662"/>
          </a:xfrm>
          <a:custGeom>
            <a:avLst/>
            <a:gdLst>
              <a:gd name="T0" fmla="*/ 2147483647 w 490"/>
              <a:gd name="T1" fmla="*/ 0 h 219"/>
              <a:gd name="T2" fmla="*/ 2147483647 w 490"/>
              <a:gd name="T3" fmla="*/ 2147483647 h 219"/>
              <a:gd name="T4" fmla="*/ 2147483647 w 490"/>
              <a:gd name="T5" fmla="*/ 2147483647 h 219"/>
              <a:gd name="T6" fmla="*/ 2147483647 w 490"/>
              <a:gd name="T7" fmla="*/ 2147483647 h 219"/>
              <a:gd name="T8" fmla="*/ 2147483647 w 490"/>
              <a:gd name="T9" fmla="*/ 2147483647 h 219"/>
              <a:gd name="T10" fmla="*/ 2147483647 w 490"/>
              <a:gd name="T11" fmla="*/ 2147483647 h 219"/>
              <a:gd name="T12" fmla="*/ 2147483647 w 490"/>
              <a:gd name="T13" fmla="*/ 2147483647 h 219"/>
              <a:gd name="T14" fmla="*/ 2147483647 w 490"/>
              <a:gd name="T15" fmla="*/ 2147483647 h 219"/>
              <a:gd name="T16" fmla="*/ 2147483647 w 490"/>
              <a:gd name="T17" fmla="*/ 2147483647 h 219"/>
              <a:gd name="T18" fmla="*/ 0 w 490"/>
              <a:gd name="T19" fmla="*/ 2147483647 h 21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490"/>
              <a:gd name="T31" fmla="*/ 0 h 219"/>
              <a:gd name="T32" fmla="*/ 490 w 490"/>
              <a:gd name="T33" fmla="*/ 219 h 21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490" h="219">
                <a:moveTo>
                  <a:pt x="470" y="0"/>
                </a:moveTo>
                <a:cubicBezTo>
                  <a:pt x="490" y="65"/>
                  <a:pt x="476" y="67"/>
                  <a:pt x="424" y="83"/>
                </a:cubicBezTo>
                <a:cubicBezTo>
                  <a:pt x="422" y="96"/>
                  <a:pt x="428" y="114"/>
                  <a:pt x="417" y="121"/>
                </a:cubicBezTo>
                <a:cubicBezTo>
                  <a:pt x="410" y="126"/>
                  <a:pt x="367" y="110"/>
                  <a:pt x="356" y="106"/>
                </a:cubicBezTo>
                <a:cubicBezTo>
                  <a:pt x="308" y="112"/>
                  <a:pt x="257" y="105"/>
                  <a:pt x="212" y="121"/>
                </a:cubicBezTo>
                <a:cubicBezTo>
                  <a:pt x="204" y="124"/>
                  <a:pt x="207" y="136"/>
                  <a:pt x="204" y="144"/>
                </a:cubicBezTo>
                <a:cubicBezTo>
                  <a:pt x="194" y="219"/>
                  <a:pt x="208" y="199"/>
                  <a:pt x="151" y="182"/>
                </a:cubicBezTo>
                <a:cubicBezTo>
                  <a:pt x="120" y="135"/>
                  <a:pt x="154" y="176"/>
                  <a:pt x="114" y="152"/>
                </a:cubicBezTo>
                <a:cubicBezTo>
                  <a:pt x="108" y="148"/>
                  <a:pt x="105" y="139"/>
                  <a:pt x="98" y="136"/>
                </a:cubicBezTo>
                <a:cubicBezTo>
                  <a:pt x="57" y="115"/>
                  <a:pt x="45" y="121"/>
                  <a:pt x="0" y="121"/>
                </a:cubicBezTo>
              </a:path>
            </a:pathLst>
          </a:custGeom>
          <a:noFill/>
          <a:ln w="38100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09" name="Freeform 9"/>
          <p:cNvSpPr>
            <a:spLocks/>
          </p:cNvSpPr>
          <p:nvPr/>
        </p:nvSpPr>
        <p:spPr bwMode="auto">
          <a:xfrm>
            <a:off x="7772400" y="4632325"/>
            <a:ext cx="746125" cy="420688"/>
          </a:xfrm>
          <a:custGeom>
            <a:avLst/>
            <a:gdLst>
              <a:gd name="T0" fmla="*/ 2147483647 w 470"/>
              <a:gd name="T1" fmla="*/ 2147483647 h 265"/>
              <a:gd name="T2" fmla="*/ 2147483647 w 470"/>
              <a:gd name="T3" fmla="*/ 2147483647 h 265"/>
              <a:gd name="T4" fmla="*/ 2147483647 w 470"/>
              <a:gd name="T5" fmla="*/ 2147483647 h 265"/>
              <a:gd name="T6" fmla="*/ 2147483647 w 470"/>
              <a:gd name="T7" fmla="*/ 2147483647 h 265"/>
              <a:gd name="T8" fmla="*/ 0 w 470"/>
              <a:gd name="T9" fmla="*/ 2147483647 h 26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70"/>
              <a:gd name="T16" fmla="*/ 0 h 265"/>
              <a:gd name="T17" fmla="*/ 470 w 470"/>
              <a:gd name="T18" fmla="*/ 265 h 26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70" h="265">
                <a:moveTo>
                  <a:pt x="470" y="15"/>
                </a:moveTo>
                <a:cubicBezTo>
                  <a:pt x="390" y="21"/>
                  <a:pt x="269" y="0"/>
                  <a:pt x="212" y="61"/>
                </a:cubicBezTo>
                <a:cubicBezTo>
                  <a:pt x="198" y="106"/>
                  <a:pt x="150" y="105"/>
                  <a:pt x="114" y="129"/>
                </a:cubicBezTo>
                <a:cubicBezTo>
                  <a:pt x="94" y="184"/>
                  <a:pt x="98" y="199"/>
                  <a:pt x="38" y="220"/>
                </a:cubicBezTo>
                <a:cubicBezTo>
                  <a:pt x="26" y="237"/>
                  <a:pt x="16" y="251"/>
                  <a:pt x="0" y="265"/>
                </a:cubicBezTo>
              </a:path>
            </a:pathLst>
          </a:custGeom>
          <a:noFill/>
          <a:ln w="38100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0" name="Freeform 10"/>
          <p:cNvSpPr>
            <a:spLocks/>
          </p:cNvSpPr>
          <p:nvPr/>
        </p:nvSpPr>
        <p:spPr bwMode="auto">
          <a:xfrm>
            <a:off x="3910013" y="3560763"/>
            <a:ext cx="946150" cy="1023937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1" name="Freeform 11"/>
          <p:cNvSpPr>
            <a:spLocks/>
          </p:cNvSpPr>
          <p:nvPr/>
        </p:nvSpPr>
        <p:spPr bwMode="auto">
          <a:xfrm>
            <a:off x="3995738" y="3573463"/>
            <a:ext cx="936625" cy="1223962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2" name="Freeform 12"/>
          <p:cNvSpPr>
            <a:spLocks/>
          </p:cNvSpPr>
          <p:nvPr/>
        </p:nvSpPr>
        <p:spPr bwMode="auto">
          <a:xfrm>
            <a:off x="4572000" y="3573463"/>
            <a:ext cx="576263" cy="1368425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3" name="Freeform 13"/>
          <p:cNvSpPr>
            <a:spLocks/>
          </p:cNvSpPr>
          <p:nvPr/>
        </p:nvSpPr>
        <p:spPr bwMode="auto">
          <a:xfrm>
            <a:off x="4140200" y="3500438"/>
            <a:ext cx="1008063" cy="1368425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4" name="Freeform 14"/>
          <p:cNvSpPr>
            <a:spLocks/>
          </p:cNvSpPr>
          <p:nvPr/>
        </p:nvSpPr>
        <p:spPr bwMode="auto">
          <a:xfrm>
            <a:off x="4716463" y="3429000"/>
            <a:ext cx="576262" cy="1584325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5" name="Freeform 15"/>
          <p:cNvSpPr>
            <a:spLocks/>
          </p:cNvSpPr>
          <p:nvPr/>
        </p:nvSpPr>
        <p:spPr bwMode="auto">
          <a:xfrm>
            <a:off x="4932363" y="3357563"/>
            <a:ext cx="431800" cy="1800225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6" name="Freeform 16"/>
          <p:cNvSpPr>
            <a:spLocks/>
          </p:cNvSpPr>
          <p:nvPr/>
        </p:nvSpPr>
        <p:spPr bwMode="auto">
          <a:xfrm>
            <a:off x="5076825" y="3284538"/>
            <a:ext cx="287338" cy="2016125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7" name="Freeform 17"/>
          <p:cNvSpPr>
            <a:spLocks/>
          </p:cNvSpPr>
          <p:nvPr/>
        </p:nvSpPr>
        <p:spPr bwMode="auto">
          <a:xfrm>
            <a:off x="4356100" y="3500438"/>
            <a:ext cx="792163" cy="1368425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18" name="AutoShape 18"/>
          <p:cNvSpPr>
            <a:spLocks noChangeArrowheads="1"/>
          </p:cNvSpPr>
          <p:nvPr/>
        </p:nvSpPr>
        <p:spPr bwMode="auto">
          <a:xfrm>
            <a:off x="5580063" y="3213100"/>
            <a:ext cx="2952750" cy="1439863"/>
          </a:xfrm>
          <a:prstGeom prst="wedgeRoundRectCallout">
            <a:avLst>
              <a:gd name="adj1" fmla="val -68819"/>
              <a:gd name="adj2" fmla="val -18139"/>
              <a:gd name="adj3" fmla="val 1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altLang="zh-TW" sz="2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 </a:t>
            </a: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將洪水引回</a:t>
            </a:r>
            <a:r>
              <a:rPr lang="en-US" altLang="zh-TW" sz="28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1000</a:t>
            </a: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公頃現為樹林的台糖土地</a:t>
            </a:r>
          </a:p>
        </p:txBody>
      </p:sp>
      <p:sp>
        <p:nvSpPr>
          <p:cNvPr id="113683" name="AutoShape 19"/>
          <p:cNvSpPr>
            <a:spLocks noChangeArrowheads="1"/>
          </p:cNvSpPr>
          <p:nvPr/>
        </p:nvSpPr>
        <p:spPr bwMode="auto">
          <a:xfrm>
            <a:off x="3779838" y="1557338"/>
            <a:ext cx="2376487" cy="503237"/>
          </a:xfrm>
          <a:prstGeom prst="wedgeRoundRectCallout">
            <a:avLst>
              <a:gd name="adj1" fmla="val 833"/>
              <a:gd name="adj2" fmla="val 163880"/>
              <a:gd name="adj3" fmla="val 16667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kumimoji="0" lang="zh-TW" altLang="en-US" sz="2000" b="1">
                <a:latin typeface="標楷體" pitchFamily="65" charset="-120"/>
                <a:ea typeface="標楷體" pitchFamily="65" charset="-120"/>
              </a:rPr>
              <a:t>大</a:t>
            </a:r>
            <a:r>
              <a:rPr lang="zh-TW" altLang="en-US" sz="2000" b="1">
                <a:latin typeface="標楷體" pitchFamily="65" charset="-120"/>
                <a:ea typeface="標楷體" pitchFamily="65" charset="-120"/>
              </a:rPr>
              <a:t>潮州人工湖</a:t>
            </a:r>
          </a:p>
        </p:txBody>
      </p:sp>
      <p:sp>
        <p:nvSpPr>
          <p:cNvPr id="1740820" name="Freeform 20"/>
          <p:cNvSpPr>
            <a:spLocks/>
          </p:cNvSpPr>
          <p:nvPr/>
        </p:nvSpPr>
        <p:spPr bwMode="auto">
          <a:xfrm rot="20830010" flipV="1">
            <a:off x="3419475" y="3716338"/>
            <a:ext cx="1081088" cy="142875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21" name="Freeform 21"/>
          <p:cNvSpPr>
            <a:spLocks/>
          </p:cNvSpPr>
          <p:nvPr/>
        </p:nvSpPr>
        <p:spPr bwMode="auto">
          <a:xfrm rot="20174951" flipV="1">
            <a:off x="3203575" y="3860800"/>
            <a:ext cx="1223963" cy="287338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22" name="Freeform 22"/>
          <p:cNvSpPr>
            <a:spLocks/>
          </p:cNvSpPr>
          <p:nvPr/>
        </p:nvSpPr>
        <p:spPr bwMode="auto">
          <a:xfrm>
            <a:off x="3132138" y="4149725"/>
            <a:ext cx="1152525" cy="215900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23" name="Freeform 23"/>
          <p:cNvSpPr>
            <a:spLocks/>
          </p:cNvSpPr>
          <p:nvPr/>
        </p:nvSpPr>
        <p:spPr bwMode="auto">
          <a:xfrm>
            <a:off x="3995738" y="4868863"/>
            <a:ext cx="360362" cy="792162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24" name="Freeform 24"/>
          <p:cNvSpPr>
            <a:spLocks/>
          </p:cNvSpPr>
          <p:nvPr/>
        </p:nvSpPr>
        <p:spPr bwMode="auto">
          <a:xfrm>
            <a:off x="4284663" y="4868863"/>
            <a:ext cx="215900" cy="865187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25" name="Freeform 25"/>
          <p:cNvSpPr>
            <a:spLocks/>
          </p:cNvSpPr>
          <p:nvPr/>
        </p:nvSpPr>
        <p:spPr bwMode="auto">
          <a:xfrm rot="-856252">
            <a:off x="4346575" y="5013325"/>
            <a:ext cx="431800" cy="863600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26" name="Freeform 26"/>
          <p:cNvSpPr>
            <a:spLocks/>
          </p:cNvSpPr>
          <p:nvPr/>
        </p:nvSpPr>
        <p:spPr bwMode="auto">
          <a:xfrm rot="-1708279">
            <a:off x="4519613" y="5097463"/>
            <a:ext cx="431800" cy="720725"/>
          </a:xfrm>
          <a:custGeom>
            <a:avLst/>
            <a:gdLst>
              <a:gd name="T0" fmla="*/ 2147483647 w 596"/>
              <a:gd name="T1" fmla="*/ 0 h 645"/>
              <a:gd name="T2" fmla="*/ 2147483647 w 596"/>
              <a:gd name="T3" fmla="*/ 2147483647 h 645"/>
              <a:gd name="T4" fmla="*/ 2147483647 w 596"/>
              <a:gd name="T5" fmla="*/ 2147483647 h 645"/>
              <a:gd name="T6" fmla="*/ 2147483647 w 596"/>
              <a:gd name="T7" fmla="*/ 2147483647 h 645"/>
              <a:gd name="T8" fmla="*/ 2147483647 w 596"/>
              <a:gd name="T9" fmla="*/ 2147483647 h 645"/>
              <a:gd name="T10" fmla="*/ 2147483647 w 596"/>
              <a:gd name="T11" fmla="*/ 2147483647 h 645"/>
              <a:gd name="T12" fmla="*/ 2147483647 w 596"/>
              <a:gd name="T13" fmla="*/ 2147483647 h 645"/>
              <a:gd name="T14" fmla="*/ 2147483647 w 596"/>
              <a:gd name="T15" fmla="*/ 2147483647 h 645"/>
              <a:gd name="T16" fmla="*/ 2147483647 w 596"/>
              <a:gd name="T17" fmla="*/ 2147483647 h 645"/>
              <a:gd name="T18" fmla="*/ 2147483647 w 596"/>
              <a:gd name="T19" fmla="*/ 2147483647 h 645"/>
              <a:gd name="T20" fmla="*/ 2147483647 w 596"/>
              <a:gd name="T21" fmla="*/ 2147483647 h 645"/>
              <a:gd name="T22" fmla="*/ 2147483647 w 596"/>
              <a:gd name="T23" fmla="*/ 2147483647 h 645"/>
              <a:gd name="T24" fmla="*/ 0 w 596"/>
              <a:gd name="T25" fmla="*/ 2147483647 h 645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96"/>
              <a:gd name="T40" fmla="*/ 0 h 645"/>
              <a:gd name="T41" fmla="*/ 596 w 596"/>
              <a:gd name="T42" fmla="*/ 645 h 645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96" h="645">
                <a:moveTo>
                  <a:pt x="591" y="0"/>
                </a:moveTo>
                <a:cubicBezTo>
                  <a:pt x="558" y="35"/>
                  <a:pt x="596" y="61"/>
                  <a:pt x="546" y="76"/>
                </a:cubicBezTo>
                <a:cubicBezTo>
                  <a:pt x="543" y="86"/>
                  <a:pt x="547" y="102"/>
                  <a:pt x="538" y="106"/>
                </a:cubicBezTo>
                <a:cubicBezTo>
                  <a:pt x="515" y="116"/>
                  <a:pt x="476" y="93"/>
                  <a:pt x="462" y="114"/>
                </a:cubicBezTo>
                <a:cubicBezTo>
                  <a:pt x="441" y="145"/>
                  <a:pt x="459" y="190"/>
                  <a:pt x="455" y="228"/>
                </a:cubicBezTo>
                <a:cubicBezTo>
                  <a:pt x="450" y="270"/>
                  <a:pt x="422" y="253"/>
                  <a:pt x="379" y="258"/>
                </a:cubicBezTo>
                <a:cubicBezTo>
                  <a:pt x="363" y="311"/>
                  <a:pt x="377" y="320"/>
                  <a:pt x="326" y="334"/>
                </a:cubicBezTo>
                <a:cubicBezTo>
                  <a:pt x="291" y="386"/>
                  <a:pt x="302" y="362"/>
                  <a:pt x="288" y="402"/>
                </a:cubicBezTo>
                <a:cubicBezTo>
                  <a:pt x="296" y="424"/>
                  <a:pt x="293" y="497"/>
                  <a:pt x="273" y="516"/>
                </a:cubicBezTo>
                <a:cubicBezTo>
                  <a:pt x="267" y="522"/>
                  <a:pt x="258" y="521"/>
                  <a:pt x="250" y="523"/>
                </a:cubicBezTo>
                <a:cubicBezTo>
                  <a:pt x="240" y="554"/>
                  <a:pt x="227" y="559"/>
                  <a:pt x="197" y="569"/>
                </a:cubicBezTo>
                <a:cubicBezTo>
                  <a:pt x="177" y="635"/>
                  <a:pt x="158" y="633"/>
                  <a:pt x="91" y="645"/>
                </a:cubicBezTo>
                <a:cubicBezTo>
                  <a:pt x="15" y="636"/>
                  <a:pt x="46" y="637"/>
                  <a:pt x="0" y="637"/>
                </a:cubicBezTo>
              </a:path>
            </a:pathLst>
          </a:custGeom>
          <a:noFill/>
          <a:ln w="28575" cmpd="sng">
            <a:solidFill>
              <a:srgbClr val="66FF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27" name="AutoShape 27"/>
          <p:cNvSpPr>
            <a:spLocks noChangeArrowheads="1"/>
          </p:cNvSpPr>
          <p:nvPr/>
        </p:nvSpPr>
        <p:spPr bwMode="auto">
          <a:xfrm>
            <a:off x="179388" y="836613"/>
            <a:ext cx="2879725" cy="1655762"/>
          </a:xfrm>
          <a:prstGeom prst="wedgeRoundRectCallout">
            <a:avLst>
              <a:gd name="adj1" fmla="val 93384"/>
              <a:gd name="adj2" fmla="val 59972"/>
              <a:gd name="adj3" fmla="val 16667"/>
            </a:avLst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洪水進入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人工湖</a:t>
            </a:r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迅速入滲並補注地下水與</a:t>
            </a:r>
            <a:r>
              <a:rPr lang="zh-TW" altLang="en-US" sz="2400" b="1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供應土壤鹽化地區自來水</a:t>
            </a:r>
          </a:p>
        </p:txBody>
      </p:sp>
      <p:sp>
        <p:nvSpPr>
          <p:cNvPr id="1740828" name="Freeform 28"/>
          <p:cNvSpPr>
            <a:spLocks/>
          </p:cNvSpPr>
          <p:nvPr/>
        </p:nvSpPr>
        <p:spPr bwMode="auto">
          <a:xfrm>
            <a:off x="1985963" y="4764088"/>
            <a:ext cx="1731962" cy="1684337"/>
          </a:xfrm>
          <a:custGeom>
            <a:avLst/>
            <a:gdLst>
              <a:gd name="T0" fmla="*/ 2147483647 w 1091"/>
              <a:gd name="T1" fmla="*/ 0 h 1061"/>
              <a:gd name="T2" fmla="*/ 2147483647 w 1091"/>
              <a:gd name="T3" fmla="*/ 2147483647 h 1061"/>
              <a:gd name="T4" fmla="*/ 2147483647 w 1091"/>
              <a:gd name="T5" fmla="*/ 2147483647 h 1061"/>
              <a:gd name="T6" fmla="*/ 2147483647 w 1091"/>
              <a:gd name="T7" fmla="*/ 2147483647 h 1061"/>
              <a:gd name="T8" fmla="*/ 2147483647 w 1091"/>
              <a:gd name="T9" fmla="*/ 2147483647 h 1061"/>
              <a:gd name="T10" fmla="*/ 2147483647 w 1091"/>
              <a:gd name="T11" fmla="*/ 2147483647 h 1061"/>
              <a:gd name="T12" fmla="*/ 2147483647 w 1091"/>
              <a:gd name="T13" fmla="*/ 2147483647 h 1061"/>
              <a:gd name="T14" fmla="*/ 2147483647 w 1091"/>
              <a:gd name="T15" fmla="*/ 2147483647 h 1061"/>
              <a:gd name="T16" fmla="*/ 2147483647 w 1091"/>
              <a:gd name="T17" fmla="*/ 2147483647 h 1061"/>
              <a:gd name="T18" fmla="*/ 2147483647 w 1091"/>
              <a:gd name="T19" fmla="*/ 2147483647 h 1061"/>
              <a:gd name="T20" fmla="*/ 2147483647 w 1091"/>
              <a:gd name="T21" fmla="*/ 2147483647 h 1061"/>
              <a:gd name="T22" fmla="*/ 2147483647 w 1091"/>
              <a:gd name="T23" fmla="*/ 2147483647 h 1061"/>
              <a:gd name="T24" fmla="*/ 2147483647 w 1091"/>
              <a:gd name="T25" fmla="*/ 2147483647 h 1061"/>
              <a:gd name="T26" fmla="*/ 2147483647 w 1091"/>
              <a:gd name="T27" fmla="*/ 2147483647 h 1061"/>
              <a:gd name="T28" fmla="*/ 2147483647 w 1091"/>
              <a:gd name="T29" fmla="*/ 2147483647 h 1061"/>
              <a:gd name="T30" fmla="*/ 2147483647 w 1091"/>
              <a:gd name="T31" fmla="*/ 2147483647 h 1061"/>
              <a:gd name="T32" fmla="*/ 2147483647 w 1091"/>
              <a:gd name="T33" fmla="*/ 2147483647 h 1061"/>
              <a:gd name="T34" fmla="*/ 2147483647 w 1091"/>
              <a:gd name="T35" fmla="*/ 2147483647 h 1061"/>
              <a:gd name="T36" fmla="*/ 2147483647 w 1091"/>
              <a:gd name="T37" fmla="*/ 2147483647 h 1061"/>
              <a:gd name="T38" fmla="*/ 2147483647 w 1091"/>
              <a:gd name="T39" fmla="*/ 2147483647 h 1061"/>
              <a:gd name="T40" fmla="*/ 0 w 1091"/>
              <a:gd name="T41" fmla="*/ 2147483647 h 1061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1091"/>
              <a:gd name="T64" fmla="*/ 0 h 1061"/>
              <a:gd name="T65" fmla="*/ 1091 w 1091"/>
              <a:gd name="T66" fmla="*/ 1061 h 1061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1091" h="1061">
                <a:moveTo>
                  <a:pt x="1091" y="0"/>
                </a:moveTo>
                <a:cubicBezTo>
                  <a:pt x="1089" y="0"/>
                  <a:pt x="1038" y="10"/>
                  <a:pt x="1030" y="15"/>
                </a:cubicBezTo>
                <a:cubicBezTo>
                  <a:pt x="1001" y="33"/>
                  <a:pt x="1032" y="33"/>
                  <a:pt x="992" y="38"/>
                </a:cubicBezTo>
                <a:cubicBezTo>
                  <a:pt x="957" y="42"/>
                  <a:pt x="921" y="43"/>
                  <a:pt x="886" y="46"/>
                </a:cubicBezTo>
                <a:cubicBezTo>
                  <a:pt x="800" y="66"/>
                  <a:pt x="711" y="53"/>
                  <a:pt x="629" y="23"/>
                </a:cubicBezTo>
                <a:cubicBezTo>
                  <a:pt x="611" y="26"/>
                  <a:pt x="593" y="25"/>
                  <a:pt x="576" y="31"/>
                </a:cubicBezTo>
                <a:cubicBezTo>
                  <a:pt x="555" y="38"/>
                  <a:pt x="562" y="53"/>
                  <a:pt x="553" y="68"/>
                </a:cubicBezTo>
                <a:cubicBezTo>
                  <a:pt x="539" y="92"/>
                  <a:pt x="507" y="122"/>
                  <a:pt x="485" y="137"/>
                </a:cubicBezTo>
                <a:cubicBezTo>
                  <a:pt x="476" y="163"/>
                  <a:pt x="455" y="253"/>
                  <a:pt x="439" y="266"/>
                </a:cubicBezTo>
                <a:cubicBezTo>
                  <a:pt x="427" y="276"/>
                  <a:pt x="409" y="276"/>
                  <a:pt x="394" y="281"/>
                </a:cubicBezTo>
                <a:cubicBezTo>
                  <a:pt x="348" y="324"/>
                  <a:pt x="387" y="376"/>
                  <a:pt x="325" y="417"/>
                </a:cubicBezTo>
                <a:cubicBezTo>
                  <a:pt x="302" y="493"/>
                  <a:pt x="338" y="383"/>
                  <a:pt x="303" y="463"/>
                </a:cubicBezTo>
                <a:cubicBezTo>
                  <a:pt x="296" y="480"/>
                  <a:pt x="298" y="500"/>
                  <a:pt x="288" y="516"/>
                </a:cubicBezTo>
                <a:cubicBezTo>
                  <a:pt x="280" y="530"/>
                  <a:pt x="266" y="540"/>
                  <a:pt x="257" y="554"/>
                </a:cubicBezTo>
                <a:cubicBezTo>
                  <a:pt x="243" y="597"/>
                  <a:pt x="244" y="645"/>
                  <a:pt x="219" y="682"/>
                </a:cubicBezTo>
                <a:cubicBezTo>
                  <a:pt x="204" y="731"/>
                  <a:pt x="196" y="782"/>
                  <a:pt x="151" y="811"/>
                </a:cubicBezTo>
                <a:cubicBezTo>
                  <a:pt x="141" y="843"/>
                  <a:pt x="136" y="871"/>
                  <a:pt x="113" y="895"/>
                </a:cubicBezTo>
                <a:cubicBezTo>
                  <a:pt x="99" y="937"/>
                  <a:pt x="97" y="954"/>
                  <a:pt x="60" y="978"/>
                </a:cubicBezTo>
                <a:cubicBezTo>
                  <a:pt x="40" y="1042"/>
                  <a:pt x="68" y="964"/>
                  <a:pt x="37" y="1016"/>
                </a:cubicBezTo>
                <a:cubicBezTo>
                  <a:pt x="33" y="1023"/>
                  <a:pt x="35" y="1033"/>
                  <a:pt x="30" y="1039"/>
                </a:cubicBezTo>
                <a:cubicBezTo>
                  <a:pt x="22" y="1049"/>
                  <a:pt x="9" y="1052"/>
                  <a:pt x="0" y="1061"/>
                </a:cubicBezTo>
              </a:path>
            </a:pathLst>
          </a:custGeom>
          <a:noFill/>
          <a:ln w="76200" cmpd="sng">
            <a:solidFill>
              <a:srgbClr val="66FF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29" name="Oval 29"/>
          <p:cNvSpPr>
            <a:spLocks noChangeArrowheads="1"/>
          </p:cNvSpPr>
          <p:nvPr/>
        </p:nvSpPr>
        <p:spPr bwMode="auto">
          <a:xfrm rot="1409372">
            <a:off x="711200" y="4716463"/>
            <a:ext cx="3663950" cy="1827212"/>
          </a:xfrm>
          <a:prstGeom prst="ellipse">
            <a:avLst/>
          </a:prstGeom>
          <a:gradFill rotWithShape="1">
            <a:gsLst>
              <a:gs pos="0">
                <a:srgbClr val="990033">
                  <a:alpha val="37999"/>
                </a:srgbClr>
              </a:gs>
              <a:gs pos="100000">
                <a:srgbClr val="6B0024">
                  <a:alpha val="67998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40830" name="AutoShape 30"/>
          <p:cNvSpPr>
            <a:spLocks noChangeArrowheads="1"/>
          </p:cNvSpPr>
          <p:nvPr/>
        </p:nvSpPr>
        <p:spPr bwMode="auto">
          <a:xfrm>
            <a:off x="1187450" y="3141663"/>
            <a:ext cx="1873250" cy="936625"/>
          </a:xfrm>
          <a:prstGeom prst="wedgeRoundRectCallout">
            <a:avLst>
              <a:gd name="adj1" fmla="val -11694"/>
              <a:gd name="adj2" fmla="val 194236"/>
              <a:gd name="adj3" fmla="val 16667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>
                <a:latin typeface="Arial" pitchFamily="34" charset="0"/>
              </a:rPr>
              <a:t> 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林邊、東港地區淹水相關治理工程：</a:t>
            </a:r>
          </a:p>
        </p:txBody>
      </p:sp>
      <p:sp>
        <p:nvSpPr>
          <p:cNvPr id="1740831" name="AutoShape 31"/>
          <p:cNvSpPr>
            <a:spLocks noChangeArrowheads="1"/>
          </p:cNvSpPr>
          <p:nvPr/>
        </p:nvSpPr>
        <p:spPr bwMode="auto">
          <a:xfrm>
            <a:off x="3059113" y="5949950"/>
            <a:ext cx="2160587" cy="719138"/>
          </a:xfrm>
          <a:prstGeom prst="wedgeRoundRectCallout">
            <a:avLst>
              <a:gd name="adj1" fmla="val -71676"/>
              <a:gd name="adj2" fmla="val -40727"/>
              <a:gd name="adj3" fmla="val 16667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>
                <a:latin typeface="Arial" pitchFamily="34" charset="0"/>
              </a:rPr>
              <a:t> 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羌園地區淹水相關治理工程：</a:t>
            </a:r>
            <a:r>
              <a:rPr lang="zh-TW" altLang="en-US">
                <a:latin typeface="Arial" pitchFamily="34" charset="0"/>
              </a:rPr>
              <a:t> </a:t>
            </a:r>
          </a:p>
        </p:txBody>
      </p:sp>
      <p:sp>
        <p:nvSpPr>
          <p:cNvPr id="1740832" name="AutoShape 32"/>
          <p:cNvSpPr>
            <a:spLocks noChangeArrowheads="1"/>
          </p:cNvSpPr>
          <p:nvPr/>
        </p:nvSpPr>
        <p:spPr bwMode="auto">
          <a:xfrm>
            <a:off x="179388" y="836613"/>
            <a:ext cx="2879725" cy="1655762"/>
          </a:xfrm>
          <a:prstGeom prst="wedgeRoundRectCallout">
            <a:avLst>
              <a:gd name="adj1" fmla="val 101708"/>
              <a:gd name="adj2" fmla="val 131880"/>
              <a:gd name="adj3" fmla="val 16667"/>
            </a:avLst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洪水進入</a:t>
            </a: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人工湖</a:t>
            </a:r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迅速入滲並補注地下水與</a:t>
            </a:r>
            <a:r>
              <a:rPr lang="zh-TW" altLang="en-US" sz="2400" b="1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供應土壤鹽化地區自來水</a:t>
            </a:r>
          </a:p>
        </p:txBody>
      </p:sp>
      <p:sp>
        <p:nvSpPr>
          <p:cNvPr id="1740833" name="Rectangle 33"/>
          <p:cNvSpPr>
            <a:spLocks noChangeArrowheads="1"/>
          </p:cNvSpPr>
          <p:nvPr/>
        </p:nvSpPr>
        <p:spPr bwMode="auto">
          <a:xfrm>
            <a:off x="1619250" y="115888"/>
            <a:ext cx="5616575" cy="865187"/>
          </a:xfrm>
          <a:prstGeom prst="rec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8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修正大潮州人工湖地下水補注計畫</a:t>
            </a:r>
          </a:p>
          <a:p>
            <a:pPr algn="ctr">
              <a:defRPr/>
            </a:pPr>
            <a:r>
              <a:rPr lang="zh-TW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以防洪滯洪優先！</a:t>
            </a:r>
          </a:p>
        </p:txBody>
      </p:sp>
      <p:sp>
        <p:nvSpPr>
          <p:cNvPr id="1740834" name="Line 34"/>
          <p:cNvSpPr>
            <a:spLocks noChangeShapeType="1"/>
          </p:cNvSpPr>
          <p:nvPr/>
        </p:nvSpPr>
        <p:spPr bwMode="auto">
          <a:xfrm flipH="1">
            <a:off x="5364163" y="2565400"/>
            <a:ext cx="503237" cy="50323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35" name="Line 35"/>
          <p:cNvSpPr>
            <a:spLocks noChangeShapeType="1"/>
          </p:cNvSpPr>
          <p:nvPr/>
        </p:nvSpPr>
        <p:spPr bwMode="auto">
          <a:xfrm flipH="1">
            <a:off x="4787900" y="3500438"/>
            <a:ext cx="647700" cy="144462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36" name="Line 36"/>
          <p:cNvSpPr>
            <a:spLocks noChangeShapeType="1"/>
          </p:cNvSpPr>
          <p:nvPr/>
        </p:nvSpPr>
        <p:spPr bwMode="auto">
          <a:xfrm flipH="1" flipV="1">
            <a:off x="4356100" y="4724400"/>
            <a:ext cx="936625" cy="576263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0837" name="AutoShape 37"/>
          <p:cNvSpPr>
            <a:spLocks noChangeArrowheads="1"/>
          </p:cNvSpPr>
          <p:nvPr/>
        </p:nvSpPr>
        <p:spPr bwMode="auto">
          <a:xfrm>
            <a:off x="7019925" y="692150"/>
            <a:ext cx="2124075" cy="1223963"/>
          </a:xfrm>
          <a:prstGeom prst="star32">
            <a:avLst>
              <a:gd name="adj" fmla="val 3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破堤！</a:t>
            </a:r>
          </a:p>
        </p:txBody>
      </p:sp>
      <p:sp>
        <p:nvSpPr>
          <p:cNvPr id="1740838" name="Line 38"/>
          <p:cNvSpPr>
            <a:spLocks noChangeShapeType="1"/>
          </p:cNvSpPr>
          <p:nvPr/>
        </p:nvSpPr>
        <p:spPr bwMode="auto">
          <a:xfrm flipH="1">
            <a:off x="6011863" y="1557338"/>
            <a:ext cx="1439862" cy="1008062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08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08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0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740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6" dur="500"/>
                                        <p:tgtEl>
                                          <p:spTgt spid="17408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0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8" presetClass="exit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9" dur="500"/>
                                        <p:tgtEl>
                                          <p:spTgt spid="17408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0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8" presetClass="exit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22" dur="500"/>
                                        <p:tgtEl>
                                          <p:spTgt spid="17408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0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740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1740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1740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2000"/>
                                        <p:tgtEl>
                                          <p:spTgt spid="17408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1000"/>
                                        <p:tgtEl>
                                          <p:spTgt spid="1740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1000"/>
                                        <p:tgtEl>
                                          <p:spTgt spid="1740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740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500"/>
                                        <p:tgtEl>
                                          <p:spTgt spid="1740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4" dur="500"/>
                                        <p:tgtEl>
                                          <p:spTgt spid="1740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740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0" dur="500"/>
                                        <p:tgtEl>
                                          <p:spTgt spid="1740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1740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1740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500"/>
                                        <p:tgtEl>
                                          <p:spTgt spid="1740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1740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5" dur="500"/>
                                        <p:tgtEl>
                                          <p:spTgt spid="1740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8" dur="500"/>
                                        <p:tgtEl>
                                          <p:spTgt spid="1740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1" dur="500"/>
                                        <p:tgtEl>
                                          <p:spTgt spid="1740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4" dur="500"/>
                                        <p:tgtEl>
                                          <p:spTgt spid="1740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7" dur="500"/>
                                        <p:tgtEl>
                                          <p:spTgt spid="1740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0" dur="500"/>
                                        <p:tgtEl>
                                          <p:spTgt spid="1740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3" dur="500"/>
                                        <p:tgtEl>
                                          <p:spTgt spid="1740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6" dur="500"/>
                                        <p:tgtEl>
                                          <p:spTgt spid="1740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500"/>
                            </p:stCondLst>
                            <p:childTnLst>
                              <p:par>
                                <p:cTn id="98" presetID="9" presetClass="exit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" dur="2000"/>
                                        <p:tgtEl>
                                          <p:spTgt spid="17408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2000"/>
                                        <p:tgtEl>
                                          <p:spTgt spid="17408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5" dur="2000"/>
                                        <p:tgtEl>
                                          <p:spTgt spid="17408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2000"/>
                                        <p:tgtEl>
                                          <p:spTgt spid="17408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1" dur="2000"/>
                                        <p:tgtEl>
                                          <p:spTgt spid="17408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2000"/>
                                        <p:tgtEl>
                                          <p:spTgt spid="17408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7" dur="2000"/>
                                        <p:tgtEl>
                                          <p:spTgt spid="17408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2000"/>
                                        <p:tgtEl>
                                          <p:spTgt spid="17408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3" dur="2000"/>
                                        <p:tgtEl>
                                          <p:spTgt spid="17408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2000"/>
                                        <p:tgtEl>
                                          <p:spTgt spid="17408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9" dur="2000"/>
                                        <p:tgtEl>
                                          <p:spTgt spid="17408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2000"/>
                                        <p:tgtEl>
                                          <p:spTgt spid="17408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5" dur="2000"/>
                                        <p:tgtEl>
                                          <p:spTgt spid="17408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2000"/>
                                        <p:tgtEl>
                                          <p:spTgt spid="17408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9" presetClass="exit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1" dur="2000"/>
                                        <p:tgtEl>
                                          <p:spTgt spid="17408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0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5" dur="500"/>
                                        <p:tgtEl>
                                          <p:spTgt spid="1740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8" dur="1000"/>
                                        <p:tgtEl>
                                          <p:spTgt spid="1740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1" dur="1000"/>
                                        <p:tgtEl>
                                          <p:spTgt spid="1740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7500"/>
                            </p:stCondLst>
                            <p:childTnLst>
                              <p:par>
                                <p:cTn id="15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5" dur="1000"/>
                                        <p:tgtEl>
                                          <p:spTgt spid="1740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1740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9500"/>
                            </p:stCondLst>
                            <p:childTnLst>
                              <p:par>
                                <p:cTn id="16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2" dur="500"/>
                                        <p:tgtEl>
                                          <p:spTgt spid="1740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5" dur="500"/>
                                        <p:tgtEl>
                                          <p:spTgt spid="1740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803" grpId="0" animBg="1"/>
      <p:bldP spid="1740804" grpId="0" animBg="1"/>
      <p:bldP spid="1740805" grpId="0" animBg="1"/>
      <p:bldP spid="1740805" grpId="1" animBg="1"/>
      <p:bldP spid="1740806" grpId="0" animBg="1"/>
      <p:bldP spid="1740807" grpId="0" animBg="1"/>
      <p:bldP spid="1740808" grpId="0" animBg="1"/>
      <p:bldP spid="1740809" grpId="0" animBg="1"/>
      <p:bldP spid="1740810" grpId="0" animBg="1"/>
      <p:bldP spid="1740810" grpId="1" animBg="1"/>
      <p:bldP spid="1740811" grpId="0" animBg="1"/>
      <p:bldP spid="1740811" grpId="1" animBg="1"/>
      <p:bldP spid="1740812" grpId="0" animBg="1"/>
      <p:bldP spid="1740812" grpId="1" animBg="1"/>
      <p:bldP spid="1740813" grpId="0" animBg="1"/>
      <p:bldP spid="1740813" grpId="1" animBg="1"/>
      <p:bldP spid="1740814" grpId="0" animBg="1"/>
      <p:bldP spid="1740814" grpId="1" animBg="1"/>
      <p:bldP spid="1740815" grpId="0" animBg="1"/>
      <p:bldP spid="1740815" grpId="1" animBg="1"/>
      <p:bldP spid="1740816" grpId="0" animBg="1"/>
      <p:bldP spid="1740816" grpId="1" animBg="1"/>
      <p:bldP spid="1740817" grpId="0" animBg="1"/>
      <p:bldP spid="1740817" grpId="1" animBg="1"/>
      <p:bldP spid="1740818" grpId="0" animBg="1"/>
      <p:bldP spid="1740820" grpId="0" animBg="1"/>
      <p:bldP spid="1740820" grpId="1" animBg="1"/>
      <p:bldP spid="1740821" grpId="0" animBg="1"/>
      <p:bldP spid="1740821" grpId="1" animBg="1"/>
      <p:bldP spid="1740822" grpId="0" animBg="1"/>
      <p:bldP spid="1740822" grpId="1" animBg="1"/>
      <p:bldP spid="1740823" grpId="0" animBg="1"/>
      <p:bldP spid="1740823" grpId="1" animBg="1"/>
      <p:bldP spid="1740824" grpId="0" animBg="1"/>
      <p:bldP spid="1740824" grpId="1" animBg="1"/>
      <p:bldP spid="1740825" grpId="0" animBg="1"/>
      <p:bldP spid="1740825" grpId="1" animBg="1"/>
      <p:bldP spid="1740826" grpId="0" animBg="1"/>
      <p:bldP spid="1740826" grpId="1" animBg="1"/>
      <p:bldP spid="1740827" grpId="0" animBg="1"/>
      <p:bldP spid="1740828" grpId="0" animBg="1"/>
      <p:bldP spid="1740829" grpId="0" animBg="1"/>
      <p:bldP spid="1740830" grpId="0" animBg="1"/>
      <p:bldP spid="1740831" grpId="0" animBg="1"/>
      <p:bldP spid="1740832" grpId="0" animBg="1"/>
      <p:bldP spid="1740834" grpId="0" animBg="1"/>
      <p:bldP spid="1740835" grpId="0" animBg="1"/>
      <p:bldP spid="1740836" grpId="0" animBg="1"/>
      <p:bldP spid="1740837" grpId="0" animBg="1"/>
      <p:bldP spid="1740838" grpId="0" animBg="1"/>
    </p:bld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338" y="331788"/>
            <a:ext cx="8856662" cy="6481762"/>
          </a:xfrm>
          <a:prstGeom prst="rect">
            <a:avLst/>
          </a:prstGeom>
          <a:solidFill>
            <a:srgbClr val="0099CC"/>
          </a:solidFill>
          <a:ln w="9525">
            <a:solidFill>
              <a:srgbClr val="0000FF"/>
            </a:solidFill>
            <a:miter lim="800000"/>
            <a:headEnd/>
            <a:tailEnd/>
          </a:ln>
        </p:spPr>
      </p:pic>
      <p:sp>
        <p:nvSpPr>
          <p:cNvPr id="114692" name="Line 4"/>
          <p:cNvSpPr>
            <a:spLocks noChangeShapeType="1"/>
          </p:cNvSpPr>
          <p:nvPr/>
        </p:nvSpPr>
        <p:spPr bwMode="auto">
          <a:xfrm flipH="1">
            <a:off x="8243888" y="2608263"/>
            <a:ext cx="431800" cy="431800"/>
          </a:xfrm>
          <a:prstGeom prst="line">
            <a:avLst/>
          </a:prstGeom>
          <a:noFill/>
          <a:ln w="3810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4693" name="Line 5"/>
          <p:cNvSpPr>
            <a:spLocks noChangeShapeType="1"/>
          </p:cNvSpPr>
          <p:nvPr/>
        </p:nvSpPr>
        <p:spPr bwMode="auto">
          <a:xfrm flipH="1">
            <a:off x="8172450" y="3041650"/>
            <a:ext cx="431800" cy="431800"/>
          </a:xfrm>
          <a:prstGeom prst="line">
            <a:avLst/>
          </a:prstGeom>
          <a:noFill/>
          <a:ln w="3810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30" name="Line 6"/>
          <p:cNvSpPr>
            <a:spLocks noChangeShapeType="1"/>
          </p:cNvSpPr>
          <p:nvPr/>
        </p:nvSpPr>
        <p:spPr bwMode="auto">
          <a:xfrm flipH="1">
            <a:off x="6948488" y="4408488"/>
            <a:ext cx="792162" cy="360362"/>
          </a:xfrm>
          <a:prstGeom prst="line">
            <a:avLst/>
          </a:prstGeom>
          <a:noFill/>
          <a:ln w="5715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4695" name="Line 7"/>
          <p:cNvSpPr>
            <a:spLocks noChangeShapeType="1"/>
          </p:cNvSpPr>
          <p:nvPr/>
        </p:nvSpPr>
        <p:spPr bwMode="auto">
          <a:xfrm flipH="1">
            <a:off x="7956550" y="3760788"/>
            <a:ext cx="647700" cy="360362"/>
          </a:xfrm>
          <a:prstGeom prst="line">
            <a:avLst/>
          </a:prstGeom>
          <a:noFill/>
          <a:ln w="3810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4696" name="Line 8"/>
          <p:cNvSpPr>
            <a:spLocks noChangeShapeType="1"/>
          </p:cNvSpPr>
          <p:nvPr/>
        </p:nvSpPr>
        <p:spPr bwMode="auto">
          <a:xfrm flipH="1">
            <a:off x="8675688" y="2105025"/>
            <a:ext cx="288925" cy="719138"/>
          </a:xfrm>
          <a:prstGeom prst="line">
            <a:avLst/>
          </a:prstGeom>
          <a:noFill/>
          <a:ln w="3810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4697" name="Line 9"/>
          <p:cNvSpPr>
            <a:spLocks noChangeShapeType="1"/>
          </p:cNvSpPr>
          <p:nvPr/>
        </p:nvSpPr>
        <p:spPr bwMode="auto">
          <a:xfrm flipH="1">
            <a:off x="8027988" y="3976688"/>
            <a:ext cx="792162" cy="360362"/>
          </a:xfrm>
          <a:prstGeom prst="line">
            <a:avLst/>
          </a:prstGeom>
          <a:noFill/>
          <a:ln w="3810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34" name="Line 10"/>
          <p:cNvSpPr>
            <a:spLocks noChangeShapeType="1"/>
          </p:cNvSpPr>
          <p:nvPr/>
        </p:nvSpPr>
        <p:spPr bwMode="auto">
          <a:xfrm flipH="1">
            <a:off x="7092950" y="4121150"/>
            <a:ext cx="792163" cy="360363"/>
          </a:xfrm>
          <a:prstGeom prst="line">
            <a:avLst/>
          </a:prstGeom>
          <a:noFill/>
          <a:ln w="5715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4699" name="Line 11"/>
          <p:cNvSpPr>
            <a:spLocks noChangeShapeType="1"/>
          </p:cNvSpPr>
          <p:nvPr/>
        </p:nvSpPr>
        <p:spPr bwMode="auto">
          <a:xfrm flipH="1">
            <a:off x="7667625" y="3544888"/>
            <a:ext cx="792163" cy="360362"/>
          </a:xfrm>
          <a:prstGeom prst="line">
            <a:avLst/>
          </a:prstGeom>
          <a:noFill/>
          <a:ln w="3810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36" name="Line 12"/>
          <p:cNvSpPr>
            <a:spLocks noChangeShapeType="1"/>
          </p:cNvSpPr>
          <p:nvPr/>
        </p:nvSpPr>
        <p:spPr bwMode="auto">
          <a:xfrm flipV="1">
            <a:off x="179388" y="2608263"/>
            <a:ext cx="0" cy="3529012"/>
          </a:xfrm>
          <a:prstGeom prst="line">
            <a:avLst/>
          </a:prstGeom>
          <a:noFill/>
          <a:ln w="76200">
            <a:solidFill>
              <a:srgbClr val="00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37" name="Freeform 13"/>
          <p:cNvSpPr>
            <a:spLocks/>
          </p:cNvSpPr>
          <p:nvPr/>
        </p:nvSpPr>
        <p:spPr bwMode="auto">
          <a:xfrm>
            <a:off x="7667625" y="1457325"/>
            <a:ext cx="720725" cy="1366838"/>
          </a:xfrm>
          <a:custGeom>
            <a:avLst/>
            <a:gdLst>
              <a:gd name="T0" fmla="*/ 2147483647 w 454"/>
              <a:gd name="T1" fmla="*/ 0 h 861"/>
              <a:gd name="T2" fmla="*/ 2147483647 w 454"/>
              <a:gd name="T3" fmla="*/ 2147483647 h 861"/>
              <a:gd name="T4" fmla="*/ 2147483647 w 454"/>
              <a:gd name="T5" fmla="*/ 2147483647 h 861"/>
              <a:gd name="T6" fmla="*/ 2147483647 w 454"/>
              <a:gd name="T7" fmla="*/ 2147483647 h 861"/>
              <a:gd name="T8" fmla="*/ 2147483647 w 454"/>
              <a:gd name="T9" fmla="*/ 2147483647 h 861"/>
              <a:gd name="T10" fmla="*/ 2147483647 w 454"/>
              <a:gd name="T11" fmla="*/ 2147483647 h 861"/>
              <a:gd name="T12" fmla="*/ 2147483647 w 454"/>
              <a:gd name="T13" fmla="*/ 2147483647 h 861"/>
              <a:gd name="T14" fmla="*/ 2147483647 w 454"/>
              <a:gd name="T15" fmla="*/ 2147483647 h 861"/>
              <a:gd name="T16" fmla="*/ 2147483647 w 454"/>
              <a:gd name="T17" fmla="*/ 2147483647 h 861"/>
              <a:gd name="T18" fmla="*/ 2147483647 w 454"/>
              <a:gd name="T19" fmla="*/ 2147483647 h 861"/>
              <a:gd name="T20" fmla="*/ 2147483647 w 454"/>
              <a:gd name="T21" fmla="*/ 2147483647 h 861"/>
              <a:gd name="T22" fmla="*/ 2147483647 w 454"/>
              <a:gd name="T23" fmla="*/ 2147483647 h 861"/>
              <a:gd name="T24" fmla="*/ 2147483647 w 454"/>
              <a:gd name="T25" fmla="*/ 2147483647 h 861"/>
              <a:gd name="T26" fmla="*/ 2147483647 w 454"/>
              <a:gd name="T27" fmla="*/ 2147483647 h 861"/>
              <a:gd name="T28" fmla="*/ 2147483647 w 454"/>
              <a:gd name="T29" fmla="*/ 2147483647 h 861"/>
              <a:gd name="T30" fmla="*/ 2147483647 w 454"/>
              <a:gd name="T31" fmla="*/ 2147483647 h 861"/>
              <a:gd name="T32" fmla="*/ 0 w 454"/>
              <a:gd name="T33" fmla="*/ 2147483647 h 861"/>
              <a:gd name="T34" fmla="*/ 2147483647 w 454"/>
              <a:gd name="T35" fmla="*/ 2147483647 h 861"/>
              <a:gd name="T36" fmla="*/ 2147483647 w 454"/>
              <a:gd name="T37" fmla="*/ 2147483647 h 861"/>
              <a:gd name="T38" fmla="*/ 2147483647 w 454"/>
              <a:gd name="T39" fmla="*/ 2147483647 h 861"/>
              <a:gd name="T40" fmla="*/ 2147483647 w 454"/>
              <a:gd name="T41" fmla="*/ 2147483647 h 861"/>
              <a:gd name="T42" fmla="*/ 2147483647 w 454"/>
              <a:gd name="T43" fmla="*/ 2147483647 h 861"/>
              <a:gd name="T44" fmla="*/ 2147483647 w 454"/>
              <a:gd name="T45" fmla="*/ 0 h 8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4"/>
              <a:gd name="T70" fmla="*/ 0 h 861"/>
              <a:gd name="T71" fmla="*/ 454 w 454"/>
              <a:gd name="T72" fmla="*/ 861 h 8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4" h="861">
                <a:moveTo>
                  <a:pt x="454" y="0"/>
                </a:moveTo>
                <a:lnTo>
                  <a:pt x="454" y="226"/>
                </a:lnTo>
                <a:lnTo>
                  <a:pt x="409" y="317"/>
                </a:lnTo>
                <a:lnTo>
                  <a:pt x="409" y="453"/>
                </a:lnTo>
                <a:lnTo>
                  <a:pt x="363" y="544"/>
                </a:lnTo>
                <a:lnTo>
                  <a:pt x="363" y="725"/>
                </a:lnTo>
                <a:lnTo>
                  <a:pt x="273" y="771"/>
                </a:lnTo>
                <a:lnTo>
                  <a:pt x="227" y="861"/>
                </a:lnTo>
                <a:lnTo>
                  <a:pt x="137" y="861"/>
                </a:lnTo>
                <a:lnTo>
                  <a:pt x="137" y="680"/>
                </a:lnTo>
                <a:lnTo>
                  <a:pt x="227" y="453"/>
                </a:lnTo>
                <a:lnTo>
                  <a:pt x="182" y="408"/>
                </a:lnTo>
                <a:lnTo>
                  <a:pt x="182" y="317"/>
                </a:lnTo>
                <a:lnTo>
                  <a:pt x="182" y="226"/>
                </a:lnTo>
                <a:lnTo>
                  <a:pt x="182" y="181"/>
                </a:lnTo>
                <a:lnTo>
                  <a:pt x="91" y="226"/>
                </a:lnTo>
                <a:lnTo>
                  <a:pt x="0" y="181"/>
                </a:lnTo>
                <a:lnTo>
                  <a:pt x="182" y="90"/>
                </a:lnTo>
                <a:lnTo>
                  <a:pt x="273" y="90"/>
                </a:lnTo>
                <a:lnTo>
                  <a:pt x="318" y="45"/>
                </a:lnTo>
                <a:lnTo>
                  <a:pt x="363" y="45"/>
                </a:lnTo>
                <a:lnTo>
                  <a:pt x="409" y="45"/>
                </a:lnTo>
                <a:lnTo>
                  <a:pt x="454" y="0"/>
                </a:lnTo>
                <a:close/>
              </a:path>
            </a:pathLst>
          </a:custGeom>
          <a:solidFill>
            <a:srgbClr val="000099"/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38" name="Line 14"/>
          <p:cNvSpPr>
            <a:spLocks noChangeShapeType="1"/>
          </p:cNvSpPr>
          <p:nvPr/>
        </p:nvSpPr>
        <p:spPr bwMode="auto">
          <a:xfrm flipH="1">
            <a:off x="7380288" y="2032000"/>
            <a:ext cx="576262" cy="433388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39" name="Line 15"/>
          <p:cNvSpPr>
            <a:spLocks noChangeShapeType="1"/>
          </p:cNvSpPr>
          <p:nvPr/>
        </p:nvSpPr>
        <p:spPr bwMode="auto">
          <a:xfrm flipH="1">
            <a:off x="7451725" y="2392363"/>
            <a:ext cx="504825" cy="503237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40" name="Line 16"/>
          <p:cNvSpPr>
            <a:spLocks noChangeShapeType="1"/>
          </p:cNvSpPr>
          <p:nvPr/>
        </p:nvSpPr>
        <p:spPr bwMode="auto">
          <a:xfrm flipH="1">
            <a:off x="7524750" y="2752725"/>
            <a:ext cx="360363" cy="576263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41" name="Line 17"/>
          <p:cNvSpPr>
            <a:spLocks noChangeShapeType="1"/>
          </p:cNvSpPr>
          <p:nvPr/>
        </p:nvSpPr>
        <p:spPr bwMode="auto">
          <a:xfrm flipH="1">
            <a:off x="7596188" y="2824163"/>
            <a:ext cx="360362" cy="865187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42" name="Line 18"/>
          <p:cNvSpPr>
            <a:spLocks noChangeShapeType="1"/>
          </p:cNvSpPr>
          <p:nvPr/>
        </p:nvSpPr>
        <p:spPr bwMode="auto">
          <a:xfrm flipH="1">
            <a:off x="6659563" y="2465388"/>
            <a:ext cx="649287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43" name="Line 19"/>
          <p:cNvSpPr>
            <a:spLocks noChangeShapeType="1"/>
          </p:cNvSpPr>
          <p:nvPr/>
        </p:nvSpPr>
        <p:spPr bwMode="auto">
          <a:xfrm flipH="1">
            <a:off x="6804025" y="2897188"/>
            <a:ext cx="576263" cy="287337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44" name="Line 20"/>
          <p:cNvSpPr>
            <a:spLocks noChangeShapeType="1"/>
          </p:cNvSpPr>
          <p:nvPr/>
        </p:nvSpPr>
        <p:spPr bwMode="auto">
          <a:xfrm flipH="1">
            <a:off x="6804025" y="3328988"/>
            <a:ext cx="647700" cy="287337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45" name="Line 21"/>
          <p:cNvSpPr>
            <a:spLocks noChangeShapeType="1"/>
          </p:cNvSpPr>
          <p:nvPr/>
        </p:nvSpPr>
        <p:spPr bwMode="auto">
          <a:xfrm flipH="1">
            <a:off x="7019925" y="3689350"/>
            <a:ext cx="504825" cy="4318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4710" name="Line 22"/>
          <p:cNvSpPr>
            <a:spLocks noChangeShapeType="1"/>
          </p:cNvSpPr>
          <p:nvPr/>
        </p:nvSpPr>
        <p:spPr bwMode="auto">
          <a:xfrm flipH="1" flipV="1">
            <a:off x="1763713" y="2897188"/>
            <a:ext cx="0" cy="1223962"/>
          </a:xfrm>
          <a:prstGeom prst="line">
            <a:avLst/>
          </a:prstGeom>
          <a:noFill/>
          <a:ln w="57150">
            <a:solidFill>
              <a:srgbClr val="8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4711" name="Line 23"/>
          <p:cNvSpPr>
            <a:spLocks noChangeShapeType="1"/>
          </p:cNvSpPr>
          <p:nvPr/>
        </p:nvSpPr>
        <p:spPr bwMode="auto">
          <a:xfrm>
            <a:off x="1763713" y="4552950"/>
            <a:ext cx="0" cy="1152525"/>
          </a:xfrm>
          <a:prstGeom prst="line">
            <a:avLst/>
          </a:prstGeom>
          <a:noFill/>
          <a:ln w="57150">
            <a:solidFill>
              <a:srgbClr val="8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14712" name="Text Box 24"/>
          <p:cNvSpPr txBox="1">
            <a:spLocks noChangeArrowheads="1"/>
          </p:cNvSpPr>
          <p:nvPr/>
        </p:nvSpPr>
        <p:spPr bwMode="auto">
          <a:xfrm>
            <a:off x="1331913" y="4192588"/>
            <a:ext cx="86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zh-TW" altLang="zh-TW" sz="2400">
              <a:latin typeface="Tahoma" pitchFamily="34" charset="0"/>
            </a:endParaRPr>
          </a:p>
        </p:txBody>
      </p:sp>
      <p:sp>
        <p:nvSpPr>
          <p:cNvPr id="1741849" name="Text Box 25"/>
          <p:cNvSpPr txBox="1">
            <a:spLocks noChangeArrowheads="1"/>
          </p:cNvSpPr>
          <p:nvPr/>
        </p:nvSpPr>
        <p:spPr bwMode="auto">
          <a:xfrm>
            <a:off x="1331913" y="4121150"/>
            <a:ext cx="863600" cy="466725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TW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250m</a:t>
            </a:r>
          </a:p>
        </p:txBody>
      </p:sp>
      <p:sp>
        <p:nvSpPr>
          <p:cNvPr id="1741850" name="Line 26"/>
          <p:cNvSpPr>
            <a:spLocks noChangeShapeType="1"/>
          </p:cNvSpPr>
          <p:nvPr/>
        </p:nvSpPr>
        <p:spPr bwMode="auto">
          <a:xfrm flipH="1">
            <a:off x="250825" y="6137275"/>
            <a:ext cx="863600" cy="144463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741851" name="Line 27"/>
          <p:cNvSpPr>
            <a:spLocks noChangeShapeType="1"/>
          </p:cNvSpPr>
          <p:nvPr/>
        </p:nvSpPr>
        <p:spPr bwMode="auto">
          <a:xfrm flipH="1">
            <a:off x="323850" y="5849938"/>
            <a:ext cx="863600" cy="144462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741852" name="Line 28"/>
          <p:cNvSpPr>
            <a:spLocks noChangeShapeType="1"/>
          </p:cNvSpPr>
          <p:nvPr/>
        </p:nvSpPr>
        <p:spPr bwMode="auto">
          <a:xfrm flipH="1">
            <a:off x="827088" y="5921375"/>
            <a:ext cx="863600" cy="144463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741853" name="Line 29"/>
          <p:cNvSpPr>
            <a:spLocks noChangeShapeType="1"/>
          </p:cNvSpPr>
          <p:nvPr/>
        </p:nvSpPr>
        <p:spPr bwMode="auto">
          <a:xfrm flipH="1">
            <a:off x="1042988" y="6137275"/>
            <a:ext cx="863600" cy="144463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741854" name="Line 30"/>
          <p:cNvSpPr>
            <a:spLocks noChangeShapeType="1"/>
          </p:cNvSpPr>
          <p:nvPr/>
        </p:nvSpPr>
        <p:spPr bwMode="auto">
          <a:xfrm flipH="1">
            <a:off x="2051050" y="5992813"/>
            <a:ext cx="863600" cy="144462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741855" name="Line 31"/>
          <p:cNvSpPr>
            <a:spLocks noChangeShapeType="1"/>
          </p:cNvSpPr>
          <p:nvPr/>
        </p:nvSpPr>
        <p:spPr bwMode="auto">
          <a:xfrm flipH="1">
            <a:off x="3348038" y="5776913"/>
            <a:ext cx="863600" cy="144462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741856" name="Line 32"/>
          <p:cNvSpPr>
            <a:spLocks noChangeShapeType="1"/>
          </p:cNvSpPr>
          <p:nvPr/>
        </p:nvSpPr>
        <p:spPr bwMode="auto">
          <a:xfrm flipH="1">
            <a:off x="4859338" y="5416550"/>
            <a:ext cx="865187" cy="217488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741857" name="Line 33"/>
          <p:cNvSpPr>
            <a:spLocks noChangeShapeType="1"/>
          </p:cNvSpPr>
          <p:nvPr/>
        </p:nvSpPr>
        <p:spPr bwMode="auto">
          <a:xfrm flipH="1">
            <a:off x="6011863" y="4840288"/>
            <a:ext cx="719137" cy="360362"/>
          </a:xfrm>
          <a:prstGeom prst="line">
            <a:avLst/>
          </a:prstGeom>
          <a:noFill/>
          <a:ln w="57150">
            <a:solidFill>
              <a:srgbClr val="0033CC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741858" name="Freeform 34"/>
          <p:cNvSpPr>
            <a:spLocks/>
          </p:cNvSpPr>
          <p:nvPr/>
        </p:nvSpPr>
        <p:spPr bwMode="auto">
          <a:xfrm>
            <a:off x="7667625" y="1457325"/>
            <a:ext cx="720725" cy="1366838"/>
          </a:xfrm>
          <a:custGeom>
            <a:avLst/>
            <a:gdLst>
              <a:gd name="T0" fmla="*/ 2147483647 w 454"/>
              <a:gd name="T1" fmla="*/ 0 h 861"/>
              <a:gd name="T2" fmla="*/ 2147483647 w 454"/>
              <a:gd name="T3" fmla="*/ 2147483647 h 861"/>
              <a:gd name="T4" fmla="*/ 2147483647 w 454"/>
              <a:gd name="T5" fmla="*/ 2147483647 h 861"/>
              <a:gd name="T6" fmla="*/ 2147483647 w 454"/>
              <a:gd name="T7" fmla="*/ 2147483647 h 861"/>
              <a:gd name="T8" fmla="*/ 2147483647 w 454"/>
              <a:gd name="T9" fmla="*/ 2147483647 h 861"/>
              <a:gd name="T10" fmla="*/ 2147483647 w 454"/>
              <a:gd name="T11" fmla="*/ 2147483647 h 861"/>
              <a:gd name="T12" fmla="*/ 2147483647 w 454"/>
              <a:gd name="T13" fmla="*/ 2147483647 h 861"/>
              <a:gd name="T14" fmla="*/ 2147483647 w 454"/>
              <a:gd name="T15" fmla="*/ 2147483647 h 861"/>
              <a:gd name="T16" fmla="*/ 2147483647 w 454"/>
              <a:gd name="T17" fmla="*/ 2147483647 h 861"/>
              <a:gd name="T18" fmla="*/ 2147483647 w 454"/>
              <a:gd name="T19" fmla="*/ 2147483647 h 861"/>
              <a:gd name="T20" fmla="*/ 2147483647 w 454"/>
              <a:gd name="T21" fmla="*/ 2147483647 h 861"/>
              <a:gd name="T22" fmla="*/ 2147483647 w 454"/>
              <a:gd name="T23" fmla="*/ 2147483647 h 861"/>
              <a:gd name="T24" fmla="*/ 2147483647 w 454"/>
              <a:gd name="T25" fmla="*/ 2147483647 h 861"/>
              <a:gd name="T26" fmla="*/ 2147483647 w 454"/>
              <a:gd name="T27" fmla="*/ 2147483647 h 861"/>
              <a:gd name="T28" fmla="*/ 2147483647 w 454"/>
              <a:gd name="T29" fmla="*/ 2147483647 h 861"/>
              <a:gd name="T30" fmla="*/ 2147483647 w 454"/>
              <a:gd name="T31" fmla="*/ 2147483647 h 861"/>
              <a:gd name="T32" fmla="*/ 0 w 454"/>
              <a:gd name="T33" fmla="*/ 2147483647 h 861"/>
              <a:gd name="T34" fmla="*/ 2147483647 w 454"/>
              <a:gd name="T35" fmla="*/ 2147483647 h 861"/>
              <a:gd name="T36" fmla="*/ 2147483647 w 454"/>
              <a:gd name="T37" fmla="*/ 2147483647 h 861"/>
              <a:gd name="T38" fmla="*/ 2147483647 w 454"/>
              <a:gd name="T39" fmla="*/ 2147483647 h 861"/>
              <a:gd name="T40" fmla="*/ 2147483647 w 454"/>
              <a:gd name="T41" fmla="*/ 2147483647 h 861"/>
              <a:gd name="T42" fmla="*/ 2147483647 w 454"/>
              <a:gd name="T43" fmla="*/ 2147483647 h 861"/>
              <a:gd name="T44" fmla="*/ 2147483647 w 454"/>
              <a:gd name="T45" fmla="*/ 0 h 8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4"/>
              <a:gd name="T70" fmla="*/ 0 h 861"/>
              <a:gd name="T71" fmla="*/ 454 w 454"/>
              <a:gd name="T72" fmla="*/ 861 h 8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4" h="861">
                <a:moveTo>
                  <a:pt x="454" y="0"/>
                </a:moveTo>
                <a:lnTo>
                  <a:pt x="454" y="226"/>
                </a:lnTo>
                <a:lnTo>
                  <a:pt x="409" y="317"/>
                </a:lnTo>
                <a:lnTo>
                  <a:pt x="409" y="453"/>
                </a:lnTo>
                <a:lnTo>
                  <a:pt x="363" y="544"/>
                </a:lnTo>
                <a:lnTo>
                  <a:pt x="363" y="725"/>
                </a:lnTo>
                <a:lnTo>
                  <a:pt x="273" y="771"/>
                </a:lnTo>
                <a:lnTo>
                  <a:pt x="227" y="861"/>
                </a:lnTo>
                <a:lnTo>
                  <a:pt x="137" y="861"/>
                </a:lnTo>
                <a:lnTo>
                  <a:pt x="137" y="680"/>
                </a:lnTo>
                <a:lnTo>
                  <a:pt x="227" y="453"/>
                </a:lnTo>
                <a:lnTo>
                  <a:pt x="182" y="408"/>
                </a:lnTo>
                <a:lnTo>
                  <a:pt x="182" y="317"/>
                </a:lnTo>
                <a:lnTo>
                  <a:pt x="182" y="226"/>
                </a:lnTo>
                <a:lnTo>
                  <a:pt x="182" y="181"/>
                </a:lnTo>
                <a:lnTo>
                  <a:pt x="91" y="226"/>
                </a:lnTo>
                <a:lnTo>
                  <a:pt x="0" y="181"/>
                </a:lnTo>
                <a:lnTo>
                  <a:pt x="182" y="90"/>
                </a:lnTo>
                <a:lnTo>
                  <a:pt x="273" y="90"/>
                </a:lnTo>
                <a:lnTo>
                  <a:pt x="318" y="45"/>
                </a:lnTo>
                <a:lnTo>
                  <a:pt x="363" y="45"/>
                </a:lnTo>
                <a:lnTo>
                  <a:pt x="409" y="45"/>
                </a:lnTo>
                <a:lnTo>
                  <a:pt x="454" y="0"/>
                </a:lnTo>
                <a:close/>
              </a:path>
            </a:pathLst>
          </a:custGeom>
          <a:gradFill rotWithShape="1">
            <a:gsLst>
              <a:gs pos="0">
                <a:srgbClr val="000099">
                  <a:alpha val="65999"/>
                </a:srgbClr>
              </a:gs>
              <a:gs pos="100000">
                <a:srgbClr val="000084">
                  <a:alpha val="85999"/>
                </a:srgbClr>
              </a:gs>
            </a:gsLst>
            <a:lin ang="5400000" scaled="1"/>
          </a:gradFill>
          <a:ln w="9525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59" name="Line 35"/>
          <p:cNvSpPr>
            <a:spLocks noChangeShapeType="1"/>
          </p:cNvSpPr>
          <p:nvPr/>
        </p:nvSpPr>
        <p:spPr bwMode="auto">
          <a:xfrm flipH="1">
            <a:off x="1835150" y="1647825"/>
            <a:ext cx="6913563" cy="0"/>
          </a:xfrm>
          <a:prstGeom prst="line">
            <a:avLst/>
          </a:prstGeom>
          <a:noFill/>
          <a:ln w="38100">
            <a:solidFill>
              <a:srgbClr val="FFFF00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0" name="Line 36"/>
          <p:cNvSpPr>
            <a:spLocks noChangeShapeType="1"/>
          </p:cNvSpPr>
          <p:nvPr/>
        </p:nvSpPr>
        <p:spPr bwMode="auto">
          <a:xfrm flipH="1">
            <a:off x="6227763" y="4049713"/>
            <a:ext cx="649287" cy="4318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1" name="Line 37"/>
          <p:cNvSpPr>
            <a:spLocks noChangeShapeType="1"/>
          </p:cNvSpPr>
          <p:nvPr/>
        </p:nvSpPr>
        <p:spPr bwMode="auto">
          <a:xfrm flipH="1">
            <a:off x="5508625" y="4552950"/>
            <a:ext cx="576263" cy="360363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2" name="Line 38"/>
          <p:cNvSpPr>
            <a:spLocks noChangeShapeType="1"/>
          </p:cNvSpPr>
          <p:nvPr/>
        </p:nvSpPr>
        <p:spPr bwMode="auto">
          <a:xfrm flipH="1" flipV="1">
            <a:off x="6275388" y="3473450"/>
            <a:ext cx="0" cy="6477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3" name="Line 39"/>
          <p:cNvSpPr>
            <a:spLocks noChangeShapeType="1"/>
          </p:cNvSpPr>
          <p:nvPr/>
        </p:nvSpPr>
        <p:spPr bwMode="auto">
          <a:xfrm flipH="1" flipV="1">
            <a:off x="6265863" y="2392363"/>
            <a:ext cx="0" cy="865187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4" name="Line 40"/>
          <p:cNvSpPr>
            <a:spLocks noChangeShapeType="1"/>
          </p:cNvSpPr>
          <p:nvPr/>
        </p:nvSpPr>
        <p:spPr bwMode="auto">
          <a:xfrm flipV="1">
            <a:off x="6265863" y="1600200"/>
            <a:ext cx="0" cy="72072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5" name="Freeform 41"/>
          <p:cNvSpPr>
            <a:spLocks/>
          </p:cNvSpPr>
          <p:nvPr/>
        </p:nvSpPr>
        <p:spPr bwMode="auto">
          <a:xfrm>
            <a:off x="6443663" y="1636713"/>
            <a:ext cx="504825" cy="395287"/>
          </a:xfrm>
          <a:custGeom>
            <a:avLst/>
            <a:gdLst>
              <a:gd name="T0" fmla="*/ 0 w 273"/>
              <a:gd name="T1" fmla="*/ 2147483647 h 159"/>
              <a:gd name="T2" fmla="*/ 2147483647 w 273"/>
              <a:gd name="T3" fmla="*/ 2147483647 h 159"/>
              <a:gd name="T4" fmla="*/ 2147483647 w 273"/>
              <a:gd name="T5" fmla="*/ 2147483647 h 159"/>
              <a:gd name="T6" fmla="*/ 0 60000 65536"/>
              <a:gd name="T7" fmla="*/ 0 60000 65536"/>
              <a:gd name="T8" fmla="*/ 0 60000 65536"/>
              <a:gd name="T9" fmla="*/ 0 w 273"/>
              <a:gd name="T10" fmla="*/ 0 h 159"/>
              <a:gd name="T11" fmla="*/ 273 w 273"/>
              <a:gd name="T12" fmla="*/ 159 h 15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73" h="159">
                <a:moveTo>
                  <a:pt x="0" y="23"/>
                </a:moveTo>
                <a:cubicBezTo>
                  <a:pt x="45" y="11"/>
                  <a:pt x="91" y="0"/>
                  <a:pt x="136" y="23"/>
                </a:cubicBezTo>
                <a:cubicBezTo>
                  <a:pt x="181" y="46"/>
                  <a:pt x="250" y="136"/>
                  <a:pt x="273" y="159"/>
                </a:cubicBezTo>
              </a:path>
            </a:pathLst>
          </a:custGeom>
          <a:noFill/>
          <a:ln w="57150" cap="flat" cmpd="sng">
            <a:solidFill>
              <a:srgbClr val="0000FF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6" name="Freeform 42"/>
          <p:cNvSpPr>
            <a:spLocks/>
          </p:cNvSpPr>
          <p:nvPr/>
        </p:nvSpPr>
        <p:spPr bwMode="auto">
          <a:xfrm>
            <a:off x="6372225" y="1600200"/>
            <a:ext cx="360363" cy="431800"/>
          </a:xfrm>
          <a:custGeom>
            <a:avLst/>
            <a:gdLst>
              <a:gd name="T0" fmla="*/ 0 w 273"/>
              <a:gd name="T1" fmla="*/ 2147483647 h 159"/>
              <a:gd name="T2" fmla="*/ 2147483647 w 273"/>
              <a:gd name="T3" fmla="*/ 2147483647 h 159"/>
              <a:gd name="T4" fmla="*/ 2147483647 w 273"/>
              <a:gd name="T5" fmla="*/ 2147483647 h 159"/>
              <a:gd name="T6" fmla="*/ 0 60000 65536"/>
              <a:gd name="T7" fmla="*/ 0 60000 65536"/>
              <a:gd name="T8" fmla="*/ 0 60000 65536"/>
              <a:gd name="T9" fmla="*/ 0 w 273"/>
              <a:gd name="T10" fmla="*/ 0 h 159"/>
              <a:gd name="T11" fmla="*/ 273 w 273"/>
              <a:gd name="T12" fmla="*/ 159 h 15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73" h="159">
                <a:moveTo>
                  <a:pt x="0" y="23"/>
                </a:moveTo>
                <a:cubicBezTo>
                  <a:pt x="45" y="11"/>
                  <a:pt x="91" y="0"/>
                  <a:pt x="136" y="23"/>
                </a:cubicBezTo>
                <a:cubicBezTo>
                  <a:pt x="181" y="46"/>
                  <a:pt x="250" y="136"/>
                  <a:pt x="273" y="159"/>
                </a:cubicBezTo>
              </a:path>
            </a:pathLst>
          </a:custGeom>
          <a:noFill/>
          <a:ln w="57150" cap="flat" cmpd="sng">
            <a:solidFill>
              <a:srgbClr val="0000FF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7" name="Freeform 43"/>
          <p:cNvSpPr>
            <a:spLocks/>
          </p:cNvSpPr>
          <p:nvPr/>
        </p:nvSpPr>
        <p:spPr bwMode="auto">
          <a:xfrm>
            <a:off x="6443663" y="1565275"/>
            <a:ext cx="649287" cy="323850"/>
          </a:xfrm>
          <a:custGeom>
            <a:avLst/>
            <a:gdLst>
              <a:gd name="T0" fmla="*/ 0 w 273"/>
              <a:gd name="T1" fmla="*/ 2147483647 h 159"/>
              <a:gd name="T2" fmla="*/ 2147483647 w 273"/>
              <a:gd name="T3" fmla="*/ 2147483647 h 159"/>
              <a:gd name="T4" fmla="*/ 2147483647 w 273"/>
              <a:gd name="T5" fmla="*/ 2147483647 h 159"/>
              <a:gd name="T6" fmla="*/ 0 60000 65536"/>
              <a:gd name="T7" fmla="*/ 0 60000 65536"/>
              <a:gd name="T8" fmla="*/ 0 60000 65536"/>
              <a:gd name="T9" fmla="*/ 0 w 273"/>
              <a:gd name="T10" fmla="*/ 0 h 159"/>
              <a:gd name="T11" fmla="*/ 273 w 273"/>
              <a:gd name="T12" fmla="*/ 159 h 15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73" h="159">
                <a:moveTo>
                  <a:pt x="0" y="23"/>
                </a:moveTo>
                <a:cubicBezTo>
                  <a:pt x="45" y="11"/>
                  <a:pt x="91" y="0"/>
                  <a:pt x="136" y="23"/>
                </a:cubicBezTo>
                <a:cubicBezTo>
                  <a:pt x="181" y="46"/>
                  <a:pt x="250" y="136"/>
                  <a:pt x="273" y="159"/>
                </a:cubicBezTo>
              </a:path>
            </a:pathLst>
          </a:custGeom>
          <a:noFill/>
          <a:ln w="57150" cap="flat" cmpd="sng">
            <a:solidFill>
              <a:srgbClr val="0000FF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8" name="Line 44"/>
          <p:cNvSpPr>
            <a:spLocks noChangeShapeType="1"/>
          </p:cNvSpPr>
          <p:nvPr/>
        </p:nvSpPr>
        <p:spPr bwMode="auto">
          <a:xfrm flipH="1">
            <a:off x="5219700" y="2392363"/>
            <a:ext cx="722313" cy="2159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69" name="Line 45"/>
          <p:cNvSpPr>
            <a:spLocks noChangeShapeType="1"/>
          </p:cNvSpPr>
          <p:nvPr/>
        </p:nvSpPr>
        <p:spPr bwMode="auto">
          <a:xfrm flipH="1">
            <a:off x="4787900" y="2824163"/>
            <a:ext cx="863600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0" name="Line 46"/>
          <p:cNvSpPr>
            <a:spLocks noChangeShapeType="1"/>
          </p:cNvSpPr>
          <p:nvPr/>
        </p:nvSpPr>
        <p:spPr bwMode="auto">
          <a:xfrm flipH="1">
            <a:off x="5435600" y="3257550"/>
            <a:ext cx="649288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1" name="Line 47"/>
          <p:cNvSpPr>
            <a:spLocks noChangeShapeType="1"/>
          </p:cNvSpPr>
          <p:nvPr/>
        </p:nvSpPr>
        <p:spPr bwMode="auto">
          <a:xfrm flipH="1">
            <a:off x="5219700" y="4337050"/>
            <a:ext cx="649288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2" name="Line 48"/>
          <p:cNvSpPr>
            <a:spLocks noChangeShapeType="1"/>
          </p:cNvSpPr>
          <p:nvPr/>
        </p:nvSpPr>
        <p:spPr bwMode="auto">
          <a:xfrm flipH="1">
            <a:off x="6516688" y="2032000"/>
            <a:ext cx="936625" cy="360363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3" name="Line 49"/>
          <p:cNvSpPr>
            <a:spLocks noChangeShapeType="1"/>
          </p:cNvSpPr>
          <p:nvPr/>
        </p:nvSpPr>
        <p:spPr bwMode="auto">
          <a:xfrm flipH="1">
            <a:off x="6227763" y="2897188"/>
            <a:ext cx="649287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4" name="Line 50"/>
          <p:cNvSpPr>
            <a:spLocks noChangeShapeType="1"/>
          </p:cNvSpPr>
          <p:nvPr/>
        </p:nvSpPr>
        <p:spPr bwMode="auto">
          <a:xfrm flipH="1">
            <a:off x="6877050" y="2608263"/>
            <a:ext cx="649288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5" name="Line 51"/>
          <p:cNvSpPr>
            <a:spLocks noChangeShapeType="1"/>
          </p:cNvSpPr>
          <p:nvPr/>
        </p:nvSpPr>
        <p:spPr bwMode="auto">
          <a:xfrm flipH="1" flipV="1">
            <a:off x="4691063" y="4552950"/>
            <a:ext cx="0" cy="6477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6" name="Line 52"/>
          <p:cNvSpPr>
            <a:spLocks noChangeShapeType="1"/>
          </p:cNvSpPr>
          <p:nvPr/>
        </p:nvSpPr>
        <p:spPr bwMode="auto">
          <a:xfrm flipH="1" flipV="1">
            <a:off x="4691063" y="3832225"/>
            <a:ext cx="0" cy="6477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7" name="Line 53"/>
          <p:cNvSpPr>
            <a:spLocks noChangeShapeType="1"/>
          </p:cNvSpPr>
          <p:nvPr/>
        </p:nvSpPr>
        <p:spPr bwMode="auto">
          <a:xfrm flipH="1" flipV="1">
            <a:off x="4691063" y="3121025"/>
            <a:ext cx="0" cy="6477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8" name="Line 54"/>
          <p:cNvSpPr>
            <a:spLocks noChangeShapeType="1"/>
          </p:cNvSpPr>
          <p:nvPr/>
        </p:nvSpPr>
        <p:spPr bwMode="auto">
          <a:xfrm flipH="1" flipV="1">
            <a:off x="4691063" y="2249488"/>
            <a:ext cx="12700" cy="830262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79" name="Freeform 55"/>
          <p:cNvSpPr>
            <a:spLocks/>
          </p:cNvSpPr>
          <p:nvPr/>
        </p:nvSpPr>
        <p:spPr bwMode="auto">
          <a:xfrm>
            <a:off x="4673600" y="1847850"/>
            <a:ext cx="90488" cy="409575"/>
          </a:xfrm>
          <a:custGeom>
            <a:avLst/>
            <a:gdLst>
              <a:gd name="T0" fmla="*/ 2147483647 w 57"/>
              <a:gd name="T1" fmla="*/ 2147483647 h 258"/>
              <a:gd name="T2" fmla="*/ 2147483647 w 57"/>
              <a:gd name="T3" fmla="*/ 2147483647 h 258"/>
              <a:gd name="T4" fmla="*/ 2147483647 w 57"/>
              <a:gd name="T5" fmla="*/ 0 h 258"/>
              <a:gd name="T6" fmla="*/ 0 60000 65536"/>
              <a:gd name="T7" fmla="*/ 0 60000 65536"/>
              <a:gd name="T8" fmla="*/ 0 60000 65536"/>
              <a:gd name="T9" fmla="*/ 0 w 57"/>
              <a:gd name="T10" fmla="*/ 0 h 258"/>
              <a:gd name="T11" fmla="*/ 57 w 57"/>
              <a:gd name="T12" fmla="*/ 258 h 25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7" h="258">
                <a:moveTo>
                  <a:pt x="57" y="258"/>
                </a:moveTo>
                <a:cubicBezTo>
                  <a:pt x="49" y="233"/>
                  <a:pt x="45" y="216"/>
                  <a:pt x="27" y="197"/>
                </a:cubicBezTo>
                <a:cubicBezTo>
                  <a:pt x="0" y="122"/>
                  <a:pt x="4" y="96"/>
                  <a:pt x="4" y="0"/>
                </a:cubicBezTo>
              </a:path>
            </a:pathLst>
          </a:custGeom>
          <a:noFill/>
          <a:ln w="38100" cap="flat" cmpd="sng">
            <a:solidFill>
              <a:srgbClr val="0000FF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0" name="Freeform 56"/>
          <p:cNvSpPr>
            <a:spLocks/>
          </p:cNvSpPr>
          <p:nvPr/>
        </p:nvSpPr>
        <p:spPr bwMode="auto">
          <a:xfrm>
            <a:off x="4500563" y="1744663"/>
            <a:ext cx="161925" cy="481012"/>
          </a:xfrm>
          <a:custGeom>
            <a:avLst/>
            <a:gdLst>
              <a:gd name="T0" fmla="*/ 2147483647 w 57"/>
              <a:gd name="T1" fmla="*/ 2147483647 h 258"/>
              <a:gd name="T2" fmla="*/ 2147483647 w 57"/>
              <a:gd name="T3" fmla="*/ 2147483647 h 258"/>
              <a:gd name="T4" fmla="*/ 2147483647 w 57"/>
              <a:gd name="T5" fmla="*/ 0 h 258"/>
              <a:gd name="T6" fmla="*/ 0 60000 65536"/>
              <a:gd name="T7" fmla="*/ 0 60000 65536"/>
              <a:gd name="T8" fmla="*/ 0 60000 65536"/>
              <a:gd name="T9" fmla="*/ 0 w 57"/>
              <a:gd name="T10" fmla="*/ 0 h 258"/>
              <a:gd name="T11" fmla="*/ 57 w 57"/>
              <a:gd name="T12" fmla="*/ 258 h 25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7" h="258">
                <a:moveTo>
                  <a:pt x="57" y="258"/>
                </a:moveTo>
                <a:cubicBezTo>
                  <a:pt x="49" y="233"/>
                  <a:pt x="45" y="216"/>
                  <a:pt x="27" y="197"/>
                </a:cubicBezTo>
                <a:cubicBezTo>
                  <a:pt x="0" y="122"/>
                  <a:pt x="4" y="96"/>
                  <a:pt x="4" y="0"/>
                </a:cubicBezTo>
              </a:path>
            </a:pathLst>
          </a:custGeom>
          <a:noFill/>
          <a:ln w="38100" cap="flat" cmpd="sng">
            <a:solidFill>
              <a:srgbClr val="0000FF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1" name="Freeform 57"/>
          <p:cNvSpPr>
            <a:spLocks/>
          </p:cNvSpPr>
          <p:nvPr/>
        </p:nvSpPr>
        <p:spPr bwMode="auto">
          <a:xfrm>
            <a:off x="4427538" y="1889125"/>
            <a:ext cx="288925" cy="431800"/>
          </a:xfrm>
          <a:custGeom>
            <a:avLst/>
            <a:gdLst>
              <a:gd name="T0" fmla="*/ 2147483647 w 57"/>
              <a:gd name="T1" fmla="*/ 2147483647 h 258"/>
              <a:gd name="T2" fmla="*/ 2147483647 w 57"/>
              <a:gd name="T3" fmla="*/ 2147483647 h 258"/>
              <a:gd name="T4" fmla="*/ 2147483647 w 57"/>
              <a:gd name="T5" fmla="*/ 0 h 258"/>
              <a:gd name="T6" fmla="*/ 0 60000 65536"/>
              <a:gd name="T7" fmla="*/ 0 60000 65536"/>
              <a:gd name="T8" fmla="*/ 0 60000 65536"/>
              <a:gd name="T9" fmla="*/ 0 w 57"/>
              <a:gd name="T10" fmla="*/ 0 h 258"/>
              <a:gd name="T11" fmla="*/ 57 w 57"/>
              <a:gd name="T12" fmla="*/ 258 h 25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7" h="258">
                <a:moveTo>
                  <a:pt x="57" y="258"/>
                </a:moveTo>
                <a:cubicBezTo>
                  <a:pt x="49" y="233"/>
                  <a:pt x="45" y="216"/>
                  <a:pt x="27" y="197"/>
                </a:cubicBezTo>
                <a:cubicBezTo>
                  <a:pt x="0" y="122"/>
                  <a:pt x="4" y="96"/>
                  <a:pt x="4" y="0"/>
                </a:cubicBezTo>
              </a:path>
            </a:pathLst>
          </a:custGeom>
          <a:noFill/>
          <a:ln w="38100" cap="flat" cmpd="sng">
            <a:solidFill>
              <a:srgbClr val="0000FF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2" name="Freeform 58"/>
          <p:cNvSpPr>
            <a:spLocks/>
          </p:cNvSpPr>
          <p:nvPr/>
        </p:nvSpPr>
        <p:spPr bwMode="auto">
          <a:xfrm>
            <a:off x="4284663" y="1839913"/>
            <a:ext cx="287337" cy="409575"/>
          </a:xfrm>
          <a:custGeom>
            <a:avLst/>
            <a:gdLst>
              <a:gd name="T0" fmla="*/ 2147483647 w 57"/>
              <a:gd name="T1" fmla="*/ 2147483647 h 258"/>
              <a:gd name="T2" fmla="*/ 2147483647 w 57"/>
              <a:gd name="T3" fmla="*/ 2147483647 h 258"/>
              <a:gd name="T4" fmla="*/ 2147483647 w 57"/>
              <a:gd name="T5" fmla="*/ 0 h 258"/>
              <a:gd name="T6" fmla="*/ 0 60000 65536"/>
              <a:gd name="T7" fmla="*/ 0 60000 65536"/>
              <a:gd name="T8" fmla="*/ 0 60000 65536"/>
              <a:gd name="T9" fmla="*/ 0 w 57"/>
              <a:gd name="T10" fmla="*/ 0 h 258"/>
              <a:gd name="T11" fmla="*/ 57 w 57"/>
              <a:gd name="T12" fmla="*/ 258 h 25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7" h="258">
                <a:moveTo>
                  <a:pt x="57" y="258"/>
                </a:moveTo>
                <a:cubicBezTo>
                  <a:pt x="49" y="233"/>
                  <a:pt x="45" y="216"/>
                  <a:pt x="27" y="197"/>
                </a:cubicBezTo>
                <a:cubicBezTo>
                  <a:pt x="0" y="122"/>
                  <a:pt x="4" y="96"/>
                  <a:pt x="4" y="0"/>
                </a:cubicBezTo>
              </a:path>
            </a:pathLst>
          </a:custGeom>
          <a:noFill/>
          <a:ln w="38100" cap="flat" cmpd="sng">
            <a:solidFill>
              <a:srgbClr val="0000FF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3" name="Freeform 59"/>
          <p:cNvSpPr>
            <a:spLocks/>
          </p:cNvSpPr>
          <p:nvPr/>
        </p:nvSpPr>
        <p:spPr bwMode="auto">
          <a:xfrm>
            <a:off x="4605338" y="1744663"/>
            <a:ext cx="73025" cy="504825"/>
          </a:xfrm>
          <a:custGeom>
            <a:avLst/>
            <a:gdLst>
              <a:gd name="T0" fmla="*/ 2147483647 w 57"/>
              <a:gd name="T1" fmla="*/ 2147483647 h 258"/>
              <a:gd name="T2" fmla="*/ 2147483647 w 57"/>
              <a:gd name="T3" fmla="*/ 2147483647 h 258"/>
              <a:gd name="T4" fmla="*/ 2147483647 w 57"/>
              <a:gd name="T5" fmla="*/ 0 h 258"/>
              <a:gd name="T6" fmla="*/ 0 60000 65536"/>
              <a:gd name="T7" fmla="*/ 0 60000 65536"/>
              <a:gd name="T8" fmla="*/ 0 60000 65536"/>
              <a:gd name="T9" fmla="*/ 0 w 57"/>
              <a:gd name="T10" fmla="*/ 0 h 258"/>
              <a:gd name="T11" fmla="*/ 57 w 57"/>
              <a:gd name="T12" fmla="*/ 258 h 25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7" h="258">
                <a:moveTo>
                  <a:pt x="57" y="258"/>
                </a:moveTo>
                <a:cubicBezTo>
                  <a:pt x="49" y="233"/>
                  <a:pt x="45" y="216"/>
                  <a:pt x="27" y="197"/>
                </a:cubicBezTo>
                <a:cubicBezTo>
                  <a:pt x="0" y="122"/>
                  <a:pt x="4" y="96"/>
                  <a:pt x="4" y="0"/>
                </a:cubicBezTo>
              </a:path>
            </a:pathLst>
          </a:custGeom>
          <a:noFill/>
          <a:ln w="38100" cap="flat" cmpd="sng">
            <a:solidFill>
              <a:srgbClr val="0000FF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4" name="Line 60"/>
          <p:cNvSpPr>
            <a:spLocks noChangeShapeType="1"/>
          </p:cNvSpPr>
          <p:nvPr/>
        </p:nvSpPr>
        <p:spPr bwMode="auto">
          <a:xfrm flipH="1">
            <a:off x="4787900" y="3760788"/>
            <a:ext cx="649288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5" name="Line 61"/>
          <p:cNvSpPr>
            <a:spLocks noChangeShapeType="1"/>
          </p:cNvSpPr>
          <p:nvPr/>
        </p:nvSpPr>
        <p:spPr bwMode="auto">
          <a:xfrm flipH="1">
            <a:off x="5219700" y="3760788"/>
            <a:ext cx="649288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6" name="Line 62"/>
          <p:cNvSpPr>
            <a:spLocks noChangeShapeType="1"/>
          </p:cNvSpPr>
          <p:nvPr/>
        </p:nvSpPr>
        <p:spPr bwMode="auto">
          <a:xfrm flipH="1">
            <a:off x="4716463" y="4192588"/>
            <a:ext cx="649287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7" name="Line 63"/>
          <p:cNvSpPr>
            <a:spLocks noChangeShapeType="1"/>
          </p:cNvSpPr>
          <p:nvPr/>
        </p:nvSpPr>
        <p:spPr bwMode="auto">
          <a:xfrm flipH="1">
            <a:off x="4716463" y="4481513"/>
            <a:ext cx="649287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8" name="Line 64"/>
          <p:cNvSpPr>
            <a:spLocks noChangeShapeType="1"/>
          </p:cNvSpPr>
          <p:nvPr/>
        </p:nvSpPr>
        <p:spPr bwMode="auto">
          <a:xfrm flipH="1">
            <a:off x="4787900" y="3328988"/>
            <a:ext cx="649288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1889" name="Line 65"/>
          <p:cNvSpPr>
            <a:spLocks noChangeShapeType="1"/>
          </p:cNvSpPr>
          <p:nvPr/>
        </p:nvSpPr>
        <p:spPr bwMode="auto">
          <a:xfrm flipH="1">
            <a:off x="4716463" y="4768850"/>
            <a:ext cx="649287" cy="358775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67" name="AutoShape 3"/>
          <p:cNvSpPr>
            <a:spLocks noChangeArrowheads="1"/>
          </p:cNvSpPr>
          <p:nvPr/>
        </p:nvSpPr>
        <p:spPr bwMode="auto">
          <a:xfrm>
            <a:off x="5219700" y="5516563"/>
            <a:ext cx="3694113" cy="1223962"/>
          </a:xfrm>
          <a:prstGeom prst="wedgeRoundRectCallout">
            <a:avLst>
              <a:gd name="adj1" fmla="val 25458"/>
              <a:gd name="adj2" fmla="val -287222"/>
              <a:gd name="adj3" fmla="val 16667"/>
            </a:avLst>
          </a:prstGeom>
          <a:solidFill>
            <a:srgbClr val="003300">
              <a:alpha val="84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300</a:t>
            </a:r>
            <a:r>
              <a:rPr lang="zh-TW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公頃大潮州人工湖每年可補注地下水</a:t>
            </a:r>
            <a:r>
              <a:rPr lang="en-US" altLang="zh-TW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2</a:t>
            </a:r>
            <a:r>
              <a:rPr lang="zh-TW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億，供水</a:t>
            </a:r>
            <a:r>
              <a:rPr lang="en-US" altLang="zh-TW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1</a:t>
            </a:r>
            <a:r>
              <a:rPr lang="zh-TW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億噸 </a:t>
            </a:r>
            <a:r>
              <a:rPr lang="en-US" altLang="zh-TW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每日</a:t>
            </a:r>
            <a:r>
              <a:rPr lang="en-US" altLang="zh-TW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萬噸</a:t>
            </a:r>
            <a:r>
              <a:rPr lang="en-US" altLang="zh-TW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)</a:t>
            </a:r>
          </a:p>
        </p:txBody>
      </p:sp>
      <p:sp>
        <p:nvSpPr>
          <p:cNvPr id="68" name="Rectangle 66"/>
          <p:cNvSpPr>
            <a:spLocks noChangeArrowheads="1"/>
          </p:cNvSpPr>
          <p:nvPr/>
        </p:nvSpPr>
        <p:spPr bwMode="auto">
          <a:xfrm>
            <a:off x="179388" y="115888"/>
            <a:ext cx="7272337" cy="433387"/>
          </a:xfrm>
          <a:prstGeom prst="rect">
            <a:avLst/>
          </a:prstGeom>
          <a:gradFill rotWithShape="1">
            <a:gsLst>
              <a:gs pos="0">
                <a:srgbClr val="FF0000">
                  <a:alpha val="50999"/>
                </a:srgbClr>
              </a:gs>
              <a:gs pos="100000">
                <a:srgbClr val="FF0000">
                  <a:gamma/>
                  <a:shade val="59608"/>
                  <a:invGamma/>
                  <a:alpha val="84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4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ea typeface="標楷體" pitchFamily="65" charset="-120"/>
              </a:rPr>
              <a:t>防洪、補注地下水並提供下游鹽化地區自來水示意圖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1000"/>
                                        <p:tgtEl>
                                          <p:spTgt spid="1741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1000"/>
                                        <p:tgtEl>
                                          <p:spTgt spid="1741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1741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1741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1741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1000"/>
                                        <p:tgtEl>
                                          <p:spTgt spid="1741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1741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1741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1741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1000"/>
                                        <p:tgtEl>
                                          <p:spTgt spid="1741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1000"/>
                                        <p:tgtEl>
                                          <p:spTgt spid="1741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1000"/>
                                        <p:tgtEl>
                                          <p:spTgt spid="1741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1000"/>
                                        <p:tgtEl>
                                          <p:spTgt spid="1741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1000"/>
                                        <p:tgtEl>
                                          <p:spTgt spid="1741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1000"/>
                                        <p:tgtEl>
                                          <p:spTgt spid="1741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1000"/>
                                        <p:tgtEl>
                                          <p:spTgt spid="1741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6" dur="1000"/>
                                        <p:tgtEl>
                                          <p:spTgt spid="1741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9" dur="1000"/>
                                        <p:tgtEl>
                                          <p:spTgt spid="1741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1000"/>
                                        <p:tgtEl>
                                          <p:spTgt spid="1741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1000"/>
                                        <p:tgtEl>
                                          <p:spTgt spid="1741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1000"/>
                                        <p:tgtEl>
                                          <p:spTgt spid="1741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1000"/>
                                        <p:tgtEl>
                                          <p:spTgt spid="1741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5" dur="2000"/>
                                        <p:tgtEl>
                                          <p:spTgt spid="1741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8" dur="1000"/>
                                        <p:tgtEl>
                                          <p:spTgt spid="1741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1" dur="1000"/>
                                        <p:tgtEl>
                                          <p:spTgt spid="1741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4" dur="1000"/>
                                        <p:tgtEl>
                                          <p:spTgt spid="1741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7" dur="1000"/>
                                        <p:tgtEl>
                                          <p:spTgt spid="1741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0" dur="1000"/>
                                        <p:tgtEl>
                                          <p:spTgt spid="1741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93" dur="500"/>
                                        <p:tgtEl>
                                          <p:spTgt spid="1741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96" dur="500"/>
                                        <p:tgtEl>
                                          <p:spTgt spid="1741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99" dur="500"/>
                                        <p:tgtEl>
                                          <p:spTgt spid="1741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2" dur="1000"/>
                                        <p:tgtEl>
                                          <p:spTgt spid="1741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5" dur="1000"/>
                                        <p:tgtEl>
                                          <p:spTgt spid="1741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8" dur="1000"/>
                                        <p:tgtEl>
                                          <p:spTgt spid="1741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1" dur="1000"/>
                                        <p:tgtEl>
                                          <p:spTgt spid="1741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4" dur="1000"/>
                                        <p:tgtEl>
                                          <p:spTgt spid="1741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16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8" dur="1000"/>
                                        <p:tgtEl>
                                          <p:spTgt spid="1741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1" dur="1000"/>
                                        <p:tgtEl>
                                          <p:spTgt spid="1741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4" dur="1000"/>
                                        <p:tgtEl>
                                          <p:spTgt spid="1741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7" dur="1000"/>
                                        <p:tgtEl>
                                          <p:spTgt spid="1741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0" dur="1000"/>
                                        <p:tgtEl>
                                          <p:spTgt spid="1741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3" dur="1000"/>
                                        <p:tgtEl>
                                          <p:spTgt spid="1741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6" dur="500"/>
                                        <p:tgtEl>
                                          <p:spTgt spid="1741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9" dur="500"/>
                                        <p:tgtEl>
                                          <p:spTgt spid="1741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42" dur="500"/>
                                        <p:tgtEl>
                                          <p:spTgt spid="1741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45" dur="500"/>
                                        <p:tgtEl>
                                          <p:spTgt spid="1741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48" dur="500"/>
                                        <p:tgtEl>
                                          <p:spTgt spid="1741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1" dur="1000"/>
                                        <p:tgtEl>
                                          <p:spTgt spid="1741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4" dur="1000"/>
                                        <p:tgtEl>
                                          <p:spTgt spid="1741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7" dur="1000"/>
                                        <p:tgtEl>
                                          <p:spTgt spid="1741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0" dur="1000"/>
                                        <p:tgtEl>
                                          <p:spTgt spid="1741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3" dur="1000"/>
                                        <p:tgtEl>
                                          <p:spTgt spid="1741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6" dur="1000"/>
                                        <p:tgtEl>
                                          <p:spTgt spid="1741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5000"/>
                            </p:stCondLst>
                            <p:childTnLst>
                              <p:par>
                                <p:cTn id="16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830" grpId="0" animBg="1"/>
      <p:bldP spid="1741834" grpId="0" animBg="1"/>
      <p:bldP spid="1741836" grpId="0" animBg="1"/>
      <p:bldP spid="1741836" grpId="1" animBg="1"/>
      <p:bldP spid="1741837" grpId="0" animBg="1"/>
      <p:bldP spid="1741838" grpId="0" animBg="1"/>
      <p:bldP spid="1741839" grpId="0" animBg="1"/>
      <p:bldP spid="1741840" grpId="0" animBg="1"/>
      <p:bldP spid="1741841" grpId="0" animBg="1"/>
      <p:bldP spid="1741842" grpId="0" animBg="1"/>
      <p:bldP spid="1741843" grpId="0" animBg="1"/>
      <p:bldP spid="1741844" grpId="0" animBg="1"/>
      <p:bldP spid="1741845" grpId="0" animBg="1"/>
      <p:bldP spid="1741850" grpId="0" animBg="1"/>
      <p:bldP spid="1741851" grpId="0" animBg="1"/>
      <p:bldP spid="1741852" grpId="0" animBg="1"/>
      <p:bldP spid="1741853" grpId="0" animBg="1"/>
      <p:bldP spid="1741854" grpId="0" animBg="1"/>
      <p:bldP spid="1741855" grpId="0" animBg="1"/>
      <p:bldP spid="1741856" grpId="0" animBg="1"/>
      <p:bldP spid="1741857" grpId="0" animBg="1"/>
      <p:bldP spid="1741858" grpId="0" animBg="1"/>
      <p:bldP spid="1741859" grpId="0" animBg="1"/>
      <p:bldP spid="1741860" grpId="0" animBg="1"/>
      <p:bldP spid="1741861" grpId="0" animBg="1"/>
      <p:bldP spid="1741862" grpId="0" animBg="1"/>
      <p:bldP spid="1741863" grpId="0" animBg="1"/>
      <p:bldP spid="1741864" grpId="0" animBg="1"/>
      <p:bldP spid="1741865" grpId="0" animBg="1"/>
      <p:bldP spid="1741866" grpId="0" animBg="1"/>
      <p:bldP spid="1741867" grpId="0" animBg="1"/>
      <p:bldP spid="1741868" grpId="0" animBg="1"/>
      <p:bldP spid="1741869" grpId="0" animBg="1"/>
      <p:bldP spid="1741870" grpId="0" animBg="1"/>
      <p:bldP spid="1741871" grpId="0" animBg="1"/>
      <p:bldP spid="1741872" grpId="0" animBg="1"/>
      <p:bldP spid="1741873" grpId="0" animBg="1"/>
      <p:bldP spid="1741874" grpId="0" animBg="1"/>
      <p:bldP spid="1741875" grpId="0" animBg="1"/>
      <p:bldP spid="1741876" grpId="0" animBg="1"/>
      <p:bldP spid="1741877" grpId="0" animBg="1"/>
      <p:bldP spid="1741878" grpId="0" animBg="1"/>
      <p:bldP spid="1741879" grpId="0" animBg="1"/>
      <p:bldP spid="1741880" grpId="0" animBg="1"/>
      <p:bldP spid="1741881" grpId="0" animBg="1"/>
      <p:bldP spid="1741882" grpId="0" animBg="1"/>
      <p:bldP spid="1741883" grpId="0" animBg="1"/>
      <p:bldP spid="1741884" grpId="0" animBg="1"/>
      <p:bldP spid="1741885" grpId="0" animBg="1"/>
      <p:bldP spid="1741886" grpId="0" animBg="1"/>
      <p:bldP spid="1741887" grpId="0" animBg="1"/>
      <p:bldP spid="1741888" grpId="0" animBg="1"/>
      <p:bldP spid="1741889" grpId="0" animBg="1"/>
      <p:bldP spid="67" grpId="0" animBg="1"/>
    </p:bld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620713"/>
            <a:ext cx="7920037" cy="6072187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</p:pic>
      <p:sp>
        <p:nvSpPr>
          <p:cNvPr id="1742851" name="Rectangle 3"/>
          <p:cNvSpPr>
            <a:spLocks noChangeArrowheads="1"/>
          </p:cNvSpPr>
          <p:nvPr/>
        </p:nvSpPr>
        <p:spPr bwMode="auto">
          <a:xfrm>
            <a:off x="2195513" y="1125538"/>
            <a:ext cx="3168650" cy="863600"/>
          </a:xfrm>
          <a:prstGeom prst="rect">
            <a:avLst/>
          </a:prstGeom>
          <a:solidFill>
            <a:srgbClr val="80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下游地區</a:t>
            </a: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自然湧出</a:t>
            </a: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、</a:t>
            </a:r>
          </a:p>
          <a:p>
            <a:pPr algn="ctr">
              <a:defRPr/>
            </a:pP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設</a:t>
            </a: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抽水井</a:t>
            </a:r>
          </a:p>
        </p:txBody>
      </p:sp>
      <p:sp>
        <p:nvSpPr>
          <p:cNvPr id="1742852" name="AutoShape 4"/>
          <p:cNvSpPr>
            <a:spLocks noChangeArrowheads="1"/>
          </p:cNvSpPr>
          <p:nvPr/>
        </p:nvSpPr>
        <p:spPr bwMode="auto">
          <a:xfrm>
            <a:off x="5292725" y="4221163"/>
            <a:ext cx="2159000" cy="576262"/>
          </a:xfrm>
          <a:prstGeom prst="wedgeRoundRectCallout">
            <a:avLst>
              <a:gd name="adj1" fmla="val -56102"/>
              <a:gd name="adj2" fmla="val -162949"/>
              <a:gd name="adj3" fmla="val 16667"/>
            </a:avLst>
          </a:prstGeom>
          <a:solidFill>
            <a:srgbClr val="0000FF"/>
          </a:solidFill>
          <a:ln w="9525">
            <a:solidFill>
              <a:schemeClr val="accent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含水層</a:t>
            </a:r>
          </a:p>
        </p:txBody>
      </p:sp>
      <p:sp>
        <p:nvSpPr>
          <p:cNvPr id="1742853" name="Line 5"/>
          <p:cNvSpPr>
            <a:spLocks noChangeShapeType="1"/>
          </p:cNvSpPr>
          <p:nvPr/>
        </p:nvSpPr>
        <p:spPr bwMode="auto">
          <a:xfrm flipH="1">
            <a:off x="6588125" y="2636838"/>
            <a:ext cx="288925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54" name="Line 6"/>
          <p:cNvSpPr>
            <a:spLocks noChangeShapeType="1"/>
          </p:cNvSpPr>
          <p:nvPr/>
        </p:nvSpPr>
        <p:spPr bwMode="auto">
          <a:xfrm flipH="1">
            <a:off x="6804025" y="2636838"/>
            <a:ext cx="288925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55" name="Line 7"/>
          <p:cNvSpPr>
            <a:spLocks noChangeShapeType="1"/>
          </p:cNvSpPr>
          <p:nvPr/>
        </p:nvSpPr>
        <p:spPr bwMode="auto">
          <a:xfrm flipH="1">
            <a:off x="7092950" y="2565400"/>
            <a:ext cx="288925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56" name="Line 8"/>
          <p:cNvSpPr>
            <a:spLocks noChangeShapeType="1"/>
          </p:cNvSpPr>
          <p:nvPr/>
        </p:nvSpPr>
        <p:spPr bwMode="auto">
          <a:xfrm flipH="1">
            <a:off x="7451725" y="2492375"/>
            <a:ext cx="288925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57" name="Line 9"/>
          <p:cNvSpPr>
            <a:spLocks noChangeShapeType="1"/>
          </p:cNvSpPr>
          <p:nvPr/>
        </p:nvSpPr>
        <p:spPr bwMode="auto">
          <a:xfrm flipH="1">
            <a:off x="6084888" y="2852738"/>
            <a:ext cx="431800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58" name="Line 10"/>
          <p:cNvSpPr>
            <a:spLocks noChangeShapeType="1"/>
          </p:cNvSpPr>
          <p:nvPr/>
        </p:nvSpPr>
        <p:spPr bwMode="auto">
          <a:xfrm flipH="1">
            <a:off x="5867400" y="2852738"/>
            <a:ext cx="433388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59" name="Line 11"/>
          <p:cNvSpPr>
            <a:spLocks noChangeShapeType="1"/>
          </p:cNvSpPr>
          <p:nvPr/>
        </p:nvSpPr>
        <p:spPr bwMode="auto">
          <a:xfrm flipH="1">
            <a:off x="5364163" y="3213100"/>
            <a:ext cx="504825" cy="287338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0" name="Line 12"/>
          <p:cNvSpPr>
            <a:spLocks noChangeShapeType="1"/>
          </p:cNvSpPr>
          <p:nvPr/>
        </p:nvSpPr>
        <p:spPr bwMode="auto">
          <a:xfrm flipH="1">
            <a:off x="4787900" y="3500438"/>
            <a:ext cx="504825" cy="360362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1" name="Line 13"/>
          <p:cNvSpPr>
            <a:spLocks noChangeShapeType="1"/>
          </p:cNvSpPr>
          <p:nvPr/>
        </p:nvSpPr>
        <p:spPr bwMode="auto">
          <a:xfrm flipH="1">
            <a:off x="4572000" y="3500438"/>
            <a:ext cx="504825" cy="287337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2" name="Line 14"/>
          <p:cNvSpPr>
            <a:spLocks noChangeShapeType="1"/>
          </p:cNvSpPr>
          <p:nvPr/>
        </p:nvSpPr>
        <p:spPr bwMode="auto">
          <a:xfrm flipH="1">
            <a:off x="4572000" y="3860800"/>
            <a:ext cx="287338" cy="360363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3" name="Line 15"/>
          <p:cNvSpPr>
            <a:spLocks noChangeShapeType="1"/>
          </p:cNvSpPr>
          <p:nvPr/>
        </p:nvSpPr>
        <p:spPr bwMode="auto">
          <a:xfrm flipH="1">
            <a:off x="4356100" y="3789363"/>
            <a:ext cx="287338" cy="360362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4" name="Line 16"/>
          <p:cNvSpPr>
            <a:spLocks noChangeShapeType="1"/>
          </p:cNvSpPr>
          <p:nvPr/>
        </p:nvSpPr>
        <p:spPr bwMode="auto">
          <a:xfrm flipH="1">
            <a:off x="4067175" y="3933825"/>
            <a:ext cx="287338" cy="360363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5" name="Line 17"/>
          <p:cNvSpPr>
            <a:spLocks noChangeShapeType="1"/>
          </p:cNvSpPr>
          <p:nvPr/>
        </p:nvSpPr>
        <p:spPr bwMode="auto">
          <a:xfrm flipH="1">
            <a:off x="4211638" y="4221163"/>
            <a:ext cx="287337" cy="360362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6" name="Line 18"/>
          <p:cNvSpPr>
            <a:spLocks noChangeShapeType="1"/>
          </p:cNvSpPr>
          <p:nvPr/>
        </p:nvSpPr>
        <p:spPr bwMode="auto">
          <a:xfrm flipH="1" flipV="1">
            <a:off x="4513263" y="3284538"/>
            <a:ext cx="0" cy="50482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7" name="Line 19"/>
          <p:cNvSpPr>
            <a:spLocks noChangeShapeType="1"/>
          </p:cNvSpPr>
          <p:nvPr/>
        </p:nvSpPr>
        <p:spPr bwMode="auto">
          <a:xfrm flipH="1" flipV="1">
            <a:off x="4284663" y="3500438"/>
            <a:ext cx="0" cy="433387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8" name="Line 20"/>
          <p:cNvSpPr>
            <a:spLocks noChangeShapeType="1"/>
          </p:cNvSpPr>
          <p:nvPr/>
        </p:nvSpPr>
        <p:spPr bwMode="auto">
          <a:xfrm flipH="1" flipV="1">
            <a:off x="4067175" y="3716338"/>
            <a:ext cx="0" cy="433387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69" name="Line 21"/>
          <p:cNvSpPr>
            <a:spLocks noChangeShapeType="1"/>
          </p:cNvSpPr>
          <p:nvPr/>
        </p:nvSpPr>
        <p:spPr bwMode="auto">
          <a:xfrm flipH="1" flipV="1">
            <a:off x="4500563" y="2708275"/>
            <a:ext cx="0" cy="506413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70" name="Line 22"/>
          <p:cNvSpPr>
            <a:spLocks noChangeShapeType="1"/>
          </p:cNvSpPr>
          <p:nvPr/>
        </p:nvSpPr>
        <p:spPr bwMode="auto">
          <a:xfrm flipH="1" flipV="1">
            <a:off x="4284663" y="2781300"/>
            <a:ext cx="0" cy="576263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71" name="Line 23"/>
          <p:cNvSpPr>
            <a:spLocks noChangeShapeType="1"/>
          </p:cNvSpPr>
          <p:nvPr/>
        </p:nvSpPr>
        <p:spPr bwMode="auto">
          <a:xfrm flipH="1" flipV="1">
            <a:off x="4067175" y="2924175"/>
            <a:ext cx="0" cy="650875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72" name="Line 24"/>
          <p:cNvSpPr>
            <a:spLocks noChangeShapeType="1"/>
          </p:cNvSpPr>
          <p:nvPr/>
        </p:nvSpPr>
        <p:spPr bwMode="auto">
          <a:xfrm flipH="1">
            <a:off x="3851275" y="2708275"/>
            <a:ext cx="576263" cy="21590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73" name="Line 25"/>
          <p:cNvSpPr>
            <a:spLocks noChangeShapeType="1"/>
          </p:cNvSpPr>
          <p:nvPr/>
        </p:nvSpPr>
        <p:spPr bwMode="auto">
          <a:xfrm flipH="1">
            <a:off x="3203575" y="2924175"/>
            <a:ext cx="576263" cy="21590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74" name="Rectangle 26"/>
          <p:cNvSpPr>
            <a:spLocks noChangeArrowheads="1"/>
          </p:cNvSpPr>
          <p:nvPr/>
        </p:nvSpPr>
        <p:spPr bwMode="auto">
          <a:xfrm>
            <a:off x="1908175" y="5373688"/>
            <a:ext cx="5688013" cy="1150937"/>
          </a:xfrm>
          <a:prstGeom prst="rect">
            <a:avLst/>
          </a:prstGeom>
          <a:solidFill>
            <a:srgbClr val="800000"/>
          </a:solidFill>
          <a:ln w="9525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每天可</a:t>
            </a:r>
            <a:r>
              <a:rPr lang="zh-TW" altLang="en-US" sz="36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利用抽水井</a:t>
            </a:r>
            <a:endParaRPr lang="zh-TW" altLang="en-US" sz="3600" b="1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標楷體" pitchFamily="65" charset="-120"/>
              <a:ea typeface="標楷體" pitchFamily="65" charset="-120"/>
            </a:endParaRPr>
          </a:p>
          <a:p>
            <a:pPr algn="ctr">
              <a:defRPr/>
            </a:pPr>
            <a:r>
              <a:rPr lang="zh-TW" altLang="en-US" sz="36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供應至少</a:t>
            </a:r>
            <a:r>
              <a:rPr lang="en-US" altLang="zh-TW" sz="36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sz="36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萬公噸自來水</a:t>
            </a:r>
          </a:p>
        </p:txBody>
      </p:sp>
      <p:sp>
        <p:nvSpPr>
          <p:cNvPr id="115739" name="Rectangle 27"/>
          <p:cNvSpPr>
            <a:spLocks noChangeArrowheads="1"/>
          </p:cNvSpPr>
          <p:nvPr/>
        </p:nvSpPr>
        <p:spPr bwMode="auto">
          <a:xfrm>
            <a:off x="5508625" y="1281113"/>
            <a:ext cx="1439863" cy="720725"/>
          </a:xfrm>
          <a:prstGeom prst="rect">
            <a:avLst/>
          </a:prstGeom>
          <a:solidFill>
            <a:schemeClr val="tx2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15740" name="Rectangle 28"/>
          <p:cNvSpPr>
            <a:spLocks noChangeArrowheads="1"/>
          </p:cNvSpPr>
          <p:nvPr/>
        </p:nvSpPr>
        <p:spPr bwMode="auto">
          <a:xfrm>
            <a:off x="6156325" y="392113"/>
            <a:ext cx="2808288" cy="576262"/>
          </a:xfrm>
          <a:prstGeom prst="rect">
            <a:avLst/>
          </a:prstGeom>
          <a:solidFill>
            <a:srgbClr val="CC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latin typeface="Verdana" pitchFamily="34" charset="0"/>
                <a:ea typeface="標楷體" pitchFamily="65" charset="-120"/>
              </a:rPr>
              <a:t>自林邊溪分洪引水</a:t>
            </a:r>
          </a:p>
        </p:txBody>
      </p:sp>
      <p:sp>
        <p:nvSpPr>
          <p:cNvPr id="1742877" name="Line 29"/>
          <p:cNvSpPr>
            <a:spLocks noChangeShapeType="1"/>
          </p:cNvSpPr>
          <p:nvPr/>
        </p:nvSpPr>
        <p:spPr bwMode="auto">
          <a:xfrm>
            <a:off x="1116013" y="2060575"/>
            <a:ext cx="7559675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42878" name="Rectangle 30"/>
          <p:cNvSpPr>
            <a:spLocks noChangeArrowheads="1"/>
          </p:cNvSpPr>
          <p:nvPr/>
        </p:nvSpPr>
        <p:spPr bwMode="auto">
          <a:xfrm>
            <a:off x="1403350" y="260350"/>
            <a:ext cx="4464050" cy="476250"/>
          </a:xfrm>
          <a:prstGeom prst="rect">
            <a:avLst/>
          </a:prstGeom>
          <a:gradFill rotWithShape="1">
            <a:gsLst>
              <a:gs pos="0">
                <a:srgbClr val="FF0000">
                  <a:alpha val="50999"/>
                </a:srgbClr>
              </a:gs>
              <a:gs pos="100000">
                <a:srgbClr val="FF0000">
                  <a:gamma/>
                  <a:shade val="59608"/>
                  <a:invGamma/>
                  <a:alpha val="84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24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提供下游鹽化地區自來水示意圖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742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742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742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742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742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742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1742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1742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742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1742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1742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1742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1742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8" presetClass="entr" presetSubtype="9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8" dur="500"/>
                                        <p:tgtEl>
                                          <p:spTgt spid="1742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1742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4" dur="500"/>
                                        <p:tgtEl>
                                          <p:spTgt spid="1742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7" dur="500"/>
                                        <p:tgtEl>
                                          <p:spTgt spid="1742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0" dur="500"/>
                                        <p:tgtEl>
                                          <p:spTgt spid="1742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3" dur="500"/>
                                        <p:tgtEl>
                                          <p:spTgt spid="1742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6" dur="500"/>
                                        <p:tgtEl>
                                          <p:spTgt spid="1742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0" dur="500"/>
                                        <p:tgtEl>
                                          <p:spTgt spid="1742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4" dur="500"/>
                                        <p:tgtEl>
                                          <p:spTgt spid="1742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853" grpId="0" animBg="1"/>
      <p:bldP spid="1742854" grpId="0" animBg="1"/>
      <p:bldP spid="1742855" grpId="0" animBg="1"/>
      <p:bldP spid="1742856" grpId="0" animBg="1"/>
      <p:bldP spid="1742857" grpId="0" animBg="1"/>
      <p:bldP spid="1742858" grpId="0" animBg="1"/>
      <p:bldP spid="1742859" grpId="0" animBg="1"/>
      <p:bldP spid="1742860" grpId="0" animBg="1"/>
      <p:bldP spid="1742861" grpId="0" animBg="1"/>
      <p:bldP spid="1742862" grpId="0" animBg="1"/>
      <p:bldP spid="1742863" grpId="0" animBg="1"/>
      <p:bldP spid="1742864" grpId="0" animBg="1"/>
      <p:bldP spid="1742865" grpId="0" animBg="1"/>
      <p:bldP spid="1742866" grpId="0" animBg="1"/>
      <p:bldP spid="1742867" grpId="0" animBg="1"/>
      <p:bldP spid="1742868" grpId="0" animBg="1"/>
      <p:bldP spid="1742869" grpId="0" animBg="1"/>
      <p:bldP spid="1742870" grpId="0" animBg="1"/>
      <p:bldP spid="1742871" grpId="0" animBg="1"/>
      <p:bldP spid="1742872" grpId="0" animBg="1"/>
      <p:bldP spid="1742873" grpId="0" animBg="1"/>
      <p:bldP spid="1742877" grpId="0" animBg="1"/>
    </p:bld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3874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71438" y="1700213"/>
            <a:ext cx="8964612" cy="3167062"/>
          </a:xfrm>
          <a:gradFill rotWithShape="1">
            <a:gsLst>
              <a:gs pos="0">
                <a:srgbClr val="003300">
                  <a:alpha val="87000"/>
                </a:srgbClr>
              </a:gs>
              <a:gs pos="100000">
                <a:srgbClr val="003300">
                  <a:gamma/>
                  <a:tint val="93333"/>
                  <a:invGamma/>
                  <a:alpha val="89999"/>
                </a:srgbClr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本計劃在</a:t>
            </a:r>
            <a:r>
              <a:rPr lang="en-US" altLang="zh-TW" smtClean="0">
                <a:solidFill>
                  <a:schemeClr val="tx1"/>
                </a:solidFill>
              </a:rPr>
              <a:t>97</a:t>
            </a:r>
            <a:r>
              <a:rPr lang="zh-TW" altLang="en-US" smtClean="0">
                <a:solidFill>
                  <a:schemeClr val="tx1"/>
                </a:solidFill>
              </a:rPr>
              <a:t>年</a:t>
            </a:r>
            <a:r>
              <a:rPr lang="en-US" altLang="zh-TW" smtClean="0">
                <a:solidFill>
                  <a:schemeClr val="tx1"/>
                </a:solidFill>
              </a:rPr>
              <a:t>5</a:t>
            </a:r>
            <a:r>
              <a:rPr lang="zh-TW" altLang="en-US" smtClean="0">
                <a:solidFill>
                  <a:schemeClr val="tx1"/>
                </a:solidFill>
              </a:rPr>
              <a:t>月</a:t>
            </a:r>
            <a:r>
              <a:rPr lang="en-US" altLang="zh-TW" smtClean="0">
                <a:solidFill>
                  <a:schemeClr val="tx1"/>
                </a:solidFill>
              </a:rPr>
              <a:t>6</a:t>
            </a:r>
            <a:r>
              <a:rPr lang="zh-TW" altLang="en-US" smtClean="0">
                <a:solidFill>
                  <a:schemeClr val="tx1"/>
                </a:solidFill>
              </a:rPr>
              <a:t>日已獲行政院核定補助，總經費土地款及工程費合計</a:t>
            </a:r>
            <a:r>
              <a:rPr lang="en-US" altLang="zh-TW" smtClean="0">
                <a:solidFill>
                  <a:schemeClr val="tx1"/>
                </a:solidFill>
              </a:rPr>
              <a:t>18.9</a:t>
            </a:r>
            <a:r>
              <a:rPr lang="zh-TW" altLang="en-US" smtClean="0">
                <a:solidFill>
                  <a:schemeClr val="tx1"/>
                </a:solidFill>
              </a:rPr>
              <a:t>億元，中央補助核定補助經費</a:t>
            </a:r>
            <a:r>
              <a:rPr lang="en-US" altLang="zh-TW" smtClean="0">
                <a:solidFill>
                  <a:schemeClr val="tx1"/>
                </a:solidFill>
              </a:rPr>
              <a:t>6.1</a:t>
            </a:r>
            <a:r>
              <a:rPr lang="zh-TW" altLang="en-US" smtClean="0">
                <a:solidFill>
                  <a:schemeClr val="tx1"/>
                </a:solidFill>
              </a:rPr>
              <a:t>億元，其中包含土地款</a:t>
            </a:r>
            <a:r>
              <a:rPr lang="en-US" altLang="zh-TW" smtClean="0">
                <a:solidFill>
                  <a:schemeClr val="tx1"/>
                </a:solidFill>
              </a:rPr>
              <a:t>2.6</a:t>
            </a:r>
            <a:r>
              <a:rPr lang="zh-TW" altLang="en-US" smtClean="0">
                <a:solidFill>
                  <a:schemeClr val="tx1"/>
                </a:solidFill>
              </a:rPr>
              <a:t>億元及前期工程費</a:t>
            </a:r>
            <a:r>
              <a:rPr lang="en-US" altLang="zh-TW" smtClean="0">
                <a:solidFill>
                  <a:schemeClr val="tx1"/>
                </a:solidFill>
              </a:rPr>
              <a:t>3.5</a:t>
            </a:r>
            <a:r>
              <a:rPr lang="zh-TW" altLang="en-US" smtClean="0">
                <a:solidFill>
                  <a:schemeClr val="tx1"/>
                </a:solidFill>
              </a:rPr>
              <a:t>億元；剩餘的工程款</a:t>
            </a:r>
            <a:r>
              <a:rPr lang="en-US" altLang="zh-TW" smtClean="0">
                <a:solidFill>
                  <a:schemeClr val="tx1"/>
                </a:solidFill>
              </a:rPr>
              <a:t>12.8</a:t>
            </a:r>
            <a:r>
              <a:rPr lang="zh-TW" altLang="en-US" smtClean="0">
                <a:solidFill>
                  <a:schemeClr val="tx1"/>
                </a:solidFill>
              </a:rPr>
              <a:t>億元由人工湖開挖的土石變償投資工程建設經費。整個計劃重要啟動是土地取得才能推動本案，</a:t>
            </a:r>
          </a:p>
        </p:txBody>
      </p:sp>
      <p:sp>
        <p:nvSpPr>
          <p:cNvPr id="1743875" name="AutoShape 3"/>
          <p:cNvSpPr>
            <a:spLocks noChangeArrowheads="1"/>
          </p:cNvSpPr>
          <p:nvPr/>
        </p:nvSpPr>
        <p:spPr bwMode="auto">
          <a:xfrm>
            <a:off x="323850" y="0"/>
            <a:ext cx="8496300" cy="1519238"/>
          </a:xfrm>
          <a:prstGeom prst="star32">
            <a:avLst>
              <a:gd name="adj" fmla="val 4127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48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標楷體" pitchFamily="65" charset="-120"/>
              </a:rPr>
              <a:t>強烈的呼籲</a:t>
            </a:r>
            <a:r>
              <a:rPr lang="zh-TW" altLang="en-US" sz="48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行政院支持</a:t>
            </a:r>
          </a:p>
        </p:txBody>
      </p:sp>
      <p:sp>
        <p:nvSpPr>
          <p:cNvPr id="1743876" name="Rectangle 4"/>
          <p:cNvSpPr>
            <a:spLocks noChangeArrowheads="1"/>
          </p:cNvSpPr>
          <p:nvPr/>
        </p:nvSpPr>
        <p:spPr bwMode="auto">
          <a:xfrm>
            <a:off x="468313" y="5084763"/>
            <a:ext cx="8281987" cy="1554162"/>
          </a:xfrm>
          <a:prstGeom prst="rect">
            <a:avLst/>
          </a:prstGeom>
          <a:gradFill rotWithShape="1">
            <a:gsLst>
              <a:gs pos="0">
                <a:srgbClr val="000066">
                  <a:alpha val="67000"/>
                </a:srgbClr>
              </a:gs>
              <a:gs pos="100000">
                <a:srgbClr val="00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但經濟部於</a:t>
            </a:r>
            <a:r>
              <a:rPr lang="en-US" altLang="zh-TW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97</a:t>
            </a: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年</a:t>
            </a:r>
            <a:r>
              <a:rPr lang="en-US" altLang="zh-TW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5</a:t>
            </a: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月</a:t>
            </a:r>
            <a:r>
              <a:rPr lang="en-US" altLang="zh-TW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23</a:t>
            </a: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日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（馬上之後）</a:t>
            </a: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函示不同意土地款補助讓本案無法推動執行，</a:t>
            </a:r>
          </a:p>
          <a:p>
            <a:pPr algn="ctr">
              <a:defRPr/>
            </a:pPr>
            <a:r>
              <a:rPr lang="zh-TW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推翻行政院原核定的內容。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3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3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3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3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3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743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3875" grpId="0" animBg="1"/>
      <p:bldP spid="1743876" grpId="0" animBg="1"/>
    </p:bld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標題 1"/>
          <p:cNvSpPr>
            <a:spLocks noGrp="1"/>
          </p:cNvSpPr>
          <p:nvPr>
            <p:ph type="title" idx="4294967295"/>
          </p:nvPr>
        </p:nvSpPr>
        <p:spPr>
          <a:xfrm>
            <a:off x="539750" y="188913"/>
            <a:ext cx="8229600" cy="782637"/>
          </a:xfrm>
        </p:spPr>
        <p:txBody>
          <a:bodyPr/>
          <a:lstStyle/>
          <a:p>
            <a:pPr eaLnBrk="1" hangingPunct="1"/>
            <a:r>
              <a:rPr lang="en-US" altLang="zh-TW" dirty="0" smtClean="0"/>
              <a:t>2009</a:t>
            </a:r>
            <a:r>
              <a:rPr lang="zh-TW" altLang="en-US" dirty="0" smtClean="0"/>
              <a:t>年莫拉克颱風</a:t>
            </a:r>
          </a:p>
        </p:txBody>
      </p:sp>
      <p:pic>
        <p:nvPicPr>
          <p:cNvPr id="17411" name="內容版面配置區 6" descr="2009morakot-satellite-Animation-asia-s1p.gif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435600" y="981075"/>
            <a:ext cx="3675063" cy="3951288"/>
          </a:xfrm>
        </p:spPr>
      </p:pic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179388" y="5805488"/>
            <a:ext cx="349408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zh-TW" altLang="en-US" sz="2000">
                <a:ea typeface="標楷體" pitchFamily="65" charset="-120"/>
              </a:rPr>
              <a:t>引自成功大學蔡長泰教授</a:t>
            </a:r>
          </a:p>
        </p:txBody>
      </p:sp>
      <p:pic>
        <p:nvPicPr>
          <p:cNvPr id="17413" name="內容版面配置區 6" descr="2009-0806-0809.g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3402013"/>
            <a:ext cx="3106738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內容版面配置區 5" descr="2009morakot-satellite-Animation-asia-s1q.gif"/>
          <p:cNvPicPr>
            <a:picLocks noGrp="1" noChangeAspect="1"/>
          </p:cNvPicPr>
          <p:nvPr>
            <p:ph sz="half" idx="4294967295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07950" y="981075"/>
            <a:ext cx="3608388" cy="387985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0350"/>
            <a:ext cx="5473700" cy="326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6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5888" y="101600"/>
            <a:ext cx="8315325" cy="339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0" y="4508500"/>
            <a:ext cx="3228975" cy="831850"/>
          </a:xfrm>
          <a:prstGeom prst="rect">
            <a:avLst/>
          </a:prstGeom>
          <a:solidFill>
            <a:srgbClr val="00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TW" altLang="en-US" sz="2400">
                <a:latin typeface="全真古印體" pitchFamily="49" charset="-120"/>
                <a:ea typeface="全真古印體" pitchFamily="49" charset="-120"/>
              </a:rPr>
              <a:t>知本溫泉的金帥飯店 </a:t>
            </a:r>
          </a:p>
          <a:p>
            <a:pPr algn="ctr"/>
            <a:r>
              <a:rPr lang="zh-TW" altLang="en-US" sz="2400">
                <a:latin typeface="全真古印體" pitchFamily="49" charset="-120"/>
                <a:ea typeface="全真古印體" pitchFamily="49" charset="-120"/>
              </a:rPr>
              <a:t>倒塌 </a:t>
            </a:r>
          </a:p>
        </p:txBody>
      </p:sp>
      <p:pic>
        <p:nvPicPr>
          <p:cNvPr id="7" name="金帥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3048000" y="3429000"/>
            <a:ext cx="6096000" cy="3429000"/>
          </a:xfrm>
          <a:prstGeom prst="rect">
            <a:avLst/>
          </a:prstGeom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3424238"/>
            <a:ext cx="5867400" cy="3433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21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134"/>
            <a:ext cx="4932363" cy="324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255963"/>
            <a:ext cx="6877050" cy="360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luty\Desktop\IMG_20141016_12511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76672"/>
            <a:ext cx="4211960" cy="3158970"/>
          </a:xfrm>
          <a:prstGeom prst="rect">
            <a:avLst/>
          </a:prstGeom>
          <a:noFill/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3" y="3430588"/>
            <a:ext cx="4643437" cy="342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投影片編號版面配置區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BFE4A6-1FCC-45CF-BB29-442D6914D9CD}" type="slidenum">
              <a:rPr lang="en-US" altLang="zh-TW"/>
              <a:pPr/>
              <a:t>127</a:t>
            </a:fld>
            <a:endParaRPr lang="en-US" altLang="zh-TW"/>
          </a:p>
        </p:txBody>
      </p:sp>
      <p:sp>
        <p:nvSpPr>
          <p:cNvPr id="1512450" name="Rectangle 2"/>
          <p:cNvSpPr>
            <a:spLocks noChangeArrowheads="1"/>
          </p:cNvSpPr>
          <p:nvPr/>
        </p:nvSpPr>
        <p:spPr bwMode="gray">
          <a:xfrm>
            <a:off x="512763" y="581025"/>
            <a:ext cx="4121150" cy="585788"/>
          </a:xfrm>
          <a:prstGeom prst="rect">
            <a:avLst/>
          </a:prstGeom>
          <a:gradFill rotWithShape="1">
            <a:gsLst>
              <a:gs pos="0">
                <a:srgbClr val="FF66CC"/>
              </a:gs>
              <a:gs pos="100000">
                <a:srgbClr val="FFCCFF"/>
              </a:gs>
            </a:gsLst>
            <a:lin ang="0" scaled="1"/>
          </a:gradFill>
          <a:ln w="12700" algn="ctr">
            <a:solidFill>
              <a:schemeClr val="bg1"/>
            </a:solidFill>
            <a:miter lim="800000"/>
            <a:headEnd/>
            <a:tailEnd/>
          </a:ln>
          <a:effectLst>
            <a:outerShdw dist="99190" dir="2388334" algn="ctr" rotWithShape="0">
              <a:srgbClr val="333333">
                <a:alpha val="50000"/>
              </a:srgbClr>
            </a:outerShdw>
          </a:effectLst>
        </p:spPr>
        <p:txBody>
          <a:bodyPr wrap="none" anchor="ctr"/>
          <a:lstStyle/>
          <a:p>
            <a:r>
              <a:rPr lang="zh-TW" altLang="en-US" sz="2800" b="1" u="none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堤防設施多處受損</a:t>
            </a:r>
          </a:p>
        </p:txBody>
      </p:sp>
      <p:sp>
        <p:nvSpPr>
          <p:cNvPr id="1512451" name="Rectangle 3"/>
          <p:cNvSpPr>
            <a:spLocks noChangeArrowheads="1"/>
          </p:cNvSpPr>
          <p:nvPr/>
        </p:nvSpPr>
        <p:spPr bwMode="auto">
          <a:xfrm>
            <a:off x="671513" y="1216025"/>
            <a:ext cx="7827962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/>
          <a:lstStyle/>
          <a:p>
            <a:pPr marL="268288" indent="-268288" algn="l" eaLnBrk="0" hangingPunct="0">
              <a:lnSpc>
                <a:spcPct val="120000"/>
              </a:lnSpc>
              <a:spcBef>
                <a:spcPct val="15000"/>
              </a:spcBef>
              <a:buClr>
                <a:srgbClr val="FF3399"/>
              </a:buClr>
              <a:buFont typeface="Wingdings" pitchFamily="2" charset="2"/>
              <a:buChar char="Ø"/>
            </a:pPr>
            <a:r>
              <a:rPr lang="zh-TW" altLang="en-US" sz="2800" b="1" u="none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中央管河川、海堤及區排計</a:t>
            </a:r>
            <a:r>
              <a:rPr lang="zh-TW" altLang="en-US" sz="2800" b="1" u="none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有 </a:t>
            </a:r>
            <a:r>
              <a:rPr lang="en-US" altLang="zh-TW" sz="2800" b="1" u="none" dirty="0">
                <a:solidFill>
                  <a:srgbClr val="FFFF00"/>
                </a:solidFill>
              </a:rPr>
              <a:t>125.6</a:t>
            </a:r>
            <a:r>
              <a:rPr lang="zh-TW" altLang="en-US" sz="2800" b="1" u="none" dirty="0">
                <a:solidFill>
                  <a:srgbClr val="FFFF00"/>
                </a:solidFill>
              </a:rPr>
              <a:t>公里受損毀</a:t>
            </a:r>
            <a:r>
              <a:rPr lang="zh-TW" altLang="en-US" sz="2800" b="1" u="none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地方管河川及區排計有 </a:t>
            </a:r>
            <a:r>
              <a:rPr lang="en-US" altLang="zh-TW" sz="2800" b="1" u="none" dirty="0">
                <a:solidFill>
                  <a:srgbClr val="FFFF00"/>
                </a:solidFill>
              </a:rPr>
              <a:t>119.5</a:t>
            </a:r>
            <a:r>
              <a:rPr lang="zh-TW" altLang="en-US" sz="2800" b="1" u="none" dirty="0">
                <a:solidFill>
                  <a:srgbClr val="FFFF00"/>
                </a:solidFill>
              </a:rPr>
              <a:t>公里損毀</a:t>
            </a:r>
            <a:r>
              <a:rPr lang="zh-TW" altLang="en-US" sz="2800" b="1" u="none" dirty="0">
                <a:solidFill>
                  <a:srgbClr val="0000FF"/>
                </a:solidFill>
              </a:rPr>
              <a:t>。</a:t>
            </a:r>
          </a:p>
        </p:txBody>
      </p:sp>
      <p:pic>
        <p:nvPicPr>
          <p:cNvPr id="1512452" name="Picture 11"/>
          <p:cNvPicPr>
            <a:picLocks noChangeAspect="1" noChangeArrowheads="1"/>
          </p:cNvPicPr>
          <p:nvPr/>
        </p:nvPicPr>
        <p:blipFill>
          <a:blip r:embed="rId2" cstate="print"/>
          <a:srcRect l="17235" t="38716" r="34460" b="8102"/>
          <a:stretch>
            <a:fillRect/>
          </a:stretch>
        </p:blipFill>
        <p:spPr bwMode="auto">
          <a:xfrm>
            <a:off x="185738" y="2446338"/>
            <a:ext cx="3251200" cy="4254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12453" name="圖片 6" descr="屏東縣災害地點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34088" y="2425700"/>
            <a:ext cx="2947987" cy="396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12454" name="圖片 3" descr="佳冬鄉塭豐村塭子國小2淹水深度最深時約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38525" y="4638675"/>
            <a:ext cx="2752725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12455" name="圖片 5" descr="加冬鄉大同-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05188" y="2709863"/>
            <a:ext cx="2747962" cy="183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文字方塊 3"/>
          <p:cNvSpPr txBox="1"/>
          <p:nvPr/>
        </p:nvSpPr>
        <p:spPr>
          <a:xfrm>
            <a:off x="3319463" y="2433638"/>
            <a:ext cx="5686425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l"/>
            <a:r>
              <a:rPr lang="zh-TW" altLang="en-US" b="0" u="none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林邊溪潰堤屏東縣佳冬鄉</a:t>
            </a:r>
            <a:r>
              <a:rPr lang="zh-TW" altLang="zh-TW" b="0" u="none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塭豐村</a:t>
            </a:r>
            <a:r>
              <a:rPr lang="zh-TW" altLang="en-US" b="0" u="none">
                <a:solidFill>
                  <a:srgbClr val="000000"/>
                </a:solidFill>
                <a:latin typeface="Times New Roman" pitchFamily="18" charset="0"/>
                <a:ea typeface="標楷體" pitchFamily="65" charset="-120"/>
              </a:rPr>
              <a:t>全村淹水</a:t>
            </a:r>
          </a:p>
        </p:txBody>
      </p:sp>
      <p:pic>
        <p:nvPicPr>
          <p:cNvPr id="10" name="Picture 2" descr="Microsoft PowerPoint - 水利防災簡介_頁面_017"/>
          <p:cNvPicPr>
            <a:picLocks noChangeAspect="1" noChangeArrowheads="1"/>
          </p:cNvPicPr>
          <p:nvPr/>
        </p:nvPicPr>
        <p:blipFill>
          <a:blip r:embed="rId6" cstate="print"/>
          <a:srcRect l="48646" t="42368" r="14996" b="24287"/>
          <a:stretch>
            <a:fillRect/>
          </a:stretch>
        </p:blipFill>
        <p:spPr bwMode="auto">
          <a:xfrm>
            <a:off x="3838040" y="2924944"/>
            <a:ext cx="5305960" cy="3439048"/>
          </a:xfrm>
          <a:prstGeom prst="rect">
            <a:avLst/>
          </a:prstGeom>
          <a:noFill/>
        </p:spPr>
      </p:pic>
      <p:pic>
        <p:nvPicPr>
          <p:cNvPr id="11" name="Picture 3" descr="C:\Users\luty\Desktop\IMG_20141016_12465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3284984"/>
            <a:ext cx="4091946" cy="306896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2866" name="Picture 2"/>
          <p:cNvPicPr>
            <a:picLocks noChangeAspect="1" noChangeArrowheads="1"/>
          </p:cNvPicPr>
          <p:nvPr/>
        </p:nvPicPr>
        <p:blipFill>
          <a:blip r:embed="rId2" cstate="print"/>
          <a:srcRect l="15755" t="29004" r="14018" b="11157"/>
          <a:stretch>
            <a:fillRect/>
          </a:stretch>
        </p:blipFill>
        <p:spPr bwMode="auto">
          <a:xfrm>
            <a:off x="0" y="1508125"/>
            <a:ext cx="8964613" cy="477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32867" name="Rectangle 3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229600" cy="1008063"/>
          </a:xfrm>
        </p:spPr>
        <p:txBody>
          <a:bodyPr/>
          <a:lstStyle/>
          <a:p>
            <a:r>
              <a:rPr lang="zh-TW" altLang="en-US"/>
              <a:t>因應氣候變遷全球行動</a:t>
            </a:r>
          </a:p>
        </p:txBody>
      </p:sp>
      <p:sp>
        <p:nvSpPr>
          <p:cNvPr id="932868" name="Oval 4"/>
          <p:cNvSpPr>
            <a:spLocks noChangeArrowheads="1"/>
          </p:cNvSpPr>
          <p:nvPr/>
        </p:nvSpPr>
        <p:spPr bwMode="auto">
          <a:xfrm>
            <a:off x="1258888" y="4581525"/>
            <a:ext cx="2233612" cy="1152525"/>
          </a:xfrm>
          <a:prstGeom prst="ellipse">
            <a:avLst/>
          </a:prstGeom>
          <a:noFill/>
          <a:ln w="57150">
            <a:solidFill>
              <a:srgbClr val="CC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932869" name="Oval 5"/>
          <p:cNvSpPr>
            <a:spLocks noChangeArrowheads="1"/>
          </p:cNvSpPr>
          <p:nvPr/>
        </p:nvSpPr>
        <p:spPr bwMode="auto">
          <a:xfrm>
            <a:off x="5292725" y="2276475"/>
            <a:ext cx="2374900" cy="1152525"/>
          </a:xfrm>
          <a:prstGeom prst="ellipse">
            <a:avLst/>
          </a:prstGeom>
          <a:noFill/>
          <a:ln w="57150">
            <a:solidFill>
              <a:srgbClr val="CC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32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32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32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32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2868" grpId="0" animBg="1"/>
      <p:bldP spid="932869" grpId="0" animBg="1"/>
    </p:bld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R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047" y="1629494"/>
            <a:ext cx="8353425" cy="4895850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</p:pic>
      <p:pic>
        <p:nvPicPr>
          <p:cNvPr id="3174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1459" y="2493094"/>
            <a:ext cx="1204913" cy="449263"/>
          </a:xfrm>
          <a:prstGeom prst="rect">
            <a:avLst/>
          </a:prstGeom>
          <a:solidFill>
            <a:srgbClr val="CC00CC"/>
          </a:solidFill>
          <a:ln w="9525" algn="ctr">
            <a:noFill/>
            <a:miter lim="800000"/>
            <a:headEnd/>
            <a:tailEnd/>
          </a:ln>
        </p:spPr>
      </p:pic>
      <p:pic>
        <p:nvPicPr>
          <p:cNvPr id="3175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547" y="4725119"/>
            <a:ext cx="1592262" cy="444500"/>
          </a:xfrm>
          <a:prstGeom prst="rect">
            <a:avLst/>
          </a:prstGeom>
          <a:solidFill>
            <a:srgbClr val="FFCCCC"/>
          </a:solidFill>
          <a:ln w="9525" algn="ctr">
            <a:noFill/>
            <a:miter lim="800000"/>
            <a:headEnd/>
            <a:tailEnd/>
          </a:ln>
        </p:spPr>
      </p:pic>
      <p:pic>
        <p:nvPicPr>
          <p:cNvPr id="3175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2947" y="3213819"/>
            <a:ext cx="2044700" cy="444500"/>
          </a:xfrm>
          <a:prstGeom prst="rect">
            <a:avLst/>
          </a:prstGeom>
          <a:solidFill>
            <a:srgbClr val="FFCCFF"/>
          </a:solidFill>
          <a:ln w="9525" algn="ctr">
            <a:noFill/>
            <a:miter lim="800000"/>
            <a:headEnd/>
            <a:tailEnd/>
          </a:ln>
        </p:spPr>
      </p:pic>
      <p:pic>
        <p:nvPicPr>
          <p:cNvPr id="3175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972" y="1700932"/>
            <a:ext cx="1266825" cy="450850"/>
          </a:xfrm>
          <a:prstGeom prst="rect">
            <a:avLst/>
          </a:prstGeom>
          <a:solidFill>
            <a:srgbClr val="FFCCFF"/>
          </a:solidFill>
          <a:ln w="9525" algn="ctr">
            <a:noFill/>
            <a:miter lim="800000"/>
            <a:headEnd/>
            <a:tailEnd/>
          </a:ln>
        </p:spPr>
      </p:pic>
      <p:pic>
        <p:nvPicPr>
          <p:cNvPr id="31753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2947" y="5374407"/>
            <a:ext cx="1384300" cy="411162"/>
          </a:xfrm>
          <a:prstGeom prst="rect">
            <a:avLst/>
          </a:prstGeom>
          <a:solidFill>
            <a:srgbClr val="FFCCFF"/>
          </a:solidFill>
          <a:ln w="9525" algn="ctr">
            <a:noFill/>
            <a:miter lim="800000"/>
            <a:headEnd/>
            <a:tailEnd/>
          </a:ln>
        </p:spPr>
      </p:pic>
      <p:sp>
        <p:nvSpPr>
          <p:cNvPr id="31754" name="Text Box 43"/>
          <p:cNvSpPr txBox="1">
            <a:spLocks noChangeArrowheads="1"/>
          </p:cNvSpPr>
          <p:nvPr/>
        </p:nvSpPr>
        <p:spPr bwMode="auto">
          <a:xfrm>
            <a:off x="5291459" y="3501157"/>
            <a:ext cx="1657350" cy="517525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7800" indent="-177800"/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興建防洪水庫、蓄滯洪池</a:t>
            </a:r>
          </a:p>
        </p:txBody>
      </p:sp>
      <p:sp>
        <p:nvSpPr>
          <p:cNvPr id="31755" name="Text Box 43"/>
          <p:cNvSpPr txBox="1">
            <a:spLocks noChangeArrowheads="1"/>
          </p:cNvSpPr>
          <p:nvPr/>
        </p:nvSpPr>
        <p:spPr bwMode="auto">
          <a:xfrm>
            <a:off x="5291459" y="2924894"/>
            <a:ext cx="10731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促進滲透</a:t>
            </a:r>
          </a:p>
        </p:txBody>
      </p:sp>
      <p:sp>
        <p:nvSpPr>
          <p:cNvPr id="31756" name="Text Box 43"/>
          <p:cNvSpPr txBox="1">
            <a:spLocks noChangeArrowheads="1"/>
          </p:cNvSpPr>
          <p:nvPr/>
        </p:nvSpPr>
        <p:spPr bwMode="auto">
          <a:xfrm>
            <a:off x="5291459" y="3213819"/>
            <a:ext cx="14287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推動雨水貯留</a:t>
            </a:r>
          </a:p>
        </p:txBody>
      </p:sp>
      <p:sp>
        <p:nvSpPr>
          <p:cNvPr id="31757" name="Text Box 43"/>
          <p:cNvSpPr txBox="1">
            <a:spLocks noChangeArrowheads="1"/>
          </p:cNvSpPr>
          <p:nvPr/>
        </p:nvSpPr>
        <p:spPr bwMode="auto">
          <a:xfrm>
            <a:off x="6370959" y="5387107"/>
            <a:ext cx="14287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推動雨水貯留</a:t>
            </a:r>
          </a:p>
        </p:txBody>
      </p:sp>
      <p:sp>
        <p:nvSpPr>
          <p:cNvPr id="31758" name="Text Box 43"/>
          <p:cNvSpPr txBox="1">
            <a:spLocks noChangeArrowheads="1"/>
          </p:cNvSpPr>
          <p:nvPr/>
        </p:nvSpPr>
        <p:spPr bwMode="auto">
          <a:xfrm>
            <a:off x="6370959" y="5676032"/>
            <a:ext cx="14287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加強排水系統</a:t>
            </a:r>
          </a:p>
        </p:txBody>
      </p:sp>
      <p:sp>
        <p:nvSpPr>
          <p:cNvPr id="31759" name="Text Box 43"/>
          <p:cNvSpPr txBox="1">
            <a:spLocks noChangeArrowheads="1"/>
          </p:cNvSpPr>
          <p:nvPr/>
        </p:nvSpPr>
        <p:spPr bwMode="auto">
          <a:xfrm>
            <a:off x="6370959" y="5099769"/>
            <a:ext cx="10731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促進滲透</a:t>
            </a:r>
          </a:p>
        </p:txBody>
      </p:sp>
      <p:sp>
        <p:nvSpPr>
          <p:cNvPr id="31760" name="Text Box 43"/>
          <p:cNvSpPr txBox="1">
            <a:spLocks noChangeArrowheads="1"/>
          </p:cNvSpPr>
          <p:nvPr/>
        </p:nvSpPr>
        <p:spPr bwMode="auto">
          <a:xfrm>
            <a:off x="682947" y="3932957"/>
            <a:ext cx="10731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河川疏濬</a:t>
            </a:r>
          </a:p>
        </p:txBody>
      </p:sp>
      <p:sp>
        <p:nvSpPr>
          <p:cNvPr id="31761" name="Text Box 43"/>
          <p:cNvSpPr txBox="1">
            <a:spLocks noChangeArrowheads="1"/>
          </p:cNvSpPr>
          <p:nvPr/>
        </p:nvSpPr>
        <p:spPr bwMode="auto">
          <a:xfrm>
            <a:off x="682947" y="4221882"/>
            <a:ext cx="1800225" cy="517525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7800" indent="-177800"/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興建分洪道、疏洪道、洪水平原</a:t>
            </a:r>
          </a:p>
        </p:txBody>
      </p:sp>
      <p:sp>
        <p:nvSpPr>
          <p:cNvPr id="31762" name="Text Box 43"/>
          <p:cNvSpPr txBox="1">
            <a:spLocks noChangeArrowheads="1"/>
          </p:cNvSpPr>
          <p:nvPr/>
        </p:nvSpPr>
        <p:spPr bwMode="auto">
          <a:xfrm>
            <a:off x="682947" y="3645619"/>
            <a:ext cx="10731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河道拓寬</a:t>
            </a:r>
          </a:p>
        </p:txBody>
      </p:sp>
      <p:sp>
        <p:nvSpPr>
          <p:cNvPr id="31763" name="Text Box 43"/>
          <p:cNvSpPr txBox="1">
            <a:spLocks noChangeArrowheads="1"/>
          </p:cNvSpPr>
          <p:nvPr/>
        </p:nvSpPr>
        <p:spPr bwMode="auto">
          <a:xfrm>
            <a:off x="755972" y="6022107"/>
            <a:ext cx="10731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加固海堤</a:t>
            </a:r>
          </a:p>
        </p:txBody>
      </p:sp>
      <p:sp>
        <p:nvSpPr>
          <p:cNvPr id="31764" name="Text Box 43"/>
          <p:cNvSpPr txBox="1">
            <a:spLocks noChangeArrowheads="1"/>
          </p:cNvSpPr>
          <p:nvPr/>
        </p:nvSpPr>
        <p:spPr bwMode="auto">
          <a:xfrm>
            <a:off x="755972" y="5734769"/>
            <a:ext cx="10731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路基加高</a:t>
            </a:r>
          </a:p>
        </p:txBody>
      </p:sp>
      <p:sp>
        <p:nvSpPr>
          <p:cNvPr id="50" name="Rectangle 21"/>
          <p:cNvSpPr>
            <a:spLocks noChangeArrowheads="1"/>
          </p:cNvSpPr>
          <p:nvPr/>
        </p:nvSpPr>
        <p:spPr bwMode="auto">
          <a:xfrm>
            <a:off x="2772097" y="2175594"/>
            <a:ext cx="1819275" cy="346075"/>
          </a:xfrm>
          <a:prstGeom prst="rect">
            <a:avLst/>
          </a:prstGeom>
          <a:solidFill>
            <a:srgbClr val="CC00CC">
              <a:alpha val="50195"/>
            </a:srgbClr>
          </a:solidFill>
          <a:ln w="9525" algn="ctr">
            <a:solidFill>
              <a:schemeClr val="bg1"/>
            </a:solidFill>
            <a:miter lim="800000"/>
            <a:headEnd/>
            <a:tailEnd/>
          </a:ln>
          <a:effectLst>
            <a:prstShdw prst="shdw17" dist="17961" dir="2700000">
              <a:srgbClr val="999999"/>
            </a:prstShdw>
          </a:effectLst>
        </p:spPr>
        <p:txBody>
          <a:bodyPr wrap="none" anchor="ctr">
            <a:spAutoFit/>
          </a:bodyPr>
          <a:lstStyle/>
          <a:p>
            <a:pPr algn="ctr"/>
            <a:r>
              <a:rPr lang="zh-TW" altLang="en-US" sz="1600" b="1">
                <a:solidFill>
                  <a:srgbClr val="FFFFCC"/>
                </a:solidFill>
                <a:latin typeface="標楷體" pitchFamily="65" charset="-120"/>
              </a:rPr>
              <a:t>既有設施有效活用</a:t>
            </a:r>
          </a:p>
        </p:txBody>
      </p:sp>
      <p:sp>
        <p:nvSpPr>
          <p:cNvPr id="31766" name="Text Box 43"/>
          <p:cNvSpPr txBox="1">
            <a:spLocks noChangeArrowheads="1"/>
          </p:cNvSpPr>
          <p:nvPr/>
        </p:nvSpPr>
        <p:spPr bwMode="auto">
          <a:xfrm>
            <a:off x="2772097" y="2566119"/>
            <a:ext cx="10731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水庫加高</a:t>
            </a:r>
          </a:p>
        </p:txBody>
      </p:sp>
      <p:sp>
        <p:nvSpPr>
          <p:cNvPr id="31767" name="Text Box 43"/>
          <p:cNvSpPr txBox="1">
            <a:spLocks noChangeArrowheads="1"/>
          </p:cNvSpPr>
          <p:nvPr/>
        </p:nvSpPr>
        <p:spPr bwMode="auto">
          <a:xfrm>
            <a:off x="2772097" y="2853457"/>
            <a:ext cx="17843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提升既有堤防效果</a:t>
            </a:r>
          </a:p>
        </p:txBody>
      </p:sp>
      <p:sp>
        <p:nvSpPr>
          <p:cNvPr id="53" name="Rectangle 24"/>
          <p:cNvSpPr>
            <a:spLocks noChangeArrowheads="1"/>
          </p:cNvSpPr>
          <p:nvPr/>
        </p:nvSpPr>
        <p:spPr bwMode="auto">
          <a:xfrm>
            <a:off x="3203897" y="3790082"/>
            <a:ext cx="1412875" cy="346075"/>
          </a:xfrm>
          <a:prstGeom prst="rect">
            <a:avLst/>
          </a:prstGeom>
          <a:solidFill>
            <a:srgbClr val="CC00CC">
              <a:alpha val="50195"/>
            </a:srgbClr>
          </a:solidFill>
          <a:ln w="9525" algn="ctr">
            <a:solidFill>
              <a:schemeClr val="bg1"/>
            </a:solidFill>
            <a:miter lim="800000"/>
            <a:headEnd/>
            <a:tailEnd/>
          </a:ln>
          <a:effectLst>
            <a:prstShdw prst="shdw17" dist="17961" dir="2700000">
              <a:srgbClr val="999999"/>
            </a:prstShdw>
          </a:effectLst>
        </p:spPr>
        <p:txBody>
          <a:bodyPr wrap="none" anchor="ctr">
            <a:spAutoFit/>
          </a:bodyPr>
          <a:lstStyle/>
          <a:p>
            <a:pPr algn="ctr"/>
            <a:r>
              <a:rPr lang="zh-TW" altLang="en-US" sz="1600" b="1">
                <a:solidFill>
                  <a:srgbClr val="FFFFCC"/>
                </a:solidFill>
                <a:latin typeface="標楷體" pitchFamily="65" charset="-120"/>
              </a:rPr>
              <a:t>洪水調適策略</a:t>
            </a:r>
          </a:p>
        </p:txBody>
      </p:sp>
      <p:sp>
        <p:nvSpPr>
          <p:cNvPr id="31769" name="Text Box 43"/>
          <p:cNvSpPr txBox="1">
            <a:spLocks noChangeArrowheads="1"/>
          </p:cNvSpPr>
          <p:nvPr/>
        </p:nvSpPr>
        <p:spPr bwMode="auto">
          <a:xfrm>
            <a:off x="3203897" y="4437782"/>
            <a:ext cx="17843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 dirty="0">
                <a:solidFill>
                  <a:srgbClr val="FFFFCC"/>
                </a:solidFill>
              </a:rPr>
              <a:t>◤</a:t>
            </a:r>
            <a:r>
              <a:rPr lang="zh-TW" altLang="en-US" sz="1400" b="1" dirty="0">
                <a:solidFill>
                  <a:srgbClr val="FFFFCC"/>
                </a:solidFill>
              </a:rPr>
              <a:t>研發耐洪耐旱作物</a:t>
            </a:r>
          </a:p>
        </p:txBody>
      </p:sp>
      <p:sp>
        <p:nvSpPr>
          <p:cNvPr id="31770" name="Text Box 43"/>
          <p:cNvSpPr txBox="1">
            <a:spLocks noChangeArrowheads="1"/>
          </p:cNvSpPr>
          <p:nvPr/>
        </p:nvSpPr>
        <p:spPr bwMode="auto">
          <a:xfrm>
            <a:off x="3203897" y="4726707"/>
            <a:ext cx="17843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強化土地利用管制</a:t>
            </a:r>
          </a:p>
        </p:txBody>
      </p:sp>
      <p:sp>
        <p:nvSpPr>
          <p:cNvPr id="31771" name="Text Box 43"/>
          <p:cNvSpPr txBox="1">
            <a:spLocks noChangeArrowheads="1"/>
          </p:cNvSpPr>
          <p:nvPr/>
        </p:nvSpPr>
        <p:spPr bwMode="auto">
          <a:xfrm>
            <a:off x="3203897" y="4150444"/>
            <a:ext cx="14287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推動耐洪建築</a:t>
            </a:r>
          </a:p>
        </p:txBody>
      </p:sp>
      <p:sp>
        <p:nvSpPr>
          <p:cNvPr id="31772" name="Text Box 43"/>
          <p:cNvSpPr txBox="1">
            <a:spLocks noChangeArrowheads="1"/>
          </p:cNvSpPr>
          <p:nvPr/>
        </p:nvSpPr>
        <p:spPr bwMode="auto">
          <a:xfrm>
            <a:off x="7091684" y="2637557"/>
            <a:ext cx="16573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7800" indent="-177800"/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建立防救災機制</a:t>
            </a:r>
          </a:p>
        </p:txBody>
      </p:sp>
      <p:sp>
        <p:nvSpPr>
          <p:cNvPr id="31773" name="Text Box 43"/>
          <p:cNvSpPr txBox="1">
            <a:spLocks noChangeArrowheads="1"/>
          </p:cNvSpPr>
          <p:nvPr/>
        </p:nvSpPr>
        <p:spPr bwMode="auto">
          <a:xfrm>
            <a:off x="7091684" y="2061294"/>
            <a:ext cx="16065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強化預警報系統</a:t>
            </a:r>
          </a:p>
        </p:txBody>
      </p:sp>
      <p:sp>
        <p:nvSpPr>
          <p:cNvPr id="31774" name="Text Box 43"/>
          <p:cNvSpPr txBox="1">
            <a:spLocks noChangeArrowheads="1"/>
          </p:cNvSpPr>
          <p:nvPr/>
        </p:nvSpPr>
        <p:spPr bwMode="auto">
          <a:xfrm>
            <a:off x="7091684" y="2350219"/>
            <a:ext cx="14287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加強防汛整備</a:t>
            </a:r>
          </a:p>
        </p:txBody>
      </p:sp>
      <p:sp>
        <p:nvSpPr>
          <p:cNvPr id="60" name="Rectangle 33"/>
          <p:cNvSpPr>
            <a:spLocks noChangeArrowheads="1"/>
          </p:cNvSpPr>
          <p:nvPr/>
        </p:nvSpPr>
        <p:spPr bwMode="auto">
          <a:xfrm>
            <a:off x="7091684" y="1700932"/>
            <a:ext cx="1412875" cy="346075"/>
          </a:xfrm>
          <a:prstGeom prst="rect">
            <a:avLst/>
          </a:prstGeom>
          <a:solidFill>
            <a:srgbClr val="CC00CC">
              <a:alpha val="50195"/>
            </a:srgbClr>
          </a:solidFill>
          <a:ln w="9525" algn="ctr">
            <a:solidFill>
              <a:schemeClr val="bg1"/>
            </a:solidFill>
            <a:miter lim="800000"/>
            <a:headEnd/>
            <a:tailEnd/>
          </a:ln>
          <a:effectLst>
            <a:prstShdw prst="shdw17" dist="17961" dir="2700000">
              <a:srgbClr val="999999"/>
            </a:prstShdw>
          </a:effectLst>
        </p:spPr>
        <p:txBody>
          <a:bodyPr wrap="none" anchor="ctr">
            <a:spAutoFit/>
          </a:bodyPr>
          <a:lstStyle/>
          <a:p>
            <a:pPr algn="ctr"/>
            <a:r>
              <a:rPr lang="zh-TW" altLang="en-US" sz="1600" b="1">
                <a:solidFill>
                  <a:srgbClr val="FFFFCC"/>
                </a:solidFill>
                <a:latin typeface="標楷體" pitchFamily="65" charset="-120"/>
              </a:rPr>
              <a:t>緊急應變體系</a:t>
            </a:r>
          </a:p>
        </p:txBody>
      </p:sp>
      <p:sp>
        <p:nvSpPr>
          <p:cNvPr id="32" name="Text Box 43"/>
          <p:cNvSpPr txBox="1">
            <a:spLocks noChangeArrowheads="1"/>
          </p:cNvSpPr>
          <p:nvPr/>
        </p:nvSpPr>
        <p:spPr bwMode="auto">
          <a:xfrm>
            <a:off x="770259" y="2121619"/>
            <a:ext cx="1250950" cy="304800"/>
          </a:xfrm>
          <a:prstGeom prst="rect">
            <a:avLst/>
          </a:prstGeom>
          <a:solidFill>
            <a:schemeClr val="accent2">
              <a:alpha val="7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rgbClr val="FFFFCC"/>
                </a:solidFill>
              </a:rPr>
              <a:t>◤</a:t>
            </a:r>
            <a:r>
              <a:rPr lang="zh-TW" altLang="en-US" sz="1400" b="1">
                <a:solidFill>
                  <a:srgbClr val="FFFFCC"/>
                </a:solidFill>
              </a:rPr>
              <a:t>涵養及保育</a:t>
            </a:r>
          </a:p>
        </p:txBody>
      </p:sp>
      <p:sp>
        <p:nvSpPr>
          <p:cNvPr id="31" name="矩形 30"/>
          <p:cNvSpPr/>
          <p:nvPr/>
        </p:nvSpPr>
        <p:spPr bwMode="auto">
          <a:xfrm>
            <a:off x="0" y="764704"/>
            <a:ext cx="9144000" cy="720080"/>
          </a:xfrm>
          <a:prstGeom prst="rect">
            <a:avLst/>
          </a:prstGeom>
          <a:solidFill>
            <a:srgbClr val="008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kumimoji="1" lang="zh-TW" altLang="en-US" sz="3200" b="1" i="0" u="none" strike="noStrike" cap="none" normalizeH="0" baseline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這場災難後我們更積極</a:t>
            </a:r>
            <a:r>
              <a:rPr lang="en-US" altLang="zh-TW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『</a:t>
            </a:r>
            <a:r>
              <a:rPr kumimoji="1" lang="zh-TW" altLang="en-US" sz="3200" b="1" i="0" u="none" strike="noStrike" cap="none" normalizeH="0" baseline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危機變轉機</a:t>
            </a:r>
            <a:r>
              <a:rPr lang="en-US" altLang="zh-TW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』</a:t>
            </a:r>
            <a:r>
              <a:rPr kumimoji="1" lang="zh-TW" altLang="en-US" sz="3200" b="1" i="0" u="none" strike="noStrike" cap="none" normalizeH="0" baseline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的調適計畫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1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1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withGroup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1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1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withGroup">
                            <p:stCondLst>
                              <p:cond delay="4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1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1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1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withGroup">
                            <p:stCondLst>
                              <p:cond delay="5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1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1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withGroup">
                            <p:stCondLst>
                              <p:cond delay="60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1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1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1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withGroup">
                            <p:stCondLst>
                              <p:cond delay="700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1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1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1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4" grpId="0" animBg="1"/>
      <p:bldP spid="31755" grpId="0" animBg="1"/>
      <p:bldP spid="31756" grpId="0" animBg="1"/>
      <p:bldP spid="31757" grpId="0" animBg="1"/>
      <p:bldP spid="31758" grpId="0" animBg="1"/>
      <p:bldP spid="31759" grpId="0" animBg="1"/>
      <p:bldP spid="31760" grpId="0" animBg="1"/>
      <p:bldP spid="31761" grpId="0" animBg="1"/>
      <p:bldP spid="31762" grpId="0" animBg="1"/>
      <p:bldP spid="31763" grpId="0" animBg="1"/>
      <p:bldP spid="31764" grpId="0" animBg="1"/>
      <p:bldP spid="50" grpId="0" animBg="1"/>
      <p:bldP spid="31766" grpId="0" animBg="1"/>
      <p:bldP spid="31767" grpId="0" animBg="1"/>
      <p:bldP spid="53" grpId="0" animBg="1"/>
      <p:bldP spid="31769" grpId="0" animBg="1"/>
      <p:bldP spid="31770" grpId="0" animBg="1"/>
      <p:bldP spid="31771" grpId="0" animBg="1"/>
      <p:bldP spid="31772" grpId="0" animBg="1"/>
      <p:bldP spid="31773" grpId="0" animBg="1"/>
      <p:bldP spid="31774" grpId="0" animBg="1"/>
      <p:bldP spid="60" grpId="0" animBg="1"/>
      <p:bldP spid="32" grpId="0" animBg="1"/>
    </p:bld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 descr="98年全國治水會議─發言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68413"/>
            <a:ext cx="3343275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763" name="Picture 3" descr="98年全國治水會議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0" y="1916113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7764" name="Rectangle 4"/>
          <p:cNvSpPr>
            <a:spLocks noChangeArrowheads="1"/>
          </p:cNvSpPr>
          <p:nvPr/>
        </p:nvSpPr>
        <p:spPr bwMode="auto">
          <a:xfrm>
            <a:off x="1187450" y="333375"/>
            <a:ext cx="6481763" cy="650875"/>
          </a:xfrm>
          <a:prstGeom prst="rect">
            <a:avLst/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kumimoji="0" lang="en-US" altLang="zh-TW" sz="3600" b="1">
                <a:latin typeface="Arial" pitchFamily="34" charset="0"/>
              </a:rPr>
              <a:t>2009</a:t>
            </a:r>
            <a:r>
              <a:rPr kumimoji="0" lang="zh-TW" altLang="en-US" sz="3600" b="1">
                <a:latin typeface="Arial" pitchFamily="34" charset="0"/>
              </a:rPr>
              <a:t>年</a:t>
            </a:r>
            <a:r>
              <a:rPr kumimoji="0" lang="en-US" altLang="zh-TW" sz="3600" b="1">
                <a:latin typeface="Arial" pitchFamily="34" charset="0"/>
              </a:rPr>
              <a:t>10</a:t>
            </a:r>
            <a:r>
              <a:rPr kumimoji="0" lang="zh-TW" altLang="en-US" sz="3600" b="1">
                <a:latin typeface="Arial" pitchFamily="34" charset="0"/>
              </a:rPr>
              <a:t>月</a:t>
            </a:r>
            <a:r>
              <a:rPr kumimoji="0" lang="en-US" altLang="zh-TW" sz="3600" b="1">
                <a:latin typeface="Arial" pitchFamily="34" charset="0"/>
              </a:rPr>
              <a:t>11</a:t>
            </a:r>
            <a:r>
              <a:rPr kumimoji="0" lang="zh-TW" altLang="en-US" sz="3600" b="1">
                <a:latin typeface="Arial" pitchFamily="34" charset="0"/>
              </a:rPr>
              <a:t>日</a:t>
            </a:r>
            <a:r>
              <a:rPr lang="zh-TW" altLang="en-US" sz="3600" b="1">
                <a:latin typeface="Arial" pitchFamily="34" charset="0"/>
              </a:rPr>
              <a:t>全國治水會議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314" name="Picture 2"/>
          <p:cNvPicPr>
            <a:picLocks noChangeAspect="1" noChangeArrowheads="1"/>
          </p:cNvPicPr>
          <p:nvPr/>
        </p:nvPicPr>
        <p:blipFill>
          <a:blip r:embed="rId3" cstate="print">
            <a:lum bright="-24000" contrast="24000"/>
          </a:blip>
          <a:srcRect l="16592" t="12317" r="13527" b="325"/>
          <a:stretch>
            <a:fillRect/>
          </a:stretch>
        </p:blipFill>
        <p:spPr bwMode="auto">
          <a:xfrm>
            <a:off x="71438" y="260350"/>
            <a:ext cx="8964612" cy="6300788"/>
          </a:xfrm>
          <a:prstGeom prst="rect">
            <a:avLst/>
          </a:prstGeom>
          <a:noFill/>
          <a:ln w="38100">
            <a:solidFill>
              <a:srgbClr val="660066"/>
            </a:solidFill>
            <a:miter lim="800000"/>
            <a:headEnd/>
            <a:tailEnd/>
          </a:ln>
        </p:spPr>
      </p:pic>
      <p:sp>
        <p:nvSpPr>
          <p:cNvPr id="141315" name="Line 3"/>
          <p:cNvSpPr>
            <a:spLocks noChangeShapeType="1"/>
          </p:cNvSpPr>
          <p:nvPr/>
        </p:nvSpPr>
        <p:spPr bwMode="auto">
          <a:xfrm>
            <a:off x="7380288" y="3429000"/>
            <a:ext cx="647700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1316" name="Line 4"/>
          <p:cNvSpPr>
            <a:spLocks noChangeShapeType="1"/>
          </p:cNvSpPr>
          <p:nvPr/>
        </p:nvSpPr>
        <p:spPr bwMode="auto">
          <a:xfrm>
            <a:off x="1116013" y="3860800"/>
            <a:ext cx="6840537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1317" name="Line 5"/>
          <p:cNvSpPr>
            <a:spLocks noChangeShapeType="1"/>
          </p:cNvSpPr>
          <p:nvPr/>
        </p:nvSpPr>
        <p:spPr bwMode="auto">
          <a:xfrm>
            <a:off x="1116013" y="4221163"/>
            <a:ext cx="6840537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1318" name="Line 6"/>
          <p:cNvSpPr>
            <a:spLocks noChangeShapeType="1"/>
          </p:cNvSpPr>
          <p:nvPr/>
        </p:nvSpPr>
        <p:spPr bwMode="auto">
          <a:xfrm>
            <a:off x="1123950" y="4619625"/>
            <a:ext cx="6840538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1319" name="Line 7"/>
          <p:cNvSpPr>
            <a:spLocks noChangeShapeType="1"/>
          </p:cNvSpPr>
          <p:nvPr/>
        </p:nvSpPr>
        <p:spPr bwMode="auto">
          <a:xfrm>
            <a:off x="1187450" y="5013325"/>
            <a:ext cx="6840538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1320" name="Line 8"/>
          <p:cNvSpPr>
            <a:spLocks noChangeShapeType="1"/>
          </p:cNvSpPr>
          <p:nvPr/>
        </p:nvSpPr>
        <p:spPr bwMode="auto">
          <a:xfrm>
            <a:off x="1187450" y="5373688"/>
            <a:ext cx="6840538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1321" name="Line 9"/>
          <p:cNvSpPr>
            <a:spLocks noChangeShapeType="1"/>
          </p:cNvSpPr>
          <p:nvPr/>
        </p:nvSpPr>
        <p:spPr bwMode="auto">
          <a:xfrm>
            <a:off x="1162050" y="5780088"/>
            <a:ext cx="6840538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1322" name="Line 10"/>
          <p:cNvSpPr>
            <a:spLocks noChangeShapeType="1"/>
          </p:cNvSpPr>
          <p:nvPr/>
        </p:nvSpPr>
        <p:spPr bwMode="auto">
          <a:xfrm>
            <a:off x="1187450" y="6165850"/>
            <a:ext cx="6840538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1323" name="Line 11"/>
          <p:cNvSpPr>
            <a:spLocks noChangeShapeType="1"/>
          </p:cNvSpPr>
          <p:nvPr/>
        </p:nvSpPr>
        <p:spPr bwMode="auto">
          <a:xfrm>
            <a:off x="1144588" y="6524625"/>
            <a:ext cx="6840537" cy="0"/>
          </a:xfrm>
          <a:prstGeom prst="lin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pic>
        <p:nvPicPr>
          <p:cNvPr id="13" name="吳院長結論節錄.mpg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5580112" y="1196752"/>
            <a:ext cx="3031232" cy="2020821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19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C:\Users\luty\Desktop\邀卡內頁_03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9425" y="0"/>
            <a:ext cx="48545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0" y="188913"/>
            <a:ext cx="9144000" cy="2808287"/>
          </a:xfrm>
          <a:solidFill>
            <a:srgbClr val="99FF33">
              <a:alpha val="34117"/>
            </a:srgbClr>
          </a:solidFill>
        </p:spPr>
        <p:txBody>
          <a:bodyPr/>
          <a:lstStyle/>
          <a:p>
            <a:pPr eaLnBrk="1" hangingPunct="1"/>
            <a:r>
              <a:rPr lang="en-US" altLang="zh-TW" sz="4800" b="1" dirty="0" smtClean="0">
                <a:solidFill>
                  <a:srgbClr val="FF0000"/>
                </a:solidFill>
              </a:rPr>
              <a:t>2013</a:t>
            </a:r>
            <a:r>
              <a:rPr lang="zh-TW" altLang="en-US" sz="4800" b="1" dirty="0" smtClean="0">
                <a:solidFill>
                  <a:srgbClr val="FF0000"/>
                </a:solidFill>
              </a:rPr>
              <a:t>年</a:t>
            </a:r>
            <a:r>
              <a:rPr lang="en-US" altLang="zh-TW" sz="4800" b="1" dirty="0" smtClean="0">
                <a:solidFill>
                  <a:srgbClr val="FF0000"/>
                </a:solidFill>
              </a:rPr>
              <a:t>3</a:t>
            </a:r>
            <a:r>
              <a:rPr lang="zh-TW" altLang="en-US" sz="4800" b="1" dirty="0" smtClean="0">
                <a:solidFill>
                  <a:srgbClr val="FF0000"/>
                </a:solidFill>
              </a:rPr>
              <a:t>月</a:t>
            </a:r>
            <a:r>
              <a:rPr lang="en-US" altLang="zh-TW" sz="4800" b="1" dirty="0" smtClean="0">
                <a:solidFill>
                  <a:srgbClr val="FF0000"/>
                </a:solidFill>
              </a:rPr>
              <a:t>29</a:t>
            </a:r>
            <a:r>
              <a:rPr lang="zh-TW" altLang="en-US" sz="4800" b="1" dirty="0" smtClean="0">
                <a:solidFill>
                  <a:srgbClr val="FF0000"/>
                </a:solidFill>
              </a:rPr>
              <a:t>日</a:t>
            </a:r>
            <a:r>
              <a:rPr lang="en-US" altLang="zh-TW" sz="4800" b="1" dirty="0" smtClean="0">
                <a:solidFill>
                  <a:srgbClr val="FF0000"/>
                </a:solidFill>
              </a:rPr>
              <a:t/>
            </a:r>
            <a:br>
              <a:rPr lang="en-US" altLang="zh-TW" sz="4800" b="1" dirty="0" smtClean="0">
                <a:solidFill>
                  <a:srgbClr val="FF0000"/>
                </a:solidFill>
              </a:rPr>
            </a:br>
            <a:r>
              <a:rPr lang="zh-TW" altLang="en-US" sz="4800" b="1" dirty="0" smtClean="0">
                <a:solidFill>
                  <a:srgbClr val="FF0000"/>
                </a:solidFill>
              </a:rPr>
              <a:t>大潮州人工湖</a:t>
            </a:r>
            <a:r>
              <a:rPr lang="en-US" altLang="zh-TW" sz="4800" b="1" dirty="0" smtClean="0">
                <a:solidFill>
                  <a:srgbClr val="FF0000"/>
                </a:solidFill>
              </a:rPr>
              <a:t/>
            </a:r>
            <a:br>
              <a:rPr lang="en-US" altLang="zh-TW" sz="4800" b="1" dirty="0" smtClean="0">
                <a:solidFill>
                  <a:srgbClr val="FF0000"/>
                </a:solidFill>
              </a:rPr>
            </a:br>
            <a:r>
              <a:rPr lang="zh-TW" altLang="en-US" sz="4800" b="1" dirty="0" smtClean="0">
                <a:solidFill>
                  <a:srgbClr val="FF0000"/>
                </a:solidFill>
              </a:rPr>
              <a:t>正式動工</a:t>
            </a:r>
            <a:r>
              <a:rPr lang="en-US" altLang="zh-TW" sz="4800" b="1" dirty="0" smtClean="0">
                <a:solidFill>
                  <a:srgbClr val="FF0000"/>
                </a:solidFill>
              </a:rPr>
              <a:t>!.....</a:t>
            </a:r>
            <a:endParaRPr lang="zh-TW" altLang="en-US" sz="4800" b="1" dirty="0" smtClean="0">
              <a:solidFill>
                <a:srgbClr val="FF0000"/>
              </a:solidFill>
            </a:endParaRPr>
          </a:p>
        </p:txBody>
      </p:sp>
      <p:pic>
        <p:nvPicPr>
          <p:cNvPr id="34820" name="Picture 2" descr="C:\Users\luty\Desktop\魯台營簡介\IMAG132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3068638"/>
            <a:ext cx="4643437" cy="348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FF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/>
          <p:cNvPicPr>
            <a:picLocks noChangeAspect="1" noChangeArrowheads="1"/>
          </p:cNvPicPr>
          <p:nvPr/>
        </p:nvPicPr>
        <p:blipFill>
          <a:blip r:embed="rId2" cstate="print"/>
          <a:srcRect t="10941" b="8421"/>
          <a:stretch>
            <a:fillRect/>
          </a:stretch>
        </p:blipFill>
        <p:spPr bwMode="auto">
          <a:xfrm>
            <a:off x="0" y="1628800"/>
            <a:ext cx="914400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標題 2"/>
          <p:cNvSpPr>
            <a:spLocks noGrp="1"/>
          </p:cNvSpPr>
          <p:nvPr>
            <p:ph type="title"/>
          </p:nvPr>
        </p:nvSpPr>
        <p:spPr>
          <a:xfrm>
            <a:off x="914400" y="476672"/>
            <a:ext cx="7402016" cy="864096"/>
          </a:xfrm>
        </p:spPr>
        <p:txBody>
          <a:bodyPr/>
          <a:lstStyle/>
          <a:p>
            <a:r>
              <a:rPr lang="zh-TW" altLang="en-US" dirty="0" smtClean="0"/>
              <a:t>大潮州人工湖第一期工程</a:t>
            </a:r>
            <a:endParaRPr lang="zh-TW" altLang="en-US" dirty="0"/>
          </a:p>
        </p:txBody>
      </p:sp>
      <p:pic>
        <p:nvPicPr>
          <p:cNvPr id="4" name="Picture 4" descr="https://lh4.googleusercontent.com/-1HaPZKvvI9k/VDnDFdixOhI/AAAAAAAALMs/jHlxO87Ucoo/w1117-h403-no/IMG_20140726_150027.jpg"/>
          <p:cNvPicPr>
            <a:picLocks noChangeAspect="1" noChangeArrowheads="1"/>
          </p:cNvPicPr>
          <p:nvPr/>
        </p:nvPicPr>
        <p:blipFill>
          <a:blip r:embed="rId3" cstate="print"/>
          <a:srcRect l="7548" r="755" b="1677"/>
          <a:stretch>
            <a:fillRect/>
          </a:stretch>
        </p:blipFill>
        <p:spPr bwMode="auto">
          <a:xfrm>
            <a:off x="5076056" y="4437112"/>
            <a:ext cx="3816424" cy="147639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cxnSp>
        <p:nvCxnSpPr>
          <p:cNvPr id="6" name="直線單箭頭接點 5"/>
          <p:cNvCxnSpPr/>
          <p:nvPr/>
        </p:nvCxnSpPr>
        <p:spPr bwMode="auto">
          <a:xfrm>
            <a:off x="4932040" y="3356992"/>
            <a:ext cx="1584176" cy="1584176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9" name="手繪多邊形 8"/>
          <p:cNvSpPr/>
          <p:nvPr/>
        </p:nvSpPr>
        <p:spPr bwMode="auto">
          <a:xfrm>
            <a:off x="1926771" y="3100990"/>
            <a:ext cx="5519058" cy="981153"/>
          </a:xfrm>
          <a:custGeom>
            <a:avLst/>
            <a:gdLst>
              <a:gd name="connsiteX0" fmla="*/ 5519058 w 5519058"/>
              <a:gd name="connsiteY0" fmla="*/ 1439 h 981153"/>
              <a:gd name="connsiteX1" fmla="*/ 5437415 w 5519058"/>
              <a:gd name="connsiteY1" fmla="*/ 17767 h 981153"/>
              <a:gd name="connsiteX2" fmla="*/ 5421086 w 5519058"/>
              <a:gd name="connsiteY2" fmla="*/ 83081 h 981153"/>
              <a:gd name="connsiteX3" fmla="*/ 5372100 w 5519058"/>
              <a:gd name="connsiteY3" fmla="*/ 230039 h 981153"/>
              <a:gd name="connsiteX4" fmla="*/ 5355772 w 5519058"/>
              <a:gd name="connsiteY4" fmla="*/ 279024 h 981153"/>
              <a:gd name="connsiteX5" fmla="*/ 5306786 w 5519058"/>
              <a:gd name="connsiteY5" fmla="*/ 425981 h 981153"/>
              <a:gd name="connsiteX6" fmla="*/ 5290458 w 5519058"/>
              <a:gd name="connsiteY6" fmla="*/ 474967 h 981153"/>
              <a:gd name="connsiteX7" fmla="*/ 5257800 w 5519058"/>
              <a:gd name="connsiteY7" fmla="*/ 507624 h 981153"/>
              <a:gd name="connsiteX8" fmla="*/ 5225143 w 5519058"/>
              <a:gd name="connsiteY8" fmla="*/ 670910 h 981153"/>
              <a:gd name="connsiteX9" fmla="*/ 5192486 w 5519058"/>
              <a:gd name="connsiteY9" fmla="*/ 719896 h 981153"/>
              <a:gd name="connsiteX10" fmla="*/ 5143500 w 5519058"/>
              <a:gd name="connsiteY10" fmla="*/ 736224 h 981153"/>
              <a:gd name="connsiteX11" fmla="*/ 5094515 w 5519058"/>
              <a:gd name="connsiteY11" fmla="*/ 768881 h 981153"/>
              <a:gd name="connsiteX12" fmla="*/ 5061858 w 5519058"/>
              <a:gd name="connsiteY12" fmla="*/ 801539 h 981153"/>
              <a:gd name="connsiteX13" fmla="*/ 4931229 w 5519058"/>
              <a:gd name="connsiteY13" fmla="*/ 834196 h 981153"/>
              <a:gd name="connsiteX14" fmla="*/ 4882243 w 5519058"/>
              <a:gd name="connsiteY14" fmla="*/ 850524 h 981153"/>
              <a:gd name="connsiteX15" fmla="*/ 4816929 w 5519058"/>
              <a:gd name="connsiteY15" fmla="*/ 866853 h 981153"/>
              <a:gd name="connsiteX16" fmla="*/ 4718958 w 5519058"/>
              <a:gd name="connsiteY16" fmla="*/ 899510 h 981153"/>
              <a:gd name="connsiteX17" fmla="*/ 4555672 w 5519058"/>
              <a:gd name="connsiteY17" fmla="*/ 883181 h 981153"/>
              <a:gd name="connsiteX18" fmla="*/ 4506686 w 5519058"/>
              <a:gd name="connsiteY18" fmla="*/ 866853 h 981153"/>
              <a:gd name="connsiteX19" fmla="*/ 4474029 w 5519058"/>
              <a:gd name="connsiteY19" fmla="*/ 817867 h 981153"/>
              <a:gd name="connsiteX20" fmla="*/ 4425043 w 5519058"/>
              <a:gd name="connsiteY20" fmla="*/ 785210 h 981153"/>
              <a:gd name="connsiteX21" fmla="*/ 4392386 w 5519058"/>
              <a:gd name="connsiteY21" fmla="*/ 736224 h 981153"/>
              <a:gd name="connsiteX22" fmla="*/ 4327072 w 5519058"/>
              <a:gd name="connsiteY22" fmla="*/ 589267 h 981153"/>
              <a:gd name="connsiteX23" fmla="*/ 4229100 w 5519058"/>
              <a:gd name="connsiteY23" fmla="*/ 523953 h 981153"/>
              <a:gd name="connsiteX24" fmla="*/ 4163786 w 5519058"/>
              <a:gd name="connsiteY24" fmla="*/ 458639 h 981153"/>
              <a:gd name="connsiteX25" fmla="*/ 4000500 w 5519058"/>
              <a:gd name="connsiteY25" fmla="*/ 376996 h 981153"/>
              <a:gd name="connsiteX26" fmla="*/ 3853543 w 5519058"/>
              <a:gd name="connsiteY26" fmla="*/ 328010 h 981153"/>
              <a:gd name="connsiteX27" fmla="*/ 3804558 w 5519058"/>
              <a:gd name="connsiteY27" fmla="*/ 311681 h 981153"/>
              <a:gd name="connsiteX28" fmla="*/ 3429000 w 5519058"/>
              <a:gd name="connsiteY28" fmla="*/ 295353 h 981153"/>
              <a:gd name="connsiteX29" fmla="*/ 3184072 w 5519058"/>
              <a:gd name="connsiteY29" fmla="*/ 246367 h 981153"/>
              <a:gd name="connsiteX30" fmla="*/ 3118758 w 5519058"/>
              <a:gd name="connsiteY30" fmla="*/ 230039 h 981153"/>
              <a:gd name="connsiteX31" fmla="*/ 3020786 w 5519058"/>
              <a:gd name="connsiteY31" fmla="*/ 197381 h 981153"/>
              <a:gd name="connsiteX32" fmla="*/ 2677886 w 5519058"/>
              <a:gd name="connsiteY32" fmla="*/ 230039 h 981153"/>
              <a:gd name="connsiteX33" fmla="*/ 2579915 w 5519058"/>
              <a:gd name="connsiteY33" fmla="*/ 262696 h 981153"/>
              <a:gd name="connsiteX34" fmla="*/ 2530929 w 5519058"/>
              <a:gd name="connsiteY34" fmla="*/ 279024 h 981153"/>
              <a:gd name="connsiteX35" fmla="*/ 2481943 w 5519058"/>
              <a:gd name="connsiteY35" fmla="*/ 295353 h 981153"/>
              <a:gd name="connsiteX36" fmla="*/ 2416629 w 5519058"/>
              <a:gd name="connsiteY36" fmla="*/ 311681 h 981153"/>
              <a:gd name="connsiteX37" fmla="*/ 2237015 w 5519058"/>
              <a:gd name="connsiteY37" fmla="*/ 328010 h 981153"/>
              <a:gd name="connsiteX38" fmla="*/ 2106386 w 5519058"/>
              <a:gd name="connsiteY38" fmla="*/ 344339 h 981153"/>
              <a:gd name="connsiteX39" fmla="*/ 2057400 w 5519058"/>
              <a:gd name="connsiteY39" fmla="*/ 376996 h 981153"/>
              <a:gd name="connsiteX40" fmla="*/ 2024743 w 5519058"/>
              <a:gd name="connsiteY40" fmla="*/ 425981 h 981153"/>
              <a:gd name="connsiteX41" fmla="*/ 1975758 w 5519058"/>
              <a:gd name="connsiteY41" fmla="*/ 442310 h 981153"/>
              <a:gd name="connsiteX42" fmla="*/ 1894115 w 5519058"/>
              <a:gd name="connsiteY42" fmla="*/ 507624 h 981153"/>
              <a:gd name="connsiteX43" fmla="*/ 1845129 w 5519058"/>
              <a:gd name="connsiteY43" fmla="*/ 523953 h 981153"/>
              <a:gd name="connsiteX44" fmla="*/ 1747158 w 5519058"/>
              <a:gd name="connsiteY44" fmla="*/ 589267 h 981153"/>
              <a:gd name="connsiteX45" fmla="*/ 1714500 w 5519058"/>
              <a:gd name="connsiteY45" fmla="*/ 621924 h 981153"/>
              <a:gd name="connsiteX46" fmla="*/ 1665515 w 5519058"/>
              <a:gd name="connsiteY46" fmla="*/ 638253 h 981153"/>
              <a:gd name="connsiteX47" fmla="*/ 1616529 w 5519058"/>
              <a:gd name="connsiteY47" fmla="*/ 670910 h 981153"/>
              <a:gd name="connsiteX48" fmla="*/ 1567543 w 5519058"/>
              <a:gd name="connsiteY48" fmla="*/ 687239 h 981153"/>
              <a:gd name="connsiteX49" fmla="*/ 1469572 w 5519058"/>
              <a:gd name="connsiteY49" fmla="*/ 736224 h 981153"/>
              <a:gd name="connsiteX50" fmla="*/ 1371600 w 5519058"/>
              <a:gd name="connsiteY50" fmla="*/ 785210 h 981153"/>
              <a:gd name="connsiteX51" fmla="*/ 1224643 w 5519058"/>
              <a:gd name="connsiteY51" fmla="*/ 850524 h 981153"/>
              <a:gd name="connsiteX52" fmla="*/ 1143000 w 5519058"/>
              <a:gd name="connsiteY52" fmla="*/ 866853 h 981153"/>
              <a:gd name="connsiteX53" fmla="*/ 849086 w 5519058"/>
              <a:gd name="connsiteY53" fmla="*/ 899510 h 981153"/>
              <a:gd name="connsiteX54" fmla="*/ 751115 w 5519058"/>
              <a:gd name="connsiteY54" fmla="*/ 915839 h 981153"/>
              <a:gd name="connsiteX55" fmla="*/ 702129 w 5519058"/>
              <a:gd name="connsiteY55" fmla="*/ 948496 h 981153"/>
              <a:gd name="connsiteX56" fmla="*/ 604158 w 5519058"/>
              <a:gd name="connsiteY56" fmla="*/ 981153 h 981153"/>
              <a:gd name="connsiteX57" fmla="*/ 228600 w 5519058"/>
              <a:gd name="connsiteY57" fmla="*/ 948496 h 981153"/>
              <a:gd name="connsiteX58" fmla="*/ 179615 w 5519058"/>
              <a:gd name="connsiteY58" fmla="*/ 932167 h 981153"/>
              <a:gd name="connsiteX59" fmla="*/ 81643 w 5519058"/>
              <a:gd name="connsiteY59" fmla="*/ 866853 h 981153"/>
              <a:gd name="connsiteX60" fmla="*/ 0 w 5519058"/>
              <a:gd name="connsiteY60" fmla="*/ 850524 h 98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5519058" h="981153">
                <a:moveTo>
                  <a:pt x="5519058" y="1439"/>
                </a:moveTo>
                <a:cubicBezTo>
                  <a:pt x="5491844" y="6882"/>
                  <a:pt x="5458736" y="0"/>
                  <a:pt x="5437415" y="17767"/>
                </a:cubicBezTo>
                <a:cubicBezTo>
                  <a:pt x="5420175" y="32134"/>
                  <a:pt x="5427535" y="61586"/>
                  <a:pt x="5421086" y="83081"/>
                </a:cubicBezTo>
                <a:cubicBezTo>
                  <a:pt x="5421072" y="83126"/>
                  <a:pt x="5380272" y="205524"/>
                  <a:pt x="5372100" y="230039"/>
                </a:cubicBezTo>
                <a:cubicBezTo>
                  <a:pt x="5366657" y="246367"/>
                  <a:pt x="5358602" y="262047"/>
                  <a:pt x="5355772" y="279024"/>
                </a:cubicBezTo>
                <a:cubicBezTo>
                  <a:pt x="5336217" y="396353"/>
                  <a:pt x="5357808" y="349449"/>
                  <a:pt x="5306786" y="425981"/>
                </a:cubicBezTo>
                <a:cubicBezTo>
                  <a:pt x="5301343" y="442310"/>
                  <a:pt x="5299313" y="460208"/>
                  <a:pt x="5290458" y="474967"/>
                </a:cubicBezTo>
                <a:cubicBezTo>
                  <a:pt x="5282537" y="488168"/>
                  <a:pt x="5262668" y="493019"/>
                  <a:pt x="5257800" y="507624"/>
                </a:cubicBezTo>
                <a:cubicBezTo>
                  <a:pt x="5227708" y="597901"/>
                  <a:pt x="5258710" y="603776"/>
                  <a:pt x="5225143" y="670910"/>
                </a:cubicBezTo>
                <a:cubicBezTo>
                  <a:pt x="5216367" y="688463"/>
                  <a:pt x="5207810" y="707637"/>
                  <a:pt x="5192486" y="719896"/>
                </a:cubicBezTo>
                <a:cubicBezTo>
                  <a:pt x="5179046" y="730648"/>
                  <a:pt x="5159829" y="730781"/>
                  <a:pt x="5143500" y="736224"/>
                </a:cubicBezTo>
                <a:cubicBezTo>
                  <a:pt x="5127172" y="747110"/>
                  <a:pt x="5109839" y="756622"/>
                  <a:pt x="5094515" y="768881"/>
                </a:cubicBezTo>
                <a:cubicBezTo>
                  <a:pt x="5082494" y="778498"/>
                  <a:pt x="5076152" y="795821"/>
                  <a:pt x="5061858" y="801539"/>
                </a:cubicBezTo>
                <a:cubicBezTo>
                  <a:pt x="5020185" y="818208"/>
                  <a:pt x="4973809" y="820003"/>
                  <a:pt x="4931229" y="834196"/>
                </a:cubicBezTo>
                <a:cubicBezTo>
                  <a:pt x="4914900" y="839639"/>
                  <a:pt x="4898793" y="845796"/>
                  <a:pt x="4882243" y="850524"/>
                </a:cubicBezTo>
                <a:cubicBezTo>
                  <a:pt x="4860665" y="856689"/>
                  <a:pt x="4838424" y="860404"/>
                  <a:pt x="4816929" y="866853"/>
                </a:cubicBezTo>
                <a:cubicBezTo>
                  <a:pt x="4783957" y="876745"/>
                  <a:pt x="4718958" y="899510"/>
                  <a:pt x="4718958" y="899510"/>
                </a:cubicBezTo>
                <a:cubicBezTo>
                  <a:pt x="4664529" y="894067"/>
                  <a:pt x="4609736" y="891498"/>
                  <a:pt x="4555672" y="883181"/>
                </a:cubicBezTo>
                <a:cubicBezTo>
                  <a:pt x="4538660" y="880564"/>
                  <a:pt x="4520126" y="877605"/>
                  <a:pt x="4506686" y="866853"/>
                </a:cubicBezTo>
                <a:cubicBezTo>
                  <a:pt x="4491362" y="854594"/>
                  <a:pt x="4487906" y="831744"/>
                  <a:pt x="4474029" y="817867"/>
                </a:cubicBezTo>
                <a:cubicBezTo>
                  <a:pt x="4460152" y="803990"/>
                  <a:pt x="4441372" y="796096"/>
                  <a:pt x="4425043" y="785210"/>
                </a:cubicBezTo>
                <a:cubicBezTo>
                  <a:pt x="4414157" y="768881"/>
                  <a:pt x="4400356" y="754157"/>
                  <a:pt x="4392386" y="736224"/>
                </a:cubicBezTo>
                <a:cubicBezTo>
                  <a:pt x="4373589" y="693931"/>
                  <a:pt x="4367384" y="624540"/>
                  <a:pt x="4327072" y="589267"/>
                </a:cubicBezTo>
                <a:cubicBezTo>
                  <a:pt x="4297534" y="563421"/>
                  <a:pt x="4229100" y="523953"/>
                  <a:pt x="4229100" y="523953"/>
                </a:cubicBezTo>
                <a:cubicBezTo>
                  <a:pt x="4201392" y="440824"/>
                  <a:pt x="4235038" y="498224"/>
                  <a:pt x="4163786" y="458639"/>
                </a:cubicBezTo>
                <a:cubicBezTo>
                  <a:pt x="3961042" y="346003"/>
                  <a:pt x="4153122" y="422782"/>
                  <a:pt x="4000500" y="376996"/>
                </a:cubicBezTo>
                <a:cubicBezTo>
                  <a:pt x="4000482" y="376991"/>
                  <a:pt x="3878045" y="336177"/>
                  <a:pt x="3853543" y="328010"/>
                </a:cubicBezTo>
                <a:cubicBezTo>
                  <a:pt x="3837215" y="322567"/>
                  <a:pt x="3821753" y="312429"/>
                  <a:pt x="3804558" y="311681"/>
                </a:cubicBezTo>
                <a:lnTo>
                  <a:pt x="3429000" y="295353"/>
                </a:lnTo>
                <a:cubicBezTo>
                  <a:pt x="3155269" y="226920"/>
                  <a:pt x="3433497" y="291717"/>
                  <a:pt x="3184072" y="246367"/>
                </a:cubicBezTo>
                <a:cubicBezTo>
                  <a:pt x="3161993" y="242353"/>
                  <a:pt x="3140253" y="236487"/>
                  <a:pt x="3118758" y="230039"/>
                </a:cubicBezTo>
                <a:cubicBezTo>
                  <a:pt x="3085786" y="220147"/>
                  <a:pt x="3020786" y="197381"/>
                  <a:pt x="3020786" y="197381"/>
                </a:cubicBezTo>
                <a:cubicBezTo>
                  <a:pt x="2943548" y="202530"/>
                  <a:pt x="2775351" y="205673"/>
                  <a:pt x="2677886" y="230039"/>
                </a:cubicBezTo>
                <a:cubicBezTo>
                  <a:pt x="2644490" y="238388"/>
                  <a:pt x="2612572" y="251810"/>
                  <a:pt x="2579915" y="262696"/>
                </a:cubicBezTo>
                <a:lnTo>
                  <a:pt x="2530929" y="279024"/>
                </a:lnTo>
                <a:cubicBezTo>
                  <a:pt x="2514600" y="284467"/>
                  <a:pt x="2498641" y="291179"/>
                  <a:pt x="2481943" y="295353"/>
                </a:cubicBezTo>
                <a:cubicBezTo>
                  <a:pt x="2460172" y="300796"/>
                  <a:pt x="2438873" y="308715"/>
                  <a:pt x="2416629" y="311681"/>
                </a:cubicBezTo>
                <a:cubicBezTo>
                  <a:pt x="2357038" y="319626"/>
                  <a:pt x="2296803" y="321716"/>
                  <a:pt x="2237015" y="328010"/>
                </a:cubicBezTo>
                <a:cubicBezTo>
                  <a:pt x="2193374" y="332604"/>
                  <a:pt x="2149929" y="338896"/>
                  <a:pt x="2106386" y="344339"/>
                </a:cubicBezTo>
                <a:cubicBezTo>
                  <a:pt x="2090057" y="355225"/>
                  <a:pt x="2071277" y="363119"/>
                  <a:pt x="2057400" y="376996"/>
                </a:cubicBezTo>
                <a:cubicBezTo>
                  <a:pt x="2043523" y="390872"/>
                  <a:pt x="2040067" y="413722"/>
                  <a:pt x="2024743" y="425981"/>
                </a:cubicBezTo>
                <a:cubicBezTo>
                  <a:pt x="2011303" y="436733"/>
                  <a:pt x="1992086" y="436867"/>
                  <a:pt x="1975758" y="442310"/>
                </a:cubicBezTo>
                <a:cubicBezTo>
                  <a:pt x="1945383" y="472684"/>
                  <a:pt x="1935310" y="487027"/>
                  <a:pt x="1894115" y="507624"/>
                </a:cubicBezTo>
                <a:cubicBezTo>
                  <a:pt x="1878720" y="515321"/>
                  <a:pt x="1860175" y="515594"/>
                  <a:pt x="1845129" y="523953"/>
                </a:cubicBezTo>
                <a:cubicBezTo>
                  <a:pt x="1810819" y="543014"/>
                  <a:pt x="1774912" y="561514"/>
                  <a:pt x="1747158" y="589267"/>
                </a:cubicBezTo>
                <a:cubicBezTo>
                  <a:pt x="1736272" y="600153"/>
                  <a:pt x="1727701" y="614003"/>
                  <a:pt x="1714500" y="621924"/>
                </a:cubicBezTo>
                <a:cubicBezTo>
                  <a:pt x="1699741" y="630779"/>
                  <a:pt x="1680910" y="630556"/>
                  <a:pt x="1665515" y="638253"/>
                </a:cubicBezTo>
                <a:cubicBezTo>
                  <a:pt x="1647962" y="647029"/>
                  <a:pt x="1634082" y="662134"/>
                  <a:pt x="1616529" y="670910"/>
                </a:cubicBezTo>
                <a:cubicBezTo>
                  <a:pt x="1601134" y="678607"/>
                  <a:pt x="1582938" y="679542"/>
                  <a:pt x="1567543" y="687239"/>
                </a:cubicBezTo>
                <a:cubicBezTo>
                  <a:pt x="1440937" y="750543"/>
                  <a:pt x="1592693" y="695185"/>
                  <a:pt x="1469572" y="736224"/>
                </a:cubicBezTo>
                <a:cubicBezTo>
                  <a:pt x="1329181" y="829817"/>
                  <a:pt x="1506811" y="717604"/>
                  <a:pt x="1371600" y="785210"/>
                </a:cubicBezTo>
                <a:cubicBezTo>
                  <a:pt x="1280384" y="830818"/>
                  <a:pt x="1365068" y="822438"/>
                  <a:pt x="1224643" y="850524"/>
                </a:cubicBezTo>
                <a:cubicBezTo>
                  <a:pt x="1197429" y="855967"/>
                  <a:pt x="1170520" y="863263"/>
                  <a:pt x="1143000" y="866853"/>
                </a:cubicBezTo>
                <a:cubicBezTo>
                  <a:pt x="1045254" y="879603"/>
                  <a:pt x="946319" y="883304"/>
                  <a:pt x="849086" y="899510"/>
                </a:cubicBezTo>
                <a:lnTo>
                  <a:pt x="751115" y="915839"/>
                </a:lnTo>
                <a:cubicBezTo>
                  <a:pt x="734786" y="926725"/>
                  <a:pt x="720062" y="940526"/>
                  <a:pt x="702129" y="948496"/>
                </a:cubicBezTo>
                <a:cubicBezTo>
                  <a:pt x="670672" y="962477"/>
                  <a:pt x="604158" y="981153"/>
                  <a:pt x="604158" y="981153"/>
                </a:cubicBezTo>
                <a:cubicBezTo>
                  <a:pt x="473826" y="973486"/>
                  <a:pt x="353596" y="976273"/>
                  <a:pt x="228600" y="948496"/>
                </a:cubicBezTo>
                <a:cubicBezTo>
                  <a:pt x="211798" y="944762"/>
                  <a:pt x="194661" y="940526"/>
                  <a:pt x="179615" y="932167"/>
                </a:cubicBezTo>
                <a:cubicBezTo>
                  <a:pt x="145305" y="913106"/>
                  <a:pt x="119720" y="876373"/>
                  <a:pt x="81643" y="866853"/>
                </a:cubicBezTo>
                <a:cubicBezTo>
                  <a:pt x="11049" y="849204"/>
                  <a:pt x="38770" y="850524"/>
                  <a:pt x="0" y="850524"/>
                </a:cubicBezTo>
              </a:path>
            </a:pathLst>
          </a:custGeom>
          <a:noFill/>
          <a:ln w="57150" cap="flat" cmpd="sng" algn="ctr">
            <a:solidFill>
              <a:srgbClr val="FF9900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0" name="矩形圖說文字 9"/>
          <p:cNvSpPr/>
          <p:nvPr/>
        </p:nvSpPr>
        <p:spPr bwMode="auto">
          <a:xfrm>
            <a:off x="0" y="1268760"/>
            <a:ext cx="2016224" cy="1008112"/>
          </a:xfrm>
          <a:prstGeom prst="wedgeRectCallout">
            <a:avLst>
              <a:gd name="adj1" fmla="val -26502"/>
              <a:gd name="adj2" fmla="val 215834"/>
            </a:avLst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大潮州人工湖尚須爭取之後期</a:t>
            </a:r>
            <a:r>
              <a:rPr kumimoji="1" lang="en-US" altLang="zh-TW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250</a:t>
            </a: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公頃</a:t>
            </a:r>
          </a:p>
        </p:txBody>
      </p:sp>
      <p:sp>
        <p:nvSpPr>
          <p:cNvPr id="11" name="矩形圖說文字 10"/>
          <p:cNvSpPr/>
          <p:nvPr/>
        </p:nvSpPr>
        <p:spPr bwMode="auto">
          <a:xfrm>
            <a:off x="2555776" y="4437112"/>
            <a:ext cx="1080120" cy="432048"/>
          </a:xfrm>
          <a:prstGeom prst="wedgeRectCallout">
            <a:avLst>
              <a:gd name="adj1" fmla="val -30497"/>
              <a:gd name="adj2" fmla="val -162640"/>
            </a:avLst>
          </a:prstGeom>
          <a:solidFill>
            <a:srgbClr val="FFFF00">
              <a:alpha val="69804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沉澱池</a:t>
            </a:r>
          </a:p>
        </p:txBody>
      </p:sp>
      <p:sp>
        <p:nvSpPr>
          <p:cNvPr id="12" name="矩形圖說文字 11"/>
          <p:cNvSpPr/>
          <p:nvPr/>
        </p:nvSpPr>
        <p:spPr bwMode="auto">
          <a:xfrm>
            <a:off x="323528" y="4869160"/>
            <a:ext cx="1080120" cy="720080"/>
          </a:xfrm>
          <a:prstGeom prst="wedgeRectCallout">
            <a:avLst>
              <a:gd name="adj1" fmla="val 90442"/>
              <a:gd name="adj2" fmla="val -171710"/>
            </a:avLst>
          </a:prstGeom>
          <a:solidFill>
            <a:srgbClr val="FFFF00">
              <a:alpha val="50196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sz="2000" b="1" dirty="0" smtClean="0">
                <a:solidFill>
                  <a:srgbClr val="000000"/>
                </a:solidFill>
              </a:rPr>
              <a:t>滯洪與補注</a:t>
            </a: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池</a:t>
            </a:r>
          </a:p>
        </p:txBody>
      </p:sp>
      <p:sp>
        <p:nvSpPr>
          <p:cNvPr id="13" name="矩形 12"/>
          <p:cNvSpPr/>
          <p:nvPr/>
        </p:nvSpPr>
        <p:spPr bwMode="auto">
          <a:xfrm>
            <a:off x="5652120" y="5301208"/>
            <a:ext cx="1512168" cy="432048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pitchFamily="34" charset="0"/>
                <a:ea typeface="新細明體" pitchFamily="18" charset="-120"/>
              </a:rPr>
              <a:t>分洪取水口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50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24325" y="3114675"/>
            <a:ext cx="5019675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650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4664"/>
            <a:ext cx="5677719" cy="4079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9235"/>
            <a:ext cx="9144000" cy="582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77" name="Picture 13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288" y="2348235"/>
            <a:ext cx="2116137" cy="116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78" name="Picture 14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8538" y="2414910"/>
            <a:ext cx="1755775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79" name="Picture 15" descr="圖片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838" y="2492698"/>
            <a:ext cx="1323975" cy="72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80" name="Picture 16" descr="圖片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59338" y="2564135"/>
            <a:ext cx="1109662" cy="60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81" name="Picture 17" descr="圖片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0425" y="2564135"/>
            <a:ext cx="89058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82" name="Picture 18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325" y="2421260"/>
            <a:ext cx="1684338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83" name="Picture 19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7625" y="2449835"/>
            <a:ext cx="1476375" cy="80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84" name="Picture 20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60374">
            <a:off x="2843213" y="2492698"/>
            <a:ext cx="3340100" cy="183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85" name="Picture 21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60374">
            <a:off x="5580063" y="2637160"/>
            <a:ext cx="3563937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48" name="Rectangle 22"/>
          <p:cNvSpPr>
            <a:spLocks noChangeArrowheads="1"/>
          </p:cNvSpPr>
          <p:nvPr/>
        </p:nvSpPr>
        <p:spPr bwMode="auto">
          <a:xfrm>
            <a:off x="467544" y="116632"/>
            <a:ext cx="7993385" cy="707886"/>
          </a:xfrm>
          <a:prstGeom prst="rect">
            <a:avLst/>
          </a:prstGeom>
          <a:solidFill>
            <a:srgbClr val="A5002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zh-TW" altLang="en-US" sz="4000" b="1" dirty="0" smtClean="0"/>
              <a:t>屏東縣災後重建的綠色</a:t>
            </a:r>
            <a:r>
              <a:rPr lang="zh-TW" altLang="en-US" sz="4000" dirty="0" smtClean="0"/>
              <a:t>援助</a:t>
            </a:r>
            <a:r>
              <a:rPr lang="zh-TW" altLang="en-US" sz="4000" b="1" dirty="0" smtClean="0"/>
              <a:t>計畫</a:t>
            </a:r>
            <a:endParaRPr lang="zh-TW" altLang="en-US" sz="4000" b="1" dirty="0"/>
          </a:p>
        </p:txBody>
      </p:sp>
      <p:sp>
        <p:nvSpPr>
          <p:cNvPr id="190487" name="Rectangle 23"/>
          <p:cNvSpPr>
            <a:spLocks noChangeArrowheads="1"/>
          </p:cNvSpPr>
          <p:nvPr/>
        </p:nvSpPr>
        <p:spPr bwMode="auto">
          <a:xfrm>
            <a:off x="971600" y="4653136"/>
            <a:ext cx="6552728" cy="1920875"/>
          </a:xfrm>
          <a:prstGeom prst="rect">
            <a:avLst/>
          </a:prstGeom>
          <a:gradFill rotWithShape="1">
            <a:gsLst>
              <a:gs pos="0">
                <a:srgbClr val="003300">
                  <a:alpha val="53998"/>
                </a:srgbClr>
              </a:gs>
              <a:gs pos="100000">
                <a:srgbClr val="002E00">
                  <a:alpha val="70000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zh-TW" altLang="en-US" sz="4000" b="1" dirty="0"/>
              <a:t>從耗能耗水產業</a:t>
            </a:r>
          </a:p>
          <a:p>
            <a:pPr algn="ctr"/>
            <a:r>
              <a:rPr lang="zh-TW" altLang="en-US" sz="4000" b="1" dirty="0"/>
              <a:t>走向</a:t>
            </a:r>
          </a:p>
          <a:p>
            <a:pPr algn="ctr"/>
            <a:r>
              <a:rPr lang="zh-TW" altLang="en-US" sz="4000" b="1" dirty="0"/>
              <a:t>與水共生   養</a:t>
            </a:r>
            <a:r>
              <a:rPr lang="zh-TW" altLang="en-US" sz="4000" b="1" dirty="0" smtClean="0"/>
              <a:t>水種電</a:t>
            </a:r>
            <a:endParaRPr lang="zh-TW" altLang="en-US" sz="4000" b="1" dirty="0"/>
          </a:p>
        </p:txBody>
      </p:sp>
      <p:pic>
        <p:nvPicPr>
          <p:cNvPr id="226406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581128"/>
            <a:ext cx="202165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0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0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0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0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9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264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487" grpId="0" animBg="1"/>
    </p:bld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C:\Users\luty\Desktop\2012演講\屏東養水種電.jpg"/>
          <p:cNvPicPr>
            <a:picLocks noChangeAspect="1" noChangeArrowheads="1"/>
          </p:cNvPicPr>
          <p:nvPr/>
        </p:nvPicPr>
        <p:blipFill>
          <a:blip r:embed="rId2" cstate="print"/>
          <a:srcRect l="8052"/>
          <a:stretch>
            <a:fillRect/>
          </a:stretch>
        </p:blipFill>
        <p:spPr bwMode="auto">
          <a:xfrm>
            <a:off x="0" y="1988840"/>
            <a:ext cx="6161354" cy="44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標題 2"/>
          <p:cNvSpPr>
            <a:spLocks noGrp="1"/>
          </p:cNvSpPr>
          <p:nvPr>
            <p:ph type="title"/>
          </p:nvPr>
        </p:nvSpPr>
        <p:spPr>
          <a:xfrm>
            <a:off x="251520" y="620688"/>
            <a:ext cx="3898776" cy="850900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dirty="0" smtClean="0"/>
              <a:t>現在</a:t>
            </a:r>
            <a:r>
              <a:rPr lang="en-US" altLang="zh-TW" dirty="0" smtClean="0"/>
              <a:t>…..</a:t>
            </a:r>
            <a:endParaRPr lang="zh-TW" altLang="en-US" dirty="0"/>
          </a:p>
        </p:txBody>
      </p:sp>
      <p:pic>
        <p:nvPicPr>
          <p:cNvPr id="591876" name="Picture 4" descr="https://fbcdn-sphotos-g-a.akamaihd.net/hphotos-ak-prn1/t1.0-9/994035_559815850765085_1648837335_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08034" y="3645024"/>
            <a:ext cx="4535966" cy="3212976"/>
          </a:xfrm>
          <a:prstGeom prst="rect">
            <a:avLst/>
          </a:prstGeom>
          <a:noFill/>
        </p:spPr>
      </p:pic>
      <p:pic>
        <p:nvPicPr>
          <p:cNvPr id="591878" name="Picture 6" descr="http://www.taiwangreenenergy.org.tw/files/Achivements/20131091611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16632"/>
            <a:ext cx="4392488" cy="329350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591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591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ty\Desktop\01366林邊滯洪池光采濕地最新空中攝影唐利平 (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04664"/>
            <a:ext cx="6300192" cy="3543858"/>
          </a:xfrm>
          <a:prstGeom prst="rect">
            <a:avLst/>
          </a:prstGeom>
          <a:noFill/>
        </p:spPr>
      </p:pic>
      <p:pic>
        <p:nvPicPr>
          <p:cNvPr id="5" name="Picture 2" descr="C:\Users\luty\Desktop\R103113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1008"/>
            <a:ext cx="4475989" cy="3356992"/>
          </a:xfrm>
          <a:prstGeom prst="rect">
            <a:avLst/>
          </a:prstGeom>
          <a:noFill/>
        </p:spPr>
      </p:pic>
      <p:sp>
        <p:nvSpPr>
          <p:cNvPr id="6" name="矩形 5"/>
          <p:cNvSpPr/>
          <p:nvPr/>
        </p:nvSpPr>
        <p:spPr bwMode="auto">
          <a:xfrm>
            <a:off x="5148064" y="4221088"/>
            <a:ext cx="3456384" cy="1224136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多元</a:t>
            </a: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(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太陽能、生質能、風力</a:t>
            </a: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)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再生能源與智慧電網示範</a:t>
            </a: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~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光采濕地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3458" name="Picture 2" descr="C:\Users\luty\Desktop\2012演講\世界缺水圖.jpg"/>
          <p:cNvPicPr>
            <a:picLocks noChangeAspect="1" noChangeArrowheads="1"/>
          </p:cNvPicPr>
          <p:nvPr/>
        </p:nvPicPr>
        <p:blipFill>
          <a:blip r:embed="rId2" cstate="print"/>
          <a:srcRect l="5362" r="3934"/>
          <a:stretch>
            <a:fillRect/>
          </a:stretch>
        </p:blipFill>
        <p:spPr bwMode="auto">
          <a:xfrm>
            <a:off x="0" y="1124744"/>
            <a:ext cx="9144000" cy="5428295"/>
          </a:xfrm>
          <a:prstGeom prst="rect">
            <a:avLst/>
          </a:prstGeom>
          <a:noFill/>
        </p:spPr>
      </p:pic>
      <p:pic>
        <p:nvPicPr>
          <p:cNvPr id="3" name="Picture 2" descr="C:\Users\luty\Desktop\2012演講\世界缺水圖.jpg"/>
          <p:cNvPicPr>
            <a:picLocks noChangeAspect="1" noChangeArrowheads="1"/>
          </p:cNvPicPr>
          <p:nvPr/>
        </p:nvPicPr>
        <p:blipFill>
          <a:blip r:embed="rId2" cstate="print"/>
          <a:srcRect l="57059" t="20764" r="13655" b="51379"/>
          <a:stretch>
            <a:fillRect/>
          </a:stretch>
        </p:blipFill>
        <p:spPr bwMode="auto">
          <a:xfrm>
            <a:off x="395536" y="2579671"/>
            <a:ext cx="8352928" cy="4278329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</p:pic>
      <p:pic>
        <p:nvPicPr>
          <p:cNvPr id="4" name="Picture 2" descr="C:\Users\luty\Desktop\2012演講\世界缺水圖.jpg"/>
          <p:cNvPicPr>
            <a:picLocks noChangeAspect="1" noChangeArrowheads="1"/>
          </p:cNvPicPr>
          <p:nvPr/>
        </p:nvPicPr>
        <p:blipFill>
          <a:blip r:embed="rId2" cstate="print"/>
          <a:srcRect l="64285" t="-306" r="10715" b="83061"/>
          <a:stretch>
            <a:fillRect/>
          </a:stretch>
        </p:blipFill>
        <p:spPr bwMode="auto">
          <a:xfrm>
            <a:off x="4788023" y="1124744"/>
            <a:ext cx="4071221" cy="1512168"/>
          </a:xfrm>
          <a:prstGeom prst="rect">
            <a:avLst/>
          </a:prstGeom>
          <a:noFill/>
        </p:spPr>
      </p:pic>
      <p:sp>
        <p:nvSpPr>
          <p:cNvPr id="5" name="矩形 4"/>
          <p:cNvSpPr/>
          <p:nvPr/>
        </p:nvSpPr>
        <p:spPr>
          <a:xfrm>
            <a:off x="899592" y="188640"/>
            <a:ext cx="720080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4400" b="1" dirty="0" smtClean="0"/>
              <a:t>台灣缺水狀況與鄰近比較</a:t>
            </a:r>
            <a:endParaRPr lang="zh-TW" altLang="en-US" sz="44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 anchor="t"/>
          <a:lstStyle/>
          <a:p>
            <a:pPr eaLnBrk="1" hangingPunct="1"/>
            <a:r>
              <a:rPr lang="zh-TW" altLang="en-US" b="1" dirty="0" smtClean="0">
                <a:solidFill>
                  <a:schemeClr val="tx1"/>
                </a:solidFill>
                <a:ea typeface="標楷體" pitchFamily="65" charset="-120"/>
              </a:rPr>
              <a:t>世界各國降水量之比較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4294967295"/>
          </p:nvPr>
        </p:nvSpPr>
        <p:spPr/>
        <p:txBody>
          <a:bodyPr/>
          <a:lstStyle/>
          <a:p>
            <a:pPr marL="411163" eaLnBrk="1" hangingPunct="1"/>
            <a:endParaRPr lang="zh-TW" altLang="zh-TW" smtClean="0"/>
          </a:p>
        </p:txBody>
      </p:sp>
      <p:sp>
        <p:nvSpPr>
          <p:cNvPr id="24580" name="投影片編號版面配置區 5"/>
          <p:cNvSpPr txBox="1">
            <a:spLocks noGrp="1"/>
          </p:cNvSpPr>
          <p:nvPr/>
        </p:nvSpPr>
        <p:spPr bwMode="auto">
          <a:xfrm>
            <a:off x="8610600" y="6416675"/>
            <a:ext cx="4572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fld id="{F5A22064-9BDC-4FC8-AF3F-ABA5FB52998A}" type="slidenum">
              <a:rPr kumimoji="0" lang="en-US" altLang="zh-TW" sz="1200" b="0">
                <a:solidFill>
                  <a:schemeClr val="tx2"/>
                </a:solidFill>
                <a:latin typeface="Tahoma" pitchFamily="34" charset="0"/>
              </a:rPr>
              <a:pPr/>
              <a:t>139</a:t>
            </a:fld>
            <a:endParaRPr kumimoji="0" lang="en-US" altLang="zh-TW" sz="1200" b="0">
              <a:solidFill>
                <a:schemeClr val="tx2"/>
              </a:solidFill>
              <a:latin typeface="Tahoma" pitchFamily="34" charset="0"/>
            </a:endParaRPr>
          </a:p>
        </p:txBody>
      </p:sp>
      <p:graphicFrame>
        <p:nvGraphicFramePr>
          <p:cNvPr id="25652" name="Group 52"/>
          <p:cNvGraphicFramePr>
            <a:graphicFrameLocks noGrp="1"/>
          </p:cNvGraphicFramePr>
          <p:nvPr/>
        </p:nvGraphicFramePr>
        <p:xfrm>
          <a:off x="395288" y="1412875"/>
          <a:ext cx="8424862" cy="5448935"/>
        </p:xfrm>
        <a:graphic>
          <a:graphicData uri="http://schemas.openxmlformats.org/drawingml/2006/table">
            <a:tbl>
              <a:tblPr/>
              <a:tblGrid>
                <a:gridCol w="1873250"/>
                <a:gridCol w="2808287"/>
                <a:gridCol w="3743325"/>
              </a:tblGrid>
              <a:tr h="7334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endParaRPr kumimoji="1" lang="en-US" altLang="zh-TW" sz="2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808080"/>
                          </a:outerShdw>
                        </a:effectLst>
                        <a:latin typeface="Tahoma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國家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單位面積降水量（</a:t>
                      </a: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mm/</a:t>
                      </a: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年）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單位人口分配之降水量（</a:t>
                      </a: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m</a:t>
                      </a:r>
                      <a:r>
                        <a:rPr kumimoji="1" lang="en-US" altLang="zh-TW" sz="2600" b="1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3</a:t>
                      </a: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/</a:t>
                      </a: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年</a:t>
                      </a: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/</a:t>
                      </a: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人）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臺灣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2510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4348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英國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800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3400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法國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760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7810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加拿大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790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34400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中國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890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9720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日本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1820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6060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印度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1120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6600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泰國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830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3650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663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zh-TW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全球平均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730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1" lang="en-US" altLang="zh-TW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808080"/>
                            </a:outerShdw>
                          </a:effectLst>
                          <a:latin typeface="Tahoma" pitchFamily="34" charset="0"/>
                          <a:ea typeface="標楷體" pitchFamily="65" charset="-120"/>
                          <a:cs typeface="Times New Roman" pitchFamily="18" charset="0"/>
                        </a:rPr>
                        <a:t>28300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4627" name="Rectangle 50"/>
          <p:cNvSpPr>
            <a:spLocks noChangeArrowheads="1"/>
          </p:cNvSpPr>
          <p:nvPr/>
        </p:nvSpPr>
        <p:spPr bwMode="auto">
          <a:xfrm>
            <a:off x="5148064" y="980728"/>
            <a:ext cx="3816424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資料來源：經濟部水資源局</a:t>
            </a:r>
            <a:r>
              <a:rPr lang="en-US" altLang="zh-TW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  <a:cs typeface="Times New Roman" pitchFamily="18" charset="0"/>
              </a:rPr>
              <a:t>(1998)</a:t>
            </a:r>
            <a:endParaRPr lang="en-US" altLang="zh-TW" b="1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46" name="Rectangle 2"/>
          <p:cNvSpPr>
            <a:spLocks noChangeArrowheads="1"/>
          </p:cNvSpPr>
          <p:nvPr/>
        </p:nvSpPr>
        <p:spPr bwMode="auto">
          <a:xfrm>
            <a:off x="250825" y="476250"/>
            <a:ext cx="8642350" cy="5689600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82563" indent="-182563">
              <a:spcBef>
                <a:spcPct val="20000"/>
              </a:spcBef>
              <a:buClr>
                <a:schemeClr val="accent2"/>
              </a:buClr>
              <a:buFontTx/>
              <a:buChar char="•"/>
            </a:pP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台灣為一海島，四面環海，屬</a:t>
            </a:r>
            <a:r>
              <a:rPr lang="zh-TW" altLang="en-US" sz="2800" b="1" u="sng" dirty="0">
                <a:latin typeface="Times New Roman" pitchFamily="18" charset="0"/>
                <a:ea typeface="標楷體" pitchFamily="65" charset="-120"/>
              </a:rPr>
              <a:t>亞熱帶季風區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氣候</a:t>
            </a:r>
            <a:r>
              <a:rPr lang="zh-TW" altLang="en-US" sz="3200" b="1" dirty="0"/>
              <a:t>。</a:t>
            </a:r>
          </a:p>
          <a:p>
            <a:pPr marL="182563" indent="-182563">
              <a:spcBef>
                <a:spcPct val="20000"/>
              </a:spcBef>
              <a:buClr>
                <a:schemeClr val="accent2"/>
              </a:buClr>
              <a:buFontTx/>
              <a:buChar char="•"/>
            </a:pP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氣候溫暖潮溼，年平均雨量</a:t>
            </a:r>
            <a:r>
              <a:rPr lang="en-US" altLang="zh-TW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2,510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公釐，為台灣水資源主要來源。</a:t>
            </a:r>
          </a:p>
          <a:p>
            <a:pPr marL="182563" indent="-182563">
              <a:spcBef>
                <a:spcPct val="20000"/>
              </a:spcBef>
              <a:buClr>
                <a:schemeClr val="accent2"/>
              </a:buClr>
              <a:buFontTx/>
              <a:buChar char="•"/>
            </a:pP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台灣雨量約為世界平均值之</a:t>
            </a:r>
            <a:r>
              <a:rPr lang="en-US" altLang="zh-TW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2.6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倍，但因地狹人稠，每人每年所分配雨量僅及世界平均值之</a:t>
            </a:r>
            <a:r>
              <a:rPr lang="zh-TW" altLang="en-US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七分之一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，且雨量在時間及空間上之分佈極不均勻，五月至十月之雨量即佔全年之</a:t>
            </a:r>
            <a:r>
              <a:rPr lang="en-US" altLang="zh-TW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78%</a:t>
            </a:r>
            <a:r>
              <a:rPr lang="zh-TW" altLang="en-US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，</a:t>
            </a:r>
            <a:r>
              <a:rPr lang="zh-TW" altLang="en-US" sz="2800" b="1" u="sng" dirty="0">
                <a:latin typeface="Times New Roman" pitchFamily="18" charset="0"/>
                <a:ea typeface="標楷體" pitchFamily="65" charset="-120"/>
              </a:rPr>
              <a:t>枯水期長達六個月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，再加上河川坡陡流急、腹地狹隘，逕流量被攔蓄利用的約佔年總逕流量之</a:t>
            </a:r>
            <a:r>
              <a:rPr lang="en-US" altLang="zh-TW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18%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，其餘均奔流入海。</a:t>
            </a:r>
          </a:p>
          <a:p>
            <a:pPr marL="182563" indent="-182563">
              <a:spcBef>
                <a:spcPct val="20000"/>
              </a:spcBef>
              <a:buClr>
                <a:schemeClr val="accent2"/>
              </a:buClr>
              <a:buFontTx/>
              <a:buChar char="•"/>
            </a:pP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台灣目前現有大小水庫約</a:t>
            </a:r>
            <a:r>
              <a:rPr lang="en-US" altLang="zh-TW" sz="2800" b="1" dirty="0">
                <a:latin typeface="Times New Roman" pitchFamily="18" charset="0"/>
                <a:ea typeface="標楷體" pitchFamily="65" charset="-120"/>
              </a:rPr>
              <a:t>40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座，密度相當高，為庫容均不大，水庫總容量約</a:t>
            </a:r>
            <a:r>
              <a:rPr lang="en-US" altLang="zh-TW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22.43</a:t>
            </a:r>
            <a:r>
              <a:rPr lang="zh-TW" altLang="en-US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億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立方公尺，有效容量為</a:t>
            </a:r>
            <a:r>
              <a:rPr lang="en-US" altLang="zh-TW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20.51</a:t>
            </a:r>
            <a:r>
              <a:rPr lang="zh-TW" altLang="en-US" sz="2800" b="1" dirty="0">
                <a:solidFill>
                  <a:srgbClr val="FFFF00"/>
                </a:solidFill>
                <a:latin typeface="Times New Roman" pitchFamily="18" charset="0"/>
                <a:ea typeface="標楷體" pitchFamily="65" charset="-120"/>
              </a:rPr>
              <a:t>億</a:t>
            </a:r>
            <a:r>
              <a:rPr lang="zh-TW" altLang="en-US" sz="2800" b="1" dirty="0">
                <a:latin typeface="Times New Roman" pitchFamily="18" charset="0"/>
                <a:ea typeface="標楷體" pitchFamily="65" charset="-120"/>
              </a:rPr>
              <a:t>立方公尺。</a:t>
            </a:r>
            <a:r>
              <a:rPr lang="zh-TW" altLang="en-US" sz="2800" b="1" dirty="0"/>
              <a:t> </a:t>
            </a:r>
          </a:p>
        </p:txBody>
      </p:sp>
      <p:sp>
        <p:nvSpPr>
          <p:cNvPr id="3" name="三十二角星形 2"/>
          <p:cNvSpPr/>
          <p:nvPr/>
        </p:nvSpPr>
        <p:spPr>
          <a:xfrm>
            <a:off x="2987824" y="5517232"/>
            <a:ext cx="5832648" cy="1224136"/>
          </a:xfrm>
          <a:prstGeom prst="star32">
            <a:avLst>
              <a:gd name="adj" fmla="val 4438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b="1" dirty="0" smtClean="0">
                <a:solidFill>
                  <a:schemeClr val="tx1"/>
                </a:solidFill>
              </a:rPr>
              <a:t>這是我們一般的認知</a:t>
            </a:r>
            <a:r>
              <a:rPr lang="en-US" altLang="zh-TW" sz="2800" b="1" dirty="0" smtClean="0">
                <a:solidFill>
                  <a:schemeClr val="tx1"/>
                </a:solidFill>
              </a:rPr>
              <a:t>!</a:t>
            </a:r>
            <a:endParaRPr lang="zh-TW" altLang="en-US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714" name="Rectangle 2"/>
          <p:cNvSpPr>
            <a:spLocks noChangeArrowheads="1"/>
          </p:cNvSpPr>
          <p:nvPr/>
        </p:nvSpPr>
        <p:spPr bwMode="auto">
          <a:xfrm>
            <a:off x="1908175" y="533182"/>
            <a:ext cx="58626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1427" tIns="45714" rIns="91427" bIns="45714"/>
          <a:lstStyle/>
          <a:p>
            <a:pPr marL="342900" indent="-342900" algn="ctr">
              <a:lnSpc>
                <a:spcPct val="14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None/>
            </a:pPr>
            <a:r>
              <a:rPr lang="en-US" altLang="zh-TW" sz="2400" b="1" dirty="0">
                <a:latin typeface="Arial" pitchFamily="34" charset="0"/>
              </a:rPr>
              <a:t>90~99</a:t>
            </a:r>
            <a:r>
              <a:rPr lang="zh-TW" altLang="en-US" sz="2400" b="1" dirty="0">
                <a:latin typeface="Arial" pitchFamily="34" charset="0"/>
              </a:rPr>
              <a:t>年水資源利用利用平均值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467544" y="1124744"/>
            <a:ext cx="8137526" cy="5805488"/>
            <a:chOff x="476" y="685"/>
            <a:chExt cx="5126" cy="3657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612" y="685"/>
              <a:ext cx="4990" cy="3430"/>
              <a:chOff x="657" y="754"/>
              <a:chExt cx="4990" cy="3430"/>
            </a:xfrm>
          </p:grpSpPr>
          <p:pic>
            <p:nvPicPr>
              <p:cNvPr id="499717" name="Picture 5"/>
              <p:cNvPicPr>
                <a:picLocks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57" y="754"/>
                <a:ext cx="4990" cy="343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sp>
            <p:nvSpPr>
              <p:cNvPr id="499718" name="Rectangle 6"/>
              <p:cNvSpPr>
                <a:spLocks noChangeArrowheads="1"/>
              </p:cNvSpPr>
              <p:nvPr/>
            </p:nvSpPr>
            <p:spPr bwMode="auto">
              <a:xfrm>
                <a:off x="4862" y="2248"/>
                <a:ext cx="750" cy="234"/>
              </a:xfrm>
              <a:prstGeom prst="rect">
                <a:avLst/>
              </a:prstGeom>
              <a:solidFill>
                <a:schemeClr val="tx1"/>
              </a:solidFill>
              <a:ln w="3175">
                <a:noFill/>
                <a:miter lim="800000"/>
                <a:headEnd/>
                <a:tailEnd/>
              </a:ln>
              <a:effectLst/>
            </p:spPr>
            <p:txBody>
              <a:bodyPr lIns="90000" tIns="46800" rIns="90000" bIns="46800" anchor="ctr">
                <a:spAutoFit/>
              </a:bodyPr>
              <a:lstStyle/>
              <a:p>
                <a:endParaRPr lang="zh-TW" altLang="en-US" b="1" dirty="0"/>
              </a:p>
            </p:txBody>
          </p:sp>
        </p:grpSp>
        <p:sp>
          <p:nvSpPr>
            <p:cNvPr id="499719" name="Rectangle 7"/>
            <p:cNvSpPr>
              <a:spLocks noChangeArrowheads="1"/>
            </p:cNvSpPr>
            <p:nvPr/>
          </p:nvSpPr>
          <p:spPr bwMode="auto">
            <a:xfrm>
              <a:off x="3247" y="798"/>
              <a:ext cx="117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endParaRPr lang="zh-TW" altLang="zh-TW" sz="1600" b="1">
                <a:solidFill>
                  <a:srgbClr val="000000"/>
                </a:solidFill>
              </a:endParaRPr>
            </a:p>
          </p:txBody>
        </p:sp>
        <p:sp>
          <p:nvSpPr>
            <p:cNvPr id="499720" name="Rectangle 8"/>
            <p:cNvSpPr>
              <a:spLocks noChangeArrowheads="1"/>
            </p:cNvSpPr>
            <p:nvPr/>
          </p:nvSpPr>
          <p:spPr bwMode="auto">
            <a:xfrm>
              <a:off x="1983" y="1158"/>
              <a:ext cx="763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>
                  <a:solidFill>
                    <a:srgbClr val="000000"/>
                  </a:solidFill>
                </a:rPr>
                <a:t>蒸發損失量</a:t>
              </a:r>
            </a:p>
            <a:p>
              <a:pPr algn="ctr"/>
              <a:r>
                <a:rPr lang="en-US" altLang="zh-TW" sz="1600" b="1">
                  <a:solidFill>
                    <a:srgbClr val="000000"/>
                  </a:solidFill>
                </a:rPr>
                <a:t>197</a:t>
              </a:r>
            </a:p>
          </p:txBody>
        </p:sp>
        <p:sp>
          <p:nvSpPr>
            <p:cNvPr id="499721" name="Rectangle 9"/>
            <p:cNvSpPr>
              <a:spLocks noChangeArrowheads="1"/>
            </p:cNvSpPr>
            <p:nvPr/>
          </p:nvSpPr>
          <p:spPr bwMode="auto">
            <a:xfrm>
              <a:off x="2032" y="1782"/>
              <a:ext cx="763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>
                  <a:solidFill>
                    <a:srgbClr val="000000"/>
                  </a:solidFill>
                </a:rPr>
                <a:t>河道逕流量</a:t>
              </a:r>
            </a:p>
            <a:p>
              <a:pPr algn="ctr"/>
              <a:r>
                <a:rPr lang="en-US" altLang="zh-TW" sz="1600" b="1">
                  <a:solidFill>
                    <a:srgbClr val="000000"/>
                  </a:solidFill>
                </a:rPr>
                <a:t>704</a:t>
              </a:r>
            </a:p>
          </p:txBody>
        </p:sp>
        <p:sp>
          <p:nvSpPr>
            <p:cNvPr id="499722" name="Rectangle 10"/>
            <p:cNvSpPr>
              <a:spLocks noChangeArrowheads="1"/>
            </p:cNvSpPr>
            <p:nvPr/>
          </p:nvSpPr>
          <p:spPr bwMode="auto">
            <a:xfrm>
              <a:off x="1911" y="2401"/>
              <a:ext cx="763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 dirty="0">
                  <a:solidFill>
                    <a:srgbClr val="000000"/>
                  </a:solidFill>
                </a:rPr>
                <a:t>水庫供水量</a:t>
              </a:r>
            </a:p>
            <a:p>
              <a:pPr algn="ctr"/>
              <a:r>
                <a:rPr lang="en-US" altLang="zh-TW" sz="1600" b="1" dirty="0" smtClean="0">
                  <a:solidFill>
                    <a:srgbClr val="000000"/>
                  </a:solidFill>
                </a:rPr>
                <a:t>40</a:t>
              </a:r>
              <a:r>
                <a:rPr lang="zh-TW" altLang="en-US" sz="1600" b="1" dirty="0" smtClean="0">
                  <a:solidFill>
                    <a:srgbClr val="000000"/>
                  </a:solidFill>
                </a:rPr>
                <a:t>   </a:t>
              </a:r>
              <a:r>
                <a:rPr lang="en-US" altLang="zh-TW" sz="1600" b="1" dirty="0" smtClean="0">
                  <a:solidFill>
                    <a:srgbClr val="000000"/>
                  </a:solidFill>
                </a:rPr>
                <a:t>22</a:t>
              </a:r>
              <a:r>
                <a:rPr lang="en-US" altLang="zh-TW" sz="1600" b="1" dirty="0">
                  <a:solidFill>
                    <a:srgbClr val="000000"/>
                  </a:solidFill>
                </a:rPr>
                <a:t>%</a:t>
              </a:r>
            </a:p>
          </p:txBody>
        </p:sp>
        <p:sp>
          <p:nvSpPr>
            <p:cNvPr id="499723" name="Rectangle 11"/>
            <p:cNvSpPr>
              <a:spLocks noChangeArrowheads="1"/>
            </p:cNvSpPr>
            <p:nvPr/>
          </p:nvSpPr>
          <p:spPr bwMode="auto">
            <a:xfrm>
              <a:off x="1951" y="3636"/>
              <a:ext cx="634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>
                  <a:solidFill>
                    <a:srgbClr val="000000"/>
                  </a:solidFill>
                </a:rPr>
                <a:t>生活用水</a:t>
              </a:r>
            </a:p>
            <a:p>
              <a:pPr algn="ctr"/>
              <a:r>
                <a:rPr lang="en-US" altLang="zh-TW" sz="1600" b="1">
                  <a:solidFill>
                    <a:srgbClr val="000000"/>
                  </a:solidFill>
                </a:rPr>
                <a:t>35</a:t>
              </a:r>
            </a:p>
          </p:txBody>
        </p:sp>
        <p:sp>
          <p:nvSpPr>
            <p:cNvPr id="499724" name="Rectangle 12"/>
            <p:cNvSpPr>
              <a:spLocks noChangeArrowheads="1"/>
            </p:cNvSpPr>
            <p:nvPr/>
          </p:nvSpPr>
          <p:spPr bwMode="auto">
            <a:xfrm>
              <a:off x="4705" y="1782"/>
              <a:ext cx="893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>
                  <a:solidFill>
                    <a:srgbClr val="000000"/>
                  </a:solidFill>
                </a:rPr>
                <a:t>地下水入滲量</a:t>
              </a:r>
            </a:p>
            <a:p>
              <a:pPr algn="ctr"/>
              <a:r>
                <a:rPr lang="en-US" altLang="zh-TW" sz="1600" b="1">
                  <a:solidFill>
                    <a:srgbClr val="000000"/>
                  </a:solidFill>
                </a:rPr>
                <a:t>51</a:t>
              </a:r>
            </a:p>
          </p:txBody>
        </p:sp>
        <p:sp>
          <p:nvSpPr>
            <p:cNvPr id="499725" name="Rectangle 13"/>
            <p:cNvSpPr>
              <a:spLocks noChangeArrowheads="1"/>
            </p:cNvSpPr>
            <p:nvPr/>
          </p:nvSpPr>
          <p:spPr bwMode="auto">
            <a:xfrm>
              <a:off x="4599" y="2401"/>
              <a:ext cx="893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 dirty="0">
                  <a:solidFill>
                    <a:srgbClr val="000000"/>
                  </a:solidFill>
                </a:rPr>
                <a:t>地下水抽用量</a:t>
              </a:r>
            </a:p>
            <a:p>
              <a:pPr algn="ctr"/>
              <a:r>
                <a:rPr lang="en-US" altLang="zh-TW" sz="1600" b="1" dirty="0" smtClean="0">
                  <a:solidFill>
                    <a:srgbClr val="000000"/>
                  </a:solidFill>
                </a:rPr>
                <a:t>36(56)</a:t>
              </a:r>
              <a:r>
                <a:rPr lang="zh-TW" altLang="en-US" sz="1600" b="1" dirty="0" smtClean="0">
                  <a:solidFill>
                    <a:srgbClr val="000000"/>
                  </a:solidFill>
                </a:rPr>
                <a:t>   </a:t>
              </a:r>
              <a:r>
                <a:rPr lang="en-US" altLang="zh-TW" sz="1600" b="1" dirty="0" smtClean="0">
                  <a:solidFill>
                    <a:srgbClr val="000000"/>
                  </a:solidFill>
                </a:rPr>
                <a:t>20</a:t>
              </a:r>
              <a:r>
                <a:rPr lang="en-US" altLang="zh-TW" sz="1600" b="1" dirty="0">
                  <a:solidFill>
                    <a:srgbClr val="000000"/>
                  </a:solidFill>
                </a:rPr>
                <a:t>%</a:t>
              </a:r>
            </a:p>
          </p:txBody>
        </p:sp>
        <p:sp>
          <p:nvSpPr>
            <p:cNvPr id="499726" name="Rectangle 14"/>
            <p:cNvSpPr>
              <a:spLocks noChangeArrowheads="1"/>
            </p:cNvSpPr>
            <p:nvPr/>
          </p:nvSpPr>
          <p:spPr bwMode="auto">
            <a:xfrm>
              <a:off x="4743" y="3636"/>
              <a:ext cx="634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>
                  <a:solidFill>
                    <a:srgbClr val="000000"/>
                  </a:solidFill>
                </a:rPr>
                <a:t>農業用水</a:t>
              </a:r>
            </a:p>
            <a:p>
              <a:pPr algn="ctr"/>
              <a:r>
                <a:rPr lang="en-US" altLang="zh-TW" sz="1600" b="1">
                  <a:solidFill>
                    <a:srgbClr val="000000"/>
                  </a:solidFill>
                </a:rPr>
                <a:t>128(156)</a:t>
              </a:r>
            </a:p>
          </p:txBody>
        </p:sp>
        <p:sp>
          <p:nvSpPr>
            <p:cNvPr id="499727" name="Rectangle 15"/>
            <p:cNvSpPr>
              <a:spLocks noChangeArrowheads="1"/>
            </p:cNvSpPr>
            <p:nvPr/>
          </p:nvSpPr>
          <p:spPr bwMode="auto">
            <a:xfrm>
              <a:off x="3288" y="755"/>
              <a:ext cx="816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62" tIns="46032" rIns="92062" bIns="46032">
              <a:spAutoFit/>
            </a:bodyPr>
            <a:lstStyle/>
            <a:p>
              <a:pPr algn="ctr"/>
              <a:r>
                <a:rPr lang="zh-TW" altLang="en-US" sz="1600" b="1" dirty="0" smtClean="0">
                  <a:solidFill>
                    <a:srgbClr val="000000"/>
                  </a:solidFill>
                </a:rPr>
                <a:t>降雨量  </a:t>
              </a:r>
              <a:r>
                <a:rPr lang="en-US" altLang="zh-TW" sz="1600" b="1" dirty="0" smtClean="0">
                  <a:solidFill>
                    <a:srgbClr val="000000"/>
                  </a:solidFill>
                </a:rPr>
                <a:t>952</a:t>
              </a:r>
              <a:endParaRPr lang="en-US" altLang="zh-TW" sz="1600" b="1" dirty="0">
                <a:solidFill>
                  <a:srgbClr val="000000"/>
                </a:solidFill>
              </a:endParaRPr>
            </a:p>
          </p:txBody>
        </p:sp>
        <p:sp>
          <p:nvSpPr>
            <p:cNvPr id="499728" name="Rectangle 16"/>
            <p:cNvSpPr>
              <a:spLocks noChangeArrowheads="1"/>
            </p:cNvSpPr>
            <p:nvPr/>
          </p:nvSpPr>
          <p:spPr bwMode="auto">
            <a:xfrm>
              <a:off x="3256" y="2401"/>
              <a:ext cx="848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62" tIns="46032" rIns="92062" bIns="46032">
              <a:spAutoFit/>
            </a:bodyPr>
            <a:lstStyle/>
            <a:p>
              <a:pPr algn="ctr"/>
              <a:r>
                <a:rPr lang="zh-TW" altLang="en-US" sz="1600" b="1" dirty="0">
                  <a:solidFill>
                    <a:srgbClr val="000000"/>
                  </a:solidFill>
                </a:rPr>
                <a:t>河川引水量</a:t>
              </a:r>
            </a:p>
            <a:p>
              <a:pPr algn="ctr"/>
              <a:r>
                <a:rPr lang="en-US" altLang="zh-TW" sz="1600" b="1" dirty="0" smtClean="0">
                  <a:solidFill>
                    <a:srgbClr val="000000"/>
                  </a:solidFill>
                </a:rPr>
                <a:t>104(112)</a:t>
              </a:r>
              <a:r>
                <a:rPr lang="zh-TW" altLang="en-US" sz="1600" b="1" dirty="0" smtClean="0">
                  <a:solidFill>
                    <a:srgbClr val="000000"/>
                  </a:solidFill>
                </a:rPr>
                <a:t>  </a:t>
              </a:r>
              <a:r>
                <a:rPr lang="en-US" altLang="zh-TW" sz="1600" b="1" dirty="0" smtClean="0">
                  <a:solidFill>
                    <a:srgbClr val="000000"/>
                  </a:solidFill>
                </a:rPr>
                <a:t>58</a:t>
              </a:r>
              <a:r>
                <a:rPr lang="en-US" altLang="zh-TW" sz="1600" b="1" dirty="0">
                  <a:solidFill>
                    <a:srgbClr val="000000"/>
                  </a:solidFill>
                </a:rPr>
                <a:t>%</a:t>
              </a:r>
            </a:p>
          </p:txBody>
        </p:sp>
        <p:sp>
          <p:nvSpPr>
            <p:cNvPr id="499729" name="Rectangle 17"/>
            <p:cNvSpPr>
              <a:spLocks noChangeArrowheads="1"/>
            </p:cNvSpPr>
            <p:nvPr/>
          </p:nvSpPr>
          <p:spPr bwMode="auto">
            <a:xfrm>
              <a:off x="1163" y="2908"/>
              <a:ext cx="557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zh-TW" altLang="en-US" sz="1600" b="1">
                  <a:solidFill>
                    <a:srgbClr val="000000"/>
                  </a:solidFill>
                </a:rPr>
                <a:t>入海</a:t>
              </a:r>
              <a:r>
                <a:rPr lang="en-US" altLang="zh-TW" sz="1600" b="1">
                  <a:solidFill>
                    <a:srgbClr val="000000"/>
                  </a:solidFill>
                </a:rPr>
                <a:t>551</a:t>
              </a:r>
            </a:p>
          </p:txBody>
        </p:sp>
        <p:sp>
          <p:nvSpPr>
            <p:cNvPr id="499730" name="Rectangle 18"/>
            <p:cNvSpPr>
              <a:spLocks noChangeArrowheads="1"/>
            </p:cNvSpPr>
            <p:nvPr/>
          </p:nvSpPr>
          <p:spPr bwMode="auto">
            <a:xfrm>
              <a:off x="859" y="3078"/>
              <a:ext cx="102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62" tIns="46032" rIns="92062" bIns="46032">
              <a:spAutoFit/>
            </a:bodyPr>
            <a:lstStyle/>
            <a:p>
              <a:r>
                <a:rPr lang="en-US" altLang="zh-TW" sz="1600" b="1">
                  <a:solidFill>
                    <a:srgbClr val="000000"/>
                  </a:solidFill>
                </a:rPr>
                <a:t>    (</a:t>
              </a:r>
              <a:r>
                <a:rPr lang="zh-TW" altLang="en-US" sz="1600" b="1">
                  <a:solidFill>
                    <a:srgbClr val="000000"/>
                  </a:solidFill>
                </a:rPr>
                <a:t>含保育用水</a:t>
              </a:r>
              <a:r>
                <a:rPr lang="en-US" altLang="zh-TW" sz="1600" b="1">
                  <a:solidFill>
                    <a:srgbClr val="000000"/>
                  </a:solidFill>
                </a:rPr>
                <a:t>)</a:t>
              </a:r>
            </a:p>
          </p:txBody>
        </p:sp>
        <p:sp>
          <p:nvSpPr>
            <p:cNvPr id="499731" name="Rectangle 19"/>
            <p:cNvSpPr>
              <a:spLocks noChangeArrowheads="1"/>
            </p:cNvSpPr>
            <p:nvPr/>
          </p:nvSpPr>
          <p:spPr bwMode="auto">
            <a:xfrm>
              <a:off x="3361" y="3000"/>
              <a:ext cx="634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>
                  <a:solidFill>
                    <a:srgbClr val="000000"/>
                  </a:solidFill>
                </a:rPr>
                <a:t>總用水量</a:t>
              </a:r>
            </a:p>
            <a:p>
              <a:pPr algn="ctr"/>
              <a:r>
                <a:rPr lang="en-US" altLang="zh-TW" sz="1600" b="1">
                  <a:solidFill>
                    <a:srgbClr val="000000"/>
                  </a:solidFill>
                </a:rPr>
                <a:t>180(208)</a:t>
              </a:r>
            </a:p>
          </p:txBody>
        </p:sp>
        <p:sp>
          <p:nvSpPr>
            <p:cNvPr id="499732" name="Rectangle 20"/>
            <p:cNvSpPr>
              <a:spLocks noChangeArrowheads="1"/>
            </p:cNvSpPr>
            <p:nvPr/>
          </p:nvSpPr>
          <p:spPr bwMode="auto">
            <a:xfrm>
              <a:off x="3376" y="3638"/>
              <a:ext cx="634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pPr algn="ctr"/>
              <a:r>
                <a:rPr lang="zh-TW" altLang="en-US" sz="1600" b="1">
                  <a:solidFill>
                    <a:srgbClr val="000000"/>
                  </a:solidFill>
                </a:rPr>
                <a:t>工業用水</a:t>
              </a:r>
            </a:p>
            <a:p>
              <a:pPr algn="ctr"/>
              <a:r>
                <a:rPr lang="en-US" altLang="zh-TW" sz="1600" b="1">
                  <a:solidFill>
                    <a:srgbClr val="000000"/>
                  </a:solidFill>
                </a:rPr>
                <a:t>17</a:t>
              </a:r>
            </a:p>
          </p:txBody>
        </p:sp>
        <p:sp>
          <p:nvSpPr>
            <p:cNvPr id="499733" name="Rectangle 21"/>
            <p:cNvSpPr>
              <a:spLocks noChangeArrowheads="1"/>
            </p:cNvSpPr>
            <p:nvPr/>
          </p:nvSpPr>
          <p:spPr bwMode="auto">
            <a:xfrm>
              <a:off x="3451" y="1090"/>
              <a:ext cx="40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en-US" altLang="zh-TW" sz="1600" b="1">
                  <a:solidFill>
                    <a:srgbClr val="000000"/>
                  </a:solidFill>
                </a:rPr>
                <a:t>100%</a:t>
              </a:r>
            </a:p>
          </p:txBody>
        </p:sp>
        <p:sp>
          <p:nvSpPr>
            <p:cNvPr id="499734" name="Rectangle 22"/>
            <p:cNvSpPr>
              <a:spLocks noChangeArrowheads="1"/>
            </p:cNvSpPr>
            <p:nvPr/>
          </p:nvSpPr>
          <p:spPr bwMode="auto">
            <a:xfrm>
              <a:off x="2910" y="1166"/>
              <a:ext cx="34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en-US" altLang="zh-TW" sz="1600" b="1">
                  <a:solidFill>
                    <a:srgbClr val="000000"/>
                  </a:solidFill>
                </a:rPr>
                <a:t>21%</a:t>
              </a:r>
            </a:p>
          </p:txBody>
        </p:sp>
        <p:sp>
          <p:nvSpPr>
            <p:cNvPr id="499735" name="Rectangle 23"/>
            <p:cNvSpPr>
              <a:spLocks noChangeArrowheads="1"/>
            </p:cNvSpPr>
            <p:nvPr/>
          </p:nvSpPr>
          <p:spPr bwMode="auto">
            <a:xfrm>
              <a:off x="2964" y="1458"/>
              <a:ext cx="34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en-US" altLang="zh-TW" sz="1600" b="1">
                  <a:solidFill>
                    <a:srgbClr val="000000"/>
                  </a:solidFill>
                </a:rPr>
                <a:t>74%</a:t>
              </a:r>
            </a:p>
          </p:txBody>
        </p:sp>
        <p:sp>
          <p:nvSpPr>
            <p:cNvPr id="499736" name="Rectangle 24"/>
            <p:cNvSpPr>
              <a:spLocks noChangeArrowheads="1"/>
            </p:cNvSpPr>
            <p:nvPr/>
          </p:nvSpPr>
          <p:spPr bwMode="auto">
            <a:xfrm>
              <a:off x="3920" y="1447"/>
              <a:ext cx="28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en-US" altLang="zh-TW" sz="1600" b="1">
                  <a:solidFill>
                    <a:srgbClr val="000000"/>
                  </a:solidFill>
                </a:rPr>
                <a:t>5%</a:t>
              </a:r>
            </a:p>
          </p:txBody>
        </p:sp>
        <p:sp>
          <p:nvSpPr>
            <p:cNvPr id="499737" name="Rectangle 25"/>
            <p:cNvSpPr>
              <a:spLocks noChangeArrowheads="1"/>
            </p:cNvSpPr>
            <p:nvPr/>
          </p:nvSpPr>
          <p:spPr bwMode="auto">
            <a:xfrm>
              <a:off x="1707" y="3399"/>
              <a:ext cx="34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en-US" altLang="zh-TW" sz="1600" b="1">
                  <a:solidFill>
                    <a:srgbClr val="000000"/>
                  </a:solidFill>
                </a:rPr>
                <a:t>20%</a:t>
              </a:r>
            </a:p>
          </p:txBody>
        </p:sp>
        <p:sp>
          <p:nvSpPr>
            <p:cNvPr id="499738" name="Rectangle 26"/>
            <p:cNvSpPr>
              <a:spLocks noChangeArrowheads="1"/>
            </p:cNvSpPr>
            <p:nvPr/>
          </p:nvSpPr>
          <p:spPr bwMode="auto">
            <a:xfrm>
              <a:off x="3515" y="3431"/>
              <a:ext cx="28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en-US" altLang="zh-TW" sz="1600" b="1" dirty="0">
                  <a:solidFill>
                    <a:srgbClr val="000000"/>
                  </a:solidFill>
                </a:rPr>
                <a:t>9%</a:t>
              </a:r>
            </a:p>
          </p:txBody>
        </p:sp>
        <p:sp>
          <p:nvSpPr>
            <p:cNvPr id="499739" name="Rectangle 27"/>
            <p:cNvSpPr>
              <a:spLocks noChangeArrowheads="1"/>
            </p:cNvSpPr>
            <p:nvPr/>
          </p:nvSpPr>
          <p:spPr bwMode="auto">
            <a:xfrm>
              <a:off x="4844" y="3431"/>
              <a:ext cx="34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en-US" altLang="zh-TW" sz="1600" b="1">
                  <a:solidFill>
                    <a:srgbClr val="000000"/>
                  </a:solidFill>
                </a:rPr>
                <a:t>71%</a:t>
              </a:r>
            </a:p>
          </p:txBody>
        </p:sp>
        <p:sp>
          <p:nvSpPr>
            <p:cNvPr id="499740" name="Rectangle 28"/>
            <p:cNvSpPr>
              <a:spLocks noChangeArrowheads="1"/>
            </p:cNvSpPr>
            <p:nvPr/>
          </p:nvSpPr>
          <p:spPr bwMode="auto">
            <a:xfrm>
              <a:off x="4437" y="1223"/>
              <a:ext cx="763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62" tIns="46032" rIns="92062" bIns="46032">
              <a:spAutoFit/>
            </a:bodyPr>
            <a:lstStyle/>
            <a:p>
              <a:r>
                <a:rPr lang="zh-TW" altLang="en-US" sz="1600" b="1">
                  <a:solidFill>
                    <a:srgbClr val="000000"/>
                  </a:solidFill>
                </a:rPr>
                <a:t>單位：億噸</a:t>
              </a:r>
            </a:p>
          </p:txBody>
        </p:sp>
        <p:sp>
          <p:nvSpPr>
            <p:cNvPr id="499741" name="Text Box 29"/>
            <p:cNvSpPr txBox="1">
              <a:spLocks noChangeArrowheads="1"/>
            </p:cNvSpPr>
            <p:nvPr/>
          </p:nvSpPr>
          <p:spPr bwMode="auto">
            <a:xfrm>
              <a:off x="476" y="4111"/>
              <a:ext cx="349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zh-TW" altLang="en-US" sz="1800" b="1" dirty="0"/>
                <a:t>註：</a:t>
              </a:r>
              <a:r>
                <a:rPr lang="en-US" altLang="zh-TW" sz="1800" b="1" dirty="0">
                  <a:sym typeface="Wingdings" pitchFamily="2" charset="2"/>
                </a:rPr>
                <a:t>(   )</a:t>
              </a:r>
              <a:r>
                <a:rPr lang="zh-TW" altLang="en-US" sz="1800" b="1" dirty="0"/>
                <a:t>為含非水利會及非台糖農場灌區用水</a:t>
              </a:r>
            </a:p>
          </p:txBody>
        </p:sp>
      </p:grpSp>
      <p:sp>
        <p:nvSpPr>
          <p:cNvPr id="499742" name="Rectangle 30"/>
          <p:cNvSpPr>
            <a:spLocks noChangeArrowheads="1"/>
          </p:cNvSpPr>
          <p:nvPr/>
        </p:nvSpPr>
        <p:spPr bwMode="auto">
          <a:xfrm>
            <a:off x="0" y="184077"/>
            <a:ext cx="3995936" cy="371513"/>
          </a:xfrm>
          <a:prstGeom prst="rect">
            <a:avLst/>
          </a:prstGeom>
          <a:solidFill>
            <a:srgbClr val="FFFF00"/>
          </a:solidFill>
          <a:ln w="22225">
            <a:noFill/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spAutoFit/>
          </a:bodyPr>
          <a:lstStyle/>
          <a:p>
            <a:endParaRPr lang="zh-TW" altLang="en-US"/>
          </a:p>
        </p:txBody>
      </p:sp>
      <p:sp>
        <p:nvSpPr>
          <p:cNvPr id="499749" name="Text Box 12"/>
          <p:cNvSpPr txBox="1">
            <a:spLocks noChangeArrowheads="1"/>
          </p:cNvSpPr>
          <p:nvPr/>
        </p:nvSpPr>
        <p:spPr bwMode="auto">
          <a:xfrm>
            <a:off x="251520" y="140557"/>
            <a:ext cx="3709524" cy="480131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lvl="1" defTabSz="1155700">
              <a:lnSpc>
                <a:spcPct val="90000"/>
              </a:lnSpc>
              <a:spcAft>
                <a:spcPct val="15000"/>
              </a:spcAft>
            </a:pPr>
            <a:r>
              <a:rPr lang="zh-TW" altLang="en-US" sz="2800" b="1" dirty="0" smtClean="0">
                <a:solidFill>
                  <a:srgbClr val="000000"/>
                </a:solidFill>
              </a:rPr>
              <a:t>台灣水</a:t>
            </a:r>
            <a:r>
              <a:rPr lang="zh-TW" altLang="en-US" sz="2800" b="1" dirty="0">
                <a:solidFill>
                  <a:srgbClr val="000000"/>
                </a:solidFill>
              </a:rPr>
              <a:t>資源利用現況</a:t>
            </a:r>
            <a:endParaRPr lang="zh-TW" altLang="en-US" sz="2800" b="1" dirty="0">
              <a:solidFill>
                <a:srgbClr val="000000"/>
              </a:solidFill>
              <a:latin typeface="Arial" pitchFamily="34" charset="0"/>
              <a:ea typeface="華康流隸體" pitchFamily="65" charset="-120"/>
            </a:endParaRPr>
          </a:p>
        </p:txBody>
      </p:sp>
      <p:sp>
        <p:nvSpPr>
          <p:cNvPr id="499751" name="Oval 39"/>
          <p:cNvSpPr>
            <a:spLocks noChangeArrowheads="1"/>
          </p:cNvSpPr>
          <p:nvPr/>
        </p:nvSpPr>
        <p:spPr bwMode="auto">
          <a:xfrm>
            <a:off x="2124075" y="3573463"/>
            <a:ext cx="2303463" cy="935037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lIns="90000" tIns="46800" rIns="90000" bIns="46800" anchor="ctr">
            <a:spAutoFit/>
          </a:bodyPr>
          <a:lstStyle/>
          <a:p>
            <a:endParaRPr lang="zh-TW" altLang="en-US"/>
          </a:p>
        </p:txBody>
      </p:sp>
      <p:sp>
        <p:nvSpPr>
          <p:cNvPr id="499752" name="Oval 40"/>
          <p:cNvSpPr>
            <a:spLocks noChangeArrowheads="1"/>
          </p:cNvSpPr>
          <p:nvPr/>
        </p:nvSpPr>
        <p:spPr bwMode="auto">
          <a:xfrm>
            <a:off x="6588125" y="3573463"/>
            <a:ext cx="2303463" cy="935037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lIns="90000" tIns="46800" rIns="90000" bIns="46800" anchor="ctr">
            <a:spAutoFit/>
          </a:bodyPr>
          <a:lstStyle/>
          <a:p>
            <a:endParaRPr lang="zh-TW" alt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467544" y="0"/>
            <a:ext cx="8229600" cy="692696"/>
          </a:xfrm>
        </p:spPr>
        <p:txBody>
          <a:bodyPr anchor="t"/>
          <a:lstStyle/>
          <a:p>
            <a:pPr eaLnBrk="1" hangingPunct="1"/>
            <a:r>
              <a:rPr lang="zh-TW" altLang="en-US" dirty="0" smtClean="0"/>
              <a:t>看看台灣的用水狀況</a:t>
            </a:r>
            <a:endParaRPr lang="zh-TW" altLang="zh-TW" dirty="0" smtClean="0"/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idx="4294967295"/>
          </p:nvPr>
        </p:nvSpPr>
        <p:spPr/>
        <p:txBody>
          <a:bodyPr/>
          <a:lstStyle/>
          <a:p>
            <a:pPr marL="411163" eaLnBrk="1" hangingPunct="1"/>
            <a:endParaRPr lang="zh-TW" altLang="zh-TW" smtClean="0"/>
          </a:p>
        </p:txBody>
      </p:sp>
      <p:sp>
        <p:nvSpPr>
          <p:cNvPr id="35844" name="投影片編號版面配置區 5"/>
          <p:cNvSpPr txBox="1">
            <a:spLocks noGrp="1"/>
          </p:cNvSpPr>
          <p:nvPr/>
        </p:nvSpPr>
        <p:spPr bwMode="auto">
          <a:xfrm>
            <a:off x="8610600" y="6416675"/>
            <a:ext cx="4572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fld id="{E7CF2BED-5A81-4792-91FB-2F6BE6D8D32D}" type="slidenum">
              <a:rPr kumimoji="0" lang="en-US" altLang="zh-TW" sz="1200" b="0">
                <a:solidFill>
                  <a:schemeClr val="tx2"/>
                </a:solidFill>
                <a:latin typeface="Tahoma" pitchFamily="34" charset="0"/>
              </a:rPr>
              <a:pPr/>
              <a:t>142</a:t>
            </a:fld>
            <a:endParaRPr kumimoji="0" lang="en-US" altLang="zh-TW" sz="1200" b="0">
              <a:solidFill>
                <a:schemeClr val="tx2"/>
              </a:solidFill>
              <a:latin typeface="Tahoma" pitchFamily="34" charset="0"/>
            </a:endParaRPr>
          </a:p>
        </p:txBody>
      </p:sp>
      <p:pic>
        <p:nvPicPr>
          <p:cNvPr id="35845" name="Picture 4" descr="g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64704"/>
            <a:ext cx="9144000" cy="590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251520" y="144013"/>
          <a:ext cx="8568952" cy="6381331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911997"/>
                <a:gridCol w="1538991"/>
                <a:gridCol w="1291992"/>
                <a:gridCol w="1291992"/>
                <a:gridCol w="1196994"/>
                <a:gridCol w="1044994"/>
                <a:gridCol w="1291992"/>
              </a:tblGrid>
              <a:tr h="580121">
                <a:tc gridSpan="7"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全國 有效水權</a:t>
                      </a:r>
                      <a:r>
                        <a:rPr lang="en-US" altLang="zh-TW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(</a:t>
                      </a:r>
                      <a:r>
                        <a:rPr lang="zh-TW" altLang="en-US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臨時用水</a:t>
                      </a:r>
                      <a:r>
                        <a:rPr lang="en-US" altLang="zh-TW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)</a:t>
                      </a:r>
                      <a:r>
                        <a:rPr lang="zh-TW" altLang="en-US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之水量　單位：噸</a:t>
                      </a:r>
                      <a:r>
                        <a:rPr lang="en-US" altLang="zh-TW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/</a:t>
                      </a:r>
                      <a:r>
                        <a:rPr lang="zh-TW" altLang="en-US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年　統計時間：民國 </a:t>
                      </a:r>
                      <a:r>
                        <a:rPr lang="en-US" altLang="zh-TW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102 </a:t>
                      </a:r>
                      <a:r>
                        <a:rPr lang="zh-TW" altLang="en-US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年 </a:t>
                      </a:r>
                      <a:r>
                        <a:rPr lang="en-US" altLang="zh-TW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5 </a:t>
                      </a:r>
                      <a:r>
                        <a:rPr lang="zh-TW" altLang="en-US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月 </a:t>
                      </a:r>
                      <a:r>
                        <a:rPr lang="en-US" altLang="zh-TW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25 </a:t>
                      </a:r>
                      <a:r>
                        <a:rPr lang="zh-TW" altLang="en-US" sz="16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日</a:t>
                      </a:r>
                      <a:endParaRPr lang="zh-TW" altLang="en-US" sz="16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</a:tr>
              <a:tr h="580121">
                <a:tc gridSpan="7">
                  <a:txBody>
                    <a:bodyPr/>
                    <a:lstStyle/>
                    <a:p>
                      <a:pPr algn="l" fontAlgn="ctr"/>
                      <a:r>
                        <a:rPr lang="zh-TW" altLang="en-US" sz="2000" b="1" u="none" strike="noStrike" dirty="0">
                          <a:solidFill>
                            <a:srgbClr val="FF0000"/>
                          </a:solidFill>
                          <a:latin typeface="+mn-ea"/>
                          <a:ea typeface="+mn-ea"/>
                        </a:rPr>
                        <a:t>地面水</a:t>
                      </a:r>
                      <a:endParaRPr lang="zh-TW" altLang="en-US" sz="2000" b="1" i="0" u="none" strike="noStrike" dirty="0">
                        <a:solidFill>
                          <a:srgbClr val="FF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</a:tr>
              <a:tr h="580121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　</a:t>
                      </a:r>
                      <a:endParaRPr lang="zh-TW" altLang="en-US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家用及公共給水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農業用水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水力用水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工業用水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其他用途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總計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</a:tr>
              <a:tr h="580121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水權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4,151,425,667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19,304,194,931</a:t>
                      </a:r>
                      <a:endParaRPr lang="en-US" altLang="zh-TW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57,860,982,706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1,675,645,226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93,643,801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83,085,892,331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</a:tr>
              <a:tr h="580121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臨時用水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44,181,645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1,236,829,711</a:t>
                      </a:r>
                      <a:endParaRPr lang="en-US" altLang="zh-TW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508,820,573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27,229,936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6,044,734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1,823,106,599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</a:tr>
              <a:tr h="580121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總計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4,195,607,312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20,541,024,642</a:t>
                      </a:r>
                      <a:endParaRPr lang="en-US" altLang="zh-TW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FF0000"/>
                          </a:solidFill>
                          <a:latin typeface="+mn-ea"/>
                          <a:ea typeface="+mn-ea"/>
                        </a:rPr>
                        <a:t>58,369,803,278</a:t>
                      </a:r>
                      <a:endParaRPr lang="en-US" altLang="zh-TW" sz="1400" b="1" i="0" u="none" strike="noStrike" dirty="0">
                        <a:solidFill>
                          <a:srgbClr val="FF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1,702,875,162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99,688,536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FF0000"/>
                          </a:solidFill>
                          <a:latin typeface="+mn-ea"/>
                          <a:ea typeface="+mn-ea"/>
                        </a:rPr>
                        <a:t>84,908,998,930</a:t>
                      </a:r>
                      <a:endParaRPr lang="en-US" altLang="zh-TW" sz="1400" b="1" i="0" u="none" strike="noStrike" dirty="0">
                        <a:solidFill>
                          <a:srgbClr val="FF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</a:tr>
              <a:tr h="580121">
                <a:tc gridSpan="7">
                  <a:txBody>
                    <a:bodyPr/>
                    <a:lstStyle/>
                    <a:p>
                      <a:pPr algn="l" fontAlgn="ctr"/>
                      <a:r>
                        <a:rPr lang="zh-TW" altLang="en-US" sz="2000" b="1" u="none" strike="noStrike" dirty="0">
                          <a:solidFill>
                            <a:srgbClr val="FF0000"/>
                          </a:solidFill>
                          <a:latin typeface="+mn-ea"/>
                          <a:ea typeface="+mn-ea"/>
                        </a:rPr>
                        <a:t>地下水</a:t>
                      </a:r>
                      <a:endParaRPr lang="zh-TW" altLang="en-US" sz="2000" b="1" i="0" u="none" strike="noStrike" dirty="0">
                        <a:solidFill>
                          <a:srgbClr val="FF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</a:tr>
              <a:tr h="580121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　</a:t>
                      </a:r>
                      <a:endParaRPr lang="zh-TW" altLang="en-US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家用及公共給水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農業用水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水力用水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工業用水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其他用途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總計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66FFFF"/>
                    </a:solidFill>
                  </a:tcPr>
                </a:tc>
              </a:tr>
              <a:tr h="580121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水權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911,173,031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4,304,513,101</a:t>
                      </a:r>
                      <a:endParaRPr lang="en-US" altLang="zh-TW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0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881,455,776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157,682,549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6,254,824,457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</a:tr>
              <a:tr h="580121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臨時用水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3,046,778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1,295,972</a:t>
                      </a:r>
                      <a:endParaRPr lang="en-US" altLang="zh-TW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0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7,259,520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6,139,708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17,741,979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</a:tr>
              <a:tr h="580121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總計</a:t>
                      </a:r>
                      <a:endParaRPr lang="zh-TW" altLang="en-US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914,219,810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4,305,809,074</a:t>
                      </a:r>
                      <a:endParaRPr lang="en-US" altLang="zh-TW" sz="1400" b="1" i="0" u="none" strike="noStrike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0</a:t>
                      </a:r>
                      <a:endParaRPr lang="en-US" altLang="zh-TW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888,715,296</a:t>
                      </a:r>
                      <a:endParaRPr lang="en-US" altLang="zh-TW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000000"/>
                          </a:solidFill>
                          <a:latin typeface="+mn-ea"/>
                          <a:ea typeface="+mn-ea"/>
                        </a:rPr>
                        <a:t>163,822,257</a:t>
                      </a:r>
                      <a:endParaRPr lang="en-US" altLang="zh-TW" sz="1400" b="1" i="0" u="none" strike="noStrike" dirty="0">
                        <a:solidFill>
                          <a:srgbClr val="00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TW" sz="1400" b="1" u="none" strike="noStrike" dirty="0">
                          <a:solidFill>
                            <a:srgbClr val="FF0000"/>
                          </a:solidFill>
                          <a:latin typeface="+mn-ea"/>
                          <a:ea typeface="+mn-ea"/>
                        </a:rPr>
                        <a:t>6,272,566,436</a:t>
                      </a:r>
                      <a:endParaRPr lang="en-US" altLang="zh-TW" sz="1400" b="1" i="0" u="none" strike="noStrike" dirty="0">
                        <a:solidFill>
                          <a:srgbClr val="FF0000"/>
                        </a:solidFill>
                        <a:latin typeface="+mn-ea"/>
                        <a:ea typeface="+mn-ea"/>
                      </a:endParaRPr>
                    </a:p>
                  </a:txBody>
                  <a:tcPr marL="6544" marR="6544" marT="6544" marB="0" anchor="ctr"/>
                </a:tc>
              </a:tr>
            </a:tbl>
          </a:graphicData>
        </a:graphic>
      </p:graphicFrame>
      <p:sp>
        <p:nvSpPr>
          <p:cNvPr id="3" name="矩形 2"/>
          <p:cNvSpPr/>
          <p:nvPr/>
        </p:nvSpPr>
        <p:spPr>
          <a:xfrm>
            <a:off x="6588224" y="3717032"/>
            <a:ext cx="20120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b="1" dirty="0" smtClean="0">
                <a:solidFill>
                  <a:srgbClr val="FF0000"/>
                </a:solidFill>
              </a:rPr>
              <a:t>總降雨量  </a:t>
            </a:r>
            <a:r>
              <a:rPr lang="en-US" altLang="zh-TW" b="1" dirty="0" smtClean="0">
                <a:solidFill>
                  <a:srgbClr val="FF0000"/>
                </a:solidFill>
              </a:rPr>
              <a:t>952</a:t>
            </a:r>
            <a:r>
              <a:rPr lang="zh-TW" altLang="en-US" b="1" dirty="0" smtClean="0">
                <a:solidFill>
                  <a:srgbClr val="FF0000"/>
                </a:solidFill>
              </a:rPr>
              <a:t>億噸</a:t>
            </a:r>
            <a:endParaRPr lang="en-US" altLang="zh-TW" b="1" dirty="0">
              <a:solidFill>
                <a:srgbClr val="FF0000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7481848" y="3429000"/>
            <a:ext cx="88357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600" b="1" dirty="0" smtClean="0">
                <a:solidFill>
                  <a:srgbClr val="FF0000"/>
                </a:solidFill>
              </a:rPr>
              <a:t>849</a:t>
            </a:r>
            <a:r>
              <a:rPr lang="zh-TW" altLang="en-US" sz="1600" b="1" dirty="0" smtClean="0">
                <a:solidFill>
                  <a:srgbClr val="FF0000"/>
                </a:solidFill>
              </a:rPr>
              <a:t>億噸</a:t>
            </a:r>
            <a:endParaRPr lang="en-US" altLang="zh-TW" sz="1600" b="1" dirty="0">
              <a:solidFill>
                <a:srgbClr val="FF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7596336" y="5805264"/>
            <a:ext cx="93647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600" b="1" dirty="0" smtClean="0">
                <a:solidFill>
                  <a:srgbClr val="FF0000"/>
                </a:solidFill>
              </a:rPr>
              <a:t>62.7</a:t>
            </a:r>
            <a:r>
              <a:rPr lang="zh-TW" altLang="en-US" sz="1600" b="1" dirty="0" smtClean="0">
                <a:solidFill>
                  <a:srgbClr val="FF0000"/>
                </a:solidFill>
              </a:rPr>
              <a:t>億噸</a:t>
            </a:r>
            <a:endParaRPr lang="en-US" altLang="zh-TW" sz="1600" b="1" dirty="0">
              <a:solidFill>
                <a:srgbClr val="FF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4139952" y="3429000"/>
            <a:ext cx="88357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600" b="1" dirty="0" smtClean="0">
                <a:solidFill>
                  <a:srgbClr val="FF0000"/>
                </a:solidFill>
              </a:rPr>
              <a:t>584</a:t>
            </a:r>
            <a:r>
              <a:rPr lang="zh-TW" altLang="en-US" sz="1600" b="1" dirty="0" smtClean="0">
                <a:solidFill>
                  <a:srgbClr val="FF0000"/>
                </a:solidFill>
              </a:rPr>
              <a:t>億噸</a:t>
            </a:r>
            <a:endParaRPr lang="en-US" altLang="zh-TW" sz="1600" b="1" dirty="0">
              <a:solidFill>
                <a:srgbClr val="FF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2814191" y="3717032"/>
            <a:ext cx="2935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b="1" dirty="0" smtClean="0">
                <a:solidFill>
                  <a:srgbClr val="FF0000"/>
                </a:solidFill>
              </a:rPr>
              <a:t>扣掉水利總水權量  </a:t>
            </a:r>
            <a:r>
              <a:rPr lang="en-US" altLang="zh-TW" b="1" dirty="0" smtClean="0">
                <a:solidFill>
                  <a:srgbClr val="FF0000"/>
                </a:solidFill>
              </a:rPr>
              <a:t>265</a:t>
            </a:r>
            <a:r>
              <a:rPr lang="zh-TW" altLang="en-US" b="1" dirty="0" smtClean="0">
                <a:solidFill>
                  <a:srgbClr val="FF0000"/>
                </a:solidFill>
              </a:rPr>
              <a:t>億噸</a:t>
            </a:r>
            <a:endParaRPr lang="en-US" altLang="zh-TW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 anchor="t"/>
          <a:lstStyle/>
          <a:p>
            <a:pPr eaLnBrk="1" hangingPunct="1"/>
            <a:r>
              <a:rPr lang="zh-TW" altLang="en-US" dirty="0" smtClean="0"/>
              <a:t>台灣用水消長圖</a:t>
            </a:r>
            <a:endParaRPr lang="zh-TW" altLang="zh-TW" dirty="0" smtClean="0"/>
          </a:p>
        </p:txBody>
      </p:sp>
      <p:sp>
        <p:nvSpPr>
          <p:cNvPr id="34819" name="Rectangle 3"/>
          <p:cNvSpPr>
            <a:spLocks noGrp="1" noRot="1" noChangeArrowheads="1"/>
          </p:cNvSpPr>
          <p:nvPr>
            <p:ph idx="4294967295"/>
          </p:nvPr>
        </p:nvSpPr>
        <p:spPr/>
        <p:txBody>
          <a:bodyPr/>
          <a:lstStyle/>
          <a:p>
            <a:pPr marL="411163" eaLnBrk="1" hangingPunct="1"/>
            <a:endParaRPr lang="zh-TW" altLang="zh-TW" smtClean="0"/>
          </a:p>
        </p:txBody>
      </p:sp>
      <p:sp>
        <p:nvSpPr>
          <p:cNvPr id="34820" name="投影片編號版面配置區 5"/>
          <p:cNvSpPr txBox="1">
            <a:spLocks noGrp="1"/>
          </p:cNvSpPr>
          <p:nvPr/>
        </p:nvSpPr>
        <p:spPr bwMode="auto">
          <a:xfrm>
            <a:off x="8610600" y="6416675"/>
            <a:ext cx="4572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fld id="{8ED2C521-24DF-4618-95FD-3BE1E0299607}" type="slidenum">
              <a:rPr kumimoji="0" lang="en-US" altLang="zh-TW" sz="1200" b="0">
                <a:solidFill>
                  <a:schemeClr val="tx2"/>
                </a:solidFill>
                <a:latin typeface="Tahoma" pitchFamily="34" charset="0"/>
              </a:rPr>
              <a:pPr/>
              <a:t>144</a:t>
            </a:fld>
            <a:endParaRPr kumimoji="0" lang="en-US" altLang="zh-TW" sz="1200" b="0">
              <a:solidFill>
                <a:schemeClr val="tx2"/>
              </a:solidFill>
              <a:latin typeface="Tahoma" pitchFamily="34" charset="0"/>
            </a:endParaRPr>
          </a:p>
        </p:txBody>
      </p:sp>
      <p:pic>
        <p:nvPicPr>
          <p:cNvPr id="34821" name="Picture 4" descr="g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9144000" cy="563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707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276475"/>
            <a:ext cx="7918450" cy="1873250"/>
          </a:xfrm>
          <a:solidFill>
            <a:srgbClr val="0000CC"/>
          </a:solidFill>
          <a:ln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/>
              <a:t>再談談我們一直</a:t>
            </a:r>
            <a:br>
              <a:rPr lang="zh-TW" altLang="en-US" smtClean="0"/>
            </a:br>
            <a:r>
              <a:rPr lang="zh-TW" altLang="en-US" smtClean="0"/>
              <a:t>被錯誤認知的</a:t>
            </a:r>
            <a:r>
              <a:rPr lang="en-US" altLang="zh-TW" smtClean="0"/>
              <a:t>『</a:t>
            </a:r>
            <a:r>
              <a:rPr lang="zh-TW" altLang="en-US" smtClean="0"/>
              <a:t>地下水</a:t>
            </a:r>
            <a:r>
              <a:rPr lang="en-US" altLang="zh-TW" smtClean="0"/>
              <a:t>』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55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抽用地下水＝地層下陷？</a:t>
            </a:r>
          </a:p>
        </p:txBody>
      </p:sp>
      <p:sp>
        <p:nvSpPr>
          <p:cNvPr id="16455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495800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/>
              <a:t>長久以來我們一直有</a:t>
            </a:r>
            <a:r>
              <a:rPr lang="en-US" altLang="zh-TW" smtClean="0"/>
              <a:t>『</a:t>
            </a:r>
            <a:r>
              <a:rPr lang="zh-TW" altLang="en-US" smtClean="0">
                <a:solidFill>
                  <a:srgbClr val="FFFF00"/>
                </a:solidFill>
              </a:rPr>
              <a:t>抽用地下水＝地層下陷</a:t>
            </a:r>
            <a:r>
              <a:rPr lang="en-US" altLang="zh-TW" smtClean="0"/>
              <a:t>』</a:t>
            </a:r>
            <a:r>
              <a:rPr lang="zh-TW" altLang="en-US" smtClean="0"/>
              <a:t>的認知！</a:t>
            </a:r>
          </a:p>
          <a:p>
            <a:pPr eaLnBrk="1" hangingPunct="1">
              <a:defRPr/>
            </a:pPr>
            <a:r>
              <a:rPr lang="zh-TW" altLang="en-US" smtClean="0"/>
              <a:t>但大部分人</a:t>
            </a:r>
            <a:r>
              <a:rPr lang="en-US" altLang="zh-TW" smtClean="0"/>
              <a:t>(</a:t>
            </a:r>
            <a:r>
              <a:rPr lang="zh-TW" altLang="en-US" smtClean="0"/>
              <a:t>含水利技術官僚</a:t>
            </a:r>
            <a:r>
              <a:rPr lang="en-US" altLang="zh-TW" smtClean="0"/>
              <a:t>)</a:t>
            </a:r>
            <a:r>
              <a:rPr lang="zh-TW" altLang="en-US" smtClean="0"/>
              <a:t>都不知道，許多地區深受</a:t>
            </a:r>
            <a:r>
              <a:rPr lang="zh-TW" altLang="en-US" smtClean="0">
                <a:solidFill>
                  <a:srgbClr val="FFFF00"/>
                </a:solidFill>
              </a:rPr>
              <a:t>不抽地下水反受驚人的湧水之困</a:t>
            </a:r>
            <a:r>
              <a:rPr lang="zh-TW" altLang="en-US" smtClean="0"/>
              <a:t>（扇尾地區湧泉淹沒農田）！</a:t>
            </a:r>
          </a:p>
          <a:p>
            <a:pPr eaLnBrk="1" hangingPunct="1">
              <a:defRPr/>
            </a:pPr>
            <a:r>
              <a:rPr lang="zh-TW" altLang="en-US" smtClean="0"/>
              <a:t>我們之前對地下水運用造成地層下陷的真正問題是：</a:t>
            </a:r>
            <a:r>
              <a:rPr lang="en-US" altLang="zh-TW" smtClean="0">
                <a:solidFill>
                  <a:srgbClr val="FFFF00"/>
                </a:solidFill>
              </a:rPr>
              <a:t>『</a:t>
            </a:r>
            <a:r>
              <a:rPr lang="zh-TW" altLang="en-US" smtClean="0">
                <a:solidFill>
                  <a:srgbClr val="FFFF00"/>
                </a:solidFill>
              </a:rPr>
              <a:t>抽用地下水超過補注量</a:t>
            </a:r>
            <a:r>
              <a:rPr lang="en-US" altLang="zh-TW" smtClean="0">
                <a:solidFill>
                  <a:srgbClr val="FFFF00"/>
                </a:solidFill>
              </a:rPr>
              <a:t>』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6594" name="Rectangle 2"/>
          <p:cNvSpPr>
            <a:spLocks noChangeArrowheads="1"/>
          </p:cNvSpPr>
          <p:nvPr/>
        </p:nvSpPr>
        <p:spPr bwMode="auto">
          <a:xfrm>
            <a:off x="323850" y="1196975"/>
            <a:ext cx="8496300" cy="5516563"/>
          </a:xfrm>
          <a:prstGeom prst="rect">
            <a:avLst/>
          </a:prstGeom>
          <a:gradFill rotWithShape="1">
            <a:gsLst>
              <a:gs pos="0">
                <a:srgbClr val="000099">
                  <a:alpha val="50999"/>
                </a:srgbClr>
              </a:gs>
              <a:gs pos="100000">
                <a:srgbClr val="000099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marL="195263" indent="-195263">
              <a:spcBef>
                <a:spcPct val="20000"/>
              </a:spcBef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zh-TW" altLang="en-US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南部地區地下水資源主要蘊藏在嘉南平原、屏東平原和恆春平原，以屏東平原蘊藏量最豐富，然而地下水抽用比例也是全台最高。而</a:t>
            </a:r>
            <a:r>
              <a:rPr lang="zh-TW" altLang="en-US" sz="3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如何使用與正確補注地下水，才是南部水資源利用新思維。</a:t>
            </a:r>
          </a:p>
          <a:p>
            <a:pPr marL="195263" indent="-195263"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endParaRPr lang="zh-TW" altLang="en-US" sz="3100" b="1" dirty="0"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ea typeface="標楷體" pitchFamily="65" charset="-120"/>
            </a:endParaRPr>
          </a:p>
          <a:p>
            <a:pPr marL="195263" indent="-195263">
              <a:spcBef>
                <a:spcPct val="20000"/>
              </a:spcBef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altLang="zh-TW" sz="3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60</a:t>
            </a:r>
            <a:r>
              <a:rPr lang="zh-TW" altLang="en-US" sz="3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至</a:t>
            </a:r>
            <a:r>
              <a:rPr lang="en-US" altLang="zh-TW" sz="3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90</a:t>
            </a:r>
            <a:r>
              <a:rPr lang="zh-TW" altLang="en-US" sz="3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年代，屏東平原</a:t>
            </a:r>
            <a:r>
              <a:rPr lang="zh-TW" altLang="en-US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地下水抽用主要以農業灌溉和漁業養殖為主，</a:t>
            </a:r>
            <a:r>
              <a:rPr lang="zh-TW" altLang="en-US" sz="3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抽用量達年</a:t>
            </a:r>
            <a:r>
              <a:rPr lang="en-US" altLang="zh-TW" sz="3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22</a:t>
            </a:r>
            <a:r>
              <a:rPr lang="zh-TW" altLang="en-US" sz="3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億立方公尺</a:t>
            </a:r>
            <a:r>
              <a:rPr lang="zh-TW" altLang="en-US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，佔全台總量</a:t>
            </a:r>
            <a:r>
              <a:rPr lang="zh-TW" altLang="zh-TW" b="1" dirty="0">
                <a:effectLst>
                  <a:outerShdw blurRad="38100" dist="38100" dir="2700000" algn="tl">
                    <a:srgbClr val="000000"/>
                  </a:outerShdw>
                </a:effectLst>
                <a:ea typeface="新細明體" charset="-120"/>
              </a:rPr>
              <a:t>（</a:t>
            </a:r>
            <a:r>
              <a:rPr lang="en-US" altLang="zh-TW" sz="3200" b="1" dirty="0">
                <a:effectLst>
                  <a:outerShdw blurRad="38100" dist="38100" dir="2700000" algn="tl">
                    <a:srgbClr val="000000"/>
                  </a:outerShdw>
                </a:effectLst>
                <a:ea typeface="新細明體" charset="-120"/>
              </a:rPr>
              <a:t>60</a:t>
            </a:r>
            <a:r>
              <a:rPr lang="zh-TW" altLang="en-US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億立方公尺</a:t>
            </a:r>
            <a:r>
              <a:rPr lang="zh-TW" altLang="zh-TW" b="1" dirty="0">
                <a:effectLst>
                  <a:outerShdw blurRad="38100" dist="38100" dir="2700000" algn="tl">
                    <a:srgbClr val="000000"/>
                  </a:outerShdw>
                </a:effectLst>
                <a:ea typeface="新細明體" charset="-120"/>
              </a:rPr>
              <a:t>）</a:t>
            </a:r>
            <a:r>
              <a:rPr lang="zh-TW" altLang="en-US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之</a:t>
            </a:r>
            <a:r>
              <a:rPr lang="en-US" altLang="zh-TW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37%</a:t>
            </a:r>
            <a:r>
              <a:rPr lang="zh-TW" altLang="en-US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，也遠超過天然補注量</a:t>
            </a:r>
            <a:r>
              <a:rPr lang="en-US" altLang="zh-TW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(</a:t>
            </a:r>
            <a:r>
              <a:rPr lang="zh-TW" altLang="en-US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年</a:t>
            </a:r>
            <a:r>
              <a:rPr lang="en-US" altLang="zh-TW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17</a:t>
            </a:r>
            <a:r>
              <a:rPr lang="zh-TW" altLang="en-US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億立方公尺</a:t>
            </a:r>
            <a:r>
              <a:rPr lang="en-US" altLang="zh-TW" sz="31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ea typeface="標楷體" pitchFamily="65" charset="-120"/>
              </a:rPr>
              <a:t>) </a:t>
            </a:r>
            <a:r>
              <a:rPr lang="zh-TW" alt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（高雄市全年用水量</a:t>
            </a:r>
            <a:r>
              <a:rPr lang="en-US" altLang="zh-TW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6</a:t>
            </a:r>
            <a:r>
              <a:rPr lang="zh-TW" alt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億立方公尺）</a:t>
            </a:r>
          </a:p>
        </p:txBody>
      </p:sp>
      <p:sp>
        <p:nvSpPr>
          <p:cNvPr id="1646595" name="Rectangle 3"/>
          <p:cNvSpPr>
            <a:spLocks noChangeArrowheads="1"/>
          </p:cNvSpPr>
          <p:nvPr/>
        </p:nvSpPr>
        <p:spPr bwMode="auto">
          <a:xfrm>
            <a:off x="755650" y="188913"/>
            <a:ext cx="7772400" cy="838200"/>
          </a:xfrm>
          <a:prstGeom prst="rect">
            <a:avLst/>
          </a:prstGeom>
          <a:gradFill rotWithShape="1">
            <a:gsLst>
              <a:gs pos="0">
                <a:srgbClr val="000099">
                  <a:alpha val="60001"/>
                </a:srgbClr>
              </a:gs>
              <a:gs pos="100000">
                <a:srgbClr val="000099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b" anchorCtr="1"/>
          <a:lstStyle/>
          <a:p>
            <a:pPr algn="ctr">
              <a:defRPr/>
            </a:pPr>
            <a:r>
              <a:rPr lang="zh-TW" altLang="en-US" sz="40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地下水補注－改變用水新思維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338" y="215900"/>
            <a:ext cx="8856662" cy="6642100"/>
          </a:xfrm>
          <a:prstGeom prst="rect">
            <a:avLst/>
          </a:prstGeom>
          <a:solidFill>
            <a:srgbClr val="0099CC"/>
          </a:solidFill>
          <a:ln w="9525">
            <a:noFill/>
            <a:miter lim="800000"/>
            <a:headEnd/>
            <a:tailEnd/>
          </a:ln>
        </p:spPr>
      </p:pic>
      <p:pic>
        <p:nvPicPr>
          <p:cNvPr id="1669123" name="Picture 3"/>
          <p:cNvPicPr>
            <a:picLocks noChangeAspect="1" noChangeArrowheads="1"/>
          </p:cNvPicPr>
          <p:nvPr/>
        </p:nvPicPr>
        <p:blipFill>
          <a:blip r:embed="rId2" cstate="print"/>
          <a:srcRect l="8121" t="23447" r="59348" b="53801"/>
          <a:stretch>
            <a:fillRect/>
          </a:stretch>
        </p:blipFill>
        <p:spPr bwMode="auto">
          <a:xfrm>
            <a:off x="1017588" y="1441450"/>
            <a:ext cx="2881312" cy="1511300"/>
          </a:xfrm>
          <a:prstGeom prst="rect">
            <a:avLst/>
          </a:prstGeom>
          <a:solidFill>
            <a:srgbClr val="0099CC"/>
          </a:solidFill>
          <a:ln w="9525">
            <a:noFill/>
            <a:miter lim="800000"/>
            <a:headEnd/>
            <a:tailEnd/>
          </a:ln>
        </p:spPr>
      </p:pic>
      <p:sp>
        <p:nvSpPr>
          <p:cNvPr id="1669124" name="Freeform 4"/>
          <p:cNvSpPr>
            <a:spLocks/>
          </p:cNvSpPr>
          <p:nvPr/>
        </p:nvSpPr>
        <p:spPr bwMode="auto">
          <a:xfrm>
            <a:off x="3690938" y="2089150"/>
            <a:ext cx="881062" cy="382588"/>
          </a:xfrm>
          <a:custGeom>
            <a:avLst/>
            <a:gdLst>
              <a:gd name="T0" fmla="*/ 2147483647 w 500"/>
              <a:gd name="T1" fmla="*/ 2147483647 h 241"/>
              <a:gd name="T2" fmla="*/ 2147483647 w 500"/>
              <a:gd name="T3" fmla="*/ 2147483647 h 241"/>
              <a:gd name="T4" fmla="*/ 2147483647 w 500"/>
              <a:gd name="T5" fmla="*/ 2147483647 h 241"/>
              <a:gd name="T6" fmla="*/ 2147483647 w 500"/>
              <a:gd name="T7" fmla="*/ 2147483647 h 241"/>
              <a:gd name="T8" fmla="*/ 2147483647 w 500"/>
              <a:gd name="T9" fmla="*/ 2147483647 h 241"/>
              <a:gd name="T10" fmla="*/ 2147483647 w 500"/>
              <a:gd name="T11" fmla="*/ 2147483647 h 241"/>
              <a:gd name="T12" fmla="*/ 2147483647 w 500"/>
              <a:gd name="T13" fmla="*/ 2147483647 h 241"/>
              <a:gd name="T14" fmla="*/ 2147483647 w 500"/>
              <a:gd name="T15" fmla="*/ 2147483647 h 241"/>
              <a:gd name="T16" fmla="*/ 2147483647 w 500"/>
              <a:gd name="T17" fmla="*/ 2147483647 h 241"/>
              <a:gd name="T18" fmla="*/ 0 w 500"/>
              <a:gd name="T19" fmla="*/ 2147483647 h 241"/>
              <a:gd name="T20" fmla="*/ 2147483647 w 500"/>
              <a:gd name="T21" fmla="*/ 2147483647 h 241"/>
              <a:gd name="T22" fmla="*/ 2147483647 w 500"/>
              <a:gd name="T23" fmla="*/ 2147483647 h 241"/>
              <a:gd name="T24" fmla="*/ 2147483647 w 500"/>
              <a:gd name="T25" fmla="*/ 2147483647 h 241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00"/>
              <a:gd name="T40" fmla="*/ 0 h 241"/>
              <a:gd name="T41" fmla="*/ 500 w 500"/>
              <a:gd name="T42" fmla="*/ 241 h 241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00" h="241">
                <a:moveTo>
                  <a:pt x="54" y="114"/>
                </a:moveTo>
                <a:cubicBezTo>
                  <a:pt x="95" y="100"/>
                  <a:pt x="135" y="85"/>
                  <a:pt x="177" y="76"/>
                </a:cubicBezTo>
                <a:cubicBezTo>
                  <a:pt x="248" y="0"/>
                  <a:pt x="478" y="59"/>
                  <a:pt x="500" y="60"/>
                </a:cubicBezTo>
                <a:cubicBezTo>
                  <a:pt x="445" y="66"/>
                  <a:pt x="404" y="71"/>
                  <a:pt x="361" y="106"/>
                </a:cubicBezTo>
                <a:cubicBezTo>
                  <a:pt x="348" y="116"/>
                  <a:pt x="344" y="135"/>
                  <a:pt x="331" y="145"/>
                </a:cubicBezTo>
                <a:cubicBezTo>
                  <a:pt x="328" y="148"/>
                  <a:pt x="288" y="159"/>
                  <a:pt x="284" y="160"/>
                </a:cubicBezTo>
                <a:cubicBezTo>
                  <a:pt x="235" y="176"/>
                  <a:pt x="287" y="158"/>
                  <a:pt x="238" y="183"/>
                </a:cubicBezTo>
                <a:cubicBezTo>
                  <a:pt x="215" y="195"/>
                  <a:pt x="187" y="198"/>
                  <a:pt x="162" y="206"/>
                </a:cubicBezTo>
                <a:cubicBezTo>
                  <a:pt x="127" y="241"/>
                  <a:pt x="124" y="237"/>
                  <a:pt x="69" y="229"/>
                </a:cubicBezTo>
                <a:cubicBezTo>
                  <a:pt x="28" y="217"/>
                  <a:pt x="15" y="210"/>
                  <a:pt x="0" y="168"/>
                </a:cubicBezTo>
                <a:cubicBezTo>
                  <a:pt x="5" y="164"/>
                  <a:pt x="28" y="143"/>
                  <a:pt x="31" y="137"/>
                </a:cubicBezTo>
                <a:cubicBezTo>
                  <a:pt x="35" y="130"/>
                  <a:pt x="33" y="120"/>
                  <a:pt x="39" y="114"/>
                </a:cubicBezTo>
                <a:cubicBezTo>
                  <a:pt x="43" y="110"/>
                  <a:pt x="49" y="114"/>
                  <a:pt x="54" y="114"/>
                </a:cubicBezTo>
                <a:close/>
              </a:path>
            </a:pathLst>
          </a:custGeom>
          <a:solidFill>
            <a:srgbClr val="66FF99"/>
          </a:solidFill>
          <a:ln w="57150" cmpd="sng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69125" name="Freeform 5"/>
          <p:cNvSpPr>
            <a:spLocks/>
          </p:cNvSpPr>
          <p:nvPr/>
        </p:nvSpPr>
        <p:spPr bwMode="auto">
          <a:xfrm>
            <a:off x="268288" y="2111375"/>
            <a:ext cx="887412" cy="631825"/>
          </a:xfrm>
          <a:custGeom>
            <a:avLst/>
            <a:gdLst>
              <a:gd name="T0" fmla="*/ 2147483647 w 559"/>
              <a:gd name="T1" fmla="*/ 2147483647 h 398"/>
              <a:gd name="T2" fmla="*/ 2147483647 w 559"/>
              <a:gd name="T3" fmla="*/ 2147483647 h 398"/>
              <a:gd name="T4" fmla="*/ 2147483647 w 559"/>
              <a:gd name="T5" fmla="*/ 2147483647 h 398"/>
              <a:gd name="T6" fmla="*/ 2147483647 w 559"/>
              <a:gd name="T7" fmla="*/ 2147483647 h 398"/>
              <a:gd name="T8" fmla="*/ 0 60000 65536"/>
              <a:gd name="T9" fmla="*/ 0 60000 65536"/>
              <a:gd name="T10" fmla="*/ 0 60000 65536"/>
              <a:gd name="T11" fmla="*/ 0 60000 65536"/>
              <a:gd name="T12" fmla="*/ 0 w 559"/>
              <a:gd name="T13" fmla="*/ 0 h 398"/>
              <a:gd name="T14" fmla="*/ 559 w 559"/>
              <a:gd name="T15" fmla="*/ 398 h 39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" h="398">
                <a:moveTo>
                  <a:pt x="467" y="47"/>
                </a:moveTo>
                <a:cubicBezTo>
                  <a:pt x="329" y="50"/>
                  <a:pt x="179" y="0"/>
                  <a:pt x="52" y="55"/>
                </a:cubicBezTo>
                <a:cubicBezTo>
                  <a:pt x="0" y="77"/>
                  <a:pt x="7" y="205"/>
                  <a:pt x="60" y="224"/>
                </a:cubicBezTo>
                <a:cubicBezTo>
                  <a:pt x="559" y="398"/>
                  <a:pt x="513" y="311"/>
                  <a:pt x="513" y="78"/>
                </a:cubicBezTo>
              </a:path>
            </a:pathLst>
          </a:custGeom>
          <a:solidFill>
            <a:srgbClr val="66A688"/>
          </a:solidFill>
          <a:ln w="9525">
            <a:solidFill>
              <a:srgbClr val="66A688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69126" name="Oval 6"/>
          <p:cNvSpPr>
            <a:spLocks noChangeArrowheads="1"/>
          </p:cNvSpPr>
          <p:nvPr/>
        </p:nvSpPr>
        <p:spPr bwMode="auto">
          <a:xfrm>
            <a:off x="2097088" y="361950"/>
            <a:ext cx="576262" cy="15113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669127" name="Rectangle 7"/>
          <p:cNvSpPr>
            <a:spLocks noChangeArrowheads="1"/>
          </p:cNvSpPr>
          <p:nvPr/>
        </p:nvSpPr>
        <p:spPr bwMode="auto">
          <a:xfrm>
            <a:off x="250825" y="2420938"/>
            <a:ext cx="8642350" cy="3816350"/>
          </a:xfrm>
          <a:prstGeom prst="rect">
            <a:avLst/>
          </a:prstGeom>
          <a:gradFill rotWithShape="1">
            <a:gsLst>
              <a:gs pos="0">
                <a:srgbClr val="000066">
                  <a:alpha val="67000"/>
                </a:srgbClr>
              </a:gs>
              <a:gs pos="100000">
                <a:srgbClr val="000038">
                  <a:alpha val="78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雖然數十年來由於地下水超抽</a:t>
            </a:r>
          </a:p>
          <a:p>
            <a:pPr algn="ctr"/>
            <a:r>
              <a:rPr lang="zh-TW" altLang="en-US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造成沿海地層下陷！</a:t>
            </a:r>
          </a:p>
          <a:p>
            <a:pPr algn="ctr"/>
            <a:r>
              <a:rPr lang="zh-TW" altLang="en-US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但近年來由於農業與養殖業用水大量減少</a:t>
            </a:r>
          </a:p>
          <a:p>
            <a:pPr algn="ctr"/>
            <a:r>
              <a:rPr lang="en-US" altLang="zh-TW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(</a:t>
            </a:r>
            <a:r>
              <a:rPr lang="zh-TW" altLang="en-US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年抽用地下水量已減至</a:t>
            </a:r>
            <a:r>
              <a:rPr lang="en-US" altLang="zh-TW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12</a:t>
            </a:r>
            <a:r>
              <a:rPr lang="zh-TW" altLang="en-US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億噸</a:t>
            </a:r>
            <a:r>
              <a:rPr lang="en-US" altLang="zh-TW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)</a:t>
            </a:r>
          </a:p>
          <a:p>
            <a:pPr algn="ctr"/>
            <a:r>
              <a:rPr lang="zh-TW" altLang="en-US" sz="3600" b="1">
                <a:solidFill>
                  <a:srgbClr val="FFFF00"/>
                </a:solidFill>
                <a:latin typeface="Verdana" pitchFamily="34" charset="0"/>
                <a:ea typeface="標楷體" pitchFamily="65" charset="-120"/>
              </a:rPr>
              <a:t>下游大量湧泉反而造成困擾！</a:t>
            </a:r>
          </a:p>
        </p:txBody>
      </p:sp>
      <p:sp>
        <p:nvSpPr>
          <p:cNvPr id="1669128" name="AutoShape 8"/>
          <p:cNvSpPr>
            <a:spLocks noChangeArrowheads="1"/>
          </p:cNvSpPr>
          <p:nvPr/>
        </p:nvSpPr>
        <p:spPr bwMode="auto">
          <a:xfrm>
            <a:off x="2771775" y="0"/>
            <a:ext cx="2016125" cy="719138"/>
          </a:xfrm>
          <a:prstGeom prst="wedgeRoundRectCallout">
            <a:avLst>
              <a:gd name="adj1" fmla="val -61889"/>
              <a:gd name="adj2" fmla="val 39403"/>
              <a:gd name="adj3" fmla="val 16667"/>
            </a:avLst>
          </a:prstGeom>
          <a:solidFill>
            <a:srgbClr val="FF0000">
              <a:alpha val="45097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以前缺乏管理</a:t>
            </a:r>
          </a:p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上下游一起超抽</a:t>
            </a:r>
          </a:p>
        </p:txBody>
      </p:sp>
      <p:sp>
        <p:nvSpPr>
          <p:cNvPr id="9" name="AutoShape 8"/>
          <p:cNvSpPr>
            <a:spLocks noChangeArrowheads="1"/>
          </p:cNvSpPr>
          <p:nvPr/>
        </p:nvSpPr>
        <p:spPr bwMode="auto">
          <a:xfrm>
            <a:off x="2771775" y="0"/>
            <a:ext cx="2016125" cy="719138"/>
          </a:xfrm>
          <a:prstGeom prst="wedgeRoundRectCallout">
            <a:avLst>
              <a:gd name="adj1" fmla="val 114551"/>
              <a:gd name="adj2" fmla="val 133991"/>
              <a:gd name="adj3" fmla="val 16667"/>
            </a:avLst>
          </a:prstGeom>
          <a:solidFill>
            <a:srgbClr val="FF0000">
              <a:alpha val="43921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以前缺乏管理</a:t>
            </a:r>
          </a:p>
          <a:p>
            <a:pPr algn="ctr"/>
            <a:r>
              <a:rPr lang="zh-TW" altLang="en-US" b="1">
                <a:latin typeface="Verdana" pitchFamily="34" charset="0"/>
                <a:ea typeface="標楷體" pitchFamily="65" charset="-120"/>
              </a:rPr>
              <a:t>上下游一起超抽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669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6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669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69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6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669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6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69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69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69124" grpId="0" animBg="1"/>
      <p:bldP spid="1669125" grpId="0" animBg="1"/>
      <p:bldP spid="1669126" grpId="0" animBg="1"/>
      <p:bldP spid="1669127" grpId="0" animBg="1"/>
      <p:bldP spid="1669128" grpId="0" animBg="1"/>
      <p:bldP spid="9" grpId="0" animBg="1"/>
    </p:bld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338" y="215900"/>
            <a:ext cx="8856662" cy="6642100"/>
          </a:xfrm>
          <a:prstGeom prst="rect">
            <a:avLst/>
          </a:prstGeom>
          <a:solidFill>
            <a:srgbClr val="0099CC"/>
          </a:solidFill>
          <a:ln w="9525">
            <a:noFill/>
            <a:miter lim="800000"/>
            <a:headEnd/>
            <a:tailEnd/>
          </a:ln>
        </p:spPr>
      </p:pic>
      <p:sp>
        <p:nvSpPr>
          <p:cNvPr id="1649667" name="AutoShape 3"/>
          <p:cNvSpPr>
            <a:spLocks noChangeArrowheads="1"/>
          </p:cNvSpPr>
          <p:nvPr/>
        </p:nvSpPr>
        <p:spPr bwMode="auto">
          <a:xfrm>
            <a:off x="4427538" y="2708275"/>
            <a:ext cx="1584325" cy="2232025"/>
          </a:xfrm>
          <a:prstGeom prst="wedgeRoundRectCallout">
            <a:avLst>
              <a:gd name="adj1" fmla="val -31264"/>
              <a:gd name="adj2" fmla="val 85208"/>
              <a:gd name="adj3" fmla="val 16667"/>
            </a:avLst>
          </a:prstGeom>
          <a:gradFill rotWithShape="1">
            <a:gsLst>
              <a:gs pos="0">
                <a:srgbClr val="800000">
                  <a:alpha val="72000"/>
                </a:srgbClr>
              </a:gs>
              <a:gs pos="100000">
                <a:srgbClr val="800000">
                  <a:gamma/>
                  <a:shade val="46275"/>
                  <a:invGamma/>
                  <a:alpha val="83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中油曾經鑽探</a:t>
            </a:r>
            <a:r>
              <a:rPr lang="en-US" altLang="zh-TW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2000m</a:t>
            </a:r>
            <a:r>
              <a:rPr lang="zh-TW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尚未到岩磐</a:t>
            </a:r>
          </a:p>
        </p:txBody>
      </p:sp>
      <p:sp>
        <p:nvSpPr>
          <p:cNvPr id="1649668" name="AutoShape 4"/>
          <p:cNvSpPr>
            <a:spLocks noChangeArrowheads="1"/>
          </p:cNvSpPr>
          <p:nvPr/>
        </p:nvSpPr>
        <p:spPr bwMode="auto">
          <a:xfrm>
            <a:off x="4948238" y="188913"/>
            <a:ext cx="3046412" cy="1033462"/>
          </a:xfrm>
          <a:prstGeom prst="wedgeRoundRectCallout">
            <a:avLst>
              <a:gd name="adj1" fmla="val 57245"/>
              <a:gd name="adj2" fmla="val 71657"/>
              <a:gd name="adj3" fmla="val 16667"/>
            </a:avLst>
          </a:prstGeom>
          <a:gradFill rotWithShape="1">
            <a:gsLst>
              <a:gs pos="0">
                <a:srgbClr val="800000">
                  <a:alpha val="84000"/>
                </a:srgbClr>
              </a:gs>
              <a:gs pos="100000">
                <a:srgbClr val="800000">
                  <a:gamma/>
                  <a:shade val="46275"/>
                  <a:invGamma/>
                  <a:alpha val="84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altLang="zh-TW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300</a:t>
            </a:r>
            <a:r>
              <a:rPr lang="zh-TW" alt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公頃大潮州人工湖每年可供水</a:t>
            </a:r>
            <a:r>
              <a:rPr lang="en-US" altLang="zh-TW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1</a:t>
            </a:r>
            <a:r>
              <a:rPr lang="zh-TW" alt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億噸   </a:t>
            </a:r>
            <a:r>
              <a:rPr lang="en-US" altLang="zh-TW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每日</a:t>
            </a:r>
            <a:r>
              <a:rPr lang="en-US" altLang="zh-TW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萬噸</a:t>
            </a:r>
            <a:r>
              <a:rPr lang="en-US" altLang="zh-TW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)</a:t>
            </a:r>
          </a:p>
        </p:txBody>
      </p:sp>
      <p:sp>
        <p:nvSpPr>
          <p:cNvPr id="1649669" name="Line 5"/>
          <p:cNvSpPr>
            <a:spLocks noChangeShapeType="1"/>
          </p:cNvSpPr>
          <p:nvPr/>
        </p:nvSpPr>
        <p:spPr bwMode="auto">
          <a:xfrm flipH="1">
            <a:off x="8243888" y="2492375"/>
            <a:ext cx="431800" cy="431800"/>
          </a:xfrm>
          <a:prstGeom prst="line">
            <a:avLst/>
          </a:prstGeom>
          <a:noFill/>
          <a:ln w="38100">
            <a:solidFill>
              <a:srgbClr val="33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0" name="Line 6"/>
          <p:cNvSpPr>
            <a:spLocks noChangeShapeType="1"/>
          </p:cNvSpPr>
          <p:nvPr/>
        </p:nvSpPr>
        <p:spPr bwMode="auto">
          <a:xfrm flipH="1">
            <a:off x="8172450" y="2925763"/>
            <a:ext cx="431800" cy="431800"/>
          </a:xfrm>
          <a:prstGeom prst="line">
            <a:avLst/>
          </a:prstGeom>
          <a:noFill/>
          <a:ln w="38100">
            <a:solidFill>
              <a:srgbClr val="33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1" name="Line 7"/>
          <p:cNvSpPr>
            <a:spLocks noChangeShapeType="1"/>
          </p:cNvSpPr>
          <p:nvPr/>
        </p:nvSpPr>
        <p:spPr bwMode="auto">
          <a:xfrm flipH="1">
            <a:off x="6948488" y="4292600"/>
            <a:ext cx="792162" cy="360363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2" name="Line 8"/>
          <p:cNvSpPr>
            <a:spLocks noChangeShapeType="1"/>
          </p:cNvSpPr>
          <p:nvPr/>
        </p:nvSpPr>
        <p:spPr bwMode="auto">
          <a:xfrm flipH="1">
            <a:off x="7956550" y="3644900"/>
            <a:ext cx="647700" cy="360363"/>
          </a:xfrm>
          <a:prstGeom prst="line">
            <a:avLst/>
          </a:prstGeom>
          <a:noFill/>
          <a:ln w="38100">
            <a:solidFill>
              <a:srgbClr val="33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3" name="Line 9"/>
          <p:cNvSpPr>
            <a:spLocks noChangeShapeType="1"/>
          </p:cNvSpPr>
          <p:nvPr/>
        </p:nvSpPr>
        <p:spPr bwMode="auto">
          <a:xfrm flipH="1">
            <a:off x="8675688" y="1989138"/>
            <a:ext cx="288925" cy="719137"/>
          </a:xfrm>
          <a:prstGeom prst="line">
            <a:avLst/>
          </a:prstGeom>
          <a:noFill/>
          <a:ln w="38100">
            <a:solidFill>
              <a:srgbClr val="33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4" name="Line 10"/>
          <p:cNvSpPr>
            <a:spLocks noChangeShapeType="1"/>
          </p:cNvSpPr>
          <p:nvPr/>
        </p:nvSpPr>
        <p:spPr bwMode="auto">
          <a:xfrm flipH="1">
            <a:off x="8027988" y="3860800"/>
            <a:ext cx="792162" cy="360363"/>
          </a:xfrm>
          <a:prstGeom prst="line">
            <a:avLst/>
          </a:prstGeom>
          <a:noFill/>
          <a:ln w="38100">
            <a:solidFill>
              <a:srgbClr val="33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5" name="Line 11"/>
          <p:cNvSpPr>
            <a:spLocks noChangeShapeType="1"/>
          </p:cNvSpPr>
          <p:nvPr/>
        </p:nvSpPr>
        <p:spPr bwMode="auto">
          <a:xfrm flipH="1">
            <a:off x="7092950" y="4005263"/>
            <a:ext cx="792163" cy="360362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6" name="Line 12"/>
          <p:cNvSpPr>
            <a:spLocks noChangeShapeType="1"/>
          </p:cNvSpPr>
          <p:nvPr/>
        </p:nvSpPr>
        <p:spPr bwMode="auto">
          <a:xfrm flipH="1">
            <a:off x="7667625" y="3429000"/>
            <a:ext cx="792163" cy="360363"/>
          </a:xfrm>
          <a:prstGeom prst="line">
            <a:avLst/>
          </a:prstGeom>
          <a:noFill/>
          <a:ln w="38100">
            <a:solidFill>
              <a:srgbClr val="33CC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7" name="Line 13"/>
          <p:cNvSpPr>
            <a:spLocks noChangeShapeType="1"/>
          </p:cNvSpPr>
          <p:nvPr/>
        </p:nvSpPr>
        <p:spPr bwMode="auto">
          <a:xfrm flipV="1">
            <a:off x="179388" y="2492375"/>
            <a:ext cx="0" cy="3529013"/>
          </a:xfrm>
          <a:prstGeom prst="line">
            <a:avLst/>
          </a:prstGeom>
          <a:noFill/>
          <a:ln w="76200">
            <a:solidFill>
              <a:srgbClr val="66FFFF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8" name="Freeform 14"/>
          <p:cNvSpPr>
            <a:spLocks/>
          </p:cNvSpPr>
          <p:nvPr/>
        </p:nvSpPr>
        <p:spPr bwMode="auto">
          <a:xfrm>
            <a:off x="7667625" y="1341438"/>
            <a:ext cx="720725" cy="1366837"/>
          </a:xfrm>
          <a:custGeom>
            <a:avLst/>
            <a:gdLst>
              <a:gd name="T0" fmla="*/ 2147483647 w 454"/>
              <a:gd name="T1" fmla="*/ 0 h 861"/>
              <a:gd name="T2" fmla="*/ 2147483647 w 454"/>
              <a:gd name="T3" fmla="*/ 2147483647 h 861"/>
              <a:gd name="T4" fmla="*/ 2147483647 w 454"/>
              <a:gd name="T5" fmla="*/ 2147483647 h 861"/>
              <a:gd name="T6" fmla="*/ 2147483647 w 454"/>
              <a:gd name="T7" fmla="*/ 2147483647 h 861"/>
              <a:gd name="T8" fmla="*/ 2147483647 w 454"/>
              <a:gd name="T9" fmla="*/ 2147483647 h 861"/>
              <a:gd name="T10" fmla="*/ 2147483647 w 454"/>
              <a:gd name="T11" fmla="*/ 2147483647 h 861"/>
              <a:gd name="T12" fmla="*/ 2147483647 w 454"/>
              <a:gd name="T13" fmla="*/ 2147483647 h 861"/>
              <a:gd name="T14" fmla="*/ 2147483647 w 454"/>
              <a:gd name="T15" fmla="*/ 2147483647 h 861"/>
              <a:gd name="T16" fmla="*/ 2147483647 w 454"/>
              <a:gd name="T17" fmla="*/ 2147483647 h 861"/>
              <a:gd name="T18" fmla="*/ 2147483647 w 454"/>
              <a:gd name="T19" fmla="*/ 2147483647 h 861"/>
              <a:gd name="T20" fmla="*/ 2147483647 w 454"/>
              <a:gd name="T21" fmla="*/ 2147483647 h 861"/>
              <a:gd name="T22" fmla="*/ 2147483647 w 454"/>
              <a:gd name="T23" fmla="*/ 2147483647 h 861"/>
              <a:gd name="T24" fmla="*/ 2147483647 w 454"/>
              <a:gd name="T25" fmla="*/ 2147483647 h 861"/>
              <a:gd name="T26" fmla="*/ 2147483647 w 454"/>
              <a:gd name="T27" fmla="*/ 2147483647 h 861"/>
              <a:gd name="T28" fmla="*/ 2147483647 w 454"/>
              <a:gd name="T29" fmla="*/ 2147483647 h 861"/>
              <a:gd name="T30" fmla="*/ 2147483647 w 454"/>
              <a:gd name="T31" fmla="*/ 2147483647 h 861"/>
              <a:gd name="T32" fmla="*/ 0 w 454"/>
              <a:gd name="T33" fmla="*/ 2147483647 h 861"/>
              <a:gd name="T34" fmla="*/ 2147483647 w 454"/>
              <a:gd name="T35" fmla="*/ 2147483647 h 861"/>
              <a:gd name="T36" fmla="*/ 2147483647 w 454"/>
              <a:gd name="T37" fmla="*/ 2147483647 h 861"/>
              <a:gd name="T38" fmla="*/ 2147483647 w 454"/>
              <a:gd name="T39" fmla="*/ 2147483647 h 861"/>
              <a:gd name="T40" fmla="*/ 2147483647 w 454"/>
              <a:gd name="T41" fmla="*/ 2147483647 h 861"/>
              <a:gd name="T42" fmla="*/ 2147483647 w 454"/>
              <a:gd name="T43" fmla="*/ 2147483647 h 861"/>
              <a:gd name="T44" fmla="*/ 2147483647 w 454"/>
              <a:gd name="T45" fmla="*/ 0 h 8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4"/>
              <a:gd name="T70" fmla="*/ 0 h 861"/>
              <a:gd name="T71" fmla="*/ 454 w 454"/>
              <a:gd name="T72" fmla="*/ 861 h 8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4" h="861">
                <a:moveTo>
                  <a:pt x="454" y="0"/>
                </a:moveTo>
                <a:lnTo>
                  <a:pt x="454" y="226"/>
                </a:lnTo>
                <a:lnTo>
                  <a:pt x="409" y="317"/>
                </a:lnTo>
                <a:lnTo>
                  <a:pt x="409" y="453"/>
                </a:lnTo>
                <a:lnTo>
                  <a:pt x="363" y="544"/>
                </a:lnTo>
                <a:lnTo>
                  <a:pt x="363" y="725"/>
                </a:lnTo>
                <a:lnTo>
                  <a:pt x="273" y="771"/>
                </a:lnTo>
                <a:lnTo>
                  <a:pt x="227" y="861"/>
                </a:lnTo>
                <a:lnTo>
                  <a:pt x="137" y="861"/>
                </a:lnTo>
                <a:lnTo>
                  <a:pt x="137" y="680"/>
                </a:lnTo>
                <a:lnTo>
                  <a:pt x="227" y="453"/>
                </a:lnTo>
                <a:lnTo>
                  <a:pt x="182" y="408"/>
                </a:lnTo>
                <a:lnTo>
                  <a:pt x="182" y="317"/>
                </a:lnTo>
                <a:lnTo>
                  <a:pt x="182" y="226"/>
                </a:lnTo>
                <a:lnTo>
                  <a:pt x="182" y="181"/>
                </a:lnTo>
                <a:lnTo>
                  <a:pt x="91" y="226"/>
                </a:lnTo>
                <a:lnTo>
                  <a:pt x="0" y="181"/>
                </a:lnTo>
                <a:lnTo>
                  <a:pt x="182" y="90"/>
                </a:lnTo>
                <a:lnTo>
                  <a:pt x="273" y="90"/>
                </a:lnTo>
                <a:lnTo>
                  <a:pt x="318" y="45"/>
                </a:lnTo>
                <a:lnTo>
                  <a:pt x="363" y="45"/>
                </a:lnTo>
                <a:lnTo>
                  <a:pt x="409" y="45"/>
                </a:lnTo>
                <a:lnTo>
                  <a:pt x="454" y="0"/>
                </a:lnTo>
                <a:close/>
              </a:path>
            </a:pathLst>
          </a:custGeom>
          <a:solidFill>
            <a:srgbClr val="000099"/>
          </a:solidFill>
          <a:ln w="9525">
            <a:solidFill>
              <a:srgbClr val="3333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79" name="Line 15"/>
          <p:cNvSpPr>
            <a:spLocks noChangeShapeType="1"/>
          </p:cNvSpPr>
          <p:nvPr/>
        </p:nvSpPr>
        <p:spPr bwMode="auto">
          <a:xfrm flipH="1">
            <a:off x="7380288" y="1916113"/>
            <a:ext cx="576262" cy="433387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80" name="Line 16"/>
          <p:cNvSpPr>
            <a:spLocks noChangeShapeType="1"/>
          </p:cNvSpPr>
          <p:nvPr/>
        </p:nvSpPr>
        <p:spPr bwMode="auto">
          <a:xfrm flipH="1">
            <a:off x="7451725" y="2276475"/>
            <a:ext cx="504825" cy="503238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81" name="Line 17"/>
          <p:cNvSpPr>
            <a:spLocks noChangeShapeType="1"/>
          </p:cNvSpPr>
          <p:nvPr/>
        </p:nvSpPr>
        <p:spPr bwMode="auto">
          <a:xfrm flipH="1">
            <a:off x="7524750" y="2636838"/>
            <a:ext cx="360363" cy="576262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82" name="Line 18"/>
          <p:cNvSpPr>
            <a:spLocks noChangeShapeType="1"/>
          </p:cNvSpPr>
          <p:nvPr/>
        </p:nvSpPr>
        <p:spPr bwMode="auto">
          <a:xfrm flipH="1">
            <a:off x="7596188" y="2708275"/>
            <a:ext cx="360362" cy="865188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83" name="Line 19"/>
          <p:cNvSpPr>
            <a:spLocks noChangeShapeType="1"/>
          </p:cNvSpPr>
          <p:nvPr/>
        </p:nvSpPr>
        <p:spPr bwMode="auto">
          <a:xfrm flipH="1">
            <a:off x="6659563" y="2349500"/>
            <a:ext cx="649287" cy="358775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84" name="Line 20"/>
          <p:cNvSpPr>
            <a:spLocks noChangeShapeType="1"/>
          </p:cNvSpPr>
          <p:nvPr/>
        </p:nvSpPr>
        <p:spPr bwMode="auto">
          <a:xfrm flipH="1">
            <a:off x="6804025" y="2781300"/>
            <a:ext cx="576263" cy="287338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85" name="Line 21"/>
          <p:cNvSpPr>
            <a:spLocks noChangeShapeType="1"/>
          </p:cNvSpPr>
          <p:nvPr/>
        </p:nvSpPr>
        <p:spPr bwMode="auto">
          <a:xfrm flipH="1">
            <a:off x="6804025" y="3213100"/>
            <a:ext cx="647700" cy="287338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686" name="Line 22"/>
          <p:cNvSpPr>
            <a:spLocks noChangeShapeType="1"/>
          </p:cNvSpPr>
          <p:nvPr/>
        </p:nvSpPr>
        <p:spPr bwMode="auto">
          <a:xfrm flipH="1">
            <a:off x="7019925" y="3573463"/>
            <a:ext cx="504825" cy="431800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20855" name="Line 23"/>
          <p:cNvSpPr>
            <a:spLocks noChangeShapeType="1"/>
          </p:cNvSpPr>
          <p:nvPr/>
        </p:nvSpPr>
        <p:spPr bwMode="auto">
          <a:xfrm flipH="1" flipV="1">
            <a:off x="1763713" y="2781300"/>
            <a:ext cx="0" cy="1223963"/>
          </a:xfrm>
          <a:prstGeom prst="line">
            <a:avLst/>
          </a:prstGeom>
          <a:noFill/>
          <a:ln w="57150">
            <a:solidFill>
              <a:srgbClr val="8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20856" name="Line 24"/>
          <p:cNvSpPr>
            <a:spLocks noChangeShapeType="1"/>
          </p:cNvSpPr>
          <p:nvPr/>
        </p:nvSpPr>
        <p:spPr bwMode="auto">
          <a:xfrm>
            <a:off x="1763713" y="4437063"/>
            <a:ext cx="0" cy="1008062"/>
          </a:xfrm>
          <a:prstGeom prst="line">
            <a:avLst/>
          </a:prstGeom>
          <a:noFill/>
          <a:ln w="57150">
            <a:solidFill>
              <a:srgbClr val="8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20857" name="Text Box 25"/>
          <p:cNvSpPr txBox="1">
            <a:spLocks noChangeArrowheads="1"/>
          </p:cNvSpPr>
          <p:nvPr/>
        </p:nvSpPr>
        <p:spPr bwMode="auto">
          <a:xfrm>
            <a:off x="1331913" y="4076700"/>
            <a:ext cx="86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zh-TW" altLang="zh-TW" sz="2400">
              <a:latin typeface="Tahoma" pitchFamily="34" charset="0"/>
            </a:endParaRPr>
          </a:p>
        </p:txBody>
      </p:sp>
      <p:sp>
        <p:nvSpPr>
          <p:cNvPr id="1649690" name="Text Box 26"/>
          <p:cNvSpPr txBox="1">
            <a:spLocks noChangeArrowheads="1"/>
          </p:cNvSpPr>
          <p:nvPr/>
        </p:nvSpPr>
        <p:spPr bwMode="auto">
          <a:xfrm>
            <a:off x="1331913" y="4005263"/>
            <a:ext cx="863600" cy="466725"/>
          </a:xfrm>
          <a:prstGeom prst="rect">
            <a:avLst/>
          </a:prstGeom>
          <a:solidFill>
            <a:srgbClr val="800000"/>
          </a:soli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TW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250m</a:t>
            </a:r>
          </a:p>
        </p:txBody>
      </p:sp>
      <p:sp>
        <p:nvSpPr>
          <p:cNvPr id="1649691" name="AutoShape 27"/>
          <p:cNvSpPr>
            <a:spLocks noChangeArrowheads="1"/>
          </p:cNvSpPr>
          <p:nvPr/>
        </p:nvSpPr>
        <p:spPr bwMode="auto">
          <a:xfrm>
            <a:off x="468313" y="3644900"/>
            <a:ext cx="3241675" cy="1441450"/>
          </a:xfrm>
          <a:prstGeom prst="wedgeRoundRectCallout">
            <a:avLst>
              <a:gd name="adj1" fmla="val -54801"/>
              <a:gd name="adj2" fmla="val 111782"/>
              <a:gd name="adj3" fmla="val 16667"/>
            </a:avLst>
          </a:prstGeom>
          <a:gradFill rotWithShape="1">
            <a:gsLst>
              <a:gs pos="0">
                <a:srgbClr val="800000">
                  <a:alpha val="70000"/>
                </a:srgbClr>
              </a:gs>
              <a:gs pos="100000">
                <a:srgbClr val="800000">
                  <a:gamma/>
                  <a:shade val="46275"/>
                  <a:invGamma/>
                  <a:alpha val="89999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altLang="zh-TW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400-600m</a:t>
            </a:r>
            <a:r>
              <a:rPr lang="zh-TW" alt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每年逕流出大海 </a:t>
            </a:r>
            <a:r>
              <a:rPr lang="en-US" altLang="zh-TW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4-6</a:t>
            </a:r>
            <a:r>
              <a:rPr lang="zh-TW" alt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億噸地下水</a:t>
            </a:r>
          </a:p>
          <a:p>
            <a:pPr algn="ctr">
              <a:defRPr/>
            </a:pPr>
            <a:r>
              <a:rPr lang="zh-TW" alt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（中研院 汪中和研究）</a:t>
            </a:r>
          </a:p>
          <a:p>
            <a:pPr algn="ctr">
              <a:defRPr/>
            </a:pPr>
            <a:r>
              <a:rPr lang="zh-TW" alt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這些水不用可惜了！</a:t>
            </a:r>
          </a:p>
        </p:txBody>
      </p:sp>
      <p:sp>
        <p:nvSpPr>
          <p:cNvPr id="1649692" name="Line 28"/>
          <p:cNvSpPr>
            <a:spLocks noChangeShapeType="1"/>
          </p:cNvSpPr>
          <p:nvPr/>
        </p:nvSpPr>
        <p:spPr bwMode="auto">
          <a:xfrm flipH="1">
            <a:off x="323850" y="6021388"/>
            <a:ext cx="863600" cy="144462"/>
          </a:xfrm>
          <a:prstGeom prst="line">
            <a:avLst/>
          </a:prstGeom>
          <a:noFill/>
          <a:ln w="57150">
            <a:solidFill>
              <a:srgbClr val="000066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649693" name="Line 29"/>
          <p:cNvSpPr>
            <a:spLocks noChangeShapeType="1"/>
          </p:cNvSpPr>
          <p:nvPr/>
        </p:nvSpPr>
        <p:spPr bwMode="auto">
          <a:xfrm flipH="1">
            <a:off x="395288" y="5734050"/>
            <a:ext cx="863600" cy="144463"/>
          </a:xfrm>
          <a:prstGeom prst="line">
            <a:avLst/>
          </a:prstGeom>
          <a:noFill/>
          <a:ln w="57150">
            <a:solidFill>
              <a:srgbClr val="000066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649694" name="Line 30"/>
          <p:cNvSpPr>
            <a:spLocks noChangeShapeType="1"/>
          </p:cNvSpPr>
          <p:nvPr/>
        </p:nvSpPr>
        <p:spPr bwMode="auto">
          <a:xfrm flipH="1">
            <a:off x="827088" y="5805488"/>
            <a:ext cx="863600" cy="144462"/>
          </a:xfrm>
          <a:prstGeom prst="line">
            <a:avLst/>
          </a:prstGeom>
          <a:noFill/>
          <a:ln w="57150">
            <a:solidFill>
              <a:srgbClr val="000066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649695" name="Line 31"/>
          <p:cNvSpPr>
            <a:spLocks noChangeShapeType="1"/>
          </p:cNvSpPr>
          <p:nvPr/>
        </p:nvSpPr>
        <p:spPr bwMode="auto">
          <a:xfrm flipH="1">
            <a:off x="1042988" y="6021388"/>
            <a:ext cx="863600" cy="144462"/>
          </a:xfrm>
          <a:prstGeom prst="line">
            <a:avLst/>
          </a:prstGeom>
          <a:noFill/>
          <a:ln w="57150">
            <a:solidFill>
              <a:srgbClr val="000066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649696" name="Line 32"/>
          <p:cNvSpPr>
            <a:spLocks noChangeShapeType="1"/>
          </p:cNvSpPr>
          <p:nvPr/>
        </p:nvSpPr>
        <p:spPr bwMode="auto">
          <a:xfrm flipH="1">
            <a:off x="2051050" y="5876925"/>
            <a:ext cx="863600" cy="144463"/>
          </a:xfrm>
          <a:prstGeom prst="line">
            <a:avLst/>
          </a:prstGeom>
          <a:noFill/>
          <a:ln w="57150">
            <a:solidFill>
              <a:srgbClr val="000066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649697" name="Line 33"/>
          <p:cNvSpPr>
            <a:spLocks noChangeShapeType="1"/>
          </p:cNvSpPr>
          <p:nvPr/>
        </p:nvSpPr>
        <p:spPr bwMode="auto">
          <a:xfrm flipH="1">
            <a:off x="3348038" y="5661025"/>
            <a:ext cx="863600" cy="144463"/>
          </a:xfrm>
          <a:prstGeom prst="line">
            <a:avLst/>
          </a:prstGeom>
          <a:noFill/>
          <a:ln w="57150">
            <a:solidFill>
              <a:srgbClr val="000066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649698" name="Line 34"/>
          <p:cNvSpPr>
            <a:spLocks noChangeShapeType="1"/>
          </p:cNvSpPr>
          <p:nvPr/>
        </p:nvSpPr>
        <p:spPr bwMode="auto">
          <a:xfrm flipH="1">
            <a:off x="4859338" y="5300663"/>
            <a:ext cx="865187" cy="217487"/>
          </a:xfrm>
          <a:prstGeom prst="line">
            <a:avLst/>
          </a:prstGeom>
          <a:noFill/>
          <a:ln w="57150">
            <a:solidFill>
              <a:srgbClr val="000066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649699" name="Line 35"/>
          <p:cNvSpPr>
            <a:spLocks noChangeShapeType="1"/>
          </p:cNvSpPr>
          <p:nvPr/>
        </p:nvSpPr>
        <p:spPr bwMode="auto">
          <a:xfrm flipH="1">
            <a:off x="6011863" y="4724400"/>
            <a:ext cx="719137" cy="360363"/>
          </a:xfrm>
          <a:prstGeom prst="line">
            <a:avLst/>
          </a:prstGeom>
          <a:noFill/>
          <a:ln w="57150">
            <a:solidFill>
              <a:srgbClr val="000066"/>
            </a:solidFill>
            <a:prstDash val="sysDot"/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zh-TW" altLang="en-US"/>
          </a:p>
        </p:txBody>
      </p:sp>
      <p:sp>
        <p:nvSpPr>
          <p:cNvPr id="1649700" name="Freeform 36"/>
          <p:cNvSpPr>
            <a:spLocks/>
          </p:cNvSpPr>
          <p:nvPr/>
        </p:nvSpPr>
        <p:spPr bwMode="auto">
          <a:xfrm>
            <a:off x="7667625" y="1341438"/>
            <a:ext cx="720725" cy="1366837"/>
          </a:xfrm>
          <a:custGeom>
            <a:avLst/>
            <a:gdLst>
              <a:gd name="T0" fmla="*/ 2147483647 w 454"/>
              <a:gd name="T1" fmla="*/ 0 h 861"/>
              <a:gd name="T2" fmla="*/ 2147483647 w 454"/>
              <a:gd name="T3" fmla="*/ 2147483647 h 861"/>
              <a:gd name="T4" fmla="*/ 2147483647 w 454"/>
              <a:gd name="T5" fmla="*/ 2147483647 h 861"/>
              <a:gd name="T6" fmla="*/ 2147483647 w 454"/>
              <a:gd name="T7" fmla="*/ 2147483647 h 861"/>
              <a:gd name="T8" fmla="*/ 2147483647 w 454"/>
              <a:gd name="T9" fmla="*/ 2147483647 h 861"/>
              <a:gd name="T10" fmla="*/ 2147483647 w 454"/>
              <a:gd name="T11" fmla="*/ 2147483647 h 861"/>
              <a:gd name="T12" fmla="*/ 2147483647 w 454"/>
              <a:gd name="T13" fmla="*/ 2147483647 h 861"/>
              <a:gd name="T14" fmla="*/ 2147483647 w 454"/>
              <a:gd name="T15" fmla="*/ 2147483647 h 861"/>
              <a:gd name="T16" fmla="*/ 2147483647 w 454"/>
              <a:gd name="T17" fmla="*/ 2147483647 h 861"/>
              <a:gd name="T18" fmla="*/ 2147483647 w 454"/>
              <a:gd name="T19" fmla="*/ 2147483647 h 861"/>
              <a:gd name="T20" fmla="*/ 2147483647 w 454"/>
              <a:gd name="T21" fmla="*/ 2147483647 h 861"/>
              <a:gd name="T22" fmla="*/ 2147483647 w 454"/>
              <a:gd name="T23" fmla="*/ 2147483647 h 861"/>
              <a:gd name="T24" fmla="*/ 2147483647 w 454"/>
              <a:gd name="T25" fmla="*/ 2147483647 h 861"/>
              <a:gd name="T26" fmla="*/ 2147483647 w 454"/>
              <a:gd name="T27" fmla="*/ 2147483647 h 861"/>
              <a:gd name="T28" fmla="*/ 2147483647 w 454"/>
              <a:gd name="T29" fmla="*/ 2147483647 h 861"/>
              <a:gd name="T30" fmla="*/ 2147483647 w 454"/>
              <a:gd name="T31" fmla="*/ 2147483647 h 861"/>
              <a:gd name="T32" fmla="*/ 0 w 454"/>
              <a:gd name="T33" fmla="*/ 2147483647 h 861"/>
              <a:gd name="T34" fmla="*/ 2147483647 w 454"/>
              <a:gd name="T35" fmla="*/ 2147483647 h 861"/>
              <a:gd name="T36" fmla="*/ 2147483647 w 454"/>
              <a:gd name="T37" fmla="*/ 2147483647 h 861"/>
              <a:gd name="T38" fmla="*/ 2147483647 w 454"/>
              <a:gd name="T39" fmla="*/ 2147483647 h 861"/>
              <a:gd name="T40" fmla="*/ 2147483647 w 454"/>
              <a:gd name="T41" fmla="*/ 2147483647 h 861"/>
              <a:gd name="T42" fmla="*/ 2147483647 w 454"/>
              <a:gd name="T43" fmla="*/ 2147483647 h 861"/>
              <a:gd name="T44" fmla="*/ 2147483647 w 454"/>
              <a:gd name="T45" fmla="*/ 0 h 8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4"/>
              <a:gd name="T70" fmla="*/ 0 h 861"/>
              <a:gd name="T71" fmla="*/ 454 w 454"/>
              <a:gd name="T72" fmla="*/ 861 h 8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4" h="861">
                <a:moveTo>
                  <a:pt x="454" y="0"/>
                </a:moveTo>
                <a:lnTo>
                  <a:pt x="454" y="226"/>
                </a:lnTo>
                <a:lnTo>
                  <a:pt x="409" y="317"/>
                </a:lnTo>
                <a:lnTo>
                  <a:pt x="409" y="453"/>
                </a:lnTo>
                <a:lnTo>
                  <a:pt x="363" y="544"/>
                </a:lnTo>
                <a:lnTo>
                  <a:pt x="363" y="725"/>
                </a:lnTo>
                <a:lnTo>
                  <a:pt x="273" y="771"/>
                </a:lnTo>
                <a:lnTo>
                  <a:pt x="227" y="861"/>
                </a:lnTo>
                <a:lnTo>
                  <a:pt x="137" y="861"/>
                </a:lnTo>
                <a:lnTo>
                  <a:pt x="137" y="680"/>
                </a:lnTo>
                <a:lnTo>
                  <a:pt x="227" y="453"/>
                </a:lnTo>
                <a:lnTo>
                  <a:pt x="182" y="408"/>
                </a:lnTo>
                <a:lnTo>
                  <a:pt x="182" y="317"/>
                </a:lnTo>
                <a:lnTo>
                  <a:pt x="182" y="226"/>
                </a:lnTo>
                <a:lnTo>
                  <a:pt x="182" y="181"/>
                </a:lnTo>
                <a:lnTo>
                  <a:pt x="91" y="226"/>
                </a:lnTo>
                <a:lnTo>
                  <a:pt x="0" y="181"/>
                </a:lnTo>
                <a:lnTo>
                  <a:pt x="182" y="90"/>
                </a:lnTo>
                <a:lnTo>
                  <a:pt x="273" y="90"/>
                </a:lnTo>
                <a:lnTo>
                  <a:pt x="318" y="45"/>
                </a:lnTo>
                <a:lnTo>
                  <a:pt x="363" y="45"/>
                </a:lnTo>
                <a:lnTo>
                  <a:pt x="409" y="45"/>
                </a:lnTo>
                <a:lnTo>
                  <a:pt x="454" y="0"/>
                </a:lnTo>
                <a:close/>
              </a:path>
            </a:pathLst>
          </a:custGeom>
          <a:gradFill rotWithShape="1">
            <a:gsLst>
              <a:gs pos="0">
                <a:srgbClr val="000099">
                  <a:alpha val="65999"/>
                </a:srgbClr>
              </a:gs>
              <a:gs pos="100000">
                <a:srgbClr val="000084">
                  <a:alpha val="85999"/>
                </a:srgbClr>
              </a:gs>
            </a:gsLst>
            <a:lin ang="5400000" scaled="1"/>
          </a:gradFill>
          <a:ln w="9525">
            <a:solidFill>
              <a:srgbClr val="3333FF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1" name="Line 37"/>
          <p:cNvSpPr>
            <a:spLocks noChangeShapeType="1"/>
          </p:cNvSpPr>
          <p:nvPr/>
        </p:nvSpPr>
        <p:spPr bwMode="auto">
          <a:xfrm flipH="1">
            <a:off x="1835150" y="1531938"/>
            <a:ext cx="6913563" cy="0"/>
          </a:xfrm>
          <a:prstGeom prst="line">
            <a:avLst/>
          </a:prstGeom>
          <a:noFill/>
          <a:ln w="38100">
            <a:solidFill>
              <a:srgbClr val="FFFF00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2" name="Line 38"/>
          <p:cNvSpPr>
            <a:spLocks noChangeShapeType="1"/>
          </p:cNvSpPr>
          <p:nvPr/>
        </p:nvSpPr>
        <p:spPr bwMode="auto">
          <a:xfrm flipH="1">
            <a:off x="6227763" y="3933825"/>
            <a:ext cx="649287" cy="431800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3" name="Line 39"/>
          <p:cNvSpPr>
            <a:spLocks noChangeShapeType="1"/>
          </p:cNvSpPr>
          <p:nvPr/>
        </p:nvSpPr>
        <p:spPr bwMode="auto">
          <a:xfrm flipH="1">
            <a:off x="5508625" y="4437063"/>
            <a:ext cx="576263" cy="360362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4" name="Line 40"/>
          <p:cNvSpPr>
            <a:spLocks noChangeShapeType="1"/>
          </p:cNvSpPr>
          <p:nvPr/>
        </p:nvSpPr>
        <p:spPr bwMode="auto">
          <a:xfrm flipH="1" flipV="1">
            <a:off x="6275388" y="3357563"/>
            <a:ext cx="0" cy="647700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5" name="Line 41"/>
          <p:cNvSpPr>
            <a:spLocks noChangeShapeType="1"/>
          </p:cNvSpPr>
          <p:nvPr/>
        </p:nvSpPr>
        <p:spPr bwMode="auto">
          <a:xfrm flipH="1" flipV="1">
            <a:off x="6265863" y="2276475"/>
            <a:ext cx="0" cy="865188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6" name="Line 42"/>
          <p:cNvSpPr>
            <a:spLocks noChangeShapeType="1"/>
          </p:cNvSpPr>
          <p:nvPr/>
        </p:nvSpPr>
        <p:spPr bwMode="auto">
          <a:xfrm flipV="1">
            <a:off x="6265863" y="1484313"/>
            <a:ext cx="0" cy="720725"/>
          </a:xfrm>
          <a:prstGeom prst="line">
            <a:avLst/>
          </a:prstGeom>
          <a:noFill/>
          <a:ln w="57150">
            <a:solidFill>
              <a:srgbClr val="000099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7" name="Freeform 43"/>
          <p:cNvSpPr>
            <a:spLocks/>
          </p:cNvSpPr>
          <p:nvPr/>
        </p:nvSpPr>
        <p:spPr bwMode="auto">
          <a:xfrm>
            <a:off x="6443663" y="1520825"/>
            <a:ext cx="504825" cy="395288"/>
          </a:xfrm>
          <a:custGeom>
            <a:avLst/>
            <a:gdLst>
              <a:gd name="T0" fmla="*/ 0 w 273"/>
              <a:gd name="T1" fmla="*/ 2147483647 h 159"/>
              <a:gd name="T2" fmla="*/ 2147483647 w 273"/>
              <a:gd name="T3" fmla="*/ 2147483647 h 159"/>
              <a:gd name="T4" fmla="*/ 2147483647 w 273"/>
              <a:gd name="T5" fmla="*/ 2147483647 h 159"/>
              <a:gd name="T6" fmla="*/ 0 60000 65536"/>
              <a:gd name="T7" fmla="*/ 0 60000 65536"/>
              <a:gd name="T8" fmla="*/ 0 60000 65536"/>
              <a:gd name="T9" fmla="*/ 0 w 273"/>
              <a:gd name="T10" fmla="*/ 0 h 159"/>
              <a:gd name="T11" fmla="*/ 273 w 273"/>
              <a:gd name="T12" fmla="*/ 159 h 15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73" h="159">
                <a:moveTo>
                  <a:pt x="0" y="23"/>
                </a:moveTo>
                <a:cubicBezTo>
                  <a:pt x="45" y="11"/>
                  <a:pt x="91" y="0"/>
                  <a:pt x="136" y="23"/>
                </a:cubicBezTo>
                <a:cubicBezTo>
                  <a:pt x="181" y="46"/>
                  <a:pt x="250" y="136"/>
                  <a:pt x="273" y="159"/>
                </a:cubicBezTo>
              </a:path>
            </a:pathLst>
          </a:custGeom>
          <a:noFill/>
          <a:ln w="57150" cap="flat" cmpd="sng">
            <a:solidFill>
              <a:srgbClr val="000099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8" name="Freeform 44"/>
          <p:cNvSpPr>
            <a:spLocks/>
          </p:cNvSpPr>
          <p:nvPr/>
        </p:nvSpPr>
        <p:spPr bwMode="auto">
          <a:xfrm>
            <a:off x="6372225" y="1484313"/>
            <a:ext cx="360363" cy="431800"/>
          </a:xfrm>
          <a:custGeom>
            <a:avLst/>
            <a:gdLst>
              <a:gd name="T0" fmla="*/ 0 w 273"/>
              <a:gd name="T1" fmla="*/ 2147483647 h 159"/>
              <a:gd name="T2" fmla="*/ 2147483647 w 273"/>
              <a:gd name="T3" fmla="*/ 2147483647 h 159"/>
              <a:gd name="T4" fmla="*/ 2147483647 w 273"/>
              <a:gd name="T5" fmla="*/ 2147483647 h 159"/>
              <a:gd name="T6" fmla="*/ 0 60000 65536"/>
              <a:gd name="T7" fmla="*/ 0 60000 65536"/>
              <a:gd name="T8" fmla="*/ 0 60000 65536"/>
              <a:gd name="T9" fmla="*/ 0 w 273"/>
              <a:gd name="T10" fmla="*/ 0 h 159"/>
              <a:gd name="T11" fmla="*/ 273 w 273"/>
              <a:gd name="T12" fmla="*/ 159 h 15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73" h="159">
                <a:moveTo>
                  <a:pt x="0" y="23"/>
                </a:moveTo>
                <a:cubicBezTo>
                  <a:pt x="45" y="11"/>
                  <a:pt x="91" y="0"/>
                  <a:pt x="136" y="23"/>
                </a:cubicBezTo>
                <a:cubicBezTo>
                  <a:pt x="181" y="46"/>
                  <a:pt x="250" y="136"/>
                  <a:pt x="273" y="159"/>
                </a:cubicBezTo>
              </a:path>
            </a:pathLst>
          </a:custGeom>
          <a:noFill/>
          <a:ln w="57150" cap="flat" cmpd="sng">
            <a:solidFill>
              <a:srgbClr val="000099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09" name="Freeform 45"/>
          <p:cNvSpPr>
            <a:spLocks/>
          </p:cNvSpPr>
          <p:nvPr/>
        </p:nvSpPr>
        <p:spPr bwMode="auto">
          <a:xfrm>
            <a:off x="6443663" y="1449388"/>
            <a:ext cx="649287" cy="323850"/>
          </a:xfrm>
          <a:custGeom>
            <a:avLst/>
            <a:gdLst>
              <a:gd name="T0" fmla="*/ 0 w 273"/>
              <a:gd name="T1" fmla="*/ 2147483647 h 159"/>
              <a:gd name="T2" fmla="*/ 2147483647 w 273"/>
              <a:gd name="T3" fmla="*/ 2147483647 h 159"/>
              <a:gd name="T4" fmla="*/ 2147483647 w 273"/>
              <a:gd name="T5" fmla="*/ 2147483647 h 159"/>
              <a:gd name="T6" fmla="*/ 0 60000 65536"/>
              <a:gd name="T7" fmla="*/ 0 60000 65536"/>
              <a:gd name="T8" fmla="*/ 0 60000 65536"/>
              <a:gd name="T9" fmla="*/ 0 w 273"/>
              <a:gd name="T10" fmla="*/ 0 h 159"/>
              <a:gd name="T11" fmla="*/ 273 w 273"/>
              <a:gd name="T12" fmla="*/ 159 h 15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73" h="159">
                <a:moveTo>
                  <a:pt x="0" y="23"/>
                </a:moveTo>
                <a:cubicBezTo>
                  <a:pt x="45" y="11"/>
                  <a:pt x="91" y="0"/>
                  <a:pt x="136" y="23"/>
                </a:cubicBezTo>
                <a:cubicBezTo>
                  <a:pt x="181" y="46"/>
                  <a:pt x="250" y="136"/>
                  <a:pt x="273" y="159"/>
                </a:cubicBezTo>
              </a:path>
            </a:pathLst>
          </a:custGeom>
          <a:noFill/>
          <a:ln w="57150" cap="flat" cmpd="sng">
            <a:solidFill>
              <a:srgbClr val="000099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649710" name="AutoShape 46"/>
          <p:cNvSpPr>
            <a:spLocks noChangeArrowheads="1"/>
          </p:cNvSpPr>
          <p:nvPr/>
        </p:nvSpPr>
        <p:spPr bwMode="auto">
          <a:xfrm>
            <a:off x="3995738" y="5734050"/>
            <a:ext cx="2881312" cy="935038"/>
          </a:xfrm>
          <a:prstGeom prst="wedgeRoundRectCallout">
            <a:avLst>
              <a:gd name="adj1" fmla="val -126199"/>
              <a:gd name="adj2" fmla="val -86843"/>
              <a:gd name="adj3" fmla="val 16667"/>
            </a:avLst>
          </a:prstGeom>
          <a:solidFill>
            <a:srgbClr val="FF99FF">
              <a:alpha val="5999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>
                <a:solidFill>
                  <a:srgbClr val="000000"/>
                </a:solidFill>
                <a:latin typeface="Verdana" pitchFamily="34" charset="0"/>
                <a:ea typeface="標楷體" pitchFamily="65" charset="-120"/>
              </a:rPr>
              <a:t>一般農民抽用地下水最深至</a:t>
            </a:r>
            <a:r>
              <a:rPr lang="en-US" altLang="zh-TW" sz="2400" b="1">
                <a:solidFill>
                  <a:srgbClr val="000000"/>
                </a:solidFill>
                <a:latin typeface="Verdana" pitchFamily="34" charset="0"/>
                <a:ea typeface="標楷體" pitchFamily="65" charset="-120"/>
              </a:rPr>
              <a:t>250m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6497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649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8" presetClass="entr" presetSubtype="9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4" dur="1000"/>
                                        <p:tgtEl>
                                          <p:spTgt spid="1649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1000"/>
                                        <p:tgtEl>
                                          <p:spTgt spid="1649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8" presetClass="entr" presetSubtype="9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2" dur="1000"/>
                                        <p:tgtEl>
                                          <p:spTgt spid="1649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1649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1649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1649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1000"/>
                                        <p:tgtEl>
                                          <p:spTgt spid="1649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1000"/>
                                        <p:tgtEl>
                                          <p:spTgt spid="1649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1000"/>
                                        <p:tgtEl>
                                          <p:spTgt spid="1649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1000"/>
                                        <p:tgtEl>
                                          <p:spTgt spid="1649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1000"/>
                                        <p:tgtEl>
                                          <p:spTgt spid="1649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1000"/>
                                        <p:tgtEl>
                                          <p:spTgt spid="1649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1000"/>
                                        <p:tgtEl>
                                          <p:spTgt spid="1649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1000"/>
                                        <p:tgtEl>
                                          <p:spTgt spid="164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1000"/>
                                        <p:tgtEl>
                                          <p:spTgt spid="164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1000"/>
                                        <p:tgtEl>
                                          <p:spTgt spid="164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4" dur="1000"/>
                                        <p:tgtEl>
                                          <p:spTgt spid="1649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1000"/>
                                        <p:tgtEl>
                                          <p:spTgt spid="1649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6496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49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1649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16496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49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3" dur="1000"/>
                                        <p:tgtEl>
                                          <p:spTgt spid="164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6" dur="1000"/>
                                        <p:tgtEl>
                                          <p:spTgt spid="1649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0" dur="1000"/>
                                        <p:tgtEl>
                                          <p:spTgt spid="1649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3" dur="1000"/>
                                        <p:tgtEl>
                                          <p:spTgt spid="1649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6" dur="1000"/>
                                        <p:tgtEl>
                                          <p:spTgt spid="1649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9" dur="1000"/>
                                        <p:tgtEl>
                                          <p:spTgt spid="1649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18" presetClass="entr" presetSubtype="1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3" dur="1000"/>
                                        <p:tgtEl>
                                          <p:spTgt spid="1649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6" dur="1000"/>
                                        <p:tgtEl>
                                          <p:spTgt spid="1649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9" dur="1000"/>
                                        <p:tgtEl>
                                          <p:spTgt spid="1649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2" dur="1000"/>
                                        <p:tgtEl>
                                          <p:spTgt spid="1649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1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1649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9" dur="2000"/>
                                        <p:tgtEl>
                                          <p:spTgt spid="164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2" dur="1000"/>
                                        <p:tgtEl>
                                          <p:spTgt spid="164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5" dur="1000"/>
                                        <p:tgtEl>
                                          <p:spTgt spid="164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8" dur="1000"/>
                                        <p:tgtEl>
                                          <p:spTgt spid="164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1" dur="1000"/>
                                        <p:tgtEl>
                                          <p:spTgt spid="164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8" presetClass="entr" presetSubtype="9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4" dur="1000"/>
                                        <p:tgtEl>
                                          <p:spTgt spid="164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7" dur="500"/>
                                        <p:tgtEl>
                                          <p:spTgt spid="164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0" dur="500"/>
                                        <p:tgtEl>
                                          <p:spTgt spid="1649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8" presetClass="entr" presetSubtype="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3" dur="500"/>
                                        <p:tgtEl>
                                          <p:spTgt spid="164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9667" grpId="0" animBg="1"/>
      <p:bldP spid="1649667" grpId="1" animBg="1"/>
      <p:bldP spid="1649668" grpId="0" animBg="1"/>
      <p:bldP spid="1649669" grpId="0" animBg="1"/>
      <p:bldP spid="1649670" grpId="0" animBg="1"/>
      <p:bldP spid="1649671" grpId="0" animBg="1"/>
      <p:bldP spid="1649672" grpId="0" animBg="1"/>
      <p:bldP spid="1649673" grpId="0" animBg="1"/>
      <p:bldP spid="1649674" grpId="0" animBg="1"/>
      <p:bldP spid="1649675" grpId="0" animBg="1"/>
      <p:bldP spid="1649676" grpId="0" animBg="1"/>
      <p:bldP spid="1649677" grpId="0" animBg="1"/>
      <p:bldP spid="1649677" grpId="1" animBg="1"/>
      <p:bldP spid="1649678" grpId="0" animBg="1"/>
      <p:bldP spid="1649679" grpId="0" animBg="1"/>
      <p:bldP spid="1649680" grpId="0" animBg="1"/>
      <p:bldP spid="1649681" grpId="0" animBg="1"/>
      <p:bldP spid="1649682" grpId="0" animBg="1"/>
      <p:bldP spid="1649683" grpId="0" animBg="1"/>
      <p:bldP spid="1649684" grpId="0" animBg="1"/>
      <p:bldP spid="1649685" grpId="0" animBg="1"/>
      <p:bldP spid="1649686" grpId="0" animBg="1"/>
      <p:bldP spid="1649691" grpId="0" animBg="1"/>
      <p:bldP spid="1649691" grpId="1" animBg="1"/>
      <p:bldP spid="1649692" grpId="0" animBg="1"/>
      <p:bldP spid="1649693" grpId="0" animBg="1"/>
      <p:bldP spid="1649694" grpId="0" animBg="1"/>
      <p:bldP spid="1649695" grpId="0" animBg="1"/>
      <p:bldP spid="1649696" grpId="0" animBg="1"/>
      <p:bldP spid="1649697" grpId="0" animBg="1"/>
      <p:bldP spid="1649698" grpId="0" animBg="1"/>
      <p:bldP spid="1649699" grpId="0" animBg="1"/>
      <p:bldP spid="1649700" grpId="0" animBg="1"/>
      <p:bldP spid="1649701" grpId="0" animBg="1"/>
      <p:bldP spid="1649702" grpId="0" animBg="1"/>
      <p:bldP spid="1649703" grpId="0" animBg="1"/>
      <p:bldP spid="1649704" grpId="0" animBg="1"/>
      <p:bldP spid="1649705" grpId="0" animBg="1"/>
      <p:bldP spid="1649706" grpId="0" animBg="1"/>
      <p:bldP spid="1649707" grpId="0" animBg="1"/>
      <p:bldP spid="1649708" grpId="0" animBg="1"/>
      <p:bldP spid="1649709" grpId="0" animBg="1"/>
      <p:bldP spid="1649710" grpId="0" animBg="1"/>
    </p:bld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secretary.kuas.edu.tw/ezcatfiles/b005/img/pictures/d/DB983718_L_1011025(0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260350"/>
            <a:ext cx="8891588" cy="627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三十二角星形 3"/>
          <p:cNvSpPr/>
          <p:nvPr/>
        </p:nvSpPr>
        <p:spPr>
          <a:xfrm>
            <a:off x="0" y="5300663"/>
            <a:ext cx="9144000" cy="1557337"/>
          </a:xfrm>
          <a:prstGeom prst="star32">
            <a:avLst>
              <a:gd name="adj" fmla="val 435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600" b="1" dirty="0">
                <a:solidFill>
                  <a:schemeClr val="tx1"/>
                </a:solidFill>
              </a:rPr>
              <a:t>諷刺的是</a:t>
            </a:r>
            <a:r>
              <a:rPr lang="zh-TW" altLang="en-US" sz="3600" b="1" dirty="0" smtClean="0">
                <a:solidFill>
                  <a:schemeClr val="tx1"/>
                </a:solidFill>
              </a:rPr>
              <a:t>水質</a:t>
            </a:r>
            <a:endParaRPr lang="en-US" altLang="zh-TW" sz="3600" b="1" dirty="0" smtClean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zh-TW" altLang="en-US" sz="3600" b="1" dirty="0" smtClean="0">
                <a:solidFill>
                  <a:schemeClr val="tx1"/>
                </a:solidFill>
              </a:rPr>
              <a:t>並</a:t>
            </a:r>
            <a:r>
              <a:rPr lang="zh-TW" altLang="en-US" sz="3600" b="1" dirty="0">
                <a:solidFill>
                  <a:schemeClr val="tx1"/>
                </a:solidFill>
              </a:rPr>
              <a:t>不比高雄自來水差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5624" name="Rectangle 8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507413" cy="490537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3200" smtClean="0">
                <a:solidFill>
                  <a:schemeClr val="tx1"/>
                </a:solidFill>
              </a:rPr>
              <a:t>中油在高屏溪畔有</a:t>
            </a:r>
            <a:r>
              <a:rPr lang="en-US" altLang="zh-TW" sz="3200" smtClean="0">
                <a:solidFill>
                  <a:schemeClr val="tx1"/>
                </a:solidFill>
              </a:rPr>
              <a:t>19</a:t>
            </a:r>
            <a:r>
              <a:rPr lang="zh-TW" altLang="en-US" sz="3200" smtClean="0">
                <a:solidFill>
                  <a:schemeClr val="tx1"/>
                </a:solidFill>
              </a:rPr>
              <a:t>口每日可抽</a:t>
            </a:r>
            <a:r>
              <a:rPr lang="en-US" altLang="zh-TW" sz="3200" smtClean="0">
                <a:solidFill>
                  <a:schemeClr val="tx1"/>
                </a:solidFill>
              </a:rPr>
              <a:t>20</a:t>
            </a:r>
            <a:r>
              <a:rPr lang="zh-TW" altLang="en-US" sz="3200" smtClean="0">
                <a:solidFill>
                  <a:schemeClr val="tx1"/>
                </a:solidFill>
              </a:rPr>
              <a:t>萬噸水井</a:t>
            </a:r>
          </a:p>
        </p:txBody>
      </p:sp>
      <p:pic>
        <p:nvPicPr>
          <p:cNvPr id="138243" name="Picture 12" descr="P116087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18000" contrast="18000"/>
          </a:blip>
          <a:srcRect/>
          <a:stretch>
            <a:fillRect/>
          </a:stretch>
        </p:blipFill>
        <p:spPr>
          <a:xfrm>
            <a:off x="2484438" y="908050"/>
            <a:ext cx="6443662" cy="4833938"/>
          </a:xfrm>
          <a:noFill/>
          <a:ln>
            <a:solidFill>
              <a:schemeClr val="tx1"/>
            </a:solidFill>
          </a:ln>
        </p:spPr>
      </p:pic>
      <p:pic>
        <p:nvPicPr>
          <p:cNvPr id="1775627" name="Picture 11" descr="P1160878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3832225"/>
            <a:ext cx="4643438" cy="3025775"/>
          </a:xfrm>
          <a:noFill/>
          <a:ln>
            <a:solidFill>
              <a:srgbClr val="FFFF00"/>
            </a:solidFill>
          </a:ln>
        </p:spPr>
      </p:pic>
      <p:sp>
        <p:nvSpPr>
          <p:cNvPr id="1775629" name="Oval 13"/>
          <p:cNvSpPr>
            <a:spLocks noChangeArrowheads="1"/>
          </p:cNvSpPr>
          <p:nvPr/>
        </p:nvSpPr>
        <p:spPr bwMode="auto">
          <a:xfrm rot="1391916">
            <a:off x="5580063" y="2708275"/>
            <a:ext cx="720725" cy="360363"/>
          </a:xfrm>
          <a:prstGeom prst="ellipse">
            <a:avLst/>
          </a:prstGeom>
          <a:noFill/>
          <a:ln w="190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zh-TW" altLang="zh-TW">
              <a:solidFill>
                <a:srgbClr val="FF0000"/>
              </a:solidFill>
            </a:endParaRPr>
          </a:p>
        </p:txBody>
      </p:sp>
      <p:pic>
        <p:nvPicPr>
          <p:cNvPr id="1775630" name="Picture 1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4797425"/>
            <a:ext cx="3313113" cy="19732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775631" name="Line 15"/>
          <p:cNvSpPr>
            <a:spLocks noChangeShapeType="1"/>
          </p:cNvSpPr>
          <p:nvPr/>
        </p:nvSpPr>
        <p:spPr bwMode="auto">
          <a:xfrm>
            <a:off x="1979613" y="2420938"/>
            <a:ext cx="3671887" cy="360362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775632" name="Rectangle 16"/>
          <p:cNvSpPr>
            <a:spLocks noChangeArrowheads="1"/>
          </p:cNvSpPr>
          <p:nvPr/>
        </p:nvSpPr>
        <p:spPr bwMode="auto">
          <a:xfrm>
            <a:off x="107950" y="1989138"/>
            <a:ext cx="1871663" cy="647700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000" b="1">
                <a:ea typeface="標楷體" pitchFamily="65" charset="-120"/>
              </a:rPr>
              <a:t>特別為中油輸水</a:t>
            </a:r>
          </a:p>
          <a:p>
            <a:pPr algn="ctr"/>
            <a:r>
              <a:rPr lang="zh-TW" altLang="en-US" sz="2000" b="1">
                <a:ea typeface="標楷體" pitchFamily="65" charset="-120"/>
              </a:rPr>
              <a:t>做的水管路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5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75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5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75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5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75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75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5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500"/>
                                        <p:tgtEl>
                                          <p:spTgt spid="1775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5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775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75629" grpId="0" animBg="1"/>
      <p:bldP spid="1775631" grpId="0" animBg="1"/>
      <p:bldP spid="1775632" grpId="0" animBg="1"/>
    </p:bld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04664"/>
            <a:ext cx="3923928" cy="1500659"/>
          </a:xfrm>
        </p:spPr>
        <p:txBody>
          <a:bodyPr>
            <a:normAutofit/>
          </a:bodyPr>
          <a:lstStyle/>
          <a:p>
            <a:pPr algn="ctr" eaLnBrk="1" hangingPunct="1"/>
            <a:r>
              <a:rPr lang="zh-TW" altLang="en-US" sz="4000" b="1" dirty="0" smtClean="0">
                <a:solidFill>
                  <a:schemeClr val="tx1"/>
                </a:solidFill>
              </a:rPr>
              <a:t>地下水與伏流水取用情形</a:t>
            </a:r>
          </a:p>
        </p:txBody>
      </p:sp>
      <p:pic>
        <p:nvPicPr>
          <p:cNvPr id="5123" name="Picture 4" descr="高屏溪沿岸取水設施圖-3"/>
          <p:cNvPicPr>
            <a:picLocks noChangeAspect="1" noChangeArrowheads="1"/>
          </p:cNvPicPr>
          <p:nvPr/>
        </p:nvPicPr>
        <p:blipFill>
          <a:blip r:embed="rId2" cstate="print"/>
          <a:srcRect l="1639" t="10017"/>
          <a:stretch>
            <a:fillRect/>
          </a:stretch>
        </p:blipFill>
        <p:spPr bwMode="auto">
          <a:xfrm>
            <a:off x="3768725" y="0"/>
            <a:ext cx="53752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Rectangle 5"/>
          <p:cNvSpPr>
            <a:spLocks noChangeArrowheads="1"/>
          </p:cNvSpPr>
          <p:nvPr/>
        </p:nvSpPr>
        <p:spPr bwMode="auto">
          <a:xfrm>
            <a:off x="1258888" y="5300663"/>
            <a:ext cx="2160587" cy="36036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solidFill>
                  <a:srgbClr val="000000"/>
                </a:solidFill>
              </a:rPr>
              <a:t>每日可供</a:t>
            </a:r>
            <a:r>
              <a:rPr lang="en-US" altLang="zh-TW" b="1">
                <a:solidFill>
                  <a:srgbClr val="000000"/>
                </a:solidFill>
              </a:rPr>
              <a:t>5-10</a:t>
            </a:r>
            <a:r>
              <a:rPr lang="zh-TW" altLang="en-US" b="1">
                <a:solidFill>
                  <a:srgbClr val="000000"/>
                </a:solidFill>
              </a:rPr>
              <a:t>萬噸</a:t>
            </a:r>
          </a:p>
        </p:txBody>
      </p:sp>
      <p:sp>
        <p:nvSpPr>
          <p:cNvPr id="5125" name="Line 6"/>
          <p:cNvSpPr>
            <a:spLocks noChangeShapeType="1"/>
          </p:cNvSpPr>
          <p:nvPr/>
        </p:nvSpPr>
        <p:spPr bwMode="auto">
          <a:xfrm flipH="1">
            <a:off x="3348038" y="5229225"/>
            <a:ext cx="1152525" cy="215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5126" name="Rectangle 7"/>
          <p:cNvSpPr>
            <a:spLocks noChangeArrowheads="1"/>
          </p:cNvSpPr>
          <p:nvPr/>
        </p:nvSpPr>
        <p:spPr bwMode="auto">
          <a:xfrm>
            <a:off x="1331913" y="4652963"/>
            <a:ext cx="2160587" cy="360362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solidFill>
                  <a:srgbClr val="000000"/>
                </a:solidFill>
              </a:rPr>
              <a:t>每日可供</a:t>
            </a:r>
            <a:r>
              <a:rPr lang="en-US" altLang="zh-TW" b="1">
                <a:solidFill>
                  <a:srgbClr val="000000"/>
                </a:solidFill>
              </a:rPr>
              <a:t>5-10</a:t>
            </a:r>
            <a:r>
              <a:rPr lang="zh-TW" altLang="en-US" b="1">
                <a:solidFill>
                  <a:srgbClr val="000000"/>
                </a:solidFill>
              </a:rPr>
              <a:t>萬噸</a:t>
            </a:r>
          </a:p>
        </p:txBody>
      </p:sp>
      <p:sp>
        <p:nvSpPr>
          <p:cNvPr id="5127" name="Rectangle 8"/>
          <p:cNvSpPr>
            <a:spLocks noChangeArrowheads="1"/>
          </p:cNvSpPr>
          <p:nvPr/>
        </p:nvSpPr>
        <p:spPr bwMode="auto">
          <a:xfrm>
            <a:off x="1331913" y="4076700"/>
            <a:ext cx="2160587" cy="360363"/>
          </a:xfrm>
          <a:prstGeom prst="rect">
            <a:avLst/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solidFill>
                  <a:srgbClr val="000000"/>
                </a:solidFill>
              </a:rPr>
              <a:t>每日可供</a:t>
            </a:r>
            <a:r>
              <a:rPr lang="en-US" altLang="zh-TW" b="1">
                <a:solidFill>
                  <a:srgbClr val="000000"/>
                </a:solidFill>
              </a:rPr>
              <a:t>5-15</a:t>
            </a:r>
            <a:r>
              <a:rPr lang="zh-TW" altLang="en-US" b="1">
                <a:solidFill>
                  <a:srgbClr val="000000"/>
                </a:solidFill>
              </a:rPr>
              <a:t>萬噸</a:t>
            </a:r>
          </a:p>
        </p:txBody>
      </p:sp>
      <p:sp>
        <p:nvSpPr>
          <p:cNvPr id="5128" name="Rectangle 9"/>
          <p:cNvSpPr>
            <a:spLocks noChangeArrowheads="1"/>
          </p:cNvSpPr>
          <p:nvPr/>
        </p:nvSpPr>
        <p:spPr bwMode="auto">
          <a:xfrm>
            <a:off x="1116013" y="3573463"/>
            <a:ext cx="2376487" cy="36036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solidFill>
                  <a:srgbClr val="000000"/>
                </a:solidFill>
              </a:rPr>
              <a:t>每日可供</a:t>
            </a:r>
            <a:r>
              <a:rPr lang="en-US" altLang="zh-TW" b="1">
                <a:solidFill>
                  <a:srgbClr val="000000"/>
                </a:solidFill>
              </a:rPr>
              <a:t>10-18</a:t>
            </a:r>
            <a:r>
              <a:rPr lang="zh-TW" altLang="en-US" b="1">
                <a:solidFill>
                  <a:srgbClr val="000000"/>
                </a:solidFill>
              </a:rPr>
              <a:t>萬噸</a:t>
            </a:r>
          </a:p>
        </p:txBody>
      </p:sp>
      <p:sp>
        <p:nvSpPr>
          <p:cNvPr id="5129" name="Rectangle 10"/>
          <p:cNvSpPr>
            <a:spLocks noChangeArrowheads="1"/>
          </p:cNvSpPr>
          <p:nvPr/>
        </p:nvSpPr>
        <p:spPr bwMode="auto">
          <a:xfrm>
            <a:off x="1331913" y="3141663"/>
            <a:ext cx="2160587" cy="36036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solidFill>
                  <a:srgbClr val="000000"/>
                </a:solidFill>
              </a:rPr>
              <a:t>每日可供</a:t>
            </a:r>
            <a:r>
              <a:rPr lang="en-US" altLang="zh-TW" b="1">
                <a:solidFill>
                  <a:srgbClr val="000000"/>
                </a:solidFill>
              </a:rPr>
              <a:t>2-5</a:t>
            </a:r>
            <a:r>
              <a:rPr lang="zh-TW" altLang="en-US" b="1">
                <a:solidFill>
                  <a:srgbClr val="000000"/>
                </a:solidFill>
              </a:rPr>
              <a:t>萬噸</a:t>
            </a:r>
          </a:p>
        </p:txBody>
      </p:sp>
      <p:sp>
        <p:nvSpPr>
          <p:cNvPr id="5130" name="Rectangle 11"/>
          <p:cNvSpPr>
            <a:spLocks noChangeArrowheads="1"/>
          </p:cNvSpPr>
          <p:nvPr/>
        </p:nvSpPr>
        <p:spPr bwMode="auto">
          <a:xfrm>
            <a:off x="1331913" y="2708275"/>
            <a:ext cx="2160587" cy="360363"/>
          </a:xfrm>
          <a:prstGeom prst="rect">
            <a:avLst/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solidFill>
                  <a:srgbClr val="000000"/>
                </a:solidFill>
              </a:rPr>
              <a:t>每日可供</a:t>
            </a:r>
            <a:r>
              <a:rPr lang="en-US" altLang="zh-TW" b="1">
                <a:solidFill>
                  <a:srgbClr val="000000"/>
                </a:solidFill>
              </a:rPr>
              <a:t>5-15</a:t>
            </a:r>
            <a:r>
              <a:rPr lang="zh-TW" altLang="en-US" b="1">
                <a:solidFill>
                  <a:srgbClr val="000000"/>
                </a:solidFill>
              </a:rPr>
              <a:t>萬噸</a:t>
            </a:r>
          </a:p>
        </p:txBody>
      </p:sp>
      <p:sp>
        <p:nvSpPr>
          <p:cNvPr id="5131" name="Line 12"/>
          <p:cNvSpPr>
            <a:spLocks noChangeShapeType="1"/>
          </p:cNvSpPr>
          <p:nvPr/>
        </p:nvSpPr>
        <p:spPr bwMode="auto">
          <a:xfrm flipH="1" flipV="1">
            <a:off x="3492500" y="2852738"/>
            <a:ext cx="1223963" cy="7143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5132" name="Line 13"/>
          <p:cNvSpPr>
            <a:spLocks noChangeShapeType="1"/>
          </p:cNvSpPr>
          <p:nvPr/>
        </p:nvSpPr>
        <p:spPr bwMode="auto">
          <a:xfrm flipH="1">
            <a:off x="3492500" y="3284538"/>
            <a:ext cx="1008063" cy="730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5133" name="Line 14"/>
          <p:cNvSpPr>
            <a:spLocks noChangeShapeType="1"/>
          </p:cNvSpPr>
          <p:nvPr/>
        </p:nvSpPr>
        <p:spPr bwMode="auto">
          <a:xfrm flipH="1">
            <a:off x="3419475" y="3789363"/>
            <a:ext cx="1081088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5134" name="Line 15"/>
          <p:cNvSpPr>
            <a:spLocks noChangeShapeType="1"/>
          </p:cNvSpPr>
          <p:nvPr/>
        </p:nvSpPr>
        <p:spPr bwMode="auto">
          <a:xfrm flipH="1">
            <a:off x="3492500" y="4149725"/>
            <a:ext cx="1008063" cy="14287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5135" name="Line 16"/>
          <p:cNvSpPr>
            <a:spLocks noChangeShapeType="1"/>
          </p:cNvSpPr>
          <p:nvPr/>
        </p:nvSpPr>
        <p:spPr bwMode="auto">
          <a:xfrm flipH="1">
            <a:off x="3492500" y="4652963"/>
            <a:ext cx="1008063" cy="144462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>
              <a:solidFill>
                <a:srgbClr val="000000"/>
              </a:solidFill>
            </a:endParaRPr>
          </a:p>
        </p:txBody>
      </p:sp>
      <p:sp>
        <p:nvSpPr>
          <p:cNvPr id="5136" name="Rectangle 17"/>
          <p:cNvSpPr>
            <a:spLocks noChangeArrowheads="1"/>
          </p:cNvSpPr>
          <p:nvPr/>
        </p:nvSpPr>
        <p:spPr bwMode="auto">
          <a:xfrm>
            <a:off x="468313" y="5949950"/>
            <a:ext cx="3671887" cy="71913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solidFill>
                  <a:srgbClr val="000000"/>
                </a:solidFill>
              </a:rPr>
              <a:t>因伏流水為備援用水</a:t>
            </a:r>
          </a:p>
          <a:p>
            <a:pPr algn="ctr"/>
            <a:r>
              <a:rPr lang="zh-TW" altLang="en-US" b="1">
                <a:solidFill>
                  <a:srgbClr val="000000"/>
                </a:solidFill>
              </a:rPr>
              <a:t>即使有這些量也不會全用</a:t>
            </a:r>
          </a:p>
        </p:txBody>
      </p:sp>
      <p:sp>
        <p:nvSpPr>
          <p:cNvPr id="17" name="左大括弧 16"/>
          <p:cNvSpPr/>
          <p:nvPr/>
        </p:nvSpPr>
        <p:spPr>
          <a:xfrm>
            <a:off x="755576" y="2852936"/>
            <a:ext cx="504056" cy="1512168"/>
          </a:xfrm>
          <a:prstGeom prst="leftBrace">
            <a:avLst>
              <a:gd name="adj1" fmla="val 8333"/>
              <a:gd name="adj2" fmla="val 41938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矩形 17"/>
          <p:cNvSpPr/>
          <p:nvPr/>
        </p:nvSpPr>
        <p:spPr>
          <a:xfrm>
            <a:off x="251520" y="1916832"/>
            <a:ext cx="504056" cy="3456384"/>
          </a:xfrm>
          <a:prstGeom prst="rect">
            <a:avLst/>
          </a:prstGeom>
          <a:solidFill>
            <a:srgbClr val="FF0000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400" b="1" dirty="0" smtClean="0">
                <a:solidFill>
                  <a:schemeClr val="tx1"/>
                </a:solidFill>
              </a:rPr>
              <a:t>工業</a:t>
            </a:r>
            <a:endParaRPr lang="en-US" altLang="zh-TW" sz="2400" b="1" dirty="0" smtClean="0">
              <a:solidFill>
                <a:schemeClr val="tx1"/>
              </a:solidFill>
            </a:endParaRPr>
          </a:p>
          <a:p>
            <a:pPr algn="ctr"/>
            <a:r>
              <a:rPr lang="zh-TW" altLang="en-US" sz="2400" b="1" dirty="0" smtClean="0">
                <a:solidFill>
                  <a:schemeClr val="tx1"/>
                </a:solidFill>
              </a:rPr>
              <a:t>喝</a:t>
            </a:r>
            <a:endParaRPr lang="en-US" altLang="zh-TW" sz="2400" b="1" dirty="0" smtClean="0">
              <a:solidFill>
                <a:schemeClr val="tx1"/>
              </a:solidFill>
            </a:endParaRPr>
          </a:p>
          <a:p>
            <a:pPr algn="ctr"/>
            <a:r>
              <a:rPr lang="zh-TW" altLang="en-US" sz="2400" b="1" dirty="0" smtClean="0">
                <a:solidFill>
                  <a:schemeClr val="tx1"/>
                </a:solidFill>
              </a:rPr>
              <a:t>高</a:t>
            </a:r>
            <a:endParaRPr lang="en-US" altLang="zh-TW" sz="2400" b="1" dirty="0" smtClean="0">
              <a:solidFill>
                <a:schemeClr val="tx1"/>
              </a:solidFill>
            </a:endParaRPr>
          </a:p>
          <a:p>
            <a:pPr algn="ctr"/>
            <a:r>
              <a:rPr lang="zh-TW" altLang="en-US" sz="2400" b="1" dirty="0" smtClean="0">
                <a:solidFill>
                  <a:schemeClr val="tx1"/>
                </a:solidFill>
              </a:rPr>
              <a:t>級</a:t>
            </a:r>
            <a:endParaRPr lang="en-US" altLang="zh-TW" sz="2400" b="1" dirty="0" smtClean="0">
              <a:solidFill>
                <a:schemeClr val="tx1"/>
              </a:solidFill>
            </a:endParaRPr>
          </a:p>
          <a:p>
            <a:pPr algn="ctr"/>
            <a:r>
              <a:rPr lang="zh-TW" altLang="en-US" sz="2400" b="1" dirty="0" smtClean="0">
                <a:solidFill>
                  <a:schemeClr val="tx1"/>
                </a:solidFill>
              </a:rPr>
              <a:t>地下</a:t>
            </a:r>
            <a:endParaRPr lang="en-US" altLang="zh-TW" sz="2400" b="1" dirty="0" smtClean="0">
              <a:solidFill>
                <a:schemeClr val="tx1"/>
              </a:solidFill>
            </a:endParaRPr>
          </a:p>
          <a:p>
            <a:pPr algn="ctr"/>
            <a:r>
              <a:rPr lang="zh-TW" altLang="en-US" sz="2400" b="1" dirty="0" smtClean="0">
                <a:solidFill>
                  <a:schemeClr val="tx1"/>
                </a:solidFill>
              </a:rPr>
              <a:t>水</a:t>
            </a:r>
            <a:endParaRPr lang="zh-TW" altLang="en-US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標題 6"/>
          <p:cNvSpPr>
            <a:spLocks noGrp="1"/>
          </p:cNvSpPr>
          <p:nvPr>
            <p:ph type="title"/>
          </p:nvPr>
        </p:nvSpPr>
        <p:spPr>
          <a:xfrm>
            <a:off x="5724128" y="1268760"/>
            <a:ext cx="3419872" cy="4752528"/>
          </a:xfrm>
        </p:spPr>
        <p:txBody>
          <a:bodyPr/>
          <a:lstStyle/>
          <a:p>
            <a:r>
              <a:rPr lang="zh-TW" altLang="en-US" dirty="0" smtClean="0"/>
              <a:t>只要是地面水就要不斷遭受這樣的危機</a:t>
            </a:r>
            <a:endParaRPr lang="zh-TW" altLang="en-US" dirty="0"/>
          </a:p>
        </p:txBody>
      </p:sp>
      <p:sp>
        <p:nvSpPr>
          <p:cNvPr id="2050" name="AutoShape 2" descr="https://lh3.googleusercontent.com/-UsKU2udNInI/UX3g6KYarqI/AAAAAAAACok/P6Fn-Sh_bv8/w437-h583-no/IMAG1392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pic>
        <p:nvPicPr>
          <p:cNvPr id="2051" name="Picture 3" descr="C:\Users\luty\Desktop\IMAG1392.jpg"/>
          <p:cNvPicPr>
            <a:picLocks noChangeAspect="1" noChangeArrowheads="1"/>
          </p:cNvPicPr>
          <p:nvPr/>
        </p:nvPicPr>
        <p:blipFill>
          <a:blip r:embed="rId2" cstate="print"/>
          <a:srcRect l="5263" t="7604" b="4403"/>
          <a:stretch>
            <a:fillRect/>
          </a:stretch>
        </p:blipFill>
        <p:spPr bwMode="auto">
          <a:xfrm>
            <a:off x="467544" y="188640"/>
            <a:ext cx="5184576" cy="64243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06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0825" y="620713"/>
            <a:ext cx="8640763" cy="4537075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altLang="zh-TW" sz="4800" smtClean="0"/>
              <a:t> </a:t>
            </a:r>
            <a:r>
              <a:rPr lang="zh-TW" altLang="en-US" sz="4800" smtClean="0"/>
              <a:t>為什麼高雄人要喝河川（有高度污染危機）逕流水而屏東的甘蔗及水果喝高級的地下水！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zh-TW" altLang="en-US" sz="4800" smtClean="0"/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zh-TW" altLang="en-US" sz="4800" smtClean="0"/>
              <a:t> 高雄與屏東才是平原型越域引水的適當邏輯！</a:t>
            </a:r>
          </a:p>
        </p:txBody>
      </p:sp>
      <p:sp>
        <p:nvSpPr>
          <p:cNvPr id="1650691" name="Rectangle 3"/>
          <p:cNvSpPr>
            <a:spLocks noChangeArrowheads="1"/>
          </p:cNvSpPr>
          <p:nvPr/>
        </p:nvSpPr>
        <p:spPr bwMode="auto">
          <a:xfrm>
            <a:off x="250825" y="5516563"/>
            <a:ext cx="8569325" cy="9080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400" b="1">
                <a:solidFill>
                  <a:srgbClr val="FFFFFF"/>
                </a:solidFill>
                <a:latin typeface="Verdana" pitchFamily="34" charset="0"/>
                <a:ea typeface="標楷體" pitchFamily="65" charset="-120"/>
              </a:rPr>
              <a:t>當然！這更是水管理的問題！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0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50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0691" grpId="0" animBg="1"/>
    </p:bld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ChangeArrowheads="1"/>
          </p:cNvSpPr>
          <p:nvPr/>
        </p:nvSpPr>
        <p:spPr bwMode="auto">
          <a:xfrm>
            <a:off x="0" y="1628775"/>
            <a:ext cx="9144000" cy="5229225"/>
          </a:xfrm>
          <a:prstGeom prst="rect">
            <a:avLst/>
          </a:prstGeom>
          <a:gradFill rotWithShape="1">
            <a:gsLst>
              <a:gs pos="0">
                <a:srgbClr val="00FFFF"/>
              </a:gs>
              <a:gs pos="100000">
                <a:schemeClr val="tx1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843203" name="Rectangle 3"/>
          <p:cNvSpPr>
            <a:spLocks noGrp="1" noChangeArrowheads="1"/>
          </p:cNvSpPr>
          <p:nvPr>
            <p:ph type="title"/>
          </p:nvPr>
        </p:nvSpPr>
        <p:spPr>
          <a:xfrm>
            <a:off x="250825" y="115888"/>
            <a:ext cx="8785225" cy="1366837"/>
          </a:xfrm>
          <a:solidFill>
            <a:srgbClr val="0000CC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4000" smtClean="0"/>
              <a:t>台灣的山與森林與沖積平原地底</a:t>
            </a:r>
            <a:br>
              <a:rPr lang="zh-TW" altLang="en-US" sz="4000" smtClean="0"/>
            </a:br>
            <a:r>
              <a:rPr lang="zh-TW" altLang="en-US" sz="4000" smtClean="0"/>
              <a:t>正是最大且最珍貴的</a:t>
            </a:r>
            <a:r>
              <a:rPr lang="en-US" altLang="zh-TW" sz="4000" smtClean="0"/>
              <a:t>『</a:t>
            </a:r>
            <a:r>
              <a:rPr lang="zh-TW" altLang="en-US" sz="4000" smtClean="0"/>
              <a:t>自然水庫</a:t>
            </a:r>
            <a:r>
              <a:rPr lang="en-US" altLang="zh-TW" sz="4000" smtClean="0"/>
              <a:t>』</a:t>
            </a:r>
          </a:p>
        </p:txBody>
      </p:sp>
      <p:sp>
        <p:nvSpPr>
          <p:cNvPr id="125956" name="Freeform 4"/>
          <p:cNvSpPr>
            <a:spLocks/>
          </p:cNvSpPr>
          <p:nvPr/>
        </p:nvSpPr>
        <p:spPr bwMode="auto">
          <a:xfrm>
            <a:off x="-107950" y="1773238"/>
            <a:ext cx="9336088" cy="5099050"/>
          </a:xfrm>
          <a:custGeom>
            <a:avLst/>
            <a:gdLst>
              <a:gd name="T0" fmla="*/ 2147483647 w 5881"/>
              <a:gd name="T1" fmla="*/ 2147483647 h 3212"/>
              <a:gd name="T2" fmla="*/ 2147483647 w 5881"/>
              <a:gd name="T3" fmla="*/ 2147483647 h 3212"/>
              <a:gd name="T4" fmla="*/ 2147483647 w 5881"/>
              <a:gd name="T5" fmla="*/ 2147483647 h 3212"/>
              <a:gd name="T6" fmla="*/ 2147483647 w 5881"/>
              <a:gd name="T7" fmla="*/ 2147483647 h 3212"/>
              <a:gd name="T8" fmla="*/ 2147483647 w 5881"/>
              <a:gd name="T9" fmla="*/ 2147483647 h 3212"/>
              <a:gd name="T10" fmla="*/ 2147483647 w 5881"/>
              <a:gd name="T11" fmla="*/ 2147483647 h 3212"/>
              <a:gd name="T12" fmla="*/ 2147483647 w 5881"/>
              <a:gd name="T13" fmla="*/ 2147483647 h 3212"/>
              <a:gd name="T14" fmla="*/ 2147483647 w 5881"/>
              <a:gd name="T15" fmla="*/ 2147483647 h 3212"/>
              <a:gd name="T16" fmla="*/ 2147483647 w 5881"/>
              <a:gd name="T17" fmla="*/ 2147483647 h 3212"/>
              <a:gd name="T18" fmla="*/ 2147483647 w 5881"/>
              <a:gd name="T19" fmla="*/ 2147483647 h 3212"/>
              <a:gd name="T20" fmla="*/ 2147483647 w 5881"/>
              <a:gd name="T21" fmla="*/ 2147483647 h 3212"/>
              <a:gd name="T22" fmla="*/ 2147483647 w 5881"/>
              <a:gd name="T23" fmla="*/ 2147483647 h 3212"/>
              <a:gd name="T24" fmla="*/ 2147483647 w 5881"/>
              <a:gd name="T25" fmla="*/ 2147483647 h 3212"/>
              <a:gd name="T26" fmla="*/ 2147483647 w 5881"/>
              <a:gd name="T27" fmla="*/ 2147483647 h 3212"/>
              <a:gd name="T28" fmla="*/ 2147483647 w 5881"/>
              <a:gd name="T29" fmla="*/ 2147483647 h 3212"/>
              <a:gd name="T30" fmla="*/ 2147483647 w 5881"/>
              <a:gd name="T31" fmla="*/ 2147483647 h 3212"/>
              <a:gd name="T32" fmla="*/ 2147483647 w 5881"/>
              <a:gd name="T33" fmla="*/ 2147483647 h 3212"/>
              <a:gd name="T34" fmla="*/ 2147483647 w 5881"/>
              <a:gd name="T35" fmla="*/ 2147483647 h 3212"/>
              <a:gd name="T36" fmla="*/ 2147483647 w 5881"/>
              <a:gd name="T37" fmla="*/ 2147483647 h 3212"/>
              <a:gd name="T38" fmla="*/ 2147483647 w 5881"/>
              <a:gd name="T39" fmla="*/ 2147483647 h 3212"/>
              <a:gd name="T40" fmla="*/ 2147483647 w 5881"/>
              <a:gd name="T41" fmla="*/ 2147483647 h 3212"/>
              <a:gd name="T42" fmla="*/ 2147483647 w 5881"/>
              <a:gd name="T43" fmla="*/ 2147483647 h 3212"/>
              <a:gd name="T44" fmla="*/ 2147483647 w 5881"/>
              <a:gd name="T45" fmla="*/ 2147483647 h 3212"/>
              <a:gd name="T46" fmla="*/ 2147483647 w 5881"/>
              <a:gd name="T47" fmla="*/ 2147483647 h 3212"/>
              <a:gd name="T48" fmla="*/ 2147483647 w 5881"/>
              <a:gd name="T49" fmla="*/ 2147483647 h 3212"/>
              <a:gd name="T50" fmla="*/ 2147483647 w 5881"/>
              <a:gd name="T51" fmla="*/ 2147483647 h 3212"/>
              <a:gd name="T52" fmla="*/ 2147483647 w 5881"/>
              <a:gd name="T53" fmla="*/ 2147483647 h 3212"/>
              <a:gd name="T54" fmla="*/ 2147483647 w 5881"/>
              <a:gd name="T55" fmla="*/ 2147483647 h 3212"/>
              <a:gd name="T56" fmla="*/ 2147483647 w 5881"/>
              <a:gd name="T57" fmla="*/ 2147483647 h 3212"/>
              <a:gd name="T58" fmla="*/ 2147483647 w 5881"/>
              <a:gd name="T59" fmla="*/ 2147483647 h 3212"/>
              <a:gd name="T60" fmla="*/ 2147483647 w 5881"/>
              <a:gd name="T61" fmla="*/ 2147483647 h 3212"/>
              <a:gd name="T62" fmla="*/ 2147483647 w 5881"/>
              <a:gd name="T63" fmla="*/ 2147483647 h 3212"/>
              <a:gd name="T64" fmla="*/ 2147483647 w 5881"/>
              <a:gd name="T65" fmla="*/ 2147483647 h 3212"/>
              <a:gd name="T66" fmla="*/ 2147483647 w 5881"/>
              <a:gd name="T67" fmla="*/ 2147483647 h 3212"/>
              <a:gd name="T68" fmla="*/ 2147483647 w 5881"/>
              <a:gd name="T69" fmla="*/ 2147483647 h 3212"/>
              <a:gd name="T70" fmla="*/ 2147483647 w 5881"/>
              <a:gd name="T71" fmla="*/ 2147483647 h 3212"/>
              <a:gd name="T72" fmla="*/ 2147483647 w 5881"/>
              <a:gd name="T73" fmla="*/ 2147483647 h 3212"/>
              <a:gd name="T74" fmla="*/ 2147483647 w 5881"/>
              <a:gd name="T75" fmla="*/ 2147483647 h 3212"/>
              <a:gd name="T76" fmla="*/ 2147483647 w 5881"/>
              <a:gd name="T77" fmla="*/ 2147483647 h 3212"/>
              <a:gd name="T78" fmla="*/ 2147483647 w 5881"/>
              <a:gd name="T79" fmla="*/ 2147483647 h 3212"/>
              <a:gd name="T80" fmla="*/ 2147483647 w 5881"/>
              <a:gd name="T81" fmla="*/ 2147483647 h 3212"/>
              <a:gd name="T82" fmla="*/ 2147483647 w 5881"/>
              <a:gd name="T83" fmla="*/ 2147483647 h 3212"/>
              <a:gd name="T84" fmla="*/ 2147483647 w 5881"/>
              <a:gd name="T85" fmla="*/ 2147483647 h 3212"/>
              <a:gd name="T86" fmla="*/ 2147483647 w 5881"/>
              <a:gd name="T87" fmla="*/ 2147483647 h 3212"/>
              <a:gd name="T88" fmla="*/ 2147483647 w 5881"/>
              <a:gd name="T89" fmla="*/ 2147483647 h 3212"/>
              <a:gd name="T90" fmla="*/ 2147483647 w 5881"/>
              <a:gd name="T91" fmla="*/ 2147483647 h 3212"/>
              <a:gd name="T92" fmla="*/ 2147483647 w 5881"/>
              <a:gd name="T93" fmla="*/ 2147483647 h 3212"/>
              <a:gd name="T94" fmla="*/ 2147483647 w 5881"/>
              <a:gd name="T95" fmla="*/ 2147483647 h 3212"/>
              <a:gd name="T96" fmla="*/ 2147483647 w 5881"/>
              <a:gd name="T97" fmla="*/ 2147483647 h 3212"/>
              <a:gd name="T98" fmla="*/ 2147483647 w 5881"/>
              <a:gd name="T99" fmla="*/ 2147483647 h 3212"/>
              <a:gd name="T100" fmla="*/ 2147483647 w 5881"/>
              <a:gd name="T101" fmla="*/ 2147483647 h 3212"/>
              <a:gd name="T102" fmla="*/ 2147483647 w 5881"/>
              <a:gd name="T103" fmla="*/ 2147483647 h 3212"/>
              <a:gd name="T104" fmla="*/ 2147483647 w 5881"/>
              <a:gd name="T105" fmla="*/ 2147483647 h 3212"/>
              <a:gd name="T106" fmla="*/ 2147483647 w 5881"/>
              <a:gd name="T107" fmla="*/ 2147483647 h 3212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w 5881"/>
              <a:gd name="T163" fmla="*/ 0 h 3212"/>
              <a:gd name="T164" fmla="*/ 5881 w 5881"/>
              <a:gd name="T165" fmla="*/ 3212 h 3212"/>
            </a:gdLst>
            <a:ahLst/>
            <a:cxnLst>
              <a:cxn ang="T108">
                <a:pos x="T0" y="T1"/>
              </a:cxn>
              <a:cxn ang="T109">
                <a:pos x="T2" y="T3"/>
              </a:cxn>
              <a:cxn ang="T110">
                <a:pos x="T4" y="T5"/>
              </a:cxn>
              <a:cxn ang="T111">
                <a:pos x="T6" y="T7"/>
              </a:cxn>
              <a:cxn ang="T112">
                <a:pos x="T8" y="T9"/>
              </a:cxn>
              <a:cxn ang="T113">
                <a:pos x="T10" y="T11"/>
              </a:cxn>
              <a:cxn ang="T114">
                <a:pos x="T12" y="T13"/>
              </a:cxn>
              <a:cxn ang="T115">
                <a:pos x="T14" y="T15"/>
              </a:cxn>
              <a:cxn ang="T116">
                <a:pos x="T16" y="T17"/>
              </a:cxn>
              <a:cxn ang="T117">
                <a:pos x="T18" y="T19"/>
              </a:cxn>
              <a:cxn ang="T118">
                <a:pos x="T20" y="T21"/>
              </a:cxn>
              <a:cxn ang="T119">
                <a:pos x="T22" y="T23"/>
              </a:cxn>
              <a:cxn ang="T120">
                <a:pos x="T24" y="T25"/>
              </a:cxn>
              <a:cxn ang="T121">
                <a:pos x="T26" y="T27"/>
              </a:cxn>
              <a:cxn ang="T122">
                <a:pos x="T28" y="T29"/>
              </a:cxn>
              <a:cxn ang="T123">
                <a:pos x="T30" y="T31"/>
              </a:cxn>
              <a:cxn ang="T124">
                <a:pos x="T32" y="T33"/>
              </a:cxn>
              <a:cxn ang="T125">
                <a:pos x="T34" y="T35"/>
              </a:cxn>
              <a:cxn ang="T126">
                <a:pos x="T36" y="T37"/>
              </a:cxn>
              <a:cxn ang="T127">
                <a:pos x="T38" y="T39"/>
              </a:cxn>
              <a:cxn ang="T128">
                <a:pos x="T40" y="T41"/>
              </a:cxn>
              <a:cxn ang="T129">
                <a:pos x="T42" y="T43"/>
              </a:cxn>
              <a:cxn ang="T130">
                <a:pos x="T44" y="T45"/>
              </a:cxn>
              <a:cxn ang="T131">
                <a:pos x="T46" y="T47"/>
              </a:cxn>
              <a:cxn ang="T132">
                <a:pos x="T48" y="T49"/>
              </a:cxn>
              <a:cxn ang="T133">
                <a:pos x="T50" y="T51"/>
              </a:cxn>
              <a:cxn ang="T134">
                <a:pos x="T52" y="T53"/>
              </a:cxn>
              <a:cxn ang="T135">
                <a:pos x="T54" y="T55"/>
              </a:cxn>
              <a:cxn ang="T136">
                <a:pos x="T56" y="T57"/>
              </a:cxn>
              <a:cxn ang="T137">
                <a:pos x="T58" y="T59"/>
              </a:cxn>
              <a:cxn ang="T138">
                <a:pos x="T60" y="T61"/>
              </a:cxn>
              <a:cxn ang="T139">
                <a:pos x="T62" y="T63"/>
              </a:cxn>
              <a:cxn ang="T140">
                <a:pos x="T64" y="T65"/>
              </a:cxn>
              <a:cxn ang="T141">
                <a:pos x="T66" y="T67"/>
              </a:cxn>
              <a:cxn ang="T142">
                <a:pos x="T68" y="T69"/>
              </a:cxn>
              <a:cxn ang="T143">
                <a:pos x="T70" y="T71"/>
              </a:cxn>
              <a:cxn ang="T144">
                <a:pos x="T72" y="T73"/>
              </a:cxn>
              <a:cxn ang="T145">
                <a:pos x="T74" y="T75"/>
              </a:cxn>
              <a:cxn ang="T146">
                <a:pos x="T76" y="T77"/>
              </a:cxn>
              <a:cxn ang="T147">
                <a:pos x="T78" y="T79"/>
              </a:cxn>
              <a:cxn ang="T148">
                <a:pos x="T80" y="T81"/>
              </a:cxn>
              <a:cxn ang="T149">
                <a:pos x="T82" y="T83"/>
              </a:cxn>
              <a:cxn ang="T150">
                <a:pos x="T84" y="T85"/>
              </a:cxn>
              <a:cxn ang="T151">
                <a:pos x="T86" y="T87"/>
              </a:cxn>
              <a:cxn ang="T152">
                <a:pos x="T88" y="T89"/>
              </a:cxn>
              <a:cxn ang="T153">
                <a:pos x="T90" y="T91"/>
              </a:cxn>
              <a:cxn ang="T154">
                <a:pos x="T92" y="T93"/>
              </a:cxn>
              <a:cxn ang="T155">
                <a:pos x="T94" y="T95"/>
              </a:cxn>
              <a:cxn ang="T156">
                <a:pos x="T96" y="T97"/>
              </a:cxn>
              <a:cxn ang="T157">
                <a:pos x="T98" y="T99"/>
              </a:cxn>
              <a:cxn ang="T158">
                <a:pos x="T100" y="T101"/>
              </a:cxn>
              <a:cxn ang="T159">
                <a:pos x="T102" y="T103"/>
              </a:cxn>
              <a:cxn ang="T160">
                <a:pos x="T104" y="T105"/>
              </a:cxn>
              <a:cxn ang="T161">
                <a:pos x="T106" y="T107"/>
              </a:cxn>
            </a:cxnLst>
            <a:rect l="T162" t="T163" r="T164" b="T165"/>
            <a:pathLst>
              <a:path w="5881" h="3212">
                <a:moveTo>
                  <a:pt x="510" y="2519"/>
                </a:moveTo>
                <a:cubicBezTo>
                  <a:pt x="530" y="2498"/>
                  <a:pt x="535" y="2472"/>
                  <a:pt x="557" y="2452"/>
                </a:cubicBezTo>
                <a:cubicBezTo>
                  <a:pt x="571" y="2411"/>
                  <a:pt x="599" y="2371"/>
                  <a:pt x="617" y="2331"/>
                </a:cubicBezTo>
                <a:cubicBezTo>
                  <a:pt x="631" y="2299"/>
                  <a:pt x="633" y="2263"/>
                  <a:pt x="657" y="2237"/>
                </a:cubicBezTo>
                <a:cubicBezTo>
                  <a:pt x="676" y="2184"/>
                  <a:pt x="648" y="2246"/>
                  <a:pt x="684" y="2210"/>
                </a:cubicBezTo>
                <a:cubicBezTo>
                  <a:pt x="689" y="2205"/>
                  <a:pt x="687" y="2195"/>
                  <a:pt x="691" y="2190"/>
                </a:cubicBezTo>
                <a:cubicBezTo>
                  <a:pt x="696" y="2184"/>
                  <a:pt x="704" y="2181"/>
                  <a:pt x="711" y="2177"/>
                </a:cubicBezTo>
                <a:cubicBezTo>
                  <a:pt x="731" y="2146"/>
                  <a:pt x="763" y="2115"/>
                  <a:pt x="798" y="2103"/>
                </a:cubicBezTo>
                <a:cubicBezTo>
                  <a:pt x="829" y="2014"/>
                  <a:pt x="794" y="2095"/>
                  <a:pt x="1019" y="2076"/>
                </a:cubicBezTo>
                <a:cubicBezTo>
                  <a:pt x="1030" y="2075"/>
                  <a:pt x="1054" y="2048"/>
                  <a:pt x="1059" y="2043"/>
                </a:cubicBezTo>
                <a:cubicBezTo>
                  <a:pt x="1061" y="2036"/>
                  <a:pt x="1061" y="2028"/>
                  <a:pt x="1066" y="2023"/>
                </a:cubicBezTo>
                <a:cubicBezTo>
                  <a:pt x="1071" y="2018"/>
                  <a:pt x="1080" y="2019"/>
                  <a:pt x="1086" y="2016"/>
                </a:cubicBezTo>
                <a:cubicBezTo>
                  <a:pt x="1118" y="1998"/>
                  <a:pt x="1120" y="1995"/>
                  <a:pt x="1140" y="1976"/>
                </a:cubicBezTo>
                <a:cubicBezTo>
                  <a:pt x="1142" y="1969"/>
                  <a:pt x="1142" y="1962"/>
                  <a:pt x="1146" y="1956"/>
                </a:cubicBezTo>
                <a:cubicBezTo>
                  <a:pt x="1149" y="1951"/>
                  <a:pt x="1158" y="1949"/>
                  <a:pt x="1160" y="1943"/>
                </a:cubicBezTo>
                <a:cubicBezTo>
                  <a:pt x="1177" y="1903"/>
                  <a:pt x="1153" y="1902"/>
                  <a:pt x="1193" y="1876"/>
                </a:cubicBezTo>
                <a:cubicBezTo>
                  <a:pt x="1223" y="1831"/>
                  <a:pt x="1275" y="1811"/>
                  <a:pt x="1314" y="1775"/>
                </a:cubicBezTo>
                <a:cubicBezTo>
                  <a:pt x="1335" y="1704"/>
                  <a:pt x="1460" y="1727"/>
                  <a:pt x="1521" y="1722"/>
                </a:cubicBezTo>
                <a:cubicBezTo>
                  <a:pt x="1526" y="1717"/>
                  <a:pt x="1529" y="1711"/>
                  <a:pt x="1535" y="1708"/>
                </a:cubicBezTo>
                <a:cubicBezTo>
                  <a:pt x="1541" y="1704"/>
                  <a:pt x="1550" y="1705"/>
                  <a:pt x="1555" y="1701"/>
                </a:cubicBezTo>
                <a:cubicBezTo>
                  <a:pt x="1579" y="1681"/>
                  <a:pt x="1584" y="1639"/>
                  <a:pt x="1602" y="1614"/>
                </a:cubicBezTo>
                <a:cubicBezTo>
                  <a:pt x="1609" y="1591"/>
                  <a:pt x="1615" y="1574"/>
                  <a:pt x="1628" y="1554"/>
                </a:cubicBezTo>
                <a:cubicBezTo>
                  <a:pt x="1634" y="1471"/>
                  <a:pt x="1642" y="1413"/>
                  <a:pt x="1675" y="1340"/>
                </a:cubicBezTo>
                <a:cubicBezTo>
                  <a:pt x="1690" y="1307"/>
                  <a:pt x="1685" y="1284"/>
                  <a:pt x="1722" y="1273"/>
                </a:cubicBezTo>
                <a:cubicBezTo>
                  <a:pt x="1739" y="1206"/>
                  <a:pt x="1796" y="1154"/>
                  <a:pt x="1843" y="1105"/>
                </a:cubicBezTo>
                <a:cubicBezTo>
                  <a:pt x="1849" y="1099"/>
                  <a:pt x="1849" y="1090"/>
                  <a:pt x="1856" y="1085"/>
                </a:cubicBezTo>
                <a:cubicBezTo>
                  <a:pt x="1866" y="1078"/>
                  <a:pt x="1879" y="1076"/>
                  <a:pt x="1890" y="1072"/>
                </a:cubicBezTo>
                <a:cubicBezTo>
                  <a:pt x="1901" y="1061"/>
                  <a:pt x="1919" y="1053"/>
                  <a:pt x="1923" y="1038"/>
                </a:cubicBezTo>
                <a:cubicBezTo>
                  <a:pt x="1925" y="1029"/>
                  <a:pt x="1924" y="1019"/>
                  <a:pt x="1930" y="1012"/>
                </a:cubicBezTo>
                <a:cubicBezTo>
                  <a:pt x="1934" y="1007"/>
                  <a:pt x="1943" y="1007"/>
                  <a:pt x="1950" y="1005"/>
                </a:cubicBezTo>
                <a:cubicBezTo>
                  <a:pt x="1966" y="989"/>
                  <a:pt x="1979" y="963"/>
                  <a:pt x="1997" y="951"/>
                </a:cubicBezTo>
                <a:cubicBezTo>
                  <a:pt x="2050" y="916"/>
                  <a:pt x="2140" y="921"/>
                  <a:pt x="2198" y="918"/>
                </a:cubicBezTo>
                <a:cubicBezTo>
                  <a:pt x="2249" y="910"/>
                  <a:pt x="2306" y="897"/>
                  <a:pt x="2352" y="871"/>
                </a:cubicBezTo>
                <a:cubicBezTo>
                  <a:pt x="2387" y="851"/>
                  <a:pt x="2414" y="830"/>
                  <a:pt x="2452" y="817"/>
                </a:cubicBezTo>
                <a:cubicBezTo>
                  <a:pt x="2479" y="792"/>
                  <a:pt x="2514" y="778"/>
                  <a:pt x="2546" y="757"/>
                </a:cubicBezTo>
                <a:cubicBezTo>
                  <a:pt x="2566" y="726"/>
                  <a:pt x="2568" y="690"/>
                  <a:pt x="2593" y="663"/>
                </a:cubicBezTo>
                <a:cubicBezTo>
                  <a:pt x="2605" y="629"/>
                  <a:pt x="2602" y="598"/>
                  <a:pt x="2633" y="576"/>
                </a:cubicBezTo>
                <a:cubicBezTo>
                  <a:pt x="2645" y="542"/>
                  <a:pt x="2656" y="516"/>
                  <a:pt x="2687" y="496"/>
                </a:cubicBezTo>
                <a:cubicBezTo>
                  <a:pt x="2703" y="441"/>
                  <a:pt x="2680" y="508"/>
                  <a:pt x="2707" y="462"/>
                </a:cubicBezTo>
                <a:cubicBezTo>
                  <a:pt x="2719" y="441"/>
                  <a:pt x="2715" y="427"/>
                  <a:pt x="2734" y="409"/>
                </a:cubicBezTo>
                <a:cubicBezTo>
                  <a:pt x="2737" y="395"/>
                  <a:pt x="2770" y="318"/>
                  <a:pt x="2787" y="308"/>
                </a:cubicBezTo>
                <a:cubicBezTo>
                  <a:pt x="2810" y="294"/>
                  <a:pt x="2848" y="290"/>
                  <a:pt x="2874" y="282"/>
                </a:cubicBezTo>
                <a:cubicBezTo>
                  <a:pt x="2907" y="259"/>
                  <a:pt x="2934" y="260"/>
                  <a:pt x="2975" y="255"/>
                </a:cubicBezTo>
                <a:cubicBezTo>
                  <a:pt x="3041" y="232"/>
                  <a:pt x="3100" y="186"/>
                  <a:pt x="3169" y="174"/>
                </a:cubicBezTo>
                <a:cubicBezTo>
                  <a:pt x="3231" y="134"/>
                  <a:pt x="3298" y="109"/>
                  <a:pt x="3370" y="94"/>
                </a:cubicBezTo>
                <a:cubicBezTo>
                  <a:pt x="3377" y="90"/>
                  <a:pt x="3383" y="85"/>
                  <a:pt x="3390" y="81"/>
                </a:cubicBezTo>
                <a:cubicBezTo>
                  <a:pt x="3396" y="78"/>
                  <a:pt x="3404" y="78"/>
                  <a:pt x="3410" y="74"/>
                </a:cubicBezTo>
                <a:cubicBezTo>
                  <a:pt x="3481" y="30"/>
                  <a:pt x="3432" y="48"/>
                  <a:pt x="3477" y="34"/>
                </a:cubicBezTo>
                <a:cubicBezTo>
                  <a:pt x="3500" y="9"/>
                  <a:pt x="3533" y="11"/>
                  <a:pt x="3564" y="0"/>
                </a:cubicBezTo>
                <a:cubicBezTo>
                  <a:pt x="3605" y="14"/>
                  <a:pt x="3626" y="44"/>
                  <a:pt x="3671" y="54"/>
                </a:cubicBezTo>
                <a:cubicBezTo>
                  <a:pt x="3727" y="90"/>
                  <a:pt x="3779" y="95"/>
                  <a:pt x="3845" y="101"/>
                </a:cubicBezTo>
                <a:cubicBezTo>
                  <a:pt x="3933" y="117"/>
                  <a:pt x="4007" y="104"/>
                  <a:pt x="4093" y="134"/>
                </a:cubicBezTo>
                <a:cubicBezTo>
                  <a:pt x="4114" y="155"/>
                  <a:pt x="4132" y="163"/>
                  <a:pt x="4160" y="174"/>
                </a:cubicBezTo>
                <a:cubicBezTo>
                  <a:pt x="4184" y="198"/>
                  <a:pt x="4209" y="194"/>
                  <a:pt x="4241" y="201"/>
                </a:cubicBezTo>
                <a:cubicBezTo>
                  <a:pt x="4273" y="208"/>
                  <a:pt x="4304" y="217"/>
                  <a:pt x="4334" y="228"/>
                </a:cubicBezTo>
                <a:cubicBezTo>
                  <a:pt x="4372" y="263"/>
                  <a:pt x="4375" y="332"/>
                  <a:pt x="4428" y="348"/>
                </a:cubicBezTo>
                <a:cubicBezTo>
                  <a:pt x="4447" y="368"/>
                  <a:pt x="4462" y="389"/>
                  <a:pt x="4482" y="409"/>
                </a:cubicBezTo>
                <a:cubicBezTo>
                  <a:pt x="4499" y="467"/>
                  <a:pt x="4471" y="385"/>
                  <a:pt x="4508" y="449"/>
                </a:cubicBezTo>
                <a:cubicBezTo>
                  <a:pt x="4516" y="463"/>
                  <a:pt x="4517" y="481"/>
                  <a:pt x="4522" y="496"/>
                </a:cubicBezTo>
                <a:cubicBezTo>
                  <a:pt x="4524" y="512"/>
                  <a:pt x="4523" y="529"/>
                  <a:pt x="4529" y="543"/>
                </a:cubicBezTo>
                <a:cubicBezTo>
                  <a:pt x="4532" y="550"/>
                  <a:pt x="4543" y="551"/>
                  <a:pt x="4549" y="556"/>
                </a:cubicBezTo>
                <a:cubicBezTo>
                  <a:pt x="4566" y="570"/>
                  <a:pt x="4575" y="593"/>
                  <a:pt x="4589" y="610"/>
                </a:cubicBezTo>
                <a:cubicBezTo>
                  <a:pt x="4604" y="628"/>
                  <a:pt x="4636" y="663"/>
                  <a:pt x="4636" y="663"/>
                </a:cubicBezTo>
                <a:cubicBezTo>
                  <a:pt x="4650" y="711"/>
                  <a:pt x="4667" y="803"/>
                  <a:pt x="4703" y="837"/>
                </a:cubicBezTo>
                <a:cubicBezTo>
                  <a:pt x="4710" y="862"/>
                  <a:pt x="4715" y="896"/>
                  <a:pt x="4729" y="918"/>
                </a:cubicBezTo>
                <a:cubicBezTo>
                  <a:pt x="4741" y="938"/>
                  <a:pt x="4764" y="948"/>
                  <a:pt x="4783" y="958"/>
                </a:cubicBezTo>
                <a:cubicBezTo>
                  <a:pt x="4810" y="973"/>
                  <a:pt x="4826" y="994"/>
                  <a:pt x="4857" y="1005"/>
                </a:cubicBezTo>
                <a:cubicBezTo>
                  <a:pt x="4859" y="1014"/>
                  <a:pt x="4859" y="1024"/>
                  <a:pt x="4863" y="1032"/>
                </a:cubicBezTo>
                <a:cubicBezTo>
                  <a:pt x="4866" y="1038"/>
                  <a:pt x="4875" y="1039"/>
                  <a:pt x="4877" y="1045"/>
                </a:cubicBezTo>
                <a:cubicBezTo>
                  <a:pt x="4912" y="1135"/>
                  <a:pt x="4861" y="1049"/>
                  <a:pt x="4897" y="1105"/>
                </a:cubicBezTo>
                <a:cubicBezTo>
                  <a:pt x="4902" y="1147"/>
                  <a:pt x="4899" y="1191"/>
                  <a:pt x="4924" y="1226"/>
                </a:cubicBezTo>
                <a:cubicBezTo>
                  <a:pt x="4931" y="1249"/>
                  <a:pt x="4943" y="1257"/>
                  <a:pt x="4951" y="1279"/>
                </a:cubicBezTo>
                <a:cubicBezTo>
                  <a:pt x="4957" y="1323"/>
                  <a:pt x="4969" y="1347"/>
                  <a:pt x="4984" y="1387"/>
                </a:cubicBezTo>
                <a:cubicBezTo>
                  <a:pt x="4990" y="1422"/>
                  <a:pt x="5002" y="1441"/>
                  <a:pt x="5011" y="1474"/>
                </a:cubicBezTo>
                <a:cubicBezTo>
                  <a:pt x="5016" y="1518"/>
                  <a:pt x="5023" y="1559"/>
                  <a:pt x="5038" y="1601"/>
                </a:cubicBezTo>
                <a:cubicBezTo>
                  <a:pt x="5044" y="1638"/>
                  <a:pt x="5057" y="1671"/>
                  <a:pt x="5064" y="1708"/>
                </a:cubicBezTo>
                <a:cubicBezTo>
                  <a:pt x="5069" y="1732"/>
                  <a:pt x="5073" y="1772"/>
                  <a:pt x="5084" y="1795"/>
                </a:cubicBezTo>
                <a:cubicBezTo>
                  <a:pt x="5092" y="1811"/>
                  <a:pt x="5109" y="1820"/>
                  <a:pt x="5118" y="1835"/>
                </a:cubicBezTo>
                <a:cubicBezTo>
                  <a:pt x="5178" y="1932"/>
                  <a:pt x="5090" y="1803"/>
                  <a:pt x="5145" y="1882"/>
                </a:cubicBezTo>
                <a:cubicBezTo>
                  <a:pt x="5153" y="1909"/>
                  <a:pt x="5165" y="1914"/>
                  <a:pt x="5192" y="1922"/>
                </a:cubicBezTo>
                <a:cubicBezTo>
                  <a:pt x="5231" y="1962"/>
                  <a:pt x="5212" y="1947"/>
                  <a:pt x="5245" y="1969"/>
                </a:cubicBezTo>
                <a:cubicBezTo>
                  <a:pt x="5272" y="2007"/>
                  <a:pt x="5292" y="2054"/>
                  <a:pt x="5339" y="2070"/>
                </a:cubicBezTo>
                <a:cubicBezTo>
                  <a:pt x="5354" y="2093"/>
                  <a:pt x="5353" y="2117"/>
                  <a:pt x="5372" y="2137"/>
                </a:cubicBezTo>
                <a:cubicBezTo>
                  <a:pt x="5374" y="2146"/>
                  <a:pt x="5373" y="2157"/>
                  <a:pt x="5379" y="2164"/>
                </a:cubicBezTo>
                <a:cubicBezTo>
                  <a:pt x="5383" y="2169"/>
                  <a:pt x="5393" y="2166"/>
                  <a:pt x="5399" y="2170"/>
                </a:cubicBezTo>
                <a:cubicBezTo>
                  <a:pt x="5414" y="2181"/>
                  <a:pt x="5423" y="2200"/>
                  <a:pt x="5439" y="2210"/>
                </a:cubicBezTo>
                <a:cubicBezTo>
                  <a:pt x="5446" y="2215"/>
                  <a:pt x="5453" y="2219"/>
                  <a:pt x="5460" y="2224"/>
                </a:cubicBezTo>
                <a:cubicBezTo>
                  <a:pt x="5483" y="2259"/>
                  <a:pt x="5488" y="2268"/>
                  <a:pt x="5520" y="2291"/>
                </a:cubicBezTo>
                <a:cubicBezTo>
                  <a:pt x="5540" y="2342"/>
                  <a:pt x="5540" y="2318"/>
                  <a:pt x="5580" y="2344"/>
                </a:cubicBezTo>
                <a:cubicBezTo>
                  <a:pt x="5591" y="2376"/>
                  <a:pt x="5643" y="2434"/>
                  <a:pt x="5674" y="2445"/>
                </a:cubicBezTo>
                <a:cubicBezTo>
                  <a:pt x="5691" y="2471"/>
                  <a:pt x="5699" y="2497"/>
                  <a:pt x="5721" y="2519"/>
                </a:cubicBezTo>
                <a:cubicBezTo>
                  <a:pt x="5727" y="2539"/>
                  <a:pt x="5747" y="2571"/>
                  <a:pt x="5761" y="2586"/>
                </a:cubicBezTo>
                <a:cubicBezTo>
                  <a:pt x="5769" y="2608"/>
                  <a:pt x="5781" y="2624"/>
                  <a:pt x="5788" y="2646"/>
                </a:cubicBezTo>
                <a:cubicBezTo>
                  <a:pt x="5790" y="2653"/>
                  <a:pt x="5789" y="2661"/>
                  <a:pt x="5794" y="2666"/>
                </a:cubicBezTo>
                <a:cubicBezTo>
                  <a:pt x="5799" y="2671"/>
                  <a:pt x="5808" y="2671"/>
                  <a:pt x="5815" y="2673"/>
                </a:cubicBezTo>
                <a:cubicBezTo>
                  <a:pt x="5827" y="2691"/>
                  <a:pt x="5832" y="2717"/>
                  <a:pt x="5848" y="2733"/>
                </a:cubicBezTo>
                <a:cubicBezTo>
                  <a:pt x="5854" y="2739"/>
                  <a:pt x="5862" y="2741"/>
                  <a:pt x="5868" y="2746"/>
                </a:cubicBezTo>
                <a:cubicBezTo>
                  <a:pt x="5873" y="2750"/>
                  <a:pt x="5881" y="2760"/>
                  <a:pt x="5881" y="2760"/>
                </a:cubicBezTo>
                <a:lnTo>
                  <a:pt x="5871" y="3212"/>
                </a:lnTo>
                <a:lnTo>
                  <a:pt x="110" y="3212"/>
                </a:lnTo>
                <a:lnTo>
                  <a:pt x="65" y="3167"/>
                </a:lnTo>
                <a:cubicBezTo>
                  <a:pt x="79" y="2888"/>
                  <a:pt x="0" y="2852"/>
                  <a:pt x="188" y="2827"/>
                </a:cubicBezTo>
                <a:cubicBezTo>
                  <a:pt x="213" y="2755"/>
                  <a:pt x="171" y="2863"/>
                  <a:pt x="215" y="2793"/>
                </a:cubicBezTo>
                <a:cubicBezTo>
                  <a:pt x="227" y="2774"/>
                  <a:pt x="226" y="2722"/>
                  <a:pt x="242" y="2706"/>
                </a:cubicBezTo>
                <a:cubicBezTo>
                  <a:pt x="253" y="2695"/>
                  <a:pt x="282" y="2679"/>
                  <a:pt x="282" y="2679"/>
                </a:cubicBezTo>
                <a:cubicBezTo>
                  <a:pt x="297" y="2635"/>
                  <a:pt x="276" y="2679"/>
                  <a:pt x="309" y="2652"/>
                </a:cubicBezTo>
                <a:cubicBezTo>
                  <a:pt x="350" y="2619"/>
                  <a:pt x="283" y="2639"/>
                  <a:pt x="356" y="2626"/>
                </a:cubicBezTo>
                <a:cubicBezTo>
                  <a:pt x="380" y="2600"/>
                  <a:pt x="395" y="2594"/>
                  <a:pt x="430" y="2586"/>
                </a:cubicBezTo>
                <a:cubicBezTo>
                  <a:pt x="446" y="2529"/>
                  <a:pt x="519" y="2543"/>
                  <a:pt x="543" y="2492"/>
                </a:cubicBezTo>
              </a:path>
            </a:pathLst>
          </a:cu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25957" name="Line 5"/>
          <p:cNvSpPr>
            <a:spLocks noChangeShapeType="1"/>
          </p:cNvSpPr>
          <p:nvPr/>
        </p:nvSpPr>
        <p:spPr bwMode="auto">
          <a:xfrm>
            <a:off x="323850" y="5705475"/>
            <a:ext cx="0" cy="360363"/>
          </a:xfrm>
          <a:prstGeom prst="line">
            <a:avLst/>
          </a:prstGeom>
          <a:noFill/>
          <a:ln w="57150">
            <a:solidFill>
              <a:srgbClr val="6633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25958" name="Freeform 6"/>
          <p:cNvSpPr>
            <a:spLocks/>
          </p:cNvSpPr>
          <p:nvPr/>
        </p:nvSpPr>
        <p:spPr bwMode="auto">
          <a:xfrm>
            <a:off x="342900" y="5734050"/>
            <a:ext cx="433388" cy="431800"/>
          </a:xfrm>
          <a:custGeom>
            <a:avLst/>
            <a:gdLst>
              <a:gd name="T0" fmla="*/ 2147483647 w 237"/>
              <a:gd name="T1" fmla="*/ 0 h 201"/>
              <a:gd name="T2" fmla="*/ 2147483647 w 237"/>
              <a:gd name="T3" fmla="*/ 2147483647 h 201"/>
              <a:gd name="T4" fmla="*/ 2147483647 w 237"/>
              <a:gd name="T5" fmla="*/ 2147483647 h 201"/>
              <a:gd name="T6" fmla="*/ 2147483647 w 237"/>
              <a:gd name="T7" fmla="*/ 2147483647 h 201"/>
              <a:gd name="T8" fmla="*/ 2147483647 w 237"/>
              <a:gd name="T9" fmla="*/ 2147483647 h 201"/>
              <a:gd name="T10" fmla="*/ 2147483647 w 237"/>
              <a:gd name="T11" fmla="*/ 2147483647 h 201"/>
              <a:gd name="T12" fmla="*/ 2147483647 w 237"/>
              <a:gd name="T13" fmla="*/ 2147483647 h 201"/>
              <a:gd name="T14" fmla="*/ 0 w 237"/>
              <a:gd name="T15" fmla="*/ 2147483647 h 201"/>
              <a:gd name="T16" fmla="*/ 2147483647 w 237"/>
              <a:gd name="T17" fmla="*/ 0 h 20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37"/>
              <a:gd name="T28" fmla="*/ 0 h 201"/>
              <a:gd name="T29" fmla="*/ 237 w 237"/>
              <a:gd name="T30" fmla="*/ 201 h 201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37" h="201">
                <a:moveTo>
                  <a:pt x="3" y="0"/>
                </a:moveTo>
                <a:cubicBezTo>
                  <a:pt x="62" y="29"/>
                  <a:pt x="6" y="7"/>
                  <a:pt x="123" y="7"/>
                </a:cubicBezTo>
                <a:cubicBezTo>
                  <a:pt x="161" y="7"/>
                  <a:pt x="199" y="13"/>
                  <a:pt x="237" y="13"/>
                </a:cubicBezTo>
                <a:lnTo>
                  <a:pt x="182" y="65"/>
                </a:lnTo>
                <a:lnTo>
                  <a:pt x="137" y="65"/>
                </a:lnTo>
                <a:lnTo>
                  <a:pt x="91" y="111"/>
                </a:lnTo>
                <a:lnTo>
                  <a:pt x="46" y="201"/>
                </a:lnTo>
                <a:lnTo>
                  <a:pt x="0" y="201"/>
                </a:lnTo>
                <a:lnTo>
                  <a:pt x="3" y="0"/>
                </a:lnTo>
                <a:close/>
              </a:path>
            </a:pathLst>
          </a:custGeom>
          <a:solidFill>
            <a:srgbClr val="0000CC"/>
          </a:solidFill>
          <a:ln w="9525">
            <a:solidFill>
              <a:srgbClr val="0000CC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07" name="Freeform 7"/>
          <p:cNvSpPr>
            <a:spLocks/>
          </p:cNvSpPr>
          <p:nvPr/>
        </p:nvSpPr>
        <p:spPr bwMode="auto">
          <a:xfrm>
            <a:off x="-107950" y="1773238"/>
            <a:ext cx="9336088" cy="5099050"/>
          </a:xfrm>
          <a:custGeom>
            <a:avLst/>
            <a:gdLst>
              <a:gd name="T0" fmla="*/ 2147483647 w 5881"/>
              <a:gd name="T1" fmla="*/ 2147483647 h 3212"/>
              <a:gd name="T2" fmla="*/ 2147483647 w 5881"/>
              <a:gd name="T3" fmla="*/ 2147483647 h 3212"/>
              <a:gd name="T4" fmla="*/ 2147483647 w 5881"/>
              <a:gd name="T5" fmla="*/ 2147483647 h 3212"/>
              <a:gd name="T6" fmla="*/ 2147483647 w 5881"/>
              <a:gd name="T7" fmla="*/ 2147483647 h 3212"/>
              <a:gd name="T8" fmla="*/ 2147483647 w 5881"/>
              <a:gd name="T9" fmla="*/ 2147483647 h 3212"/>
              <a:gd name="T10" fmla="*/ 2147483647 w 5881"/>
              <a:gd name="T11" fmla="*/ 2147483647 h 3212"/>
              <a:gd name="T12" fmla="*/ 2147483647 w 5881"/>
              <a:gd name="T13" fmla="*/ 2147483647 h 3212"/>
              <a:gd name="T14" fmla="*/ 2147483647 w 5881"/>
              <a:gd name="T15" fmla="*/ 2147483647 h 3212"/>
              <a:gd name="T16" fmla="*/ 2147483647 w 5881"/>
              <a:gd name="T17" fmla="*/ 2147483647 h 3212"/>
              <a:gd name="T18" fmla="*/ 2147483647 w 5881"/>
              <a:gd name="T19" fmla="*/ 2147483647 h 3212"/>
              <a:gd name="T20" fmla="*/ 2147483647 w 5881"/>
              <a:gd name="T21" fmla="*/ 2147483647 h 3212"/>
              <a:gd name="T22" fmla="*/ 2147483647 w 5881"/>
              <a:gd name="T23" fmla="*/ 2147483647 h 3212"/>
              <a:gd name="T24" fmla="*/ 2147483647 w 5881"/>
              <a:gd name="T25" fmla="*/ 2147483647 h 3212"/>
              <a:gd name="T26" fmla="*/ 2147483647 w 5881"/>
              <a:gd name="T27" fmla="*/ 2147483647 h 3212"/>
              <a:gd name="T28" fmla="*/ 2147483647 w 5881"/>
              <a:gd name="T29" fmla="*/ 2147483647 h 3212"/>
              <a:gd name="T30" fmla="*/ 2147483647 w 5881"/>
              <a:gd name="T31" fmla="*/ 2147483647 h 3212"/>
              <a:gd name="T32" fmla="*/ 2147483647 w 5881"/>
              <a:gd name="T33" fmla="*/ 2147483647 h 3212"/>
              <a:gd name="T34" fmla="*/ 2147483647 w 5881"/>
              <a:gd name="T35" fmla="*/ 2147483647 h 3212"/>
              <a:gd name="T36" fmla="*/ 2147483647 w 5881"/>
              <a:gd name="T37" fmla="*/ 2147483647 h 3212"/>
              <a:gd name="T38" fmla="*/ 2147483647 w 5881"/>
              <a:gd name="T39" fmla="*/ 2147483647 h 3212"/>
              <a:gd name="T40" fmla="*/ 2147483647 w 5881"/>
              <a:gd name="T41" fmla="*/ 2147483647 h 3212"/>
              <a:gd name="T42" fmla="*/ 2147483647 w 5881"/>
              <a:gd name="T43" fmla="*/ 2147483647 h 3212"/>
              <a:gd name="T44" fmla="*/ 2147483647 w 5881"/>
              <a:gd name="T45" fmla="*/ 2147483647 h 3212"/>
              <a:gd name="T46" fmla="*/ 2147483647 w 5881"/>
              <a:gd name="T47" fmla="*/ 2147483647 h 3212"/>
              <a:gd name="T48" fmla="*/ 2147483647 w 5881"/>
              <a:gd name="T49" fmla="*/ 2147483647 h 3212"/>
              <a:gd name="T50" fmla="*/ 2147483647 w 5881"/>
              <a:gd name="T51" fmla="*/ 2147483647 h 3212"/>
              <a:gd name="T52" fmla="*/ 2147483647 w 5881"/>
              <a:gd name="T53" fmla="*/ 2147483647 h 3212"/>
              <a:gd name="T54" fmla="*/ 2147483647 w 5881"/>
              <a:gd name="T55" fmla="*/ 2147483647 h 3212"/>
              <a:gd name="T56" fmla="*/ 2147483647 w 5881"/>
              <a:gd name="T57" fmla="*/ 2147483647 h 3212"/>
              <a:gd name="T58" fmla="*/ 2147483647 w 5881"/>
              <a:gd name="T59" fmla="*/ 2147483647 h 3212"/>
              <a:gd name="T60" fmla="*/ 2147483647 w 5881"/>
              <a:gd name="T61" fmla="*/ 2147483647 h 3212"/>
              <a:gd name="T62" fmla="*/ 2147483647 w 5881"/>
              <a:gd name="T63" fmla="*/ 2147483647 h 3212"/>
              <a:gd name="T64" fmla="*/ 2147483647 w 5881"/>
              <a:gd name="T65" fmla="*/ 2147483647 h 3212"/>
              <a:gd name="T66" fmla="*/ 2147483647 w 5881"/>
              <a:gd name="T67" fmla="*/ 2147483647 h 3212"/>
              <a:gd name="T68" fmla="*/ 2147483647 w 5881"/>
              <a:gd name="T69" fmla="*/ 2147483647 h 3212"/>
              <a:gd name="T70" fmla="*/ 2147483647 w 5881"/>
              <a:gd name="T71" fmla="*/ 2147483647 h 3212"/>
              <a:gd name="T72" fmla="*/ 2147483647 w 5881"/>
              <a:gd name="T73" fmla="*/ 2147483647 h 3212"/>
              <a:gd name="T74" fmla="*/ 2147483647 w 5881"/>
              <a:gd name="T75" fmla="*/ 2147483647 h 3212"/>
              <a:gd name="T76" fmla="*/ 2147483647 w 5881"/>
              <a:gd name="T77" fmla="*/ 2147483647 h 3212"/>
              <a:gd name="T78" fmla="*/ 2147483647 w 5881"/>
              <a:gd name="T79" fmla="*/ 2147483647 h 3212"/>
              <a:gd name="T80" fmla="*/ 2147483647 w 5881"/>
              <a:gd name="T81" fmla="*/ 2147483647 h 3212"/>
              <a:gd name="T82" fmla="*/ 2147483647 w 5881"/>
              <a:gd name="T83" fmla="*/ 2147483647 h 3212"/>
              <a:gd name="T84" fmla="*/ 2147483647 w 5881"/>
              <a:gd name="T85" fmla="*/ 2147483647 h 3212"/>
              <a:gd name="T86" fmla="*/ 2147483647 w 5881"/>
              <a:gd name="T87" fmla="*/ 2147483647 h 3212"/>
              <a:gd name="T88" fmla="*/ 2147483647 w 5881"/>
              <a:gd name="T89" fmla="*/ 2147483647 h 3212"/>
              <a:gd name="T90" fmla="*/ 2147483647 w 5881"/>
              <a:gd name="T91" fmla="*/ 2147483647 h 3212"/>
              <a:gd name="T92" fmla="*/ 2147483647 w 5881"/>
              <a:gd name="T93" fmla="*/ 2147483647 h 3212"/>
              <a:gd name="T94" fmla="*/ 2147483647 w 5881"/>
              <a:gd name="T95" fmla="*/ 2147483647 h 3212"/>
              <a:gd name="T96" fmla="*/ 2147483647 w 5881"/>
              <a:gd name="T97" fmla="*/ 2147483647 h 3212"/>
              <a:gd name="T98" fmla="*/ 2147483647 w 5881"/>
              <a:gd name="T99" fmla="*/ 2147483647 h 3212"/>
              <a:gd name="T100" fmla="*/ 2147483647 w 5881"/>
              <a:gd name="T101" fmla="*/ 2147483647 h 3212"/>
              <a:gd name="T102" fmla="*/ 2147483647 w 5881"/>
              <a:gd name="T103" fmla="*/ 2147483647 h 3212"/>
              <a:gd name="T104" fmla="*/ 2147483647 w 5881"/>
              <a:gd name="T105" fmla="*/ 2147483647 h 3212"/>
              <a:gd name="T106" fmla="*/ 2147483647 w 5881"/>
              <a:gd name="T107" fmla="*/ 2147483647 h 3212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w 5881"/>
              <a:gd name="T163" fmla="*/ 0 h 3212"/>
              <a:gd name="T164" fmla="*/ 5881 w 5881"/>
              <a:gd name="T165" fmla="*/ 3212 h 3212"/>
            </a:gdLst>
            <a:ahLst/>
            <a:cxnLst>
              <a:cxn ang="T108">
                <a:pos x="T0" y="T1"/>
              </a:cxn>
              <a:cxn ang="T109">
                <a:pos x="T2" y="T3"/>
              </a:cxn>
              <a:cxn ang="T110">
                <a:pos x="T4" y="T5"/>
              </a:cxn>
              <a:cxn ang="T111">
                <a:pos x="T6" y="T7"/>
              </a:cxn>
              <a:cxn ang="T112">
                <a:pos x="T8" y="T9"/>
              </a:cxn>
              <a:cxn ang="T113">
                <a:pos x="T10" y="T11"/>
              </a:cxn>
              <a:cxn ang="T114">
                <a:pos x="T12" y="T13"/>
              </a:cxn>
              <a:cxn ang="T115">
                <a:pos x="T14" y="T15"/>
              </a:cxn>
              <a:cxn ang="T116">
                <a:pos x="T16" y="T17"/>
              </a:cxn>
              <a:cxn ang="T117">
                <a:pos x="T18" y="T19"/>
              </a:cxn>
              <a:cxn ang="T118">
                <a:pos x="T20" y="T21"/>
              </a:cxn>
              <a:cxn ang="T119">
                <a:pos x="T22" y="T23"/>
              </a:cxn>
              <a:cxn ang="T120">
                <a:pos x="T24" y="T25"/>
              </a:cxn>
              <a:cxn ang="T121">
                <a:pos x="T26" y="T27"/>
              </a:cxn>
              <a:cxn ang="T122">
                <a:pos x="T28" y="T29"/>
              </a:cxn>
              <a:cxn ang="T123">
                <a:pos x="T30" y="T31"/>
              </a:cxn>
              <a:cxn ang="T124">
                <a:pos x="T32" y="T33"/>
              </a:cxn>
              <a:cxn ang="T125">
                <a:pos x="T34" y="T35"/>
              </a:cxn>
              <a:cxn ang="T126">
                <a:pos x="T36" y="T37"/>
              </a:cxn>
              <a:cxn ang="T127">
                <a:pos x="T38" y="T39"/>
              </a:cxn>
              <a:cxn ang="T128">
                <a:pos x="T40" y="T41"/>
              </a:cxn>
              <a:cxn ang="T129">
                <a:pos x="T42" y="T43"/>
              </a:cxn>
              <a:cxn ang="T130">
                <a:pos x="T44" y="T45"/>
              </a:cxn>
              <a:cxn ang="T131">
                <a:pos x="T46" y="T47"/>
              </a:cxn>
              <a:cxn ang="T132">
                <a:pos x="T48" y="T49"/>
              </a:cxn>
              <a:cxn ang="T133">
                <a:pos x="T50" y="T51"/>
              </a:cxn>
              <a:cxn ang="T134">
                <a:pos x="T52" y="T53"/>
              </a:cxn>
              <a:cxn ang="T135">
                <a:pos x="T54" y="T55"/>
              </a:cxn>
              <a:cxn ang="T136">
                <a:pos x="T56" y="T57"/>
              </a:cxn>
              <a:cxn ang="T137">
                <a:pos x="T58" y="T59"/>
              </a:cxn>
              <a:cxn ang="T138">
                <a:pos x="T60" y="T61"/>
              </a:cxn>
              <a:cxn ang="T139">
                <a:pos x="T62" y="T63"/>
              </a:cxn>
              <a:cxn ang="T140">
                <a:pos x="T64" y="T65"/>
              </a:cxn>
              <a:cxn ang="T141">
                <a:pos x="T66" y="T67"/>
              </a:cxn>
              <a:cxn ang="T142">
                <a:pos x="T68" y="T69"/>
              </a:cxn>
              <a:cxn ang="T143">
                <a:pos x="T70" y="T71"/>
              </a:cxn>
              <a:cxn ang="T144">
                <a:pos x="T72" y="T73"/>
              </a:cxn>
              <a:cxn ang="T145">
                <a:pos x="T74" y="T75"/>
              </a:cxn>
              <a:cxn ang="T146">
                <a:pos x="T76" y="T77"/>
              </a:cxn>
              <a:cxn ang="T147">
                <a:pos x="T78" y="T79"/>
              </a:cxn>
              <a:cxn ang="T148">
                <a:pos x="T80" y="T81"/>
              </a:cxn>
              <a:cxn ang="T149">
                <a:pos x="T82" y="T83"/>
              </a:cxn>
              <a:cxn ang="T150">
                <a:pos x="T84" y="T85"/>
              </a:cxn>
              <a:cxn ang="T151">
                <a:pos x="T86" y="T87"/>
              </a:cxn>
              <a:cxn ang="T152">
                <a:pos x="T88" y="T89"/>
              </a:cxn>
              <a:cxn ang="T153">
                <a:pos x="T90" y="T91"/>
              </a:cxn>
              <a:cxn ang="T154">
                <a:pos x="T92" y="T93"/>
              </a:cxn>
              <a:cxn ang="T155">
                <a:pos x="T94" y="T95"/>
              </a:cxn>
              <a:cxn ang="T156">
                <a:pos x="T96" y="T97"/>
              </a:cxn>
              <a:cxn ang="T157">
                <a:pos x="T98" y="T99"/>
              </a:cxn>
              <a:cxn ang="T158">
                <a:pos x="T100" y="T101"/>
              </a:cxn>
              <a:cxn ang="T159">
                <a:pos x="T102" y="T103"/>
              </a:cxn>
              <a:cxn ang="T160">
                <a:pos x="T104" y="T105"/>
              </a:cxn>
              <a:cxn ang="T161">
                <a:pos x="T106" y="T107"/>
              </a:cxn>
            </a:cxnLst>
            <a:rect l="T162" t="T163" r="T164" b="T165"/>
            <a:pathLst>
              <a:path w="5881" h="3212">
                <a:moveTo>
                  <a:pt x="510" y="2519"/>
                </a:moveTo>
                <a:cubicBezTo>
                  <a:pt x="530" y="2498"/>
                  <a:pt x="535" y="2472"/>
                  <a:pt x="557" y="2452"/>
                </a:cubicBezTo>
                <a:cubicBezTo>
                  <a:pt x="571" y="2411"/>
                  <a:pt x="599" y="2371"/>
                  <a:pt x="617" y="2331"/>
                </a:cubicBezTo>
                <a:cubicBezTo>
                  <a:pt x="631" y="2299"/>
                  <a:pt x="633" y="2263"/>
                  <a:pt x="657" y="2237"/>
                </a:cubicBezTo>
                <a:cubicBezTo>
                  <a:pt x="676" y="2184"/>
                  <a:pt x="648" y="2246"/>
                  <a:pt x="684" y="2210"/>
                </a:cubicBezTo>
                <a:cubicBezTo>
                  <a:pt x="689" y="2205"/>
                  <a:pt x="687" y="2195"/>
                  <a:pt x="691" y="2190"/>
                </a:cubicBezTo>
                <a:cubicBezTo>
                  <a:pt x="696" y="2184"/>
                  <a:pt x="704" y="2181"/>
                  <a:pt x="711" y="2177"/>
                </a:cubicBezTo>
                <a:cubicBezTo>
                  <a:pt x="731" y="2146"/>
                  <a:pt x="763" y="2115"/>
                  <a:pt x="798" y="2103"/>
                </a:cubicBezTo>
                <a:cubicBezTo>
                  <a:pt x="829" y="2014"/>
                  <a:pt x="794" y="2095"/>
                  <a:pt x="1019" y="2076"/>
                </a:cubicBezTo>
                <a:cubicBezTo>
                  <a:pt x="1030" y="2075"/>
                  <a:pt x="1054" y="2048"/>
                  <a:pt x="1059" y="2043"/>
                </a:cubicBezTo>
                <a:cubicBezTo>
                  <a:pt x="1061" y="2036"/>
                  <a:pt x="1061" y="2028"/>
                  <a:pt x="1066" y="2023"/>
                </a:cubicBezTo>
                <a:cubicBezTo>
                  <a:pt x="1071" y="2018"/>
                  <a:pt x="1080" y="2019"/>
                  <a:pt x="1086" y="2016"/>
                </a:cubicBezTo>
                <a:cubicBezTo>
                  <a:pt x="1118" y="1998"/>
                  <a:pt x="1120" y="1995"/>
                  <a:pt x="1140" y="1976"/>
                </a:cubicBezTo>
                <a:cubicBezTo>
                  <a:pt x="1142" y="1969"/>
                  <a:pt x="1142" y="1962"/>
                  <a:pt x="1146" y="1956"/>
                </a:cubicBezTo>
                <a:cubicBezTo>
                  <a:pt x="1149" y="1951"/>
                  <a:pt x="1158" y="1949"/>
                  <a:pt x="1160" y="1943"/>
                </a:cubicBezTo>
                <a:cubicBezTo>
                  <a:pt x="1177" y="1903"/>
                  <a:pt x="1153" y="1902"/>
                  <a:pt x="1193" y="1876"/>
                </a:cubicBezTo>
                <a:cubicBezTo>
                  <a:pt x="1223" y="1831"/>
                  <a:pt x="1275" y="1811"/>
                  <a:pt x="1314" y="1775"/>
                </a:cubicBezTo>
                <a:cubicBezTo>
                  <a:pt x="1335" y="1704"/>
                  <a:pt x="1460" y="1727"/>
                  <a:pt x="1521" y="1722"/>
                </a:cubicBezTo>
                <a:cubicBezTo>
                  <a:pt x="1526" y="1717"/>
                  <a:pt x="1529" y="1711"/>
                  <a:pt x="1535" y="1708"/>
                </a:cubicBezTo>
                <a:cubicBezTo>
                  <a:pt x="1541" y="1704"/>
                  <a:pt x="1550" y="1705"/>
                  <a:pt x="1555" y="1701"/>
                </a:cubicBezTo>
                <a:cubicBezTo>
                  <a:pt x="1579" y="1681"/>
                  <a:pt x="1584" y="1639"/>
                  <a:pt x="1602" y="1614"/>
                </a:cubicBezTo>
                <a:cubicBezTo>
                  <a:pt x="1609" y="1591"/>
                  <a:pt x="1615" y="1574"/>
                  <a:pt x="1628" y="1554"/>
                </a:cubicBezTo>
                <a:cubicBezTo>
                  <a:pt x="1634" y="1471"/>
                  <a:pt x="1642" y="1413"/>
                  <a:pt x="1675" y="1340"/>
                </a:cubicBezTo>
                <a:cubicBezTo>
                  <a:pt x="1690" y="1307"/>
                  <a:pt x="1685" y="1284"/>
                  <a:pt x="1722" y="1273"/>
                </a:cubicBezTo>
                <a:cubicBezTo>
                  <a:pt x="1739" y="1206"/>
                  <a:pt x="1796" y="1154"/>
                  <a:pt x="1843" y="1105"/>
                </a:cubicBezTo>
                <a:cubicBezTo>
                  <a:pt x="1849" y="1099"/>
                  <a:pt x="1849" y="1090"/>
                  <a:pt x="1856" y="1085"/>
                </a:cubicBezTo>
                <a:cubicBezTo>
                  <a:pt x="1866" y="1078"/>
                  <a:pt x="1879" y="1076"/>
                  <a:pt x="1890" y="1072"/>
                </a:cubicBezTo>
                <a:cubicBezTo>
                  <a:pt x="1901" y="1061"/>
                  <a:pt x="1919" y="1053"/>
                  <a:pt x="1923" y="1038"/>
                </a:cubicBezTo>
                <a:cubicBezTo>
                  <a:pt x="1925" y="1029"/>
                  <a:pt x="1924" y="1019"/>
                  <a:pt x="1930" y="1012"/>
                </a:cubicBezTo>
                <a:cubicBezTo>
                  <a:pt x="1934" y="1007"/>
                  <a:pt x="1943" y="1007"/>
                  <a:pt x="1950" y="1005"/>
                </a:cubicBezTo>
                <a:cubicBezTo>
                  <a:pt x="1966" y="989"/>
                  <a:pt x="1979" y="963"/>
                  <a:pt x="1997" y="951"/>
                </a:cubicBezTo>
                <a:cubicBezTo>
                  <a:pt x="2050" y="916"/>
                  <a:pt x="2140" y="921"/>
                  <a:pt x="2198" y="918"/>
                </a:cubicBezTo>
                <a:cubicBezTo>
                  <a:pt x="2249" y="910"/>
                  <a:pt x="2306" y="897"/>
                  <a:pt x="2352" y="871"/>
                </a:cubicBezTo>
                <a:cubicBezTo>
                  <a:pt x="2387" y="851"/>
                  <a:pt x="2414" y="830"/>
                  <a:pt x="2452" y="817"/>
                </a:cubicBezTo>
                <a:cubicBezTo>
                  <a:pt x="2479" y="792"/>
                  <a:pt x="2514" y="778"/>
                  <a:pt x="2546" y="757"/>
                </a:cubicBezTo>
                <a:cubicBezTo>
                  <a:pt x="2566" y="726"/>
                  <a:pt x="2568" y="690"/>
                  <a:pt x="2593" y="663"/>
                </a:cubicBezTo>
                <a:cubicBezTo>
                  <a:pt x="2605" y="629"/>
                  <a:pt x="2602" y="598"/>
                  <a:pt x="2633" y="576"/>
                </a:cubicBezTo>
                <a:cubicBezTo>
                  <a:pt x="2645" y="542"/>
                  <a:pt x="2656" y="516"/>
                  <a:pt x="2687" y="496"/>
                </a:cubicBezTo>
                <a:cubicBezTo>
                  <a:pt x="2703" y="441"/>
                  <a:pt x="2680" y="508"/>
                  <a:pt x="2707" y="462"/>
                </a:cubicBezTo>
                <a:cubicBezTo>
                  <a:pt x="2719" y="441"/>
                  <a:pt x="2715" y="427"/>
                  <a:pt x="2734" y="409"/>
                </a:cubicBezTo>
                <a:cubicBezTo>
                  <a:pt x="2737" y="395"/>
                  <a:pt x="2770" y="318"/>
                  <a:pt x="2787" y="308"/>
                </a:cubicBezTo>
                <a:cubicBezTo>
                  <a:pt x="2810" y="294"/>
                  <a:pt x="2848" y="290"/>
                  <a:pt x="2874" y="282"/>
                </a:cubicBezTo>
                <a:cubicBezTo>
                  <a:pt x="2907" y="259"/>
                  <a:pt x="2934" y="260"/>
                  <a:pt x="2975" y="255"/>
                </a:cubicBezTo>
                <a:cubicBezTo>
                  <a:pt x="3041" y="232"/>
                  <a:pt x="3100" y="186"/>
                  <a:pt x="3169" y="174"/>
                </a:cubicBezTo>
                <a:cubicBezTo>
                  <a:pt x="3231" y="134"/>
                  <a:pt x="3298" y="109"/>
                  <a:pt x="3370" y="94"/>
                </a:cubicBezTo>
                <a:cubicBezTo>
                  <a:pt x="3377" y="90"/>
                  <a:pt x="3383" y="85"/>
                  <a:pt x="3390" y="81"/>
                </a:cubicBezTo>
                <a:cubicBezTo>
                  <a:pt x="3396" y="78"/>
                  <a:pt x="3404" y="78"/>
                  <a:pt x="3410" y="74"/>
                </a:cubicBezTo>
                <a:cubicBezTo>
                  <a:pt x="3481" y="30"/>
                  <a:pt x="3432" y="48"/>
                  <a:pt x="3477" y="34"/>
                </a:cubicBezTo>
                <a:cubicBezTo>
                  <a:pt x="3500" y="9"/>
                  <a:pt x="3533" y="11"/>
                  <a:pt x="3564" y="0"/>
                </a:cubicBezTo>
                <a:cubicBezTo>
                  <a:pt x="3605" y="14"/>
                  <a:pt x="3626" y="44"/>
                  <a:pt x="3671" y="54"/>
                </a:cubicBezTo>
                <a:cubicBezTo>
                  <a:pt x="3727" y="90"/>
                  <a:pt x="3779" y="95"/>
                  <a:pt x="3845" y="101"/>
                </a:cubicBezTo>
                <a:cubicBezTo>
                  <a:pt x="3933" y="117"/>
                  <a:pt x="4007" y="104"/>
                  <a:pt x="4093" y="134"/>
                </a:cubicBezTo>
                <a:cubicBezTo>
                  <a:pt x="4114" y="155"/>
                  <a:pt x="4132" y="163"/>
                  <a:pt x="4160" y="174"/>
                </a:cubicBezTo>
                <a:cubicBezTo>
                  <a:pt x="4184" y="198"/>
                  <a:pt x="4209" y="194"/>
                  <a:pt x="4241" y="201"/>
                </a:cubicBezTo>
                <a:cubicBezTo>
                  <a:pt x="4273" y="208"/>
                  <a:pt x="4304" y="217"/>
                  <a:pt x="4334" y="228"/>
                </a:cubicBezTo>
                <a:cubicBezTo>
                  <a:pt x="4372" y="263"/>
                  <a:pt x="4375" y="332"/>
                  <a:pt x="4428" y="348"/>
                </a:cubicBezTo>
                <a:cubicBezTo>
                  <a:pt x="4447" y="368"/>
                  <a:pt x="4462" y="389"/>
                  <a:pt x="4482" y="409"/>
                </a:cubicBezTo>
                <a:cubicBezTo>
                  <a:pt x="4499" y="467"/>
                  <a:pt x="4471" y="385"/>
                  <a:pt x="4508" y="449"/>
                </a:cubicBezTo>
                <a:cubicBezTo>
                  <a:pt x="4516" y="463"/>
                  <a:pt x="4517" y="481"/>
                  <a:pt x="4522" y="496"/>
                </a:cubicBezTo>
                <a:cubicBezTo>
                  <a:pt x="4524" y="512"/>
                  <a:pt x="4523" y="529"/>
                  <a:pt x="4529" y="543"/>
                </a:cubicBezTo>
                <a:cubicBezTo>
                  <a:pt x="4532" y="550"/>
                  <a:pt x="4543" y="551"/>
                  <a:pt x="4549" y="556"/>
                </a:cubicBezTo>
                <a:cubicBezTo>
                  <a:pt x="4566" y="570"/>
                  <a:pt x="4575" y="593"/>
                  <a:pt x="4589" y="610"/>
                </a:cubicBezTo>
                <a:cubicBezTo>
                  <a:pt x="4604" y="628"/>
                  <a:pt x="4636" y="663"/>
                  <a:pt x="4636" y="663"/>
                </a:cubicBezTo>
                <a:cubicBezTo>
                  <a:pt x="4650" y="711"/>
                  <a:pt x="4667" y="803"/>
                  <a:pt x="4703" y="837"/>
                </a:cubicBezTo>
                <a:cubicBezTo>
                  <a:pt x="4710" y="862"/>
                  <a:pt x="4715" y="896"/>
                  <a:pt x="4729" y="918"/>
                </a:cubicBezTo>
                <a:cubicBezTo>
                  <a:pt x="4741" y="938"/>
                  <a:pt x="4764" y="948"/>
                  <a:pt x="4783" y="958"/>
                </a:cubicBezTo>
                <a:cubicBezTo>
                  <a:pt x="4810" y="973"/>
                  <a:pt x="4826" y="994"/>
                  <a:pt x="4857" y="1005"/>
                </a:cubicBezTo>
                <a:cubicBezTo>
                  <a:pt x="4859" y="1014"/>
                  <a:pt x="4859" y="1024"/>
                  <a:pt x="4863" y="1032"/>
                </a:cubicBezTo>
                <a:cubicBezTo>
                  <a:pt x="4866" y="1038"/>
                  <a:pt x="4875" y="1039"/>
                  <a:pt x="4877" y="1045"/>
                </a:cubicBezTo>
                <a:cubicBezTo>
                  <a:pt x="4912" y="1135"/>
                  <a:pt x="4861" y="1049"/>
                  <a:pt x="4897" y="1105"/>
                </a:cubicBezTo>
                <a:cubicBezTo>
                  <a:pt x="4902" y="1147"/>
                  <a:pt x="4899" y="1191"/>
                  <a:pt x="4924" y="1226"/>
                </a:cubicBezTo>
                <a:cubicBezTo>
                  <a:pt x="4931" y="1249"/>
                  <a:pt x="4943" y="1257"/>
                  <a:pt x="4951" y="1279"/>
                </a:cubicBezTo>
                <a:cubicBezTo>
                  <a:pt x="4957" y="1323"/>
                  <a:pt x="4969" y="1347"/>
                  <a:pt x="4984" y="1387"/>
                </a:cubicBezTo>
                <a:cubicBezTo>
                  <a:pt x="4990" y="1422"/>
                  <a:pt x="5002" y="1441"/>
                  <a:pt x="5011" y="1474"/>
                </a:cubicBezTo>
                <a:cubicBezTo>
                  <a:pt x="5016" y="1518"/>
                  <a:pt x="5023" y="1559"/>
                  <a:pt x="5038" y="1601"/>
                </a:cubicBezTo>
                <a:cubicBezTo>
                  <a:pt x="5044" y="1638"/>
                  <a:pt x="5057" y="1671"/>
                  <a:pt x="5064" y="1708"/>
                </a:cubicBezTo>
                <a:cubicBezTo>
                  <a:pt x="5069" y="1732"/>
                  <a:pt x="5073" y="1772"/>
                  <a:pt x="5084" y="1795"/>
                </a:cubicBezTo>
                <a:cubicBezTo>
                  <a:pt x="5092" y="1811"/>
                  <a:pt x="5109" y="1820"/>
                  <a:pt x="5118" y="1835"/>
                </a:cubicBezTo>
                <a:cubicBezTo>
                  <a:pt x="5178" y="1932"/>
                  <a:pt x="5090" y="1803"/>
                  <a:pt x="5145" y="1882"/>
                </a:cubicBezTo>
                <a:cubicBezTo>
                  <a:pt x="5153" y="1909"/>
                  <a:pt x="5165" y="1914"/>
                  <a:pt x="5192" y="1922"/>
                </a:cubicBezTo>
                <a:cubicBezTo>
                  <a:pt x="5231" y="1962"/>
                  <a:pt x="5212" y="1947"/>
                  <a:pt x="5245" y="1969"/>
                </a:cubicBezTo>
                <a:cubicBezTo>
                  <a:pt x="5272" y="2007"/>
                  <a:pt x="5292" y="2054"/>
                  <a:pt x="5339" y="2070"/>
                </a:cubicBezTo>
                <a:cubicBezTo>
                  <a:pt x="5354" y="2093"/>
                  <a:pt x="5353" y="2117"/>
                  <a:pt x="5372" y="2137"/>
                </a:cubicBezTo>
                <a:cubicBezTo>
                  <a:pt x="5374" y="2146"/>
                  <a:pt x="5373" y="2157"/>
                  <a:pt x="5379" y="2164"/>
                </a:cubicBezTo>
                <a:cubicBezTo>
                  <a:pt x="5383" y="2169"/>
                  <a:pt x="5393" y="2166"/>
                  <a:pt x="5399" y="2170"/>
                </a:cubicBezTo>
                <a:cubicBezTo>
                  <a:pt x="5414" y="2181"/>
                  <a:pt x="5423" y="2200"/>
                  <a:pt x="5439" y="2210"/>
                </a:cubicBezTo>
                <a:cubicBezTo>
                  <a:pt x="5446" y="2215"/>
                  <a:pt x="5453" y="2219"/>
                  <a:pt x="5460" y="2224"/>
                </a:cubicBezTo>
                <a:cubicBezTo>
                  <a:pt x="5483" y="2259"/>
                  <a:pt x="5488" y="2268"/>
                  <a:pt x="5520" y="2291"/>
                </a:cubicBezTo>
                <a:cubicBezTo>
                  <a:pt x="5540" y="2342"/>
                  <a:pt x="5540" y="2318"/>
                  <a:pt x="5580" y="2344"/>
                </a:cubicBezTo>
                <a:cubicBezTo>
                  <a:pt x="5591" y="2376"/>
                  <a:pt x="5643" y="2434"/>
                  <a:pt x="5674" y="2445"/>
                </a:cubicBezTo>
                <a:cubicBezTo>
                  <a:pt x="5691" y="2471"/>
                  <a:pt x="5699" y="2497"/>
                  <a:pt x="5721" y="2519"/>
                </a:cubicBezTo>
                <a:cubicBezTo>
                  <a:pt x="5727" y="2539"/>
                  <a:pt x="5747" y="2571"/>
                  <a:pt x="5761" y="2586"/>
                </a:cubicBezTo>
                <a:cubicBezTo>
                  <a:pt x="5769" y="2608"/>
                  <a:pt x="5781" y="2624"/>
                  <a:pt x="5788" y="2646"/>
                </a:cubicBezTo>
                <a:cubicBezTo>
                  <a:pt x="5790" y="2653"/>
                  <a:pt x="5789" y="2661"/>
                  <a:pt x="5794" y="2666"/>
                </a:cubicBezTo>
                <a:cubicBezTo>
                  <a:pt x="5799" y="2671"/>
                  <a:pt x="5808" y="2671"/>
                  <a:pt x="5815" y="2673"/>
                </a:cubicBezTo>
                <a:cubicBezTo>
                  <a:pt x="5827" y="2691"/>
                  <a:pt x="5832" y="2717"/>
                  <a:pt x="5848" y="2733"/>
                </a:cubicBezTo>
                <a:cubicBezTo>
                  <a:pt x="5854" y="2739"/>
                  <a:pt x="5862" y="2741"/>
                  <a:pt x="5868" y="2746"/>
                </a:cubicBezTo>
                <a:cubicBezTo>
                  <a:pt x="5873" y="2750"/>
                  <a:pt x="5881" y="2760"/>
                  <a:pt x="5881" y="2760"/>
                </a:cubicBezTo>
                <a:lnTo>
                  <a:pt x="5871" y="3212"/>
                </a:lnTo>
                <a:lnTo>
                  <a:pt x="110" y="3212"/>
                </a:lnTo>
                <a:lnTo>
                  <a:pt x="65" y="3167"/>
                </a:lnTo>
                <a:cubicBezTo>
                  <a:pt x="79" y="2888"/>
                  <a:pt x="0" y="2852"/>
                  <a:pt x="188" y="2827"/>
                </a:cubicBezTo>
                <a:cubicBezTo>
                  <a:pt x="213" y="2755"/>
                  <a:pt x="171" y="2863"/>
                  <a:pt x="215" y="2793"/>
                </a:cubicBezTo>
                <a:cubicBezTo>
                  <a:pt x="227" y="2774"/>
                  <a:pt x="226" y="2722"/>
                  <a:pt x="242" y="2706"/>
                </a:cubicBezTo>
                <a:cubicBezTo>
                  <a:pt x="253" y="2695"/>
                  <a:pt x="282" y="2679"/>
                  <a:pt x="282" y="2679"/>
                </a:cubicBezTo>
                <a:cubicBezTo>
                  <a:pt x="297" y="2635"/>
                  <a:pt x="276" y="2679"/>
                  <a:pt x="309" y="2652"/>
                </a:cubicBezTo>
                <a:cubicBezTo>
                  <a:pt x="350" y="2619"/>
                  <a:pt x="283" y="2639"/>
                  <a:pt x="356" y="2626"/>
                </a:cubicBezTo>
                <a:cubicBezTo>
                  <a:pt x="380" y="2600"/>
                  <a:pt x="395" y="2594"/>
                  <a:pt x="430" y="2586"/>
                </a:cubicBezTo>
                <a:cubicBezTo>
                  <a:pt x="446" y="2529"/>
                  <a:pt x="519" y="2543"/>
                  <a:pt x="543" y="2492"/>
                </a:cubicBezTo>
              </a:path>
            </a:pathLst>
          </a:custGeom>
          <a:solidFill>
            <a:srgbClr val="0099FF">
              <a:alpha val="34117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08" name="Freeform 8"/>
          <p:cNvSpPr>
            <a:spLocks/>
          </p:cNvSpPr>
          <p:nvPr/>
        </p:nvSpPr>
        <p:spPr bwMode="auto">
          <a:xfrm>
            <a:off x="-107950" y="1773238"/>
            <a:ext cx="9336088" cy="5099050"/>
          </a:xfrm>
          <a:custGeom>
            <a:avLst/>
            <a:gdLst>
              <a:gd name="T0" fmla="*/ 2147483647 w 5881"/>
              <a:gd name="T1" fmla="*/ 2147483647 h 3212"/>
              <a:gd name="T2" fmla="*/ 2147483647 w 5881"/>
              <a:gd name="T3" fmla="*/ 2147483647 h 3212"/>
              <a:gd name="T4" fmla="*/ 2147483647 w 5881"/>
              <a:gd name="T5" fmla="*/ 2147483647 h 3212"/>
              <a:gd name="T6" fmla="*/ 2147483647 w 5881"/>
              <a:gd name="T7" fmla="*/ 2147483647 h 3212"/>
              <a:gd name="T8" fmla="*/ 2147483647 w 5881"/>
              <a:gd name="T9" fmla="*/ 2147483647 h 3212"/>
              <a:gd name="T10" fmla="*/ 2147483647 w 5881"/>
              <a:gd name="T11" fmla="*/ 2147483647 h 3212"/>
              <a:gd name="T12" fmla="*/ 2147483647 w 5881"/>
              <a:gd name="T13" fmla="*/ 2147483647 h 3212"/>
              <a:gd name="T14" fmla="*/ 2147483647 w 5881"/>
              <a:gd name="T15" fmla="*/ 2147483647 h 3212"/>
              <a:gd name="T16" fmla="*/ 2147483647 w 5881"/>
              <a:gd name="T17" fmla="*/ 2147483647 h 3212"/>
              <a:gd name="T18" fmla="*/ 2147483647 w 5881"/>
              <a:gd name="T19" fmla="*/ 2147483647 h 3212"/>
              <a:gd name="T20" fmla="*/ 2147483647 w 5881"/>
              <a:gd name="T21" fmla="*/ 2147483647 h 3212"/>
              <a:gd name="T22" fmla="*/ 2147483647 w 5881"/>
              <a:gd name="T23" fmla="*/ 2147483647 h 3212"/>
              <a:gd name="T24" fmla="*/ 2147483647 w 5881"/>
              <a:gd name="T25" fmla="*/ 2147483647 h 3212"/>
              <a:gd name="T26" fmla="*/ 2147483647 w 5881"/>
              <a:gd name="T27" fmla="*/ 2147483647 h 3212"/>
              <a:gd name="T28" fmla="*/ 2147483647 w 5881"/>
              <a:gd name="T29" fmla="*/ 2147483647 h 3212"/>
              <a:gd name="T30" fmla="*/ 2147483647 w 5881"/>
              <a:gd name="T31" fmla="*/ 2147483647 h 3212"/>
              <a:gd name="T32" fmla="*/ 2147483647 w 5881"/>
              <a:gd name="T33" fmla="*/ 2147483647 h 3212"/>
              <a:gd name="T34" fmla="*/ 2147483647 w 5881"/>
              <a:gd name="T35" fmla="*/ 2147483647 h 3212"/>
              <a:gd name="T36" fmla="*/ 2147483647 w 5881"/>
              <a:gd name="T37" fmla="*/ 2147483647 h 3212"/>
              <a:gd name="T38" fmla="*/ 2147483647 w 5881"/>
              <a:gd name="T39" fmla="*/ 2147483647 h 3212"/>
              <a:gd name="T40" fmla="*/ 2147483647 w 5881"/>
              <a:gd name="T41" fmla="*/ 2147483647 h 3212"/>
              <a:gd name="T42" fmla="*/ 2147483647 w 5881"/>
              <a:gd name="T43" fmla="*/ 2147483647 h 3212"/>
              <a:gd name="T44" fmla="*/ 2147483647 w 5881"/>
              <a:gd name="T45" fmla="*/ 2147483647 h 3212"/>
              <a:gd name="T46" fmla="*/ 2147483647 w 5881"/>
              <a:gd name="T47" fmla="*/ 2147483647 h 3212"/>
              <a:gd name="T48" fmla="*/ 2147483647 w 5881"/>
              <a:gd name="T49" fmla="*/ 2147483647 h 3212"/>
              <a:gd name="T50" fmla="*/ 2147483647 w 5881"/>
              <a:gd name="T51" fmla="*/ 2147483647 h 3212"/>
              <a:gd name="T52" fmla="*/ 2147483647 w 5881"/>
              <a:gd name="T53" fmla="*/ 2147483647 h 3212"/>
              <a:gd name="T54" fmla="*/ 2147483647 w 5881"/>
              <a:gd name="T55" fmla="*/ 2147483647 h 3212"/>
              <a:gd name="T56" fmla="*/ 2147483647 w 5881"/>
              <a:gd name="T57" fmla="*/ 2147483647 h 3212"/>
              <a:gd name="T58" fmla="*/ 2147483647 w 5881"/>
              <a:gd name="T59" fmla="*/ 2147483647 h 3212"/>
              <a:gd name="T60" fmla="*/ 2147483647 w 5881"/>
              <a:gd name="T61" fmla="*/ 2147483647 h 3212"/>
              <a:gd name="T62" fmla="*/ 2147483647 w 5881"/>
              <a:gd name="T63" fmla="*/ 2147483647 h 3212"/>
              <a:gd name="T64" fmla="*/ 2147483647 w 5881"/>
              <a:gd name="T65" fmla="*/ 2147483647 h 3212"/>
              <a:gd name="T66" fmla="*/ 2147483647 w 5881"/>
              <a:gd name="T67" fmla="*/ 2147483647 h 3212"/>
              <a:gd name="T68" fmla="*/ 2147483647 w 5881"/>
              <a:gd name="T69" fmla="*/ 2147483647 h 3212"/>
              <a:gd name="T70" fmla="*/ 2147483647 w 5881"/>
              <a:gd name="T71" fmla="*/ 2147483647 h 3212"/>
              <a:gd name="T72" fmla="*/ 2147483647 w 5881"/>
              <a:gd name="T73" fmla="*/ 2147483647 h 3212"/>
              <a:gd name="T74" fmla="*/ 2147483647 w 5881"/>
              <a:gd name="T75" fmla="*/ 2147483647 h 3212"/>
              <a:gd name="T76" fmla="*/ 2147483647 w 5881"/>
              <a:gd name="T77" fmla="*/ 2147483647 h 3212"/>
              <a:gd name="T78" fmla="*/ 2147483647 w 5881"/>
              <a:gd name="T79" fmla="*/ 2147483647 h 3212"/>
              <a:gd name="T80" fmla="*/ 2147483647 w 5881"/>
              <a:gd name="T81" fmla="*/ 2147483647 h 3212"/>
              <a:gd name="T82" fmla="*/ 2147483647 w 5881"/>
              <a:gd name="T83" fmla="*/ 2147483647 h 3212"/>
              <a:gd name="T84" fmla="*/ 2147483647 w 5881"/>
              <a:gd name="T85" fmla="*/ 2147483647 h 3212"/>
              <a:gd name="T86" fmla="*/ 2147483647 w 5881"/>
              <a:gd name="T87" fmla="*/ 2147483647 h 3212"/>
              <a:gd name="T88" fmla="*/ 2147483647 w 5881"/>
              <a:gd name="T89" fmla="*/ 2147483647 h 3212"/>
              <a:gd name="T90" fmla="*/ 2147483647 w 5881"/>
              <a:gd name="T91" fmla="*/ 2147483647 h 3212"/>
              <a:gd name="T92" fmla="*/ 2147483647 w 5881"/>
              <a:gd name="T93" fmla="*/ 2147483647 h 3212"/>
              <a:gd name="T94" fmla="*/ 2147483647 w 5881"/>
              <a:gd name="T95" fmla="*/ 2147483647 h 3212"/>
              <a:gd name="T96" fmla="*/ 2147483647 w 5881"/>
              <a:gd name="T97" fmla="*/ 2147483647 h 3212"/>
              <a:gd name="T98" fmla="*/ 2147483647 w 5881"/>
              <a:gd name="T99" fmla="*/ 2147483647 h 3212"/>
              <a:gd name="T100" fmla="*/ 2147483647 w 5881"/>
              <a:gd name="T101" fmla="*/ 2147483647 h 3212"/>
              <a:gd name="T102" fmla="*/ 2147483647 w 5881"/>
              <a:gd name="T103" fmla="*/ 2147483647 h 3212"/>
              <a:gd name="T104" fmla="*/ 2147483647 w 5881"/>
              <a:gd name="T105" fmla="*/ 2147483647 h 3212"/>
              <a:gd name="T106" fmla="*/ 2147483647 w 5881"/>
              <a:gd name="T107" fmla="*/ 2147483647 h 3212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w 5881"/>
              <a:gd name="T163" fmla="*/ 0 h 3212"/>
              <a:gd name="T164" fmla="*/ 5881 w 5881"/>
              <a:gd name="T165" fmla="*/ 3212 h 3212"/>
            </a:gdLst>
            <a:ahLst/>
            <a:cxnLst>
              <a:cxn ang="T108">
                <a:pos x="T0" y="T1"/>
              </a:cxn>
              <a:cxn ang="T109">
                <a:pos x="T2" y="T3"/>
              </a:cxn>
              <a:cxn ang="T110">
                <a:pos x="T4" y="T5"/>
              </a:cxn>
              <a:cxn ang="T111">
                <a:pos x="T6" y="T7"/>
              </a:cxn>
              <a:cxn ang="T112">
                <a:pos x="T8" y="T9"/>
              </a:cxn>
              <a:cxn ang="T113">
                <a:pos x="T10" y="T11"/>
              </a:cxn>
              <a:cxn ang="T114">
                <a:pos x="T12" y="T13"/>
              </a:cxn>
              <a:cxn ang="T115">
                <a:pos x="T14" y="T15"/>
              </a:cxn>
              <a:cxn ang="T116">
                <a:pos x="T16" y="T17"/>
              </a:cxn>
              <a:cxn ang="T117">
                <a:pos x="T18" y="T19"/>
              </a:cxn>
              <a:cxn ang="T118">
                <a:pos x="T20" y="T21"/>
              </a:cxn>
              <a:cxn ang="T119">
                <a:pos x="T22" y="T23"/>
              </a:cxn>
              <a:cxn ang="T120">
                <a:pos x="T24" y="T25"/>
              </a:cxn>
              <a:cxn ang="T121">
                <a:pos x="T26" y="T27"/>
              </a:cxn>
              <a:cxn ang="T122">
                <a:pos x="T28" y="T29"/>
              </a:cxn>
              <a:cxn ang="T123">
                <a:pos x="T30" y="T31"/>
              </a:cxn>
              <a:cxn ang="T124">
                <a:pos x="T32" y="T33"/>
              </a:cxn>
              <a:cxn ang="T125">
                <a:pos x="T34" y="T35"/>
              </a:cxn>
              <a:cxn ang="T126">
                <a:pos x="T36" y="T37"/>
              </a:cxn>
              <a:cxn ang="T127">
                <a:pos x="T38" y="T39"/>
              </a:cxn>
              <a:cxn ang="T128">
                <a:pos x="T40" y="T41"/>
              </a:cxn>
              <a:cxn ang="T129">
                <a:pos x="T42" y="T43"/>
              </a:cxn>
              <a:cxn ang="T130">
                <a:pos x="T44" y="T45"/>
              </a:cxn>
              <a:cxn ang="T131">
                <a:pos x="T46" y="T47"/>
              </a:cxn>
              <a:cxn ang="T132">
                <a:pos x="T48" y="T49"/>
              </a:cxn>
              <a:cxn ang="T133">
                <a:pos x="T50" y="T51"/>
              </a:cxn>
              <a:cxn ang="T134">
                <a:pos x="T52" y="T53"/>
              </a:cxn>
              <a:cxn ang="T135">
                <a:pos x="T54" y="T55"/>
              </a:cxn>
              <a:cxn ang="T136">
                <a:pos x="T56" y="T57"/>
              </a:cxn>
              <a:cxn ang="T137">
                <a:pos x="T58" y="T59"/>
              </a:cxn>
              <a:cxn ang="T138">
                <a:pos x="T60" y="T61"/>
              </a:cxn>
              <a:cxn ang="T139">
                <a:pos x="T62" y="T63"/>
              </a:cxn>
              <a:cxn ang="T140">
                <a:pos x="T64" y="T65"/>
              </a:cxn>
              <a:cxn ang="T141">
                <a:pos x="T66" y="T67"/>
              </a:cxn>
              <a:cxn ang="T142">
                <a:pos x="T68" y="T69"/>
              </a:cxn>
              <a:cxn ang="T143">
                <a:pos x="T70" y="T71"/>
              </a:cxn>
              <a:cxn ang="T144">
                <a:pos x="T72" y="T73"/>
              </a:cxn>
              <a:cxn ang="T145">
                <a:pos x="T74" y="T75"/>
              </a:cxn>
              <a:cxn ang="T146">
                <a:pos x="T76" y="T77"/>
              </a:cxn>
              <a:cxn ang="T147">
                <a:pos x="T78" y="T79"/>
              </a:cxn>
              <a:cxn ang="T148">
                <a:pos x="T80" y="T81"/>
              </a:cxn>
              <a:cxn ang="T149">
                <a:pos x="T82" y="T83"/>
              </a:cxn>
              <a:cxn ang="T150">
                <a:pos x="T84" y="T85"/>
              </a:cxn>
              <a:cxn ang="T151">
                <a:pos x="T86" y="T87"/>
              </a:cxn>
              <a:cxn ang="T152">
                <a:pos x="T88" y="T89"/>
              </a:cxn>
              <a:cxn ang="T153">
                <a:pos x="T90" y="T91"/>
              </a:cxn>
              <a:cxn ang="T154">
                <a:pos x="T92" y="T93"/>
              </a:cxn>
              <a:cxn ang="T155">
                <a:pos x="T94" y="T95"/>
              </a:cxn>
              <a:cxn ang="T156">
                <a:pos x="T96" y="T97"/>
              </a:cxn>
              <a:cxn ang="T157">
                <a:pos x="T98" y="T99"/>
              </a:cxn>
              <a:cxn ang="T158">
                <a:pos x="T100" y="T101"/>
              </a:cxn>
              <a:cxn ang="T159">
                <a:pos x="T102" y="T103"/>
              </a:cxn>
              <a:cxn ang="T160">
                <a:pos x="T104" y="T105"/>
              </a:cxn>
              <a:cxn ang="T161">
                <a:pos x="T106" y="T107"/>
              </a:cxn>
            </a:cxnLst>
            <a:rect l="T162" t="T163" r="T164" b="T165"/>
            <a:pathLst>
              <a:path w="5881" h="3212">
                <a:moveTo>
                  <a:pt x="510" y="2519"/>
                </a:moveTo>
                <a:cubicBezTo>
                  <a:pt x="530" y="2498"/>
                  <a:pt x="535" y="2472"/>
                  <a:pt x="557" y="2452"/>
                </a:cubicBezTo>
                <a:cubicBezTo>
                  <a:pt x="571" y="2411"/>
                  <a:pt x="599" y="2371"/>
                  <a:pt x="617" y="2331"/>
                </a:cubicBezTo>
                <a:cubicBezTo>
                  <a:pt x="631" y="2299"/>
                  <a:pt x="633" y="2263"/>
                  <a:pt x="657" y="2237"/>
                </a:cubicBezTo>
                <a:cubicBezTo>
                  <a:pt x="676" y="2184"/>
                  <a:pt x="648" y="2246"/>
                  <a:pt x="684" y="2210"/>
                </a:cubicBezTo>
                <a:cubicBezTo>
                  <a:pt x="689" y="2205"/>
                  <a:pt x="687" y="2195"/>
                  <a:pt x="691" y="2190"/>
                </a:cubicBezTo>
                <a:cubicBezTo>
                  <a:pt x="696" y="2184"/>
                  <a:pt x="704" y="2181"/>
                  <a:pt x="711" y="2177"/>
                </a:cubicBezTo>
                <a:cubicBezTo>
                  <a:pt x="731" y="2146"/>
                  <a:pt x="763" y="2115"/>
                  <a:pt x="798" y="2103"/>
                </a:cubicBezTo>
                <a:cubicBezTo>
                  <a:pt x="829" y="2014"/>
                  <a:pt x="794" y="2095"/>
                  <a:pt x="1019" y="2076"/>
                </a:cubicBezTo>
                <a:cubicBezTo>
                  <a:pt x="1030" y="2075"/>
                  <a:pt x="1054" y="2048"/>
                  <a:pt x="1059" y="2043"/>
                </a:cubicBezTo>
                <a:cubicBezTo>
                  <a:pt x="1061" y="2036"/>
                  <a:pt x="1061" y="2028"/>
                  <a:pt x="1066" y="2023"/>
                </a:cubicBezTo>
                <a:cubicBezTo>
                  <a:pt x="1071" y="2018"/>
                  <a:pt x="1080" y="2019"/>
                  <a:pt x="1086" y="2016"/>
                </a:cubicBezTo>
                <a:cubicBezTo>
                  <a:pt x="1118" y="1998"/>
                  <a:pt x="1120" y="1995"/>
                  <a:pt x="1140" y="1976"/>
                </a:cubicBezTo>
                <a:cubicBezTo>
                  <a:pt x="1142" y="1969"/>
                  <a:pt x="1142" y="1962"/>
                  <a:pt x="1146" y="1956"/>
                </a:cubicBezTo>
                <a:cubicBezTo>
                  <a:pt x="1149" y="1951"/>
                  <a:pt x="1158" y="1949"/>
                  <a:pt x="1160" y="1943"/>
                </a:cubicBezTo>
                <a:cubicBezTo>
                  <a:pt x="1177" y="1903"/>
                  <a:pt x="1153" y="1902"/>
                  <a:pt x="1193" y="1876"/>
                </a:cubicBezTo>
                <a:cubicBezTo>
                  <a:pt x="1223" y="1831"/>
                  <a:pt x="1275" y="1811"/>
                  <a:pt x="1314" y="1775"/>
                </a:cubicBezTo>
                <a:cubicBezTo>
                  <a:pt x="1335" y="1704"/>
                  <a:pt x="1460" y="1727"/>
                  <a:pt x="1521" y="1722"/>
                </a:cubicBezTo>
                <a:cubicBezTo>
                  <a:pt x="1526" y="1717"/>
                  <a:pt x="1529" y="1711"/>
                  <a:pt x="1535" y="1708"/>
                </a:cubicBezTo>
                <a:cubicBezTo>
                  <a:pt x="1541" y="1704"/>
                  <a:pt x="1550" y="1705"/>
                  <a:pt x="1555" y="1701"/>
                </a:cubicBezTo>
                <a:cubicBezTo>
                  <a:pt x="1579" y="1681"/>
                  <a:pt x="1584" y="1639"/>
                  <a:pt x="1602" y="1614"/>
                </a:cubicBezTo>
                <a:cubicBezTo>
                  <a:pt x="1609" y="1591"/>
                  <a:pt x="1615" y="1574"/>
                  <a:pt x="1628" y="1554"/>
                </a:cubicBezTo>
                <a:cubicBezTo>
                  <a:pt x="1634" y="1471"/>
                  <a:pt x="1642" y="1413"/>
                  <a:pt x="1675" y="1340"/>
                </a:cubicBezTo>
                <a:cubicBezTo>
                  <a:pt x="1690" y="1307"/>
                  <a:pt x="1685" y="1284"/>
                  <a:pt x="1722" y="1273"/>
                </a:cubicBezTo>
                <a:cubicBezTo>
                  <a:pt x="1739" y="1206"/>
                  <a:pt x="1796" y="1154"/>
                  <a:pt x="1843" y="1105"/>
                </a:cubicBezTo>
                <a:cubicBezTo>
                  <a:pt x="1849" y="1099"/>
                  <a:pt x="1849" y="1090"/>
                  <a:pt x="1856" y="1085"/>
                </a:cubicBezTo>
                <a:cubicBezTo>
                  <a:pt x="1866" y="1078"/>
                  <a:pt x="1879" y="1076"/>
                  <a:pt x="1890" y="1072"/>
                </a:cubicBezTo>
                <a:cubicBezTo>
                  <a:pt x="1901" y="1061"/>
                  <a:pt x="1919" y="1053"/>
                  <a:pt x="1923" y="1038"/>
                </a:cubicBezTo>
                <a:cubicBezTo>
                  <a:pt x="1925" y="1029"/>
                  <a:pt x="1924" y="1019"/>
                  <a:pt x="1930" y="1012"/>
                </a:cubicBezTo>
                <a:cubicBezTo>
                  <a:pt x="1934" y="1007"/>
                  <a:pt x="1943" y="1007"/>
                  <a:pt x="1950" y="1005"/>
                </a:cubicBezTo>
                <a:cubicBezTo>
                  <a:pt x="1966" y="989"/>
                  <a:pt x="1979" y="963"/>
                  <a:pt x="1997" y="951"/>
                </a:cubicBezTo>
                <a:cubicBezTo>
                  <a:pt x="2050" y="916"/>
                  <a:pt x="2140" y="921"/>
                  <a:pt x="2198" y="918"/>
                </a:cubicBezTo>
                <a:cubicBezTo>
                  <a:pt x="2249" y="910"/>
                  <a:pt x="2306" y="897"/>
                  <a:pt x="2352" y="871"/>
                </a:cubicBezTo>
                <a:cubicBezTo>
                  <a:pt x="2387" y="851"/>
                  <a:pt x="2414" y="830"/>
                  <a:pt x="2452" y="817"/>
                </a:cubicBezTo>
                <a:cubicBezTo>
                  <a:pt x="2479" y="792"/>
                  <a:pt x="2514" y="778"/>
                  <a:pt x="2546" y="757"/>
                </a:cubicBezTo>
                <a:cubicBezTo>
                  <a:pt x="2566" y="726"/>
                  <a:pt x="2568" y="690"/>
                  <a:pt x="2593" y="663"/>
                </a:cubicBezTo>
                <a:cubicBezTo>
                  <a:pt x="2605" y="629"/>
                  <a:pt x="2602" y="598"/>
                  <a:pt x="2633" y="576"/>
                </a:cubicBezTo>
                <a:cubicBezTo>
                  <a:pt x="2645" y="542"/>
                  <a:pt x="2656" y="516"/>
                  <a:pt x="2687" y="496"/>
                </a:cubicBezTo>
                <a:cubicBezTo>
                  <a:pt x="2703" y="441"/>
                  <a:pt x="2680" y="508"/>
                  <a:pt x="2707" y="462"/>
                </a:cubicBezTo>
                <a:cubicBezTo>
                  <a:pt x="2719" y="441"/>
                  <a:pt x="2715" y="427"/>
                  <a:pt x="2734" y="409"/>
                </a:cubicBezTo>
                <a:cubicBezTo>
                  <a:pt x="2737" y="395"/>
                  <a:pt x="2770" y="318"/>
                  <a:pt x="2787" y="308"/>
                </a:cubicBezTo>
                <a:cubicBezTo>
                  <a:pt x="2810" y="294"/>
                  <a:pt x="2848" y="290"/>
                  <a:pt x="2874" y="282"/>
                </a:cubicBezTo>
                <a:cubicBezTo>
                  <a:pt x="2907" y="259"/>
                  <a:pt x="2934" y="260"/>
                  <a:pt x="2975" y="255"/>
                </a:cubicBezTo>
                <a:cubicBezTo>
                  <a:pt x="3041" y="232"/>
                  <a:pt x="3100" y="186"/>
                  <a:pt x="3169" y="174"/>
                </a:cubicBezTo>
                <a:cubicBezTo>
                  <a:pt x="3231" y="134"/>
                  <a:pt x="3298" y="109"/>
                  <a:pt x="3370" y="94"/>
                </a:cubicBezTo>
                <a:cubicBezTo>
                  <a:pt x="3377" y="90"/>
                  <a:pt x="3383" y="85"/>
                  <a:pt x="3390" y="81"/>
                </a:cubicBezTo>
                <a:cubicBezTo>
                  <a:pt x="3396" y="78"/>
                  <a:pt x="3404" y="78"/>
                  <a:pt x="3410" y="74"/>
                </a:cubicBezTo>
                <a:cubicBezTo>
                  <a:pt x="3481" y="30"/>
                  <a:pt x="3432" y="48"/>
                  <a:pt x="3477" y="34"/>
                </a:cubicBezTo>
                <a:cubicBezTo>
                  <a:pt x="3500" y="9"/>
                  <a:pt x="3533" y="11"/>
                  <a:pt x="3564" y="0"/>
                </a:cubicBezTo>
                <a:cubicBezTo>
                  <a:pt x="3605" y="14"/>
                  <a:pt x="3626" y="44"/>
                  <a:pt x="3671" y="54"/>
                </a:cubicBezTo>
                <a:cubicBezTo>
                  <a:pt x="3727" y="90"/>
                  <a:pt x="3779" y="95"/>
                  <a:pt x="3845" y="101"/>
                </a:cubicBezTo>
                <a:cubicBezTo>
                  <a:pt x="3933" y="117"/>
                  <a:pt x="4007" y="104"/>
                  <a:pt x="4093" y="134"/>
                </a:cubicBezTo>
                <a:cubicBezTo>
                  <a:pt x="4114" y="155"/>
                  <a:pt x="4132" y="163"/>
                  <a:pt x="4160" y="174"/>
                </a:cubicBezTo>
                <a:cubicBezTo>
                  <a:pt x="4184" y="198"/>
                  <a:pt x="4209" y="194"/>
                  <a:pt x="4241" y="201"/>
                </a:cubicBezTo>
                <a:cubicBezTo>
                  <a:pt x="4273" y="208"/>
                  <a:pt x="4304" y="217"/>
                  <a:pt x="4334" y="228"/>
                </a:cubicBezTo>
                <a:cubicBezTo>
                  <a:pt x="4372" y="263"/>
                  <a:pt x="4375" y="332"/>
                  <a:pt x="4428" y="348"/>
                </a:cubicBezTo>
                <a:cubicBezTo>
                  <a:pt x="4447" y="368"/>
                  <a:pt x="4462" y="389"/>
                  <a:pt x="4482" y="409"/>
                </a:cubicBezTo>
                <a:cubicBezTo>
                  <a:pt x="4499" y="467"/>
                  <a:pt x="4471" y="385"/>
                  <a:pt x="4508" y="449"/>
                </a:cubicBezTo>
                <a:cubicBezTo>
                  <a:pt x="4516" y="463"/>
                  <a:pt x="4517" y="481"/>
                  <a:pt x="4522" y="496"/>
                </a:cubicBezTo>
                <a:cubicBezTo>
                  <a:pt x="4524" y="512"/>
                  <a:pt x="4523" y="529"/>
                  <a:pt x="4529" y="543"/>
                </a:cubicBezTo>
                <a:cubicBezTo>
                  <a:pt x="4532" y="550"/>
                  <a:pt x="4543" y="551"/>
                  <a:pt x="4549" y="556"/>
                </a:cubicBezTo>
                <a:cubicBezTo>
                  <a:pt x="4566" y="570"/>
                  <a:pt x="4575" y="593"/>
                  <a:pt x="4589" y="610"/>
                </a:cubicBezTo>
                <a:cubicBezTo>
                  <a:pt x="4604" y="628"/>
                  <a:pt x="4636" y="663"/>
                  <a:pt x="4636" y="663"/>
                </a:cubicBezTo>
                <a:cubicBezTo>
                  <a:pt x="4650" y="711"/>
                  <a:pt x="4667" y="803"/>
                  <a:pt x="4703" y="837"/>
                </a:cubicBezTo>
                <a:cubicBezTo>
                  <a:pt x="4710" y="862"/>
                  <a:pt x="4715" y="896"/>
                  <a:pt x="4729" y="918"/>
                </a:cubicBezTo>
                <a:cubicBezTo>
                  <a:pt x="4741" y="938"/>
                  <a:pt x="4764" y="948"/>
                  <a:pt x="4783" y="958"/>
                </a:cubicBezTo>
                <a:cubicBezTo>
                  <a:pt x="4810" y="973"/>
                  <a:pt x="4826" y="994"/>
                  <a:pt x="4857" y="1005"/>
                </a:cubicBezTo>
                <a:cubicBezTo>
                  <a:pt x="4859" y="1014"/>
                  <a:pt x="4859" y="1024"/>
                  <a:pt x="4863" y="1032"/>
                </a:cubicBezTo>
                <a:cubicBezTo>
                  <a:pt x="4866" y="1038"/>
                  <a:pt x="4875" y="1039"/>
                  <a:pt x="4877" y="1045"/>
                </a:cubicBezTo>
                <a:cubicBezTo>
                  <a:pt x="4912" y="1135"/>
                  <a:pt x="4861" y="1049"/>
                  <a:pt x="4897" y="1105"/>
                </a:cubicBezTo>
                <a:cubicBezTo>
                  <a:pt x="4902" y="1147"/>
                  <a:pt x="4899" y="1191"/>
                  <a:pt x="4924" y="1226"/>
                </a:cubicBezTo>
                <a:cubicBezTo>
                  <a:pt x="4931" y="1249"/>
                  <a:pt x="4943" y="1257"/>
                  <a:pt x="4951" y="1279"/>
                </a:cubicBezTo>
                <a:cubicBezTo>
                  <a:pt x="4957" y="1323"/>
                  <a:pt x="4969" y="1347"/>
                  <a:pt x="4984" y="1387"/>
                </a:cubicBezTo>
                <a:cubicBezTo>
                  <a:pt x="4990" y="1422"/>
                  <a:pt x="5002" y="1441"/>
                  <a:pt x="5011" y="1474"/>
                </a:cubicBezTo>
                <a:cubicBezTo>
                  <a:pt x="5016" y="1518"/>
                  <a:pt x="5023" y="1559"/>
                  <a:pt x="5038" y="1601"/>
                </a:cubicBezTo>
                <a:cubicBezTo>
                  <a:pt x="5044" y="1638"/>
                  <a:pt x="5057" y="1671"/>
                  <a:pt x="5064" y="1708"/>
                </a:cubicBezTo>
                <a:cubicBezTo>
                  <a:pt x="5069" y="1732"/>
                  <a:pt x="5073" y="1772"/>
                  <a:pt x="5084" y="1795"/>
                </a:cubicBezTo>
                <a:cubicBezTo>
                  <a:pt x="5092" y="1811"/>
                  <a:pt x="5109" y="1820"/>
                  <a:pt x="5118" y="1835"/>
                </a:cubicBezTo>
                <a:cubicBezTo>
                  <a:pt x="5178" y="1932"/>
                  <a:pt x="5090" y="1803"/>
                  <a:pt x="5145" y="1882"/>
                </a:cubicBezTo>
                <a:cubicBezTo>
                  <a:pt x="5153" y="1909"/>
                  <a:pt x="5165" y="1914"/>
                  <a:pt x="5192" y="1922"/>
                </a:cubicBezTo>
                <a:cubicBezTo>
                  <a:pt x="5231" y="1962"/>
                  <a:pt x="5212" y="1947"/>
                  <a:pt x="5245" y="1969"/>
                </a:cubicBezTo>
                <a:cubicBezTo>
                  <a:pt x="5272" y="2007"/>
                  <a:pt x="5292" y="2054"/>
                  <a:pt x="5339" y="2070"/>
                </a:cubicBezTo>
                <a:cubicBezTo>
                  <a:pt x="5354" y="2093"/>
                  <a:pt x="5353" y="2117"/>
                  <a:pt x="5372" y="2137"/>
                </a:cubicBezTo>
                <a:cubicBezTo>
                  <a:pt x="5374" y="2146"/>
                  <a:pt x="5373" y="2157"/>
                  <a:pt x="5379" y="2164"/>
                </a:cubicBezTo>
                <a:cubicBezTo>
                  <a:pt x="5383" y="2169"/>
                  <a:pt x="5393" y="2166"/>
                  <a:pt x="5399" y="2170"/>
                </a:cubicBezTo>
                <a:cubicBezTo>
                  <a:pt x="5414" y="2181"/>
                  <a:pt x="5423" y="2200"/>
                  <a:pt x="5439" y="2210"/>
                </a:cubicBezTo>
                <a:cubicBezTo>
                  <a:pt x="5446" y="2215"/>
                  <a:pt x="5453" y="2219"/>
                  <a:pt x="5460" y="2224"/>
                </a:cubicBezTo>
                <a:cubicBezTo>
                  <a:pt x="5483" y="2259"/>
                  <a:pt x="5488" y="2268"/>
                  <a:pt x="5520" y="2291"/>
                </a:cubicBezTo>
                <a:cubicBezTo>
                  <a:pt x="5540" y="2342"/>
                  <a:pt x="5540" y="2318"/>
                  <a:pt x="5580" y="2344"/>
                </a:cubicBezTo>
                <a:cubicBezTo>
                  <a:pt x="5591" y="2376"/>
                  <a:pt x="5643" y="2434"/>
                  <a:pt x="5674" y="2445"/>
                </a:cubicBezTo>
                <a:cubicBezTo>
                  <a:pt x="5691" y="2471"/>
                  <a:pt x="5699" y="2497"/>
                  <a:pt x="5721" y="2519"/>
                </a:cubicBezTo>
                <a:cubicBezTo>
                  <a:pt x="5727" y="2539"/>
                  <a:pt x="5747" y="2571"/>
                  <a:pt x="5761" y="2586"/>
                </a:cubicBezTo>
                <a:cubicBezTo>
                  <a:pt x="5769" y="2608"/>
                  <a:pt x="5781" y="2624"/>
                  <a:pt x="5788" y="2646"/>
                </a:cubicBezTo>
                <a:cubicBezTo>
                  <a:pt x="5790" y="2653"/>
                  <a:pt x="5789" y="2661"/>
                  <a:pt x="5794" y="2666"/>
                </a:cubicBezTo>
                <a:cubicBezTo>
                  <a:pt x="5799" y="2671"/>
                  <a:pt x="5808" y="2671"/>
                  <a:pt x="5815" y="2673"/>
                </a:cubicBezTo>
                <a:cubicBezTo>
                  <a:pt x="5827" y="2691"/>
                  <a:pt x="5832" y="2717"/>
                  <a:pt x="5848" y="2733"/>
                </a:cubicBezTo>
                <a:cubicBezTo>
                  <a:pt x="5854" y="2739"/>
                  <a:pt x="5862" y="2741"/>
                  <a:pt x="5868" y="2746"/>
                </a:cubicBezTo>
                <a:cubicBezTo>
                  <a:pt x="5873" y="2750"/>
                  <a:pt x="5881" y="2760"/>
                  <a:pt x="5881" y="2760"/>
                </a:cubicBezTo>
                <a:lnTo>
                  <a:pt x="5871" y="3212"/>
                </a:lnTo>
                <a:lnTo>
                  <a:pt x="110" y="3212"/>
                </a:lnTo>
                <a:lnTo>
                  <a:pt x="65" y="3167"/>
                </a:lnTo>
                <a:cubicBezTo>
                  <a:pt x="79" y="2888"/>
                  <a:pt x="0" y="2852"/>
                  <a:pt x="188" y="2827"/>
                </a:cubicBezTo>
                <a:cubicBezTo>
                  <a:pt x="213" y="2755"/>
                  <a:pt x="171" y="2863"/>
                  <a:pt x="215" y="2793"/>
                </a:cubicBezTo>
                <a:cubicBezTo>
                  <a:pt x="227" y="2774"/>
                  <a:pt x="226" y="2722"/>
                  <a:pt x="242" y="2706"/>
                </a:cubicBezTo>
                <a:cubicBezTo>
                  <a:pt x="253" y="2695"/>
                  <a:pt x="282" y="2679"/>
                  <a:pt x="282" y="2679"/>
                </a:cubicBezTo>
                <a:cubicBezTo>
                  <a:pt x="297" y="2635"/>
                  <a:pt x="276" y="2679"/>
                  <a:pt x="309" y="2652"/>
                </a:cubicBezTo>
                <a:cubicBezTo>
                  <a:pt x="350" y="2619"/>
                  <a:pt x="283" y="2639"/>
                  <a:pt x="356" y="2626"/>
                </a:cubicBezTo>
                <a:cubicBezTo>
                  <a:pt x="380" y="2600"/>
                  <a:pt x="395" y="2594"/>
                  <a:pt x="430" y="2586"/>
                </a:cubicBezTo>
                <a:cubicBezTo>
                  <a:pt x="446" y="2529"/>
                  <a:pt x="519" y="2543"/>
                  <a:pt x="543" y="2492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09" name="Line 9"/>
          <p:cNvSpPr>
            <a:spLocks noChangeShapeType="1"/>
          </p:cNvSpPr>
          <p:nvPr/>
        </p:nvSpPr>
        <p:spPr bwMode="auto">
          <a:xfrm flipH="1">
            <a:off x="4067175" y="1484313"/>
            <a:ext cx="73025" cy="20161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0" name="Line 10"/>
          <p:cNvSpPr>
            <a:spLocks noChangeShapeType="1"/>
          </p:cNvSpPr>
          <p:nvPr/>
        </p:nvSpPr>
        <p:spPr bwMode="auto">
          <a:xfrm flipH="1">
            <a:off x="4284663" y="1628775"/>
            <a:ext cx="71437" cy="1655763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1" name="Line 11"/>
          <p:cNvSpPr>
            <a:spLocks noChangeShapeType="1"/>
          </p:cNvSpPr>
          <p:nvPr/>
        </p:nvSpPr>
        <p:spPr bwMode="auto">
          <a:xfrm flipH="1">
            <a:off x="4572000" y="1557338"/>
            <a:ext cx="0" cy="1366837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2" name="Line 12"/>
          <p:cNvSpPr>
            <a:spLocks noChangeShapeType="1"/>
          </p:cNvSpPr>
          <p:nvPr/>
        </p:nvSpPr>
        <p:spPr bwMode="auto">
          <a:xfrm flipH="1">
            <a:off x="4859338" y="1628775"/>
            <a:ext cx="1587" cy="9366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3" name="Line 13"/>
          <p:cNvSpPr>
            <a:spLocks noChangeShapeType="1"/>
          </p:cNvSpPr>
          <p:nvPr/>
        </p:nvSpPr>
        <p:spPr bwMode="auto">
          <a:xfrm flipH="1">
            <a:off x="3779838" y="1628775"/>
            <a:ext cx="0" cy="2087563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4" name="Line 14"/>
          <p:cNvSpPr>
            <a:spLocks noChangeShapeType="1"/>
          </p:cNvSpPr>
          <p:nvPr/>
        </p:nvSpPr>
        <p:spPr bwMode="auto">
          <a:xfrm flipH="1">
            <a:off x="3492500" y="1628775"/>
            <a:ext cx="0" cy="2160588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5" name="Line 15"/>
          <p:cNvSpPr>
            <a:spLocks noChangeShapeType="1"/>
          </p:cNvSpPr>
          <p:nvPr/>
        </p:nvSpPr>
        <p:spPr bwMode="auto">
          <a:xfrm flipH="1">
            <a:off x="5076825" y="1628775"/>
            <a:ext cx="1588" cy="9366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6" name="Line 16"/>
          <p:cNvSpPr>
            <a:spLocks noChangeShapeType="1"/>
          </p:cNvSpPr>
          <p:nvPr/>
        </p:nvSpPr>
        <p:spPr bwMode="auto">
          <a:xfrm flipH="1">
            <a:off x="5364163" y="1557338"/>
            <a:ext cx="1587" cy="9366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7" name="Line 17"/>
          <p:cNvSpPr>
            <a:spLocks noChangeShapeType="1"/>
          </p:cNvSpPr>
          <p:nvPr/>
        </p:nvSpPr>
        <p:spPr bwMode="auto">
          <a:xfrm flipH="1">
            <a:off x="5651500" y="1557338"/>
            <a:ext cx="1588" cy="9366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8" name="Line 18"/>
          <p:cNvSpPr>
            <a:spLocks noChangeShapeType="1"/>
          </p:cNvSpPr>
          <p:nvPr/>
        </p:nvSpPr>
        <p:spPr bwMode="auto">
          <a:xfrm flipH="1">
            <a:off x="5940425" y="1557338"/>
            <a:ext cx="1588" cy="9366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19" name="Line 19"/>
          <p:cNvSpPr>
            <a:spLocks noChangeShapeType="1"/>
          </p:cNvSpPr>
          <p:nvPr/>
        </p:nvSpPr>
        <p:spPr bwMode="auto">
          <a:xfrm flipH="1">
            <a:off x="6156325" y="1628775"/>
            <a:ext cx="1588" cy="9366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0" name="Line 20"/>
          <p:cNvSpPr>
            <a:spLocks noChangeShapeType="1"/>
          </p:cNvSpPr>
          <p:nvPr/>
        </p:nvSpPr>
        <p:spPr bwMode="auto">
          <a:xfrm flipH="1">
            <a:off x="6372225" y="1628775"/>
            <a:ext cx="0" cy="11525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1" name="Line 21"/>
          <p:cNvSpPr>
            <a:spLocks noChangeShapeType="1"/>
          </p:cNvSpPr>
          <p:nvPr/>
        </p:nvSpPr>
        <p:spPr bwMode="auto">
          <a:xfrm flipH="1">
            <a:off x="6588125" y="1557338"/>
            <a:ext cx="0" cy="1366837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2" name="Line 22"/>
          <p:cNvSpPr>
            <a:spLocks noChangeShapeType="1"/>
          </p:cNvSpPr>
          <p:nvPr/>
        </p:nvSpPr>
        <p:spPr bwMode="auto">
          <a:xfrm>
            <a:off x="6804025" y="1628775"/>
            <a:ext cx="0" cy="1512888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3" name="Line 23"/>
          <p:cNvSpPr>
            <a:spLocks noChangeShapeType="1"/>
          </p:cNvSpPr>
          <p:nvPr/>
        </p:nvSpPr>
        <p:spPr bwMode="auto">
          <a:xfrm flipH="1">
            <a:off x="7019925" y="1700213"/>
            <a:ext cx="0" cy="1728787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4" name="Line 24"/>
          <p:cNvSpPr>
            <a:spLocks noChangeShapeType="1"/>
          </p:cNvSpPr>
          <p:nvPr/>
        </p:nvSpPr>
        <p:spPr bwMode="auto">
          <a:xfrm flipH="1">
            <a:off x="7235825" y="1557338"/>
            <a:ext cx="0" cy="2087562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5" name="Line 25"/>
          <p:cNvSpPr>
            <a:spLocks noChangeShapeType="1"/>
          </p:cNvSpPr>
          <p:nvPr/>
        </p:nvSpPr>
        <p:spPr bwMode="auto">
          <a:xfrm flipH="1">
            <a:off x="7451725" y="1628775"/>
            <a:ext cx="0" cy="230505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6" name="Line 26"/>
          <p:cNvSpPr>
            <a:spLocks noChangeShapeType="1"/>
          </p:cNvSpPr>
          <p:nvPr/>
        </p:nvSpPr>
        <p:spPr bwMode="auto">
          <a:xfrm flipH="1">
            <a:off x="7667625" y="1628775"/>
            <a:ext cx="0" cy="2736850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7" name="Line 27"/>
          <p:cNvSpPr>
            <a:spLocks noChangeShapeType="1"/>
          </p:cNvSpPr>
          <p:nvPr/>
        </p:nvSpPr>
        <p:spPr bwMode="auto">
          <a:xfrm flipH="1">
            <a:off x="7947025" y="1700213"/>
            <a:ext cx="0" cy="3313112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43228" name="Line 28"/>
          <p:cNvSpPr>
            <a:spLocks noChangeShapeType="1"/>
          </p:cNvSpPr>
          <p:nvPr/>
        </p:nvSpPr>
        <p:spPr bwMode="auto">
          <a:xfrm flipH="1">
            <a:off x="3203575" y="1628775"/>
            <a:ext cx="0" cy="2232025"/>
          </a:xfrm>
          <a:prstGeom prst="line">
            <a:avLst/>
          </a:prstGeom>
          <a:noFill/>
          <a:ln w="38100">
            <a:solidFill>
              <a:srgbClr val="0000CC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29" name="矩形 28"/>
          <p:cNvSpPr/>
          <p:nvPr/>
        </p:nvSpPr>
        <p:spPr>
          <a:xfrm>
            <a:off x="395536" y="4553744"/>
            <a:ext cx="8748464" cy="23042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4800" b="1" dirty="0" smtClean="0">
                <a:solidFill>
                  <a:schemeClr val="tx1"/>
                </a:solidFill>
              </a:rPr>
              <a:t>把山林保護了</a:t>
            </a:r>
            <a:endParaRPr lang="en-US" altLang="zh-TW" sz="4800" b="1" dirty="0" smtClean="0">
              <a:solidFill>
                <a:schemeClr val="tx1"/>
              </a:solidFill>
            </a:endParaRPr>
          </a:p>
          <a:p>
            <a:pPr algn="ctr"/>
            <a:r>
              <a:rPr lang="zh-TW" altLang="en-US" sz="4800" b="1" dirty="0" smtClean="0">
                <a:solidFill>
                  <a:schemeClr val="tx1"/>
                </a:solidFill>
              </a:rPr>
              <a:t>就是保護了源源不斷的水資源</a:t>
            </a:r>
            <a:endParaRPr lang="zh-TW" altLang="en-US" sz="4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1843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2000"/>
                                        <p:tgtEl>
                                          <p:spTgt spid="1843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1000"/>
                                        <p:tgtEl>
                                          <p:spTgt spid="1843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1843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1843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1000"/>
                                        <p:tgtEl>
                                          <p:spTgt spid="1843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1843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1843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1843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1000"/>
                                        <p:tgtEl>
                                          <p:spTgt spid="1843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1000"/>
                                        <p:tgtEl>
                                          <p:spTgt spid="1843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1000"/>
                                        <p:tgtEl>
                                          <p:spTgt spid="1843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1000"/>
                                        <p:tgtEl>
                                          <p:spTgt spid="1843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1000"/>
                                        <p:tgtEl>
                                          <p:spTgt spid="1843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1000"/>
                                        <p:tgtEl>
                                          <p:spTgt spid="1843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1000"/>
                                        <p:tgtEl>
                                          <p:spTgt spid="1843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1000"/>
                                        <p:tgtEl>
                                          <p:spTgt spid="1843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1000"/>
                                        <p:tgtEl>
                                          <p:spTgt spid="1843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1000"/>
                                        <p:tgtEl>
                                          <p:spTgt spid="1843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4" dur="1000"/>
                                        <p:tgtEl>
                                          <p:spTgt spid="1843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1000"/>
                                        <p:tgtEl>
                                          <p:spTgt spid="1843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8" presetClass="entr" presetSubtype="1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0" dur="1000"/>
                                        <p:tgtEl>
                                          <p:spTgt spid="1843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000"/>
                            </p:stCondLst>
                            <p:childTnLst>
                              <p:par>
                                <p:cTn id="7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500"/>
                            </p:stCondLst>
                            <p:childTnLst>
                              <p:par>
                                <p:cTn id="76" presetID="3" presetClass="emph" presetSubtype="6" repeatCount="3000" accel="50000" decel="50000" autoRev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07" grpId="0" animBg="1"/>
      <p:bldP spid="1843208" grpId="0" animBg="1"/>
      <p:bldP spid="1843209" grpId="0" animBg="1"/>
      <p:bldP spid="1843210" grpId="0" animBg="1"/>
      <p:bldP spid="1843211" grpId="0" animBg="1"/>
      <p:bldP spid="1843212" grpId="0" animBg="1"/>
      <p:bldP spid="1843213" grpId="0" animBg="1"/>
      <p:bldP spid="1843214" grpId="0" animBg="1"/>
      <p:bldP spid="1843215" grpId="0" animBg="1"/>
      <p:bldP spid="1843216" grpId="0" animBg="1"/>
      <p:bldP spid="1843217" grpId="0" animBg="1"/>
      <p:bldP spid="1843218" grpId="0" animBg="1"/>
      <p:bldP spid="1843219" grpId="0" animBg="1"/>
      <p:bldP spid="1843220" grpId="0" animBg="1"/>
      <p:bldP spid="1843221" grpId="0" animBg="1"/>
      <p:bldP spid="1843222" grpId="0" animBg="1"/>
      <p:bldP spid="1843223" grpId="0" animBg="1"/>
      <p:bldP spid="1843224" grpId="0" animBg="1"/>
      <p:bldP spid="1843225" grpId="0" animBg="1"/>
      <p:bldP spid="1843226" grpId="0" animBg="1"/>
      <p:bldP spid="1843227" grpId="0" animBg="1"/>
      <p:bldP spid="1843228" grpId="0" animBg="1"/>
      <p:bldP spid="29" grpId="0"/>
      <p:bldP spid="29" grpId="1"/>
    </p:bld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3762" name="AutoShape 2"/>
          <p:cNvSpPr>
            <a:spLocks noChangeArrowheads="1"/>
          </p:cNvSpPr>
          <p:nvPr/>
        </p:nvSpPr>
        <p:spPr bwMode="auto">
          <a:xfrm>
            <a:off x="107950" y="260350"/>
            <a:ext cx="9036050" cy="6408738"/>
          </a:xfrm>
          <a:prstGeom prst="star24">
            <a:avLst>
              <a:gd name="adj" fmla="val 46083"/>
            </a:avLst>
          </a:prstGeom>
          <a:solidFill>
            <a:srgbClr val="80008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我們沉重的再次呼籲！</a:t>
            </a:r>
          </a:p>
          <a:p>
            <a:pPr algn="ctr">
              <a:defRPr/>
            </a:pP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『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生態取水</a:t>
            </a: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』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是經濟且永續的</a:t>
            </a:r>
          </a:p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政府要</a:t>
            </a:r>
          </a:p>
          <a:p>
            <a:pPr algn="ctr">
              <a:defRPr/>
            </a:pP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『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真正謙虛、反省與傾聽</a:t>
            </a: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』</a:t>
            </a:r>
          </a:p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與民間公益且</a:t>
            </a: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『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不自私</a:t>
            </a: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』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的團體</a:t>
            </a:r>
          </a:p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對話合作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！</a:t>
            </a:r>
          </a:p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正確改變水利用的根本邏輯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53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53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53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3762" grpId="0" animBg="1"/>
    </p:bld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978" name="Picture 2" descr="P116086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0"/>
            <a:ext cx="7345362" cy="678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71491" name="AutoShape 3"/>
          <p:cNvSpPr>
            <a:spLocks noChangeArrowheads="1"/>
          </p:cNvSpPr>
          <p:nvPr/>
        </p:nvSpPr>
        <p:spPr bwMode="auto">
          <a:xfrm>
            <a:off x="179388" y="1268413"/>
            <a:ext cx="8785225" cy="4319587"/>
          </a:xfrm>
          <a:prstGeom prst="star32">
            <a:avLst>
              <a:gd name="adj" fmla="val 42130"/>
            </a:avLst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7200">
                <a:effectLst>
                  <a:outerShdw blurRad="38100" dist="38100" dir="2700000" algn="tl">
                    <a:srgbClr val="005400"/>
                  </a:outerShdw>
                </a:effectLst>
                <a:ea typeface="華康勘亭流(P)" pitchFamily="66" charset="-120"/>
              </a:rPr>
              <a:t>台灣水資源</a:t>
            </a:r>
            <a:br>
              <a:rPr lang="zh-TW" altLang="en-US" sz="7200">
                <a:effectLst>
                  <a:outerShdw blurRad="38100" dist="38100" dir="2700000" algn="tl">
                    <a:srgbClr val="005400"/>
                  </a:outerShdw>
                </a:effectLst>
                <a:ea typeface="華康勘亭流(P)" pitchFamily="66" charset="-120"/>
              </a:rPr>
            </a:br>
            <a:r>
              <a:rPr lang="zh-TW" altLang="en-US" sz="7200">
                <a:effectLst>
                  <a:outerShdw blurRad="38100" dist="38100" dir="2700000" algn="tl">
                    <a:srgbClr val="005400"/>
                  </a:outerShdw>
                </a:effectLst>
                <a:ea typeface="華康勘亭流(P)" pitchFamily="66" charset="-120"/>
              </a:rPr>
              <a:t>最大的黑洞！</a:t>
            </a:r>
          </a:p>
        </p:txBody>
      </p:sp>
      <p:sp>
        <p:nvSpPr>
          <p:cNvPr id="1471492" name="Rectangle 4"/>
          <p:cNvSpPr>
            <a:spLocks noChangeArrowheads="1"/>
          </p:cNvSpPr>
          <p:nvPr/>
        </p:nvSpPr>
        <p:spPr bwMode="auto">
          <a:xfrm>
            <a:off x="1692275" y="5805488"/>
            <a:ext cx="5392738" cy="7921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4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全球居高的漏水大國！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1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714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714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71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1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471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1491" grpId="0" animBg="1"/>
      <p:bldP spid="1471492" grpId="0" animBg="1"/>
    </p:bld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2" name="Picture 2"/>
          <p:cNvPicPr>
            <a:picLocks noChangeAspect="1" noChangeArrowheads="1"/>
          </p:cNvPicPr>
          <p:nvPr/>
        </p:nvPicPr>
        <p:blipFill>
          <a:blip r:embed="rId2" cstate="print"/>
          <a:srcRect l="3600" t="5986" r="6685" b="7886"/>
          <a:stretch>
            <a:fillRect/>
          </a:stretch>
        </p:blipFill>
        <p:spPr bwMode="auto">
          <a:xfrm>
            <a:off x="250825" y="588963"/>
            <a:ext cx="8642350" cy="6224587"/>
          </a:xfrm>
          <a:prstGeom prst="rect">
            <a:avLst/>
          </a:prstGeom>
          <a:noFill/>
          <a:ln w="9525">
            <a:solidFill>
              <a:srgbClr val="800000"/>
            </a:solidFill>
            <a:miter lim="800000"/>
            <a:headEnd/>
            <a:tailEnd/>
          </a:ln>
        </p:spPr>
      </p:pic>
      <p:sp>
        <p:nvSpPr>
          <p:cNvPr id="128003" name="AutoShape 3"/>
          <p:cNvSpPr>
            <a:spLocks noChangeArrowheads="1"/>
          </p:cNvSpPr>
          <p:nvPr/>
        </p:nvSpPr>
        <p:spPr bwMode="auto">
          <a:xfrm>
            <a:off x="6804025" y="1125538"/>
            <a:ext cx="1944688" cy="720725"/>
          </a:xfrm>
          <a:prstGeom prst="wedgeRoundRectCallout">
            <a:avLst>
              <a:gd name="adj1" fmla="val -83796"/>
              <a:gd name="adj2" fmla="val 32157"/>
              <a:gd name="adj3" fmla="val 16667"/>
            </a:avLst>
          </a:prstGeom>
          <a:solidFill>
            <a:srgbClr val="FF0000"/>
          </a:solidFill>
          <a:ln w="9525">
            <a:solidFill>
              <a:srgbClr val="000018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 sz="2000" b="1">
                <a:latin typeface="Tahoma" pitchFamily="34" charset="0"/>
              </a:rPr>
              <a:t>32.9%</a:t>
            </a:r>
          </a:p>
          <a:p>
            <a:pPr algn="ctr"/>
            <a:r>
              <a:rPr lang="zh-TW" altLang="en-US" sz="2000" b="1">
                <a:latin typeface="Tahoma" pitchFamily="34" charset="0"/>
              </a:rPr>
              <a:t>滲漏與損失率</a:t>
            </a:r>
          </a:p>
        </p:txBody>
      </p:sp>
      <p:sp>
        <p:nvSpPr>
          <p:cNvPr id="128004" name="AutoShape 4"/>
          <p:cNvSpPr>
            <a:spLocks noChangeArrowheads="1"/>
          </p:cNvSpPr>
          <p:nvPr/>
        </p:nvSpPr>
        <p:spPr bwMode="auto">
          <a:xfrm>
            <a:off x="6732588" y="3644900"/>
            <a:ext cx="2087562" cy="1512888"/>
          </a:xfrm>
          <a:prstGeom prst="wedgeRoundRectCallout">
            <a:avLst>
              <a:gd name="adj1" fmla="val -76995"/>
              <a:gd name="adj2" fmla="val -31954"/>
              <a:gd name="adj3" fmla="val 16667"/>
            </a:avLst>
          </a:prstGeom>
          <a:solidFill>
            <a:srgbClr val="FF0000"/>
          </a:solidFill>
          <a:ln w="9525">
            <a:solidFill>
              <a:srgbClr val="000018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 sz="2000" b="1">
                <a:latin typeface="Tahoma" pitchFamily="34" charset="0"/>
              </a:rPr>
              <a:t>25%</a:t>
            </a:r>
          </a:p>
          <a:p>
            <a:pPr algn="ctr"/>
            <a:r>
              <a:rPr lang="zh-TW" altLang="en-US" sz="2000" b="1">
                <a:latin typeface="Tahoma" pitchFamily="34" charset="0"/>
              </a:rPr>
              <a:t>滲漏</a:t>
            </a:r>
            <a:r>
              <a:rPr lang="zh-TW" altLang="en-US" sz="2000" b="1">
                <a:latin typeface="Verdana" pitchFamily="34" charset="0"/>
              </a:rPr>
              <a:t>與</a:t>
            </a:r>
            <a:r>
              <a:rPr lang="zh-TW" altLang="en-US" sz="2000" b="1">
                <a:latin typeface="Tahoma" pitchFamily="34" charset="0"/>
              </a:rPr>
              <a:t>損失率</a:t>
            </a:r>
          </a:p>
          <a:p>
            <a:pPr algn="ctr"/>
            <a:r>
              <a:rPr lang="zh-TW" altLang="en-US" sz="2000" b="1">
                <a:latin typeface="Tahoma" pitchFamily="34" charset="0"/>
              </a:rPr>
              <a:t>相當每天損失</a:t>
            </a:r>
          </a:p>
          <a:p>
            <a:pPr algn="ctr"/>
            <a:r>
              <a:rPr lang="en-US" altLang="zh-TW" sz="2000" b="1">
                <a:latin typeface="Tahoma" pitchFamily="34" charset="0"/>
              </a:rPr>
              <a:t>42</a:t>
            </a:r>
            <a:r>
              <a:rPr lang="zh-TW" altLang="en-US" sz="2000" b="1">
                <a:latin typeface="Tahoma" pitchFamily="34" charset="0"/>
              </a:rPr>
              <a:t>萬噸水</a:t>
            </a:r>
          </a:p>
        </p:txBody>
      </p:sp>
      <p:sp>
        <p:nvSpPr>
          <p:cNvPr id="1472517" name="Rectangle 5"/>
          <p:cNvSpPr>
            <a:spLocks noChangeArrowheads="1"/>
          </p:cNvSpPr>
          <p:nvPr/>
        </p:nvSpPr>
        <p:spPr bwMode="auto">
          <a:xfrm>
            <a:off x="3203575" y="5445125"/>
            <a:ext cx="2952750" cy="28892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472518" name="AutoShape 6"/>
          <p:cNvSpPr>
            <a:spLocks noChangeArrowheads="1"/>
          </p:cNvSpPr>
          <p:nvPr/>
        </p:nvSpPr>
        <p:spPr bwMode="auto">
          <a:xfrm>
            <a:off x="6948488" y="6021388"/>
            <a:ext cx="1979612" cy="720725"/>
          </a:xfrm>
          <a:prstGeom prst="wedgeRoundRectCallout">
            <a:avLst>
              <a:gd name="adj1" fmla="val -91301"/>
              <a:gd name="adj2" fmla="val -105505"/>
              <a:gd name="adj3" fmla="val 16667"/>
            </a:avLst>
          </a:prstGeom>
          <a:solidFill>
            <a:srgbClr val="FF0000"/>
          </a:solidFill>
          <a:ln w="9525">
            <a:solidFill>
              <a:srgbClr val="000018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 sz="2000" b="1">
                <a:latin typeface="Tahoma" pitchFamily="34" charset="0"/>
              </a:rPr>
              <a:t>38.2%</a:t>
            </a:r>
          </a:p>
          <a:p>
            <a:pPr algn="ctr"/>
            <a:r>
              <a:rPr lang="zh-TW" altLang="en-US" sz="2000" b="1">
                <a:latin typeface="Tahoma" pitchFamily="34" charset="0"/>
              </a:rPr>
              <a:t>滲漏</a:t>
            </a:r>
            <a:r>
              <a:rPr lang="zh-TW" altLang="en-US" sz="2000" b="1">
                <a:latin typeface="Verdana" pitchFamily="34" charset="0"/>
              </a:rPr>
              <a:t>與</a:t>
            </a:r>
            <a:r>
              <a:rPr lang="zh-TW" altLang="en-US" sz="2000" b="1">
                <a:latin typeface="Tahoma" pitchFamily="34" charset="0"/>
              </a:rPr>
              <a:t>損失率</a:t>
            </a:r>
          </a:p>
        </p:txBody>
      </p:sp>
      <p:sp>
        <p:nvSpPr>
          <p:cNvPr id="1472519" name="Text Box 7"/>
          <p:cNvSpPr txBox="1">
            <a:spLocks noChangeArrowheads="1"/>
          </p:cNvSpPr>
          <p:nvPr/>
        </p:nvSpPr>
        <p:spPr bwMode="auto">
          <a:xfrm>
            <a:off x="1835150" y="50800"/>
            <a:ext cx="5976938" cy="588963"/>
          </a:xfrm>
          <a:prstGeom prst="rect">
            <a:avLst/>
          </a:prstGeom>
          <a:solidFill>
            <a:srgbClr val="6600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0"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台灣自來水超高的</a:t>
            </a:r>
            <a:r>
              <a:rPr lang="zh-TW" altLang="en-US" sz="3200" b="1">
                <a:ea typeface="標楷體" pitchFamily="65" charset="-120"/>
              </a:rPr>
              <a:t>滲漏與損失率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2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72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72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2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72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2517" grpId="0" animBg="1"/>
      <p:bldP spid="1472518" grpId="0" animBg="1"/>
    </p:bld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971600" y="692696"/>
            <a:ext cx="6912768" cy="1656184"/>
          </a:xfrm>
          <a:prstGeom prst="rect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6000" b="1" dirty="0" smtClean="0"/>
              <a:t>甚至於</a:t>
            </a:r>
            <a:r>
              <a:rPr lang="en-US" altLang="zh-TW" sz="6000" b="1" dirty="0" smtClean="0"/>
              <a:t>….</a:t>
            </a:r>
            <a:r>
              <a:rPr lang="zh-TW" altLang="en-US" sz="6000" b="1" dirty="0" smtClean="0"/>
              <a:t>唉</a:t>
            </a:r>
            <a:r>
              <a:rPr lang="en-US" altLang="zh-TW" sz="6000" b="1" dirty="0" smtClean="0"/>
              <a:t>!</a:t>
            </a:r>
            <a:endParaRPr lang="zh-TW" altLang="en-US" sz="6000" b="1" dirty="0"/>
          </a:p>
        </p:txBody>
      </p:sp>
      <p:pic>
        <p:nvPicPr>
          <p:cNvPr id="3" name="自來水漏補地下水？馬英九又失言(2010_3_17民視新聞).mp4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2051720" y="2564904"/>
            <a:ext cx="4968552" cy="3726414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836613"/>
            <a:ext cx="7993062" cy="5716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9027" name="Rectangle 3"/>
          <p:cNvSpPr>
            <a:spLocks noChangeArrowheads="1"/>
          </p:cNvSpPr>
          <p:nvPr/>
        </p:nvSpPr>
        <p:spPr bwMode="auto">
          <a:xfrm>
            <a:off x="755650" y="4076700"/>
            <a:ext cx="5545138" cy="21590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29028" name="Rectangle 5"/>
          <p:cNvSpPr>
            <a:spLocks noChangeArrowheads="1"/>
          </p:cNvSpPr>
          <p:nvPr/>
        </p:nvSpPr>
        <p:spPr bwMode="auto">
          <a:xfrm>
            <a:off x="2771775" y="1916113"/>
            <a:ext cx="3529013" cy="28892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29029" name="AutoShape 6"/>
          <p:cNvSpPr>
            <a:spLocks noChangeArrowheads="1"/>
          </p:cNvSpPr>
          <p:nvPr/>
        </p:nvSpPr>
        <p:spPr bwMode="auto">
          <a:xfrm>
            <a:off x="6804025" y="1125538"/>
            <a:ext cx="1944688" cy="720725"/>
          </a:xfrm>
          <a:prstGeom prst="wedgeRoundRectCallout">
            <a:avLst>
              <a:gd name="adj1" fmla="val -76449"/>
              <a:gd name="adj2" fmla="val 66958"/>
              <a:gd name="adj3" fmla="val 16667"/>
            </a:avLst>
          </a:prstGeom>
          <a:solidFill>
            <a:srgbClr val="FF0000"/>
          </a:solidFill>
          <a:ln w="9525">
            <a:solidFill>
              <a:srgbClr val="000018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 sz="2000" b="1"/>
              <a:t>32.9%</a:t>
            </a:r>
            <a:r>
              <a:rPr lang="en-US" altLang="zh-TW" b="1"/>
              <a:t>→</a:t>
            </a:r>
            <a:r>
              <a:rPr lang="en-US" altLang="zh-TW" sz="2000"/>
              <a:t> </a:t>
            </a:r>
            <a:r>
              <a:rPr lang="en-US" altLang="zh-TW" sz="2000" b="1">
                <a:latin typeface="Tahoma" pitchFamily="34" charset="0"/>
              </a:rPr>
              <a:t>30%</a:t>
            </a:r>
          </a:p>
          <a:p>
            <a:pPr algn="ctr"/>
            <a:r>
              <a:rPr lang="zh-TW" altLang="en-US" sz="2000" b="1">
                <a:latin typeface="Tahoma" pitchFamily="34" charset="0"/>
              </a:rPr>
              <a:t>滲漏與損失率</a:t>
            </a:r>
          </a:p>
        </p:txBody>
      </p:sp>
      <p:sp>
        <p:nvSpPr>
          <p:cNvPr id="129030" name="AutoShape 7"/>
          <p:cNvSpPr>
            <a:spLocks noChangeArrowheads="1"/>
          </p:cNvSpPr>
          <p:nvPr/>
        </p:nvSpPr>
        <p:spPr bwMode="auto">
          <a:xfrm>
            <a:off x="6732588" y="3644900"/>
            <a:ext cx="2087562" cy="1512888"/>
          </a:xfrm>
          <a:prstGeom prst="wedgeRoundRectCallout">
            <a:avLst>
              <a:gd name="adj1" fmla="val -70074"/>
              <a:gd name="adj2" fmla="val -14218"/>
              <a:gd name="adj3" fmla="val 16667"/>
            </a:avLst>
          </a:prstGeom>
          <a:solidFill>
            <a:srgbClr val="FF0000"/>
          </a:solidFill>
          <a:ln w="9525">
            <a:solidFill>
              <a:srgbClr val="000018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 sz="2000" b="1"/>
              <a:t>25%</a:t>
            </a:r>
            <a:r>
              <a:rPr lang="en-US" altLang="zh-TW" sz="2000"/>
              <a:t> </a:t>
            </a:r>
            <a:r>
              <a:rPr lang="en-US" altLang="zh-TW"/>
              <a:t>→</a:t>
            </a:r>
            <a:r>
              <a:rPr lang="en-US" altLang="zh-TW" sz="2000" b="1">
                <a:latin typeface="Tahoma" pitchFamily="34" charset="0"/>
              </a:rPr>
              <a:t>27%</a:t>
            </a:r>
          </a:p>
          <a:p>
            <a:pPr algn="ctr"/>
            <a:r>
              <a:rPr lang="zh-TW" altLang="en-US" sz="2000" b="1">
                <a:latin typeface="Tahoma" pitchFamily="34" charset="0"/>
              </a:rPr>
              <a:t>滲漏</a:t>
            </a:r>
            <a:r>
              <a:rPr lang="zh-TW" altLang="en-US" sz="2000" b="1">
                <a:latin typeface="Verdana" pitchFamily="34" charset="0"/>
              </a:rPr>
              <a:t>與</a:t>
            </a:r>
            <a:r>
              <a:rPr lang="zh-TW" altLang="en-US" sz="2000" b="1">
                <a:latin typeface="Tahoma" pitchFamily="34" charset="0"/>
              </a:rPr>
              <a:t>損失率</a:t>
            </a:r>
          </a:p>
          <a:p>
            <a:pPr algn="ctr"/>
            <a:r>
              <a:rPr lang="zh-TW" altLang="en-US" sz="2000" b="1">
                <a:latin typeface="Tahoma" pitchFamily="34" charset="0"/>
              </a:rPr>
              <a:t>相當每天損失</a:t>
            </a:r>
          </a:p>
          <a:p>
            <a:pPr algn="ctr"/>
            <a:r>
              <a:rPr lang="en-US" altLang="zh-TW" sz="2000" b="1">
                <a:latin typeface="Tahoma" pitchFamily="34" charset="0"/>
              </a:rPr>
              <a:t>44</a:t>
            </a:r>
            <a:r>
              <a:rPr lang="zh-TW" altLang="en-US" sz="2000" b="1">
                <a:latin typeface="Tahoma" pitchFamily="34" charset="0"/>
              </a:rPr>
              <a:t>萬噸水</a:t>
            </a:r>
          </a:p>
        </p:txBody>
      </p:sp>
      <p:sp>
        <p:nvSpPr>
          <p:cNvPr id="1704968" name="Rectangle 8"/>
          <p:cNvSpPr>
            <a:spLocks noChangeArrowheads="1"/>
          </p:cNvSpPr>
          <p:nvPr/>
        </p:nvSpPr>
        <p:spPr bwMode="auto">
          <a:xfrm>
            <a:off x="468313" y="5734050"/>
            <a:ext cx="5832475" cy="28733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04969" name="AutoShape 9"/>
          <p:cNvSpPr>
            <a:spLocks noChangeArrowheads="1"/>
          </p:cNvSpPr>
          <p:nvPr/>
        </p:nvSpPr>
        <p:spPr bwMode="auto">
          <a:xfrm>
            <a:off x="6948488" y="6021388"/>
            <a:ext cx="1979612" cy="720725"/>
          </a:xfrm>
          <a:prstGeom prst="wedgeRoundRectCallout">
            <a:avLst>
              <a:gd name="adj1" fmla="val -84963"/>
              <a:gd name="adj2" fmla="val -78856"/>
              <a:gd name="adj3" fmla="val 16667"/>
            </a:avLst>
          </a:prstGeom>
          <a:solidFill>
            <a:srgbClr val="FF0000"/>
          </a:solidFill>
          <a:ln w="9525">
            <a:solidFill>
              <a:srgbClr val="000018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zh-TW" sz="2000" b="1"/>
              <a:t>38.2%</a:t>
            </a:r>
            <a:r>
              <a:rPr lang="en-US" altLang="zh-TW" sz="2000"/>
              <a:t> </a:t>
            </a:r>
            <a:r>
              <a:rPr lang="en-US" altLang="zh-TW"/>
              <a:t>→</a:t>
            </a:r>
            <a:r>
              <a:rPr lang="en-US" altLang="zh-TW" sz="2000" b="1">
                <a:latin typeface="Tahoma" pitchFamily="34" charset="0"/>
              </a:rPr>
              <a:t>32%</a:t>
            </a:r>
          </a:p>
          <a:p>
            <a:pPr algn="ctr"/>
            <a:r>
              <a:rPr lang="zh-TW" altLang="en-US" sz="2000" b="1">
                <a:latin typeface="Tahoma" pitchFamily="34" charset="0"/>
              </a:rPr>
              <a:t>滲漏</a:t>
            </a:r>
            <a:r>
              <a:rPr lang="zh-TW" altLang="en-US" sz="2000" b="1">
                <a:latin typeface="Verdana" pitchFamily="34" charset="0"/>
              </a:rPr>
              <a:t>與</a:t>
            </a:r>
            <a:r>
              <a:rPr lang="zh-TW" altLang="en-US" sz="2000" b="1">
                <a:latin typeface="Tahoma" pitchFamily="34" charset="0"/>
              </a:rPr>
              <a:t>損失率</a:t>
            </a:r>
          </a:p>
        </p:txBody>
      </p:sp>
      <p:sp>
        <p:nvSpPr>
          <p:cNvPr id="1704970" name="Text Box 10"/>
          <p:cNvSpPr txBox="1">
            <a:spLocks noChangeArrowheads="1"/>
          </p:cNvSpPr>
          <p:nvPr/>
        </p:nvSpPr>
        <p:spPr bwMode="auto">
          <a:xfrm>
            <a:off x="179388" y="188913"/>
            <a:ext cx="8748712" cy="5889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0"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減少滲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標楷體" pitchFamily="65" charset="-120"/>
              </a:rPr>
              <a:t>漏損失率的努力仍十分牛步（甚至退步）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4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04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4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1704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4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704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04968" grpId="0" animBg="1"/>
      <p:bldP spid="1704969" grpId="0" animBg="1"/>
      <p:bldP spid="1704970" grpId="0" animBg="1"/>
    </p:bld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9778" name="Picture 2" descr="C:\Users\luty\Desktop\2012演講\自來水管才是台灣缺水最大敵人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0231" y="0"/>
            <a:ext cx="5443538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62" name="Rectangle 2"/>
          <p:cNvSpPr>
            <a:spLocks noGrp="1" noChangeArrowheads="1"/>
          </p:cNvSpPr>
          <p:nvPr>
            <p:ph type="title"/>
          </p:nvPr>
        </p:nvSpPr>
        <p:spPr>
          <a:xfrm>
            <a:off x="142875" y="260350"/>
            <a:ext cx="8893175" cy="4392613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l" eaLnBrk="1" hangingPunct="1">
              <a:defRPr/>
            </a:pPr>
            <a:r>
              <a:rPr lang="zh-TW" altLang="en-US" sz="3600" smtClean="0">
                <a:solidFill>
                  <a:schemeClr val="tx1"/>
                </a:solidFill>
              </a:rPr>
              <a:t>台灣地區民國 </a:t>
            </a:r>
            <a:r>
              <a:rPr lang="en-US" altLang="zh-TW" sz="3600" smtClean="0">
                <a:solidFill>
                  <a:schemeClr val="tx1"/>
                </a:solidFill>
              </a:rPr>
              <a:t>97 </a:t>
            </a:r>
            <a:r>
              <a:rPr lang="zh-TW" altLang="en-US" sz="3600" smtClean="0">
                <a:solidFill>
                  <a:schemeClr val="tx1"/>
                </a:solidFill>
              </a:rPr>
              <a:t>年平均每人每日生活用水量為</a:t>
            </a:r>
            <a:r>
              <a:rPr lang="en-US" altLang="zh-TW" sz="3600" smtClean="0">
                <a:solidFill>
                  <a:schemeClr val="tx1"/>
                </a:solidFill>
              </a:rPr>
              <a:t>398 </a:t>
            </a:r>
            <a:r>
              <a:rPr lang="zh-TW" altLang="en-US" sz="3600" smtClean="0">
                <a:solidFill>
                  <a:schemeClr val="tx1"/>
                </a:solidFill>
              </a:rPr>
              <a:t>公升，其中台北市</a:t>
            </a:r>
            <a:r>
              <a:rPr lang="en-US" altLang="zh-TW" sz="3600" smtClean="0">
                <a:solidFill>
                  <a:schemeClr val="tx1"/>
                </a:solidFill>
              </a:rPr>
              <a:t>512 </a:t>
            </a:r>
            <a:r>
              <a:rPr lang="zh-TW" altLang="en-US" sz="3600" smtClean="0">
                <a:solidFill>
                  <a:schemeClr val="tx1"/>
                </a:solidFill>
              </a:rPr>
              <a:t>公升，高雄市</a:t>
            </a:r>
            <a:r>
              <a:rPr lang="en-US" altLang="zh-TW" sz="3600" smtClean="0">
                <a:solidFill>
                  <a:schemeClr val="tx1"/>
                </a:solidFill>
              </a:rPr>
              <a:t>353 </a:t>
            </a:r>
            <a:r>
              <a:rPr lang="zh-TW" altLang="en-US" sz="3600" smtClean="0">
                <a:solidFill>
                  <a:schemeClr val="tx1"/>
                </a:solidFill>
              </a:rPr>
              <a:t>公升；</a:t>
            </a:r>
            <a:br>
              <a:rPr lang="zh-TW" altLang="en-US" sz="3600" smtClean="0">
                <a:solidFill>
                  <a:schemeClr val="tx1"/>
                </a:solidFill>
              </a:rPr>
            </a:br>
            <a:r>
              <a:rPr lang="zh-TW" altLang="en-US" sz="3600" smtClean="0">
                <a:solidFill>
                  <a:schemeClr val="tx1"/>
                </a:solidFill>
              </a:rPr>
              <a:t>平均每人每日生活用</a:t>
            </a:r>
            <a:r>
              <a:rPr lang="en-US" altLang="zh-TW" sz="3600" smtClean="0">
                <a:solidFill>
                  <a:schemeClr val="tx1"/>
                </a:solidFill>
              </a:rPr>
              <a:t>(</a:t>
            </a:r>
            <a:r>
              <a:rPr lang="zh-TW" altLang="en-US" sz="3600" smtClean="0">
                <a:solidFill>
                  <a:schemeClr val="tx1"/>
                </a:solidFill>
              </a:rPr>
              <a:t>售</a:t>
            </a:r>
            <a:r>
              <a:rPr lang="en-US" altLang="zh-TW" sz="3600" smtClean="0">
                <a:solidFill>
                  <a:schemeClr val="tx1"/>
                </a:solidFill>
              </a:rPr>
              <a:t>)</a:t>
            </a:r>
            <a:r>
              <a:rPr lang="zh-TW" altLang="en-US" sz="3600" smtClean="0">
                <a:solidFill>
                  <a:schemeClr val="tx1"/>
                </a:solidFill>
              </a:rPr>
              <a:t>水量為</a:t>
            </a:r>
            <a:r>
              <a:rPr lang="en-US" altLang="zh-TW" sz="3600" smtClean="0">
                <a:solidFill>
                  <a:schemeClr val="tx1"/>
                </a:solidFill>
              </a:rPr>
              <a:t>273 </a:t>
            </a:r>
            <a:r>
              <a:rPr lang="zh-TW" altLang="en-US" sz="3600" smtClean="0">
                <a:solidFill>
                  <a:schemeClr val="tx1"/>
                </a:solidFill>
              </a:rPr>
              <a:t>公升，其中台北市</a:t>
            </a:r>
            <a:r>
              <a:rPr lang="en-US" altLang="zh-TW" sz="3600" smtClean="0">
                <a:solidFill>
                  <a:schemeClr val="tx1"/>
                </a:solidFill>
              </a:rPr>
              <a:t>344 </a:t>
            </a:r>
            <a:r>
              <a:rPr lang="zh-TW" altLang="en-US" sz="3600" smtClean="0">
                <a:solidFill>
                  <a:schemeClr val="tx1"/>
                </a:solidFill>
              </a:rPr>
              <a:t>公升，高雄市</a:t>
            </a:r>
            <a:r>
              <a:rPr lang="en-US" altLang="zh-TW" sz="3600" smtClean="0">
                <a:solidFill>
                  <a:schemeClr val="tx1"/>
                </a:solidFill>
              </a:rPr>
              <a:t>292 </a:t>
            </a:r>
            <a:r>
              <a:rPr lang="zh-TW" altLang="en-US" sz="3600" smtClean="0">
                <a:solidFill>
                  <a:schemeClr val="tx1"/>
                </a:solidFill>
              </a:rPr>
              <a:t>公升；</a:t>
            </a:r>
            <a:br>
              <a:rPr lang="zh-TW" altLang="en-US" sz="3600" smtClean="0">
                <a:solidFill>
                  <a:schemeClr val="tx1"/>
                </a:solidFill>
              </a:rPr>
            </a:br>
            <a:r>
              <a:rPr lang="zh-TW" altLang="en-US" sz="3600" smtClean="0">
                <a:solidFill>
                  <a:schemeClr val="tx1"/>
                </a:solidFill>
              </a:rPr>
              <a:t>自來水供</a:t>
            </a:r>
            <a:r>
              <a:rPr lang="en-US" altLang="zh-TW" sz="3600" smtClean="0">
                <a:solidFill>
                  <a:schemeClr val="tx1"/>
                </a:solidFill>
              </a:rPr>
              <a:t>(</a:t>
            </a:r>
            <a:r>
              <a:rPr lang="zh-TW" altLang="en-US" sz="3600" smtClean="0">
                <a:solidFill>
                  <a:schemeClr val="tx1"/>
                </a:solidFill>
              </a:rPr>
              <a:t>配</a:t>
            </a:r>
            <a:r>
              <a:rPr lang="en-US" altLang="zh-TW" sz="3600" smtClean="0">
                <a:solidFill>
                  <a:schemeClr val="tx1"/>
                </a:solidFill>
              </a:rPr>
              <a:t>)</a:t>
            </a:r>
            <a:r>
              <a:rPr lang="zh-TW" altLang="en-US" sz="3600" smtClean="0">
                <a:solidFill>
                  <a:schemeClr val="tx1"/>
                </a:solidFill>
              </a:rPr>
              <a:t>生活用水量為</a:t>
            </a:r>
            <a:r>
              <a:rPr lang="en-US" altLang="zh-TW" sz="3600" smtClean="0">
                <a:solidFill>
                  <a:schemeClr val="tx1"/>
                </a:solidFill>
              </a:rPr>
              <a:t>411 </a:t>
            </a:r>
            <a:r>
              <a:rPr lang="zh-TW" altLang="en-US" sz="3600" smtClean="0">
                <a:solidFill>
                  <a:schemeClr val="tx1"/>
                </a:solidFill>
              </a:rPr>
              <a:t>公升，而台北市</a:t>
            </a:r>
            <a:r>
              <a:rPr lang="en-US" altLang="zh-TW" sz="3600" smtClean="0">
                <a:solidFill>
                  <a:schemeClr val="tx1"/>
                </a:solidFill>
              </a:rPr>
              <a:t>512 </a:t>
            </a:r>
            <a:r>
              <a:rPr lang="zh-TW" altLang="en-US" sz="3600" smtClean="0">
                <a:solidFill>
                  <a:schemeClr val="tx1"/>
                </a:solidFill>
              </a:rPr>
              <a:t>公升，高雄市</a:t>
            </a:r>
            <a:r>
              <a:rPr lang="en-US" altLang="zh-TW" sz="3600" smtClean="0">
                <a:solidFill>
                  <a:schemeClr val="tx1"/>
                </a:solidFill>
              </a:rPr>
              <a:t>354 </a:t>
            </a:r>
            <a:r>
              <a:rPr lang="zh-TW" altLang="en-US" sz="3600" smtClean="0">
                <a:solidFill>
                  <a:schemeClr val="tx1"/>
                </a:solidFill>
              </a:rPr>
              <a:t>公升；</a:t>
            </a:r>
          </a:p>
        </p:txBody>
      </p:sp>
      <p:sp>
        <p:nvSpPr>
          <p:cNvPr id="1474565" name="AutoShape 5"/>
          <p:cNvSpPr>
            <a:spLocks noChangeArrowheads="1"/>
          </p:cNvSpPr>
          <p:nvPr/>
        </p:nvSpPr>
        <p:spPr bwMode="auto">
          <a:xfrm>
            <a:off x="395288" y="4697413"/>
            <a:ext cx="8353425" cy="2160587"/>
          </a:xfrm>
          <a:prstGeom prst="star32">
            <a:avLst>
              <a:gd name="adj" fmla="val 4190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200" b="1"/>
              <a:t>漏的那麼嚴重！</a:t>
            </a:r>
          </a:p>
          <a:p>
            <a:pPr algn="ctr"/>
            <a:r>
              <a:rPr lang="zh-TW" altLang="en-US" sz="3200" b="1"/>
              <a:t>補換水管優先，還是先搞水庫！</a:t>
            </a:r>
          </a:p>
          <a:p>
            <a:pPr algn="ctr"/>
            <a:r>
              <a:rPr lang="zh-TW" altLang="en-US" sz="3200" b="1"/>
              <a:t>難道那麼難懂嗎？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74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74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74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65" grpId="0" animBg="1"/>
    </p:bld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ChangeArrowheads="1"/>
          </p:cNvSpPr>
          <p:nvPr/>
        </p:nvSpPr>
        <p:spPr bwMode="auto">
          <a:xfrm>
            <a:off x="827088" y="1268413"/>
            <a:ext cx="7632700" cy="3706812"/>
          </a:xfrm>
          <a:prstGeom prst="rect">
            <a:avLst/>
          </a:prstGeom>
          <a:solidFill>
            <a:srgbClr val="0000CC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lnSpc>
                <a:spcPct val="110000"/>
              </a:lnSpc>
            </a:pP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臺北自來水事業處為改善管網及降低漏水，擬定長程管網改善計畫，分階段分年推動，目前自來水管網已完成第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1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階段改善工作，共計</a:t>
            </a:r>
            <a:r>
              <a:rPr lang="zh-TW" altLang="en-US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投入</a:t>
            </a:r>
            <a:r>
              <a:rPr lang="en-US" altLang="zh-TW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55 </a:t>
            </a:r>
            <a:r>
              <a:rPr lang="zh-TW" altLang="en-US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億元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，汰換管線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627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公里，近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4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年共計</a:t>
            </a:r>
            <a:r>
              <a:rPr lang="zh-TW" altLang="en-US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降低漏水率</a:t>
            </a:r>
            <a:r>
              <a:rPr lang="en-US" altLang="zh-TW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4.17</a:t>
            </a:r>
            <a:r>
              <a:rPr lang="zh-TW" altLang="en-US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％</a:t>
            </a:r>
            <a:r>
              <a:rPr lang="zh-TW" altLang="en-US" sz="2400" b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en-US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節省水資源</a:t>
            </a:r>
            <a:r>
              <a:rPr lang="en-US" altLang="zh-TW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2.3</a:t>
            </a:r>
            <a:r>
              <a:rPr lang="zh-TW" altLang="en-US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億噸（</a:t>
            </a:r>
            <a:r>
              <a:rPr lang="zh-TW" altLang="en-US" sz="2400" b="1" i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每日</a:t>
            </a:r>
            <a:r>
              <a:rPr lang="en-US" altLang="zh-TW" sz="2400" b="1" i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15.8</a:t>
            </a:r>
            <a:r>
              <a:rPr lang="zh-TW" altLang="en-US" sz="2400" b="1" i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萬噸</a:t>
            </a:r>
            <a:r>
              <a:rPr lang="zh-TW" altLang="en-US" sz="2400" b="1" u="sng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）</a:t>
            </a:r>
            <a:r>
              <a:rPr lang="zh-TW" altLang="en-US" sz="2400" b="1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。</a:t>
            </a:r>
          </a:p>
          <a:p>
            <a:pPr>
              <a:lnSpc>
                <a:spcPct val="110000"/>
              </a:lnSpc>
            </a:pPr>
            <a:endParaRPr lang="zh-TW" altLang="en-US" sz="2400" b="1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ct val="110000"/>
              </a:lnSpc>
            </a:pP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刻正進行管網改善計畫第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2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階段工作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（</a:t>
            </a:r>
            <a:r>
              <a:rPr lang="en-US" altLang="zh-TW" b="1">
                <a:latin typeface="標楷體" pitchFamily="65" charset="-120"/>
                <a:ea typeface="標楷體" pitchFamily="65" charset="-120"/>
              </a:rPr>
              <a:t>101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年或</a:t>
            </a:r>
            <a:r>
              <a:rPr lang="en-US" altLang="zh-TW" b="1">
                <a:latin typeface="標楷體" pitchFamily="65" charset="-120"/>
                <a:ea typeface="標楷體" pitchFamily="65" charset="-120"/>
              </a:rPr>
              <a:t>102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年開始）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，預計未來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5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年將投資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65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億元，汰換管線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625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公里，以降低漏水率至</a:t>
            </a:r>
            <a:r>
              <a:rPr lang="en-US" altLang="zh-TW" sz="2400" b="1">
                <a:latin typeface="標楷體" pitchFamily="65" charset="-120"/>
                <a:ea typeface="標楷體" pitchFamily="65" charset="-120"/>
              </a:rPr>
              <a:t>10</a:t>
            </a:r>
            <a:r>
              <a:rPr lang="zh-TW" altLang="en-US" sz="2400" b="1">
                <a:latin typeface="標楷體" pitchFamily="65" charset="-120"/>
                <a:ea typeface="標楷體" pitchFamily="65" charset="-120"/>
              </a:rPr>
              <a:t>％以下為長期目標。 </a:t>
            </a:r>
          </a:p>
        </p:txBody>
      </p:sp>
      <p:sp>
        <p:nvSpPr>
          <p:cNvPr id="133123" name="Rectangle 3"/>
          <p:cNvSpPr>
            <a:spLocks noChangeArrowheads="1"/>
          </p:cNvSpPr>
          <p:nvPr/>
        </p:nvSpPr>
        <p:spPr bwMode="auto">
          <a:xfrm>
            <a:off x="900113" y="404813"/>
            <a:ext cx="74882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TW" altLang="en-US" sz="4000" b="1">
                <a:latin typeface="Arial" pitchFamily="34" charset="0"/>
              </a:rPr>
              <a:t>改善</a:t>
            </a:r>
            <a:r>
              <a:rPr lang="zh-TW" altLang="en-US" sz="4000" b="1" u="sng">
                <a:solidFill>
                  <a:srgbClr val="FFFF00"/>
                </a:solidFill>
                <a:latin typeface="Arial" pitchFamily="34" charset="0"/>
              </a:rPr>
              <a:t>漏水</a:t>
            </a:r>
            <a:r>
              <a:rPr lang="zh-TW" altLang="en-US" sz="4000" b="1">
                <a:latin typeface="Arial" pitchFamily="34" charset="0"/>
              </a:rPr>
              <a:t>，就可以增加自來水</a:t>
            </a:r>
          </a:p>
        </p:txBody>
      </p:sp>
      <p:sp>
        <p:nvSpPr>
          <p:cNvPr id="133124" name="Rectangle 4"/>
          <p:cNvSpPr>
            <a:spLocks noChangeArrowheads="1"/>
          </p:cNvSpPr>
          <p:nvPr/>
        </p:nvSpPr>
        <p:spPr bwMode="auto">
          <a:xfrm>
            <a:off x="179388" y="5368925"/>
            <a:ext cx="2881312" cy="1079500"/>
          </a:xfrm>
          <a:prstGeom prst="rect">
            <a:avLst/>
          </a:prstGeom>
          <a:solidFill>
            <a:srgbClr val="0000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TW" altLang="en-US" sz="1600" b="1">
                <a:solidFill>
                  <a:srgbClr val="FFFF00"/>
                </a:solidFill>
                <a:latin typeface="Arial" pitchFamily="34" charset="0"/>
              </a:rPr>
              <a:t>發布機關</a:t>
            </a:r>
            <a:r>
              <a:rPr lang="en-US" altLang="zh-TW" sz="1600" b="1">
                <a:solidFill>
                  <a:srgbClr val="FFFF00"/>
                </a:solidFill>
                <a:latin typeface="Arial" pitchFamily="34" charset="0"/>
              </a:rPr>
              <a:t>:</a:t>
            </a:r>
            <a:r>
              <a:rPr lang="zh-TW" altLang="en-US" sz="1600" b="1">
                <a:solidFill>
                  <a:srgbClr val="FFFF00"/>
                </a:solidFill>
                <a:latin typeface="Arial" pitchFamily="34" charset="0"/>
              </a:rPr>
              <a:t>臺北自來水事業處</a:t>
            </a:r>
          </a:p>
          <a:p>
            <a:pPr algn="ctr"/>
            <a:r>
              <a:rPr lang="zh-TW" altLang="en-US" sz="1600" b="1">
                <a:solidFill>
                  <a:srgbClr val="FFFF00"/>
                </a:solidFill>
                <a:latin typeface="Arial" pitchFamily="34" charset="0"/>
              </a:rPr>
              <a:t>發布科室</a:t>
            </a:r>
            <a:r>
              <a:rPr lang="en-US" altLang="zh-TW" sz="1600" b="1">
                <a:solidFill>
                  <a:srgbClr val="FFFF00"/>
                </a:solidFill>
                <a:latin typeface="Arial" pitchFamily="34" charset="0"/>
              </a:rPr>
              <a:t>:</a:t>
            </a:r>
            <a:r>
              <a:rPr lang="zh-TW" altLang="en-US" sz="1600" b="1">
                <a:solidFill>
                  <a:srgbClr val="FFFF00"/>
                </a:solidFill>
                <a:latin typeface="Arial" pitchFamily="34" charset="0"/>
              </a:rPr>
              <a:t>總務科公關股</a:t>
            </a:r>
          </a:p>
          <a:p>
            <a:pPr algn="ctr"/>
            <a:r>
              <a:rPr lang="zh-TW" altLang="en-US" sz="1600" b="1">
                <a:solidFill>
                  <a:srgbClr val="FFFF00"/>
                </a:solidFill>
                <a:latin typeface="Arial" pitchFamily="34" charset="0"/>
              </a:rPr>
              <a:t>發布日期</a:t>
            </a:r>
            <a:r>
              <a:rPr lang="en-US" altLang="zh-TW" sz="1600" b="1">
                <a:solidFill>
                  <a:srgbClr val="FFFF00"/>
                </a:solidFill>
                <a:latin typeface="Arial" pitchFamily="34" charset="0"/>
              </a:rPr>
              <a:t>:2011/2/15</a:t>
            </a:r>
          </a:p>
          <a:p>
            <a:pPr algn="ctr"/>
            <a:r>
              <a:rPr lang="zh-TW" altLang="en-US" sz="1600" b="1">
                <a:solidFill>
                  <a:srgbClr val="FFFF00"/>
                </a:solidFill>
                <a:latin typeface="Arial" pitchFamily="34" charset="0"/>
              </a:rPr>
              <a:t>摘自地球公民基金會整理</a:t>
            </a:r>
          </a:p>
        </p:txBody>
      </p:sp>
      <p:sp>
        <p:nvSpPr>
          <p:cNvPr id="1705989" name="AutoShape 5"/>
          <p:cNvSpPr>
            <a:spLocks noChangeArrowheads="1"/>
          </p:cNvSpPr>
          <p:nvPr/>
        </p:nvSpPr>
        <p:spPr bwMode="auto">
          <a:xfrm>
            <a:off x="3059113" y="3762375"/>
            <a:ext cx="5903912" cy="3095625"/>
          </a:xfrm>
          <a:prstGeom prst="star16">
            <a:avLst>
              <a:gd name="adj" fmla="val 3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400" b="1">
                <a:latin typeface="Arial" pitchFamily="34" charset="0"/>
              </a:rPr>
              <a:t>花</a:t>
            </a:r>
            <a:r>
              <a:rPr lang="en-US" altLang="zh-TW" sz="2400" b="1">
                <a:latin typeface="Arial" pitchFamily="34" charset="0"/>
              </a:rPr>
              <a:t>55</a:t>
            </a:r>
            <a:r>
              <a:rPr lang="zh-TW" altLang="en-US" sz="2400" b="1">
                <a:latin typeface="Arial" pitchFamily="34" charset="0"/>
              </a:rPr>
              <a:t>億改善漏水，</a:t>
            </a:r>
          </a:p>
          <a:p>
            <a:pPr algn="ctr"/>
            <a:r>
              <a:rPr lang="zh-TW" altLang="en-US" sz="2400" b="1">
                <a:latin typeface="Arial" pitchFamily="34" charset="0"/>
              </a:rPr>
              <a:t>就增加每日</a:t>
            </a:r>
            <a:r>
              <a:rPr lang="en-US" altLang="zh-TW" sz="2400" b="1">
                <a:latin typeface="Arial" pitchFamily="34" charset="0"/>
              </a:rPr>
              <a:t>15.8</a:t>
            </a:r>
            <a:r>
              <a:rPr lang="zh-TW" altLang="en-US" sz="2400" b="1">
                <a:latin typeface="Arial" pitchFamily="34" charset="0"/>
              </a:rPr>
              <a:t>萬噸的自來水。</a:t>
            </a:r>
          </a:p>
          <a:p>
            <a:pPr algn="ctr"/>
            <a:r>
              <a:rPr lang="zh-TW" altLang="en-US" sz="2400" b="1">
                <a:latin typeface="Arial" pitchFamily="34" charset="0"/>
              </a:rPr>
              <a:t>成本僅是吉洋人工湖的</a:t>
            </a:r>
            <a:r>
              <a:rPr lang="en-US" altLang="zh-TW" sz="2400" b="1">
                <a:latin typeface="Arial" pitchFamily="34" charset="0"/>
              </a:rPr>
              <a:t>1/3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5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059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059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05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05989" grpId="0" animBg="1"/>
    </p:bld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ctrTitle" sz="quarter"/>
          </p:nvPr>
        </p:nvSpPr>
        <p:spPr>
          <a:xfrm>
            <a:off x="683568" y="1412776"/>
            <a:ext cx="7772400" cy="3816424"/>
          </a:xfrm>
        </p:spPr>
        <p:txBody>
          <a:bodyPr/>
          <a:lstStyle/>
          <a:p>
            <a:r>
              <a:rPr lang="zh-TW" altLang="en-US" sz="6000" dirty="0" smtClean="0"/>
              <a:t>當然</a:t>
            </a:r>
            <a:r>
              <a:rPr lang="en-US" altLang="zh-TW" sz="6000" dirty="0" smtClean="0"/>
              <a:t/>
            </a:r>
            <a:br>
              <a:rPr lang="en-US" altLang="zh-TW" sz="6000" dirty="0" smtClean="0"/>
            </a:br>
            <a:r>
              <a:rPr lang="zh-TW" altLang="en-US" sz="6000" dirty="0" smtClean="0"/>
              <a:t>我們還是要節約用水</a:t>
            </a:r>
            <a:r>
              <a:rPr lang="en-US" altLang="zh-TW" sz="6000" dirty="0" smtClean="0"/>
              <a:t/>
            </a:r>
            <a:br>
              <a:rPr lang="en-US" altLang="zh-TW" sz="6000" dirty="0" smtClean="0"/>
            </a:br>
            <a:r>
              <a:rPr lang="zh-TW" altLang="en-US" sz="6000" dirty="0" smtClean="0"/>
              <a:t>是惜福，</a:t>
            </a:r>
            <a:r>
              <a:rPr lang="en-US" altLang="zh-TW" sz="6000" dirty="0" smtClean="0"/>
              <a:t/>
            </a:r>
            <a:br>
              <a:rPr lang="en-US" altLang="zh-TW" sz="6000" dirty="0" smtClean="0"/>
            </a:br>
            <a:r>
              <a:rPr lang="zh-TW" altLang="en-US" sz="6000" dirty="0" smtClean="0"/>
              <a:t>也是做地球人的原則</a:t>
            </a:r>
            <a:r>
              <a:rPr lang="en-US" altLang="zh-TW" sz="6000" dirty="0" smtClean="0"/>
              <a:t>!</a:t>
            </a:r>
            <a:endParaRPr lang="zh-TW" altLang="en-US" sz="60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2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節水政策在哪裡？</a:t>
            </a:r>
          </a:p>
        </p:txBody>
      </p:sp>
      <p:sp>
        <p:nvSpPr>
          <p:cNvPr id="1482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351837" cy="2592387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/>
              <a:t>澳洲昆士蘭省枯水期水價政策</a:t>
            </a:r>
            <a:r>
              <a:rPr lang="en-US" altLang="zh-TW" smtClean="0">
                <a:solidFill>
                  <a:srgbClr val="FFFF00"/>
                </a:solidFill>
              </a:rPr>
              <a:t>(</a:t>
            </a:r>
            <a:r>
              <a:rPr lang="zh-TW" altLang="en-US" smtClean="0">
                <a:solidFill>
                  <a:srgbClr val="FFFF00"/>
                </a:solidFill>
              </a:rPr>
              <a:t>節水降價，耗水水費加倍</a:t>
            </a:r>
            <a:r>
              <a:rPr lang="en-US" altLang="zh-TW" smtClean="0">
                <a:solidFill>
                  <a:srgbClr val="FFFF00"/>
                </a:solidFill>
              </a:rPr>
              <a:t>)</a:t>
            </a:r>
            <a:r>
              <a:rPr lang="zh-TW" altLang="en-US" smtClean="0"/>
              <a:t>，成功在</a:t>
            </a:r>
            <a:r>
              <a:rPr lang="en-US" altLang="zh-TW" smtClean="0"/>
              <a:t>8</a:t>
            </a:r>
            <a:r>
              <a:rPr lang="zh-TW" altLang="en-US" smtClean="0"/>
              <a:t>個月內，讓民眾每日用水量自</a:t>
            </a:r>
            <a:r>
              <a:rPr lang="en-US" altLang="zh-TW" smtClean="0"/>
              <a:t>240</a:t>
            </a:r>
            <a:r>
              <a:rPr lang="zh-TW" altLang="en-US" smtClean="0"/>
              <a:t>公升降至</a:t>
            </a:r>
            <a:r>
              <a:rPr lang="en-US" altLang="zh-TW" smtClean="0"/>
              <a:t>140</a:t>
            </a:r>
            <a:r>
              <a:rPr lang="zh-TW" altLang="en-US" smtClean="0"/>
              <a:t>公升，即使解除限水水價政策，民眾也因養成習慣每日用水量也僅提升至</a:t>
            </a:r>
            <a:r>
              <a:rPr lang="en-US" altLang="zh-TW" smtClean="0"/>
              <a:t>165</a:t>
            </a:r>
            <a:r>
              <a:rPr lang="zh-TW" altLang="en-US" smtClean="0"/>
              <a:t>公升</a:t>
            </a:r>
          </a:p>
        </p:txBody>
      </p:sp>
      <p:sp>
        <p:nvSpPr>
          <p:cNvPr id="135172" name="AutoShape 4"/>
          <p:cNvSpPr>
            <a:spLocks noChangeArrowheads="1"/>
          </p:cNvSpPr>
          <p:nvPr/>
        </p:nvSpPr>
        <p:spPr bwMode="auto">
          <a:xfrm>
            <a:off x="107950" y="4292600"/>
            <a:ext cx="8893175" cy="2378075"/>
          </a:xfrm>
          <a:prstGeom prst="star32">
            <a:avLst>
              <a:gd name="adj" fmla="val 42560"/>
            </a:avLst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 altLang="zh-TW" sz="3200" b="1">
              <a:solidFill>
                <a:schemeClr val="bg1"/>
              </a:solidFill>
              <a:latin typeface="Verdana" pitchFamily="34" charset="0"/>
              <a:ea typeface="標楷體" pitchFamily="65" charset="-120"/>
            </a:endParaRP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這對每日每人用水量超過</a:t>
            </a:r>
            <a:r>
              <a:rPr lang="en-US" altLang="zh-TW" sz="2800" b="1">
                <a:latin typeface="Verdana" pitchFamily="34" charset="0"/>
                <a:ea typeface="標楷體" pitchFamily="65" charset="-120"/>
              </a:rPr>
              <a:t>280</a:t>
            </a:r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公升的台灣</a:t>
            </a: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（台北甚至超過</a:t>
            </a:r>
            <a:r>
              <a:rPr lang="en-US" altLang="zh-TW" sz="2800" b="1">
                <a:latin typeface="Verdana" pitchFamily="34" charset="0"/>
                <a:ea typeface="標楷體" pitchFamily="65" charset="-120"/>
              </a:rPr>
              <a:t>300</a:t>
            </a:r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公升）</a:t>
            </a: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我們應有什麼反省</a:t>
            </a:r>
            <a:r>
              <a:rPr lang="en-US" altLang="zh-TW" sz="2800" b="1">
                <a:latin typeface="Verdana" pitchFamily="34" charset="0"/>
                <a:ea typeface="標楷體" pitchFamily="65" charset="-120"/>
              </a:rPr>
              <a:t>!</a:t>
            </a:r>
          </a:p>
          <a:p>
            <a:pPr algn="ctr"/>
            <a:endParaRPr lang="en-US" altLang="zh-TW" sz="2800" b="1">
              <a:latin typeface="Verdana" pitchFamily="34" charset="0"/>
              <a:ea typeface="標楷體" pitchFamily="65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404813"/>
            <a:ext cx="8207375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4147" name="Rectangle 3"/>
          <p:cNvSpPr>
            <a:spLocks noChangeArrowheads="1"/>
          </p:cNvSpPr>
          <p:nvPr/>
        </p:nvSpPr>
        <p:spPr bwMode="auto">
          <a:xfrm>
            <a:off x="107950" y="5949950"/>
            <a:ext cx="8928100" cy="5762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ea typeface="標楷體" pitchFamily="65" charset="-120"/>
              </a:rPr>
              <a:t>政府大量補貼的低水價（比中國還便宜），真正肥了誰？</a:t>
            </a:r>
          </a:p>
        </p:txBody>
      </p:sp>
      <p:sp>
        <p:nvSpPr>
          <p:cNvPr id="134148" name="AutoShape 4"/>
          <p:cNvSpPr>
            <a:spLocks noChangeArrowheads="1"/>
          </p:cNvSpPr>
          <p:nvPr/>
        </p:nvSpPr>
        <p:spPr bwMode="auto">
          <a:xfrm>
            <a:off x="3779838" y="3141663"/>
            <a:ext cx="4608512" cy="1008062"/>
          </a:xfrm>
          <a:prstGeom prst="wedgeRoundRectCallout">
            <a:avLst>
              <a:gd name="adj1" fmla="val -76060"/>
              <a:gd name="adj2" fmla="val 52986"/>
              <a:gd name="adj3" fmla="val 16667"/>
            </a:avLst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b="1">
                <a:latin typeface="標楷體" pitchFamily="65" charset="-120"/>
                <a:ea typeface="標楷體" pitchFamily="65" charset="-120"/>
              </a:rPr>
              <a:t>台塑六輕每日</a:t>
            </a:r>
            <a:r>
              <a:rPr lang="en-US" altLang="zh-TW" b="1"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多萬噸用水</a:t>
            </a:r>
          </a:p>
          <a:p>
            <a:pPr algn="ctr"/>
            <a:r>
              <a:rPr lang="zh-TW" altLang="en-US" b="1">
                <a:latin typeface="標楷體" pitchFamily="65" charset="-120"/>
                <a:ea typeface="標楷體" pitchFamily="65" charset="-120"/>
              </a:rPr>
              <a:t>每度水更低於</a:t>
            </a:r>
            <a:r>
              <a:rPr lang="en-US" altLang="zh-TW" b="1">
                <a:latin typeface="標楷體" pitchFamily="65" charset="-120"/>
                <a:ea typeface="標楷體" pitchFamily="65" charset="-120"/>
              </a:rPr>
              <a:t>4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元</a:t>
            </a:r>
            <a:endParaRPr lang="en-US" altLang="zh-TW" b="1">
              <a:latin typeface="標楷體" pitchFamily="65" charset="-120"/>
              <a:ea typeface="標楷體" pitchFamily="65" charset="-120"/>
            </a:endParaRPr>
          </a:p>
          <a:p>
            <a:pPr algn="ctr"/>
            <a:r>
              <a:rPr lang="en-US" altLang="zh-TW" b="1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政府用我們納稅的錢，</a:t>
            </a:r>
            <a:r>
              <a:rPr lang="en-US" altLang="zh-TW" b="1">
                <a:latin typeface="標楷體" pitchFamily="65" charset="-120"/>
                <a:ea typeface="標楷體" pitchFamily="65" charset="-120"/>
              </a:rPr>
              <a:t>1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度至少補助了</a:t>
            </a:r>
            <a:r>
              <a:rPr lang="en-US" altLang="zh-TW" b="1">
                <a:latin typeface="標楷體" pitchFamily="65" charset="-120"/>
                <a:ea typeface="標楷體" pitchFamily="65" charset="-120"/>
              </a:rPr>
              <a:t>6</a:t>
            </a:r>
            <a:r>
              <a:rPr lang="zh-TW" altLang="en-US" b="1">
                <a:latin typeface="標楷體" pitchFamily="65" charset="-120"/>
                <a:ea typeface="標楷體" pitchFamily="65" charset="-120"/>
              </a:rPr>
              <a:t>元</a:t>
            </a:r>
            <a:r>
              <a:rPr lang="en-US" altLang="zh-TW" b="1">
                <a:latin typeface="標楷體" pitchFamily="65" charset="-120"/>
                <a:ea typeface="標楷體" pitchFamily="65" charset="-120"/>
              </a:rPr>
              <a:t>)</a:t>
            </a:r>
            <a:endParaRPr lang="zh-TW" altLang="en-US" b="1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691680" y="3645024"/>
            <a:ext cx="1800200" cy="216024"/>
          </a:xfrm>
          <a:prstGeom prst="rect">
            <a:avLst/>
          </a:prstGeom>
          <a:solidFill>
            <a:srgbClr val="0000CC"/>
          </a:solidFill>
          <a:ln>
            <a:solidFill>
              <a:srgbClr val="00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33375"/>
            <a:ext cx="6035675" cy="6192838"/>
          </a:xfrm>
          <a:prstGeom prst="rect">
            <a:avLst/>
          </a:prstGeom>
          <a:noFill/>
          <a:ln w="9525">
            <a:solidFill>
              <a:srgbClr val="800000"/>
            </a:solidFill>
            <a:miter lim="800000"/>
            <a:headEnd/>
            <a:tailEnd/>
          </a:ln>
        </p:spPr>
      </p:pic>
      <p:pic>
        <p:nvPicPr>
          <p:cNvPr id="137219" name="Picture 3" descr="DSC095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2924175"/>
            <a:ext cx="2674937" cy="3744913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</p:spPr>
      </p:pic>
      <p:sp>
        <p:nvSpPr>
          <p:cNvPr id="1768452" name="Oval 4"/>
          <p:cNvSpPr>
            <a:spLocks noChangeArrowheads="1"/>
          </p:cNvSpPr>
          <p:nvPr/>
        </p:nvSpPr>
        <p:spPr bwMode="auto">
          <a:xfrm>
            <a:off x="4787900" y="5013325"/>
            <a:ext cx="1296988" cy="865188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768453" name="Oval 5"/>
          <p:cNvSpPr>
            <a:spLocks noChangeArrowheads="1"/>
          </p:cNvSpPr>
          <p:nvPr/>
        </p:nvSpPr>
        <p:spPr bwMode="auto">
          <a:xfrm>
            <a:off x="4787900" y="1865313"/>
            <a:ext cx="1223963" cy="792162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68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68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repeatCount="5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 tmFilter="0, 0; .2, .5; .8, .5; 1, 0"/>
                                        <p:tgtEl>
                                          <p:spTgt spid="17684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500" autoRev="1" fill="hold"/>
                                        <p:tgtEl>
                                          <p:spTgt spid="17684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6" presetClass="emph" presetSubtype="0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 tmFilter="0, 0; .2, .5; .8, .5; 1, 0"/>
                                        <p:tgtEl>
                                          <p:spTgt spid="17684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500" autoRev="1" fill="hold"/>
                                        <p:tgtEl>
                                          <p:spTgt spid="17684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8452" grpId="0" animBg="1"/>
      <p:bldP spid="1768452" grpId="1" animBg="1"/>
      <p:bldP spid="1768453" grpId="0" animBg="1"/>
    </p:bld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04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1143000"/>
          </a:xfrm>
          <a:solidFill>
            <a:srgbClr val="A50021"/>
          </a:solidFill>
          <a:ln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台塑化</a:t>
            </a:r>
            <a:r>
              <a:rPr lang="en-US" altLang="zh-TW" smtClean="0">
                <a:solidFill>
                  <a:schemeClr val="tx1"/>
                </a:solidFill>
              </a:rPr>
              <a:t>2010</a:t>
            </a:r>
            <a:r>
              <a:rPr lang="zh-TW" altLang="en-US" smtClean="0">
                <a:solidFill>
                  <a:schemeClr val="tx1"/>
                </a:solidFill>
              </a:rPr>
              <a:t>年來煉油價差 </a:t>
            </a:r>
          </a:p>
        </p:txBody>
      </p:sp>
      <p:pic>
        <p:nvPicPr>
          <p:cNvPr id="1402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2133600"/>
            <a:ext cx="8135938" cy="17049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4029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4076700"/>
            <a:ext cx="4679950" cy="263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0293" name="AutoShape 5"/>
          <p:cNvSpPr>
            <a:spLocks noChangeArrowheads="1"/>
          </p:cNvSpPr>
          <p:nvPr/>
        </p:nvSpPr>
        <p:spPr bwMode="auto">
          <a:xfrm>
            <a:off x="0" y="4076700"/>
            <a:ext cx="3851275" cy="2592388"/>
          </a:xfrm>
          <a:prstGeom prst="star32">
            <a:avLst>
              <a:gd name="adj" fmla="val 37500"/>
            </a:avLst>
          </a:prstGeom>
          <a:solidFill>
            <a:srgbClr val="CC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以</a:t>
            </a:r>
            <a:r>
              <a:rPr lang="en-US" altLang="zh-TW" sz="2800" b="1">
                <a:latin typeface="Verdana" pitchFamily="34" charset="0"/>
                <a:ea typeface="標楷體" pitchFamily="65" charset="-120"/>
              </a:rPr>
              <a:t>6</a:t>
            </a:r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成外銷</a:t>
            </a: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每月可賺價差</a:t>
            </a:r>
          </a:p>
          <a:p>
            <a:pPr algn="ctr"/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超過</a:t>
            </a:r>
            <a:r>
              <a:rPr lang="en-US" altLang="zh-TW" sz="2800" b="1">
                <a:latin typeface="Verdana" pitchFamily="34" charset="0"/>
                <a:ea typeface="標楷體" pitchFamily="65" charset="-120"/>
              </a:rPr>
              <a:t>30</a:t>
            </a:r>
            <a:r>
              <a:rPr lang="zh-TW" altLang="en-US" sz="2800" b="1">
                <a:latin typeface="Verdana" pitchFamily="34" charset="0"/>
                <a:ea typeface="標楷體" pitchFamily="65" charset="-120"/>
              </a:rPr>
              <a:t>億元</a:t>
            </a:r>
            <a:endParaRPr lang="zh-TW" altLang="en-US" sz="2800">
              <a:latin typeface="Verdana" pitchFamily="34" charset="0"/>
              <a:ea typeface="標楷體" pitchFamily="65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338" name="Picture 2" descr="P107092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125538"/>
            <a:ext cx="7272337" cy="545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3075" name="Oval 3"/>
          <p:cNvSpPr>
            <a:spLocks noChangeArrowheads="1"/>
          </p:cNvSpPr>
          <p:nvPr/>
        </p:nvSpPr>
        <p:spPr bwMode="auto">
          <a:xfrm>
            <a:off x="2411413" y="3573463"/>
            <a:ext cx="647700" cy="6477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283076" name="Oval 4"/>
          <p:cNvSpPr>
            <a:spLocks noChangeArrowheads="1"/>
          </p:cNvSpPr>
          <p:nvPr/>
        </p:nvSpPr>
        <p:spPr bwMode="auto">
          <a:xfrm>
            <a:off x="3132138" y="3789363"/>
            <a:ext cx="647700" cy="6477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283077" name="Oval 5"/>
          <p:cNvSpPr>
            <a:spLocks noChangeArrowheads="1"/>
          </p:cNvSpPr>
          <p:nvPr/>
        </p:nvSpPr>
        <p:spPr bwMode="auto">
          <a:xfrm>
            <a:off x="1476375" y="4437063"/>
            <a:ext cx="647700" cy="6477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283078" name="Rectangle 6"/>
          <p:cNvSpPr>
            <a:spLocks noChangeArrowheads="1"/>
          </p:cNvSpPr>
          <p:nvPr/>
        </p:nvSpPr>
        <p:spPr bwMode="auto">
          <a:xfrm>
            <a:off x="900113" y="115888"/>
            <a:ext cx="7343775" cy="8651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頂樓鐵皮加蓋成為醜陋的市容</a:t>
            </a:r>
          </a:p>
        </p:txBody>
      </p:sp>
      <p:sp>
        <p:nvSpPr>
          <p:cNvPr id="1283079" name="AutoShape 7"/>
          <p:cNvSpPr>
            <a:spLocks noChangeArrowheads="1"/>
          </p:cNvSpPr>
          <p:nvPr/>
        </p:nvSpPr>
        <p:spPr bwMode="auto">
          <a:xfrm>
            <a:off x="179388" y="908050"/>
            <a:ext cx="8532812" cy="1944688"/>
          </a:xfrm>
          <a:prstGeom prst="star32">
            <a:avLst>
              <a:gd name="adj" fmla="val 44065"/>
            </a:avLst>
          </a:prstGeom>
          <a:gradFill rotWithShape="1">
            <a:gsLst>
              <a:gs pos="0">
                <a:srgbClr val="FF0000">
                  <a:alpha val="48000"/>
                </a:srgbClr>
              </a:gs>
              <a:gs pos="100000">
                <a:srgbClr val="FF0000">
                  <a:gamma/>
                  <a:shade val="86275"/>
                  <a:invGamma/>
                  <a:alpha val="88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如果這些屋頂都變成</a:t>
            </a:r>
          </a:p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太陽能發電板</a:t>
            </a:r>
          </a:p>
          <a:p>
            <a:pPr algn="ctr">
              <a:defRPr/>
            </a:pP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誰說太陽能沒有空間</a:t>
            </a:r>
            <a:r>
              <a:rPr lang="zh-TW" altLang="en-US" sz="3600" b="1">
                <a:effectLst>
                  <a:outerShdw blurRad="38100" dist="38100" dir="2700000" algn="tl">
                    <a:srgbClr val="000000"/>
                  </a:outerShdw>
                </a:effectLst>
              </a:rPr>
              <a:t>！</a:t>
            </a:r>
          </a:p>
        </p:txBody>
      </p:sp>
      <p:pic>
        <p:nvPicPr>
          <p:cNvPr id="1283080" name="Picture 8" descr="圖片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486401">
            <a:off x="3995738" y="4149725"/>
            <a:ext cx="388937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3081" name="Picture 9" descr="圖片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23534">
            <a:off x="4284663" y="4797425"/>
            <a:ext cx="35290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3082" name="Picture 10" descr="圖片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-10114543">
            <a:off x="3411538" y="5861050"/>
            <a:ext cx="4683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3083" name="Picture 11" descr="圖片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789764">
            <a:off x="3059113" y="6092825"/>
            <a:ext cx="316865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3084" name="Line 12"/>
          <p:cNvSpPr>
            <a:spLocks noChangeShapeType="1"/>
          </p:cNvSpPr>
          <p:nvPr/>
        </p:nvSpPr>
        <p:spPr bwMode="auto">
          <a:xfrm>
            <a:off x="4787900" y="2708275"/>
            <a:ext cx="504825" cy="208915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283085" name="Line 13"/>
          <p:cNvSpPr>
            <a:spLocks noChangeShapeType="1"/>
          </p:cNvSpPr>
          <p:nvPr/>
        </p:nvSpPr>
        <p:spPr bwMode="auto">
          <a:xfrm>
            <a:off x="4572000" y="2781300"/>
            <a:ext cx="144463" cy="302418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283086" name="Rectangle 14"/>
          <p:cNvSpPr>
            <a:spLocks noChangeArrowheads="1"/>
          </p:cNvSpPr>
          <p:nvPr/>
        </p:nvSpPr>
        <p:spPr bwMode="auto">
          <a:xfrm>
            <a:off x="0" y="981075"/>
            <a:ext cx="9144000" cy="1470025"/>
          </a:xfrm>
          <a:prstGeom prst="rect">
            <a:avLst/>
          </a:prstGeom>
          <a:gradFill rotWithShape="1">
            <a:gsLst>
              <a:gs pos="0">
                <a:srgbClr val="003300">
                  <a:alpha val="64000"/>
                </a:srgbClr>
              </a:gs>
              <a:gs pos="100000">
                <a:srgbClr val="001800">
                  <a:alpha val="79999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zh-TW" altLang="en-US" sz="4400">
                <a:ea typeface="華康儷粗黑" pitchFamily="49" charset="-120"/>
              </a:rPr>
              <a:t>南台灣是發展太陽能發電極佳的區域</a:t>
            </a:r>
          </a:p>
        </p:txBody>
      </p:sp>
      <p:sp>
        <p:nvSpPr>
          <p:cNvPr id="1283087" name="Rectangle 15"/>
          <p:cNvSpPr>
            <a:spLocks noChangeArrowheads="1"/>
          </p:cNvSpPr>
          <p:nvPr/>
        </p:nvSpPr>
        <p:spPr bwMode="auto">
          <a:xfrm>
            <a:off x="971550" y="2924175"/>
            <a:ext cx="7058025" cy="504825"/>
          </a:xfrm>
          <a:prstGeom prst="rect">
            <a:avLst/>
          </a:prstGeom>
          <a:gradFill rotWithShape="1">
            <a:gsLst>
              <a:gs pos="0">
                <a:srgbClr val="FF0000">
                  <a:alpha val="65999"/>
                </a:srgbClr>
              </a:gs>
              <a:gs pos="100000">
                <a:srgbClr val="9B0000">
                  <a:alpha val="79999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zh-TW" altLang="en-US" sz="2400">
                <a:ea typeface="華康儷粗黑" pitchFamily="49" charset="-120"/>
              </a:rPr>
              <a:t>我們早就提出高雄市</a:t>
            </a:r>
            <a:r>
              <a:rPr lang="zh-TW" altLang="en-US" sz="2400">
                <a:latin typeface="標楷體" pitchFamily="65" charset="-120"/>
                <a:ea typeface="華康儷粗黑" pitchFamily="49" charset="-120"/>
              </a:rPr>
              <a:t>“</a:t>
            </a:r>
            <a:r>
              <a:rPr lang="zh-TW" altLang="en-US" sz="2400">
                <a:ea typeface="華康儷粗黑" pitchFamily="49" charset="-120"/>
              </a:rPr>
              <a:t>太陽能發電</a:t>
            </a:r>
            <a:r>
              <a:rPr lang="zh-TW" altLang="en-US" sz="2400">
                <a:latin typeface="標楷體" pitchFamily="65" charset="-120"/>
                <a:ea typeface="華康儷粗黑" pitchFamily="49" charset="-120"/>
              </a:rPr>
              <a:t>”</a:t>
            </a:r>
            <a:r>
              <a:rPr lang="zh-TW" altLang="en-US" sz="2400">
                <a:ea typeface="華康儷粗黑" pitchFamily="49" charset="-120"/>
              </a:rPr>
              <a:t>的策略建議：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8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8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8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12830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28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9" dur="500"/>
                                        <p:tgtEl>
                                          <p:spTgt spid="128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3" dur="500"/>
                                        <p:tgtEl>
                                          <p:spTgt spid="128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7" dur="500"/>
                                        <p:tgtEl>
                                          <p:spTgt spid="128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1" dur="500"/>
                                        <p:tgtEl>
                                          <p:spTgt spid="128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4" dur="500"/>
                                        <p:tgtEl>
                                          <p:spTgt spid="128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7" dur="500"/>
                                        <p:tgtEl>
                                          <p:spTgt spid="128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28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23" presetClass="emph" presetSubtype="0" repeatCount="300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12830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12830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128308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830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3075" grpId="0" animBg="1"/>
      <p:bldP spid="1283076" grpId="0" animBg="1"/>
      <p:bldP spid="1283077" grpId="0" animBg="1"/>
      <p:bldP spid="1283079" grpId="0" animBg="1"/>
      <p:bldP spid="1283084" grpId="0" animBg="1"/>
      <p:bldP spid="1283085" grpId="0" animBg="1"/>
      <p:bldP spid="1283086" grpId="0" animBg="1"/>
      <p:bldP spid="1283087" grpId="0" animBg="1"/>
      <p:bldP spid="1283087" grpId="1" animBg="1"/>
    </p:bld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9275"/>
            <a:ext cx="9144000" cy="582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1" name="Picture 3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288" y="2708275"/>
            <a:ext cx="2116137" cy="116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2" name="Picture 4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8538" y="2774950"/>
            <a:ext cx="1755775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3" name="Picture 5" descr="圖片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838" y="2852738"/>
            <a:ext cx="1323975" cy="72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4" name="Picture 6" descr="圖片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59338" y="2924175"/>
            <a:ext cx="1109662" cy="60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5" name="Picture 7" descr="圖片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0425" y="2924175"/>
            <a:ext cx="89058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6" name="Picture 8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325" y="2781300"/>
            <a:ext cx="1684338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7" name="Picture 9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7625" y="2809875"/>
            <a:ext cx="1476375" cy="80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8" name="Picture 10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60374">
            <a:off x="2843213" y="2852738"/>
            <a:ext cx="3340100" cy="183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94059" name="Picture 11" descr="圖片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60374">
            <a:off x="5580063" y="2997200"/>
            <a:ext cx="3563937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4396" name="Rectangle 12"/>
          <p:cNvSpPr>
            <a:spLocks noChangeArrowheads="1"/>
          </p:cNvSpPr>
          <p:nvPr/>
        </p:nvSpPr>
        <p:spPr bwMode="auto">
          <a:xfrm>
            <a:off x="1042988" y="188913"/>
            <a:ext cx="7273925" cy="711200"/>
          </a:xfrm>
          <a:prstGeom prst="rect">
            <a:avLst/>
          </a:prstGeom>
          <a:solidFill>
            <a:srgbClr val="A5002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TW" altLang="en-US" sz="4000" b="1"/>
              <a:t>屏東縣綠色電網馬歇爾計畫</a:t>
            </a:r>
          </a:p>
        </p:txBody>
      </p:sp>
      <p:sp>
        <p:nvSpPr>
          <p:cNvPr id="1794061" name="Rectangle 13"/>
          <p:cNvSpPr>
            <a:spLocks noChangeArrowheads="1"/>
          </p:cNvSpPr>
          <p:nvPr/>
        </p:nvSpPr>
        <p:spPr bwMode="auto">
          <a:xfrm>
            <a:off x="611188" y="5157788"/>
            <a:ext cx="8064500" cy="1311275"/>
          </a:xfrm>
          <a:prstGeom prst="rect">
            <a:avLst/>
          </a:prstGeom>
          <a:gradFill rotWithShape="1">
            <a:gsLst>
              <a:gs pos="0">
                <a:srgbClr val="003300">
                  <a:alpha val="53998"/>
                </a:srgbClr>
              </a:gs>
              <a:gs pos="100000">
                <a:srgbClr val="002E00">
                  <a:alpha val="70000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TW" altLang="en-US" sz="4000" b="1"/>
              <a:t>從耗能耗水產業  走向</a:t>
            </a:r>
          </a:p>
          <a:p>
            <a:pPr algn="ctr"/>
            <a:r>
              <a:rPr lang="zh-TW" altLang="en-US" sz="4000" b="1"/>
              <a:t>與水共生   養水養電</a:t>
            </a:r>
          </a:p>
        </p:txBody>
      </p:sp>
      <p:sp>
        <p:nvSpPr>
          <p:cNvPr id="1794062" name="Rectangle 14"/>
          <p:cNvSpPr>
            <a:spLocks noChangeArrowheads="1"/>
          </p:cNvSpPr>
          <p:nvPr/>
        </p:nvSpPr>
        <p:spPr bwMode="auto">
          <a:xfrm>
            <a:off x="0" y="1052513"/>
            <a:ext cx="9144000" cy="647700"/>
          </a:xfrm>
          <a:prstGeom prst="rect">
            <a:avLst/>
          </a:prstGeom>
          <a:gradFill rotWithShape="1">
            <a:gsLst>
              <a:gs pos="0">
                <a:srgbClr val="99FF33">
                  <a:alpha val="60001"/>
                </a:srgbClr>
              </a:gs>
              <a:gs pos="100000">
                <a:srgbClr val="99FF33">
                  <a:gamma/>
                  <a:shade val="86275"/>
                  <a:invGamma/>
                  <a:alpha val="80000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zh-TW" altLang="en-US" sz="44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標楷體" pitchFamily="65" charset="-120"/>
              </a:rPr>
              <a:t>南台灣是發展太陽能發電極佳的地區</a:t>
            </a:r>
          </a:p>
        </p:txBody>
      </p:sp>
      <p:sp>
        <p:nvSpPr>
          <p:cNvPr id="1794063" name="Rectangle 15"/>
          <p:cNvSpPr>
            <a:spLocks noChangeArrowheads="1"/>
          </p:cNvSpPr>
          <p:nvPr/>
        </p:nvSpPr>
        <p:spPr bwMode="auto">
          <a:xfrm>
            <a:off x="3059113" y="1700213"/>
            <a:ext cx="3168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800" b="1">
                <a:solidFill>
                  <a:srgbClr val="800000"/>
                </a:solidFill>
                <a:latin typeface="Arial" pitchFamily="34" charset="0"/>
                <a:ea typeface="標楷體" pitchFamily="65" charset="-120"/>
              </a:rPr>
              <a:t>然而</a:t>
            </a:r>
            <a:r>
              <a:rPr lang="en-US" altLang="zh-TW" sz="4800" b="1">
                <a:solidFill>
                  <a:srgbClr val="800000"/>
                </a:solidFill>
                <a:latin typeface="Arial" pitchFamily="34" charset="0"/>
              </a:rPr>
              <a:t>…</a:t>
            </a:r>
          </a:p>
        </p:txBody>
      </p:sp>
      <p:pic>
        <p:nvPicPr>
          <p:cNvPr id="1794064" name="Picture 16" descr="6049302-248321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6375" y="1125538"/>
            <a:ext cx="6370638" cy="379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9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94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94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94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94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94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94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94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94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794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794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4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94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94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94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4061" grpId="0" animBg="1"/>
      <p:bldP spid="1794063" grpId="0"/>
    </p:bld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標題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24744"/>
          </a:xfrm>
          <a:solidFill>
            <a:schemeClr val="tx1"/>
          </a:solidFill>
        </p:spPr>
        <p:txBody>
          <a:bodyPr/>
          <a:lstStyle/>
          <a:p>
            <a:r>
              <a:rPr lang="zh-TW" altLang="en-US" sz="3600" dirty="0" smtClean="0">
                <a:solidFill>
                  <a:schemeClr val="bg1"/>
                </a:solidFill>
              </a:rPr>
              <a:t>台灣太陽能滯銷</a:t>
            </a:r>
            <a:r>
              <a:rPr lang="zh-TW" altLang="en-US" sz="1400" dirty="0" smtClean="0">
                <a:solidFill>
                  <a:schemeClr val="bg1"/>
                </a:solidFill>
              </a:rPr>
              <a:t>，</a:t>
            </a:r>
            <a:r>
              <a:rPr lang="zh-TW" altLang="en-US" sz="3600" dirty="0" smtClean="0">
                <a:solidFill>
                  <a:schemeClr val="bg1"/>
                </a:solidFill>
              </a:rPr>
              <a:t>台電卻向中國採購太陽能板</a:t>
            </a:r>
          </a:p>
        </p:txBody>
      </p:sp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2" cstate="print"/>
          <a:srcRect l="27950" t="27319" r="28738" b="21021"/>
          <a:stretch>
            <a:fillRect/>
          </a:stretch>
        </p:blipFill>
        <p:spPr bwMode="auto">
          <a:xfrm>
            <a:off x="1187450" y="1557338"/>
            <a:ext cx="6553200" cy="488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5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91512" cy="2001837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5400" smtClean="0">
                <a:solidFill>
                  <a:schemeClr val="tx1"/>
                </a:solidFill>
              </a:rPr>
              <a:t>台灣太陽能</a:t>
            </a:r>
            <a:r>
              <a:rPr lang="zh-TW" altLang="en-US" sz="4800" smtClean="0"/>
              <a:t>「永續」</a:t>
            </a:r>
            <a:r>
              <a:rPr lang="zh-TW" altLang="en-US" sz="5400" smtClean="0">
                <a:solidFill>
                  <a:schemeClr val="tx1"/>
                </a:solidFill>
              </a:rPr>
              <a:t>發電的</a:t>
            </a:r>
            <a:br>
              <a:rPr lang="zh-TW" altLang="en-US" sz="5400" smtClean="0">
                <a:solidFill>
                  <a:schemeClr val="tx1"/>
                </a:solidFill>
              </a:rPr>
            </a:br>
            <a:r>
              <a:rPr lang="zh-TW" altLang="en-US" sz="5400" smtClean="0">
                <a:solidFill>
                  <a:schemeClr val="tx1"/>
                </a:solidFill>
              </a:rPr>
              <a:t>最大阻力</a:t>
            </a:r>
          </a:p>
        </p:txBody>
      </p:sp>
      <p:sp>
        <p:nvSpPr>
          <p:cNvPr id="1795075" name="Rectangle 3"/>
          <p:cNvSpPr>
            <a:spLocks noChangeArrowheads="1"/>
          </p:cNvSpPr>
          <p:nvPr/>
        </p:nvSpPr>
        <p:spPr bwMode="auto">
          <a:xfrm>
            <a:off x="395288" y="4797425"/>
            <a:ext cx="84963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每年超過</a:t>
            </a:r>
            <a:r>
              <a:rPr lang="en-US" altLang="zh-TW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4</a:t>
            </a:r>
            <a:r>
              <a:rPr lang="zh-TW" alt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千億「永續採購」</a:t>
            </a:r>
          </a:p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發電的「政治算計」</a:t>
            </a:r>
          </a:p>
        </p:txBody>
      </p:sp>
      <p:sp>
        <p:nvSpPr>
          <p:cNvPr id="1795076" name="AutoShape 4"/>
          <p:cNvSpPr>
            <a:spLocks noChangeArrowheads="1"/>
          </p:cNvSpPr>
          <p:nvPr/>
        </p:nvSpPr>
        <p:spPr bwMode="auto">
          <a:xfrm>
            <a:off x="611188" y="2205038"/>
            <a:ext cx="8064500" cy="2519362"/>
          </a:xfrm>
          <a:prstGeom prst="star32">
            <a:avLst>
              <a:gd name="adj" fmla="val 40648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台電決策高層與</a:t>
            </a:r>
          </a:p>
          <a:p>
            <a:pPr algn="ctr">
              <a:defRPr/>
            </a:pP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國家政策決策更高層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5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95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95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95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5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95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5075" grpId="0"/>
      <p:bldP spid="1795076" grpId="0" animBg="1"/>
    </p:bld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標題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9144000" cy="1296987"/>
          </a:xfrm>
          <a:solidFill>
            <a:srgbClr val="00206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4000" dirty="0" smtClean="0">
                <a:solidFill>
                  <a:schemeClr val="tx1"/>
                </a:solidFill>
                <a:latin typeface="標楷體" pitchFamily="65" charset="-120"/>
                <a:cs typeface="Times New Roman" pitchFamily="18" charset="0"/>
              </a:rPr>
              <a:t>台電說</a:t>
            </a:r>
            <a:r>
              <a:rPr lang="en-US" altLang="zh-TW" sz="4000" dirty="0" smtClean="0">
                <a:solidFill>
                  <a:schemeClr val="tx1"/>
                </a:solidFill>
                <a:latin typeface="標楷體" pitchFamily="65" charset="-120"/>
                <a:cs typeface="Times New Roman" pitchFamily="18" charset="0"/>
              </a:rPr>
              <a:t>:</a:t>
            </a:r>
            <a:r>
              <a:rPr lang="zh-TW" altLang="en-US" sz="4000" dirty="0" smtClean="0">
                <a:solidFill>
                  <a:schemeClr val="tx1"/>
                </a:solidFill>
                <a:latin typeface="標楷體" pitchFamily="65" charset="-120"/>
                <a:cs typeface="Times New Roman" pitchFamily="18" charset="0"/>
              </a:rPr>
              <a:t>台灣風場條件不佳</a:t>
            </a:r>
            <a:r>
              <a:rPr lang="en-US" altLang="zh-TW" sz="4000" dirty="0" smtClean="0">
                <a:solidFill>
                  <a:schemeClr val="tx1"/>
                </a:solidFill>
                <a:latin typeface="標楷體" pitchFamily="65" charset="-120"/>
                <a:cs typeface="Times New Roman" pitchFamily="18" charset="0"/>
              </a:rPr>
              <a:t/>
            </a:r>
            <a:br>
              <a:rPr lang="en-US" altLang="zh-TW" sz="4000" dirty="0" smtClean="0">
                <a:solidFill>
                  <a:schemeClr val="tx1"/>
                </a:solidFill>
                <a:latin typeface="標楷體" pitchFamily="65" charset="-120"/>
                <a:cs typeface="Times New Roman" pitchFamily="18" charset="0"/>
              </a:rPr>
            </a:br>
            <a:r>
              <a:rPr lang="zh-TW" altLang="en-US" sz="4000" dirty="0" smtClean="0">
                <a:solidFill>
                  <a:schemeClr val="tx1"/>
                </a:solidFill>
                <a:latin typeface="標楷體" pitchFamily="65" charset="-120"/>
                <a:cs typeface="Times New Roman" pitchFamily="18" charset="0"/>
              </a:rPr>
              <a:t>不適宜風力發電</a:t>
            </a:r>
            <a:r>
              <a:rPr lang="en-US" altLang="zh-TW" sz="4000" dirty="0" smtClean="0">
                <a:solidFill>
                  <a:schemeClr val="tx1"/>
                </a:solidFill>
                <a:latin typeface="標楷體" pitchFamily="65" charset="-120"/>
                <a:cs typeface="Times New Roman" pitchFamily="18" charset="0"/>
              </a:rPr>
              <a:t>?</a:t>
            </a:r>
          </a:p>
        </p:txBody>
      </p:sp>
      <p:pic>
        <p:nvPicPr>
          <p:cNvPr id="3584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2592388"/>
            <a:ext cx="4379912" cy="33575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35844" name="文字方塊 5"/>
          <p:cNvSpPr txBox="1">
            <a:spLocks noChangeArrowheads="1"/>
          </p:cNvSpPr>
          <p:nvPr/>
        </p:nvSpPr>
        <p:spPr bwMode="auto">
          <a:xfrm>
            <a:off x="4859338" y="6073775"/>
            <a:ext cx="4022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TW" sz="1400" b="1"/>
              <a:t>Archer &amp; Jacobson, J. Geophysical Research, 110, D12220, 2005</a:t>
            </a:r>
          </a:p>
        </p:txBody>
      </p:sp>
      <p:pic>
        <p:nvPicPr>
          <p:cNvPr id="35845" name="圖片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113" y="2493963"/>
            <a:ext cx="4130675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6" name="文字方塊 6"/>
          <p:cNvSpPr txBox="1">
            <a:spLocks noChangeArrowheads="1"/>
          </p:cNvSpPr>
          <p:nvPr/>
        </p:nvSpPr>
        <p:spPr bwMode="auto">
          <a:xfrm>
            <a:off x="568325" y="6076950"/>
            <a:ext cx="37734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TW" sz="1400" b="1"/>
              <a:t>http://www.nap.edu/catalog/12987.html (2010)</a:t>
            </a:r>
          </a:p>
        </p:txBody>
      </p:sp>
      <p:sp>
        <p:nvSpPr>
          <p:cNvPr id="7" name="三十二角星形 6"/>
          <p:cNvSpPr>
            <a:spLocks noChangeArrowheads="1"/>
          </p:cNvSpPr>
          <p:nvPr/>
        </p:nvSpPr>
        <p:spPr bwMode="auto">
          <a:xfrm>
            <a:off x="971550" y="1196975"/>
            <a:ext cx="7272338" cy="1871663"/>
          </a:xfrm>
          <a:prstGeom prst="star32">
            <a:avLst>
              <a:gd name="adj" fmla="val 375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zh-TW" altLang="en-US" sz="2000" b="1"/>
              <a:t>事實上國際的重要科學調查</a:t>
            </a:r>
            <a:endParaRPr lang="en-US" altLang="zh-TW" sz="2000" b="1"/>
          </a:p>
          <a:p>
            <a:pPr algn="ctr"/>
            <a:r>
              <a:rPr lang="zh-TW" altLang="en-US" sz="2000" b="1"/>
              <a:t>台灣西北與東南沿海</a:t>
            </a:r>
            <a:endParaRPr lang="en-US" altLang="zh-TW" sz="2000" b="1"/>
          </a:p>
          <a:p>
            <a:pPr algn="ctr"/>
            <a:r>
              <a:rPr lang="zh-TW" altLang="en-US" sz="2000" b="1"/>
              <a:t>是世界級離岸風力發電最佳地點</a:t>
            </a:r>
          </a:p>
        </p:txBody>
      </p:sp>
      <p:sp>
        <p:nvSpPr>
          <p:cNvPr id="8" name="橢圓 7"/>
          <p:cNvSpPr>
            <a:spLocks noChangeArrowheads="1"/>
          </p:cNvSpPr>
          <p:nvPr/>
        </p:nvSpPr>
        <p:spPr bwMode="auto">
          <a:xfrm>
            <a:off x="3276600" y="4868863"/>
            <a:ext cx="647700" cy="720725"/>
          </a:xfrm>
          <a:prstGeom prst="ellipse">
            <a:avLst/>
          </a:prstGeom>
          <a:noFill/>
          <a:ln w="28575" algn="ctr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9" name="橢圓 8"/>
          <p:cNvSpPr>
            <a:spLocks noChangeArrowheads="1"/>
          </p:cNvSpPr>
          <p:nvPr/>
        </p:nvSpPr>
        <p:spPr bwMode="auto">
          <a:xfrm>
            <a:off x="7019925" y="4149725"/>
            <a:ext cx="504825" cy="574675"/>
          </a:xfrm>
          <a:prstGeom prst="ellipse">
            <a:avLst/>
          </a:prstGeom>
          <a:noFill/>
          <a:ln w="28575" algn="ctr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mph" presetSubtype="6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6" presetClass="emph" presetSubtype="0" repeatCount="5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mph" presetSubtype="0" repeatCount="5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9" grpId="0" animBg="1"/>
      <p:bldP spid="9" grpId="1" animBg="1"/>
    </p:bld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 idx="4294967295"/>
          </p:nvPr>
        </p:nvSpPr>
        <p:spPr>
          <a:xfrm>
            <a:off x="0" y="1125538"/>
            <a:ext cx="5580063" cy="515937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zh-TW" sz="4000" smtClean="0"/>
              <a:t>Taiwan has bright sunshine, particularly in Summer</a:t>
            </a:r>
          </a:p>
        </p:txBody>
      </p:sp>
      <p:sp>
        <p:nvSpPr>
          <p:cNvPr id="246787" name="內容版面配置區 2"/>
          <p:cNvSpPr>
            <a:spLocks noGrp="1"/>
          </p:cNvSpPr>
          <p:nvPr>
            <p:ph idx="4294967295"/>
          </p:nvPr>
        </p:nvSpPr>
        <p:spPr>
          <a:xfrm>
            <a:off x="0" y="2133600"/>
            <a:ext cx="4932040" cy="3781425"/>
          </a:xfrm>
        </p:spPr>
        <p:txBody>
          <a:bodyPr/>
          <a:lstStyle/>
          <a:p>
            <a:pPr marL="176213" indent="-176213" eaLnBrk="1" hangingPunct="1">
              <a:lnSpc>
                <a:spcPct val="200000"/>
              </a:lnSpc>
              <a:buFont typeface="Wingdings" pitchFamily="2" charset="2"/>
              <a:buChar char="n"/>
            </a:pPr>
            <a:r>
              <a:rPr lang="en-US" altLang="zh-TW" sz="1800" dirty="0" smtClean="0">
                <a:latin typeface="Times New Roman" pitchFamily="18" charset="0"/>
                <a:cs typeface="Times New Roman" pitchFamily="18" charset="0"/>
              </a:rPr>
              <a:t>Taiwan’s Average Sunshine</a:t>
            </a:r>
            <a:r>
              <a:rPr lang="zh-TW" altLang="en-US" sz="1800" dirty="0" smtClean="0">
                <a:latin typeface="Times New Roman" pitchFamily="18" charset="0"/>
                <a:cs typeface="Times New Roman" pitchFamily="18" charset="0"/>
              </a:rPr>
              <a:t>：</a:t>
            </a:r>
          </a:p>
          <a:p>
            <a:pPr marL="176213" indent="-176213" eaLnBrk="1" hangingPunct="1">
              <a:lnSpc>
                <a:spcPct val="200000"/>
              </a:lnSpc>
              <a:buFont typeface="Wingdings" pitchFamily="2" charset="2"/>
              <a:buNone/>
            </a:pPr>
            <a:r>
              <a:rPr lang="zh-TW" altLang="en-US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US" altLang="zh-TW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167 W/m</a:t>
            </a:r>
            <a:r>
              <a:rPr lang="en-US" altLang="zh-TW" sz="1800" baseline="30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en-US" altLang="zh-TW" sz="18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6213" indent="-176213" eaLnBrk="1" hangingPunct="1">
              <a:lnSpc>
                <a:spcPct val="200000"/>
              </a:lnSpc>
              <a:buFont typeface="Wingdings" pitchFamily="2" charset="2"/>
              <a:buChar char="n"/>
            </a:pPr>
            <a:r>
              <a:rPr lang="en-US" altLang="zh-TW" sz="1800" dirty="0" smtClean="0">
                <a:latin typeface="Times New Roman" pitchFamily="18" charset="0"/>
                <a:cs typeface="Times New Roman" pitchFamily="18" charset="0"/>
              </a:rPr>
              <a:t>Taiwan’s Average Electric Power</a:t>
            </a:r>
            <a:r>
              <a:rPr lang="zh-TW" altLang="en-US" sz="1800" dirty="0" smtClean="0">
                <a:latin typeface="Times New Roman" pitchFamily="18" charset="0"/>
                <a:cs typeface="Times New Roman" pitchFamily="18" charset="0"/>
              </a:rPr>
              <a:t>：</a:t>
            </a:r>
          </a:p>
          <a:p>
            <a:pPr marL="176213" indent="-176213" eaLnBrk="1" hangingPunct="1">
              <a:lnSpc>
                <a:spcPct val="200000"/>
              </a:lnSpc>
              <a:buFont typeface="Wingdings" pitchFamily="2" charset="2"/>
              <a:buChar char="Ø"/>
            </a:pPr>
            <a:r>
              <a:rPr lang="en-US" altLang="zh-TW" sz="1800" dirty="0" smtClean="0">
                <a:latin typeface="Times New Roman" pitchFamily="18" charset="0"/>
                <a:cs typeface="Times New Roman" pitchFamily="18" charset="0"/>
              </a:rPr>
              <a:t>167 W/m</a:t>
            </a:r>
            <a:r>
              <a:rPr lang="en-US" altLang="zh-TW" sz="18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zh-TW" sz="1800" dirty="0" smtClean="0">
                <a:latin typeface="Times New Roman" pitchFamily="18" charset="0"/>
                <a:cs typeface="Times New Roman" pitchFamily="18" charset="0"/>
              </a:rPr>
              <a:t> × 24 h/d </a:t>
            </a:r>
            <a:r>
              <a:rPr lang="zh-TW" altLang="en-US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＝ </a:t>
            </a:r>
            <a:r>
              <a:rPr lang="en-US" altLang="zh-TW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4.0 kWh/m</a:t>
            </a:r>
            <a:r>
              <a:rPr lang="en-US" altLang="zh-TW" sz="1800" baseline="30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zh-TW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d</a:t>
            </a:r>
          </a:p>
          <a:p>
            <a:pPr marL="176213" indent="-176213" eaLnBrk="1" hangingPunct="1">
              <a:lnSpc>
                <a:spcPct val="200000"/>
              </a:lnSpc>
              <a:buFont typeface="Wingdings" pitchFamily="2" charset="2"/>
              <a:buChar char="Ø"/>
            </a:pPr>
            <a:r>
              <a:rPr lang="en-US" altLang="zh-TW" sz="1800" dirty="0" smtClean="0">
                <a:latin typeface="Times New Roman" pitchFamily="18" charset="0"/>
                <a:cs typeface="Times New Roman" pitchFamily="18" charset="0"/>
              </a:rPr>
              <a:t>167 W/m</a:t>
            </a:r>
            <a:r>
              <a:rPr lang="en-US" altLang="zh-TW" sz="18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zh-TW" sz="1800" dirty="0" smtClean="0">
                <a:latin typeface="Times New Roman" pitchFamily="18" charset="0"/>
                <a:cs typeface="Times New Roman" pitchFamily="18" charset="0"/>
              </a:rPr>
              <a:t> × 24 h/d × 365 d/y </a:t>
            </a:r>
            <a:r>
              <a:rPr lang="zh-TW" altLang="en-US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＝</a:t>
            </a:r>
            <a:r>
              <a:rPr lang="en-US" altLang="zh-TW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1,463 kWh/m</a:t>
            </a:r>
            <a:r>
              <a:rPr lang="en-US" altLang="zh-TW" sz="1800" baseline="30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altLang="zh-TW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y</a:t>
            </a:r>
            <a:endParaRPr lang="en-US" altLang="zh-TW" dirty="0" smtClean="0">
              <a:solidFill>
                <a:srgbClr val="FFFF00"/>
              </a:solidFill>
              <a:cs typeface="Times New Roman" pitchFamily="18" charset="0"/>
            </a:endParaRPr>
          </a:p>
        </p:txBody>
      </p:sp>
      <p:pic>
        <p:nvPicPr>
          <p:cNvPr id="246788" name="Picture 3"/>
          <p:cNvPicPr>
            <a:picLocks noChangeAspect="1" noChangeArrowheads="1"/>
          </p:cNvPicPr>
          <p:nvPr/>
        </p:nvPicPr>
        <p:blipFill>
          <a:blip r:embed="rId2" cstate="print"/>
          <a:srcRect l="34421" t="15118" r="43195" b="6479"/>
          <a:stretch>
            <a:fillRect/>
          </a:stretch>
        </p:blipFill>
        <p:spPr bwMode="auto">
          <a:xfrm>
            <a:off x="4967288" y="620713"/>
            <a:ext cx="4176712" cy="578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橢圓 4"/>
          <p:cNvSpPr>
            <a:spLocks noChangeArrowheads="1"/>
          </p:cNvSpPr>
          <p:nvPr/>
        </p:nvSpPr>
        <p:spPr bwMode="auto">
          <a:xfrm>
            <a:off x="5362575" y="2286000"/>
            <a:ext cx="2705100" cy="428625"/>
          </a:xfrm>
          <a:prstGeom prst="ellipse">
            <a:avLst/>
          </a:prstGeom>
          <a:noFill/>
          <a:ln w="25400" algn="ctr">
            <a:solidFill>
              <a:srgbClr val="CC33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10" name="向右箭號 9"/>
          <p:cNvSpPr>
            <a:spLocks noChangeArrowheads="1"/>
          </p:cNvSpPr>
          <p:nvPr/>
        </p:nvSpPr>
        <p:spPr bwMode="auto">
          <a:xfrm>
            <a:off x="3779838" y="2420938"/>
            <a:ext cx="1562100" cy="142875"/>
          </a:xfrm>
          <a:prstGeom prst="rightArrow">
            <a:avLst>
              <a:gd name="adj1" fmla="val 50000"/>
              <a:gd name="adj2" fmla="val 46163"/>
            </a:avLst>
          </a:prstGeom>
          <a:noFill/>
          <a:ln w="25400" algn="ctr">
            <a:solidFill>
              <a:srgbClr val="CC330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zh-TW" altLang="en-US" b="1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246791" name="文字方塊 6"/>
          <p:cNvSpPr txBox="1">
            <a:spLocks noChangeArrowheads="1"/>
          </p:cNvSpPr>
          <p:nvPr/>
        </p:nvSpPr>
        <p:spPr bwMode="auto">
          <a:xfrm>
            <a:off x="4211191" y="6433591"/>
            <a:ext cx="460928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TW" sz="1400" dirty="0"/>
              <a:t>Source: David McKay, 2008, Cambridge University</a:t>
            </a:r>
          </a:p>
        </p:txBody>
      </p:sp>
      <p:sp>
        <p:nvSpPr>
          <p:cNvPr id="8" name="矩形 7"/>
          <p:cNvSpPr/>
          <p:nvPr/>
        </p:nvSpPr>
        <p:spPr bwMode="auto">
          <a:xfrm>
            <a:off x="179512" y="5517232"/>
            <a:ext cx="5040560" cy="720080"/>
          </a:xfrm>
          <a:prstGeom prst="rect">
            <a:avLst/>
          </a:prstGeom>
          <a:solidFill>
            <a:srgbClr val="0000C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台電卻說台灣日照並非理想</a:t>
            </a:r>
            <a:r>
              <a:rPr lang="zh-TW" altLang="en-US" sz="2000" b="1" dirty="0" smtClean="0"/>
              <a:t>只有</a:t>
            </a:r>
            <a:r>
              <a:rPr lang="en-US" altLang="zh-TW" sz="2000" b="1" dirty="0" smtClean="0">
                <a:solidFill>
                  <a:srgbClr val="FFFF66"/>
                </a:solidFill>
                <a:latin typeface="Times New Roman" pitchFamily="18" charset="0"/>
                <a:cs typeface="Times New Roman" pitchFamily="18" charset="0"/>
              </a:rPr>
              <a:t>110W/m</a:t>
            </a:r>
            <a:r>
              <a:rPr lang="en-US" altLang="zh-TW" sz="2000" b="1" baseline="30000" dirty="0" smtClean="0">
                <a:solidFill>
                  <a:srgbClr val="FFFF66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algn="ctr"/>
            <a:r>
              <a:rPr lang="zh-TW" altLang="en-US" sz="2800" b="1" baseline="30000" dirty="0" smtClean="0">
                <a:solidFill>
                  <a:srgbClr val="FFFF66"/>
                </a:solidFill>
                <a:latin typeface="Times New Roman" pitchFamily="18" charset="0"/>
                <a:cs typeface="Times New Roman" pitchFamily="18" charset="0"/>
              </a:rPr>
              <a:t>比劍橋大學研究少了</a:t>
            </a:r>
            <a:r>
              <a:rPr lang="en-US" altLang="zh-TW" sz="2800" b="1" baseline="30000" dirty="0" smtClean="0">
                <a:solidFill>
                  <a:srgbClr val="FFFF66"/>
                </a:solidFill>
                <a:latin typeface="Times New Roman" pitchFamily="18" charset="0"/>
                <a:cs typeface="Times New Roman" pitchFamily="18" charset="0"/>
              </a:rPr>
              <a:t>35%</a:t>
            </a:r>
            <a:endParaRPr kumimoji="1" lang="zh-TW" altLang="en-US" sz="2800" b="1" i="0" u="none" strike="noStrike" cap="none" normalizeH="0" baseline="0" dirty="0" smtClean="0">
              <a:ln>
                <a:noFill/>
              </a:ln>
              <a:solidFill>
                <a:srgbClr val="FFFF66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ChangeArrowheads="1"/>
          </p:cNvSpPr>
          <p:nvPr/>
        </p:nvSpPr>
        <p:spPr bwMode="auto">
          <a:xfrm>
            <a:off x="323850" y="2060575"/>
            <a:ext cx="1944688" cy="9350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400" b="1">
                <a:latin typeface="Times New Roman" pitchFamily="18" charset="0"/>
              </a:rPr>
              <a:t>聰明的採購者</a:t>
            </a:r>
          </a:p>
        </p:txBody>
      </p:sp>
      <p:sp>
        <p:nvSpPr>
          <p:cNvPr id="148483" name="Rectangle 3"/>
          <p:cNvSpPr>
            <a:spLocks noChangeArrowheads="1"/>
          </p:cNvSpPr>
          <p:nvPr/>
        </p:nvSpPr>
        <p:spPr bwMode="auto">
          <a:xfrm>
            <a:off x="323850" y="3068638"/>
            <a:ext cx="1944688" cy="10080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400" b="1">
                <a:latin typeface="Times New Roman" pitchFamily="18" charset="0"/>
              </a:rPr>
              <a:t>具願景能力的</a:t>
            </a:r>
          </a:p>
          <a:p>
            <a:pPr algn="ctr" eaLnBrk="0" hangingPunct="0"/>
            <a:r>
              <a:rPr kumimoji="0" lang="zh-TW" altLang="en-US" sz="2400" b="1">
                <a:latin typeface="Times New Roman" pitchFamily="18" charset="0"/>
              </a:rPr>
              <a:t>公共規範者</a:t>
            </a:r>
          </a:p>
        </p:txBody>
      </p:sp>
      <p:sp>
        <p:nvSpPr>
          <p:cNvPr id="148484" name="Rectangle 4"/>
          <p:cNvSpPr>
            <a:spLocks noChangeArrowheads="1"/>
          </p:cNvSpPr>
          <p:nvPr/>
        </p:nvSpPr>
        <p:spPr bwMode="auto">
          <a:xfrm>
            <a:off x="323850" y="4148138"/>
            <a:ext cx="19446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zh-TW" altLang="en-US" sz="2400" b="1">
                <a:latin typeface="Times New Roman" pitchFamily="18" charset="0"/>
              </a:rPr>
              <a:t>公共信任資本</a:t>
            </a:r>
          </a:p>
          <a:p>
            <a:pPr algn="ctr" eaLnBrk="0" hangingPunct="0"/>
            <a:r>
              <a:rPr lang="zh-TW" altLang="en-US" sz="2400" b="1">
                <a:latin typeface="Times New Roman" pitchFamily="18" charset="0"/>
              </a:rPr>
              <a:t>擁有者</a:t>
            </a:r>
          </a:p>
        </p:txBody>
      </p:sp>
      <p:sp>
        <p:nvSpPr>
          <p:cNvPr id="148485" name="AutoShape 5"/>
          <p:cNvSpPr>
            <a:spLocks noChangeArrowheads="1"/>
          </p:cNvSpPr>
          <p:nvPr/>
        </p:nvSpPr>
        <p:spPr bwMode="auto">
          <a:xfrm>
            <a:off x="2484438" y="2060575"/>
            <a:ext cx="1943100" cy="1223963"/>
          </a:xfrm>
          <a:prstGeom prst="rightArrow">
            <a:avLst>
              <a:gd name="adj1" fmla="val 50000"/>
              <a:gd name="adj2" fmla="val 39689"/>
            </a:avLst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400" b="1">
                <a:solidFill>
                  <a:srgbClr val="000000"/>
                </a:solidFill>
                <a:latin typeface="Times New Roman" pitchFamily="18" charset="0"/>
              </a:rPr>
              <a:t>政策</a:t>
            </a:r>
          </a:p>
        </p:txBody>
      </p:sp>
      <p:sp>
        <p:nvSpPr>
          <p:cNvPr id="148486" name="AutoShape 6"/>
          <p:cNvSpPr>
            <a:spLocks noChangeArrowheads="1"/>
          </p:cNvSpPr>
          <p:nvPr/>
        </p:nvSpPr>
        <p:spPr bwMode="auto">
          <a:xfrm>
            <a:off x="2555875" y="3140075"/>
            <a:ext cx="1871663" cy="1223963"/>
          </a:xfrm>
          <a:prstGeom prst="rightArrow">
            <a:avLst>
              <a:gd name="adj1" fmla="val 50000"/>
              <a:gd name="adj2" fmla="val 38230"/>
            </a:avLst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400" b="1">
                <a:solidFill>
                  <a:srgbClr val="000000"/>
                </a:solidFill>
                <a:latin typeface="Times New Roman" pitchFamily="18" charset="0"/>
              </a:rPr>
              <a:t>誘因</a:t>
            </a:r>
          </a:p>
        </p:txBody>
      </p:sp>
      <p:sp>
        <p:nvSpPr>
          <p:cNvPr id="148487" name="AutoShape 7"/>
          <p:cNvSpPr>
            <a:spLocks noChangeArrowheads="1"/>
          </p:cNvSpPr>
          <p:nvPr/>
        </p:nvSpPr>
        <p:spPr bwMode="auto">
          <a:xfrm>
            <a:off x="2555875" y="4292600"/>
            <a:ext cx="1871663" cy="1223963"/>
          </a:xfrm>
          <a:prstGeom prst="rightArrow">
            <a:avLst>
              <a:gd name="adj1" fmla="val 50000"/>
              <a:gd name="adj2" fmla="val 38230"/>
            </a:avLst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400" b="1">
                <a:solidFill>
                  <a:srgbClr val="000000"/>
                </a:solidFill>
                <a:latin typeface="Times New Roman" pitchFamily="18" charset="0"/>
              </a:rPr>
              <a:t>新產業機會</a:t>
            </a:r>
          </a:p>
        </p:txBody>
      </p:sp>
      <p:sp>
        <p:nvSpPr>
          <p:cNvPr id="148488" name="AutoShape 8"/>
          <p:cNvSpPr>
            <a:spLocks noChangeArrowheads="1"/>
          </p:cNvSpPr>
          <p:nvPr/>
        </p:nvSpPr>
        <p:spPr bwMode="auto">
          <a:xfrm>
            <a:off x="2484438" y="5589588"/>
            <a:ext cx="1871662" cy="1223962"/>
          </a:xfrm>
          <a:prstGeom prst="rightArrow">
            <a:avLst>
              <a:gd name="adj1" fmla="val 50000"/>
              <a:gd name="adj2" fmla="val 38230"/>
            </a:avLst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400" b="1">
                <a:solidFill>
                  <a:srgbClr val="000000"/>
                </a:solidFill>
                <a:latin typeface="Times New Roman" pitchFamily="18" charset="0"/>
              </a:rPr>
              <a:t>新市場</a:t>
            </a:r>
          </a:p>
        </p:txBody>
      </p:sp>
      <p:sp>
        <p:nvSpPr>
          <p:cNvPr id="148489" name="Rectangle 9"/>
          <p:cNvSpPr>
            <a:spLocks noChangeArrowheads="1"/>
          </p:cNvSpPr>
          <p:nvPr/>
        </p:nvSpPr>
        <p:spPr bwMode="auto">
          <a:xfrm>
            <a:off x="4500563" y="2060575"/>
            <a:ext cx="2303462" cy="8636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kumimoji="0" lang="en-US" altLang="zh-TW" sz="2400" b="1">
              <a:solidFill>
                <a:srgbClr val="000000"/>
              </a:solidFill>
              <a:latin typeface="Times New Roman" pitchFamily="18" charset="0"/>
            </a:endParaRPr>
          </a:p>
          <a:p>
            <a:pPr algn="ctr" eaLnBrk="0" hangingPunct="0"/>
            <a:r>
              <a:rPr kumimoji="0" lang="zh-TW" altLang="en-US" sz="2400" b="1">
                <a:solidFill>
                  <a:srgbClr val="000000"/>
                </a:solidFill>
                <a:latin typeface="Times New Roman" pitchFamily="18" charset="0"/>
              </a:rPr>
              <a:t>經濟持續成長</a:t>
            </a:r>
          </a:p>
        </p:txBody>
      </p:sp>
      <p:sp>
        <p:nvSpPr>
          <p:cNvPr id="148490" name="Rectangle 10"/>
          <p:cNvSpPr>
            <a:spLocks noChangeArrowheads="1"/>
          </p:cNvSpPr>
          <p:nvPr/>
        </p:nvSpPr>
        <p:spPr bwMode="auto">
          <a:xfrm>
            <a:off x="4500563" y="3140075"/>
            <a:ext cx="2303462" cy="1728788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000" b="1">
                <a:solidFill>
                  <a:srgbClr val="000000"/>
                </a:solidFill>
                <a:latin typeface="Times New Roman" pitchFamily="18" charset="0"/>
              </a:rPr>
              <a:t>創新公共治理與服務</a:t>
            </a:r>
          </a:p>
        </p:txBody>
      </p:sp>
      <p:sp>
        <p:nvSpPr>
          <p:cNvPr id="148491" name="Rectangle 11"/>
          <p:cNvSpPr>
            <a:spLocks noChangeArrowheads="1"/>
          </p:cNvSpPr>
          <p:nvPr/>
        </p:nvSpPr>
        <p:spPr bwMode="auto">
          <a:xfrm>
            <a:off x="4427538" y="5013325"/>
            <a:ext cx="2376487" cy="15113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400" b="1">
                <a:solidFill>
                  <a:srgbClr val="000000"/>
                </a:solidFill>
                <a:latin typeface="Times New Roman" pitchFamily="18" charset="0"/>
              </a:rPr>
              <a:t>公民認同與</a:t>
            </a:r>
          </a:p>
          <a:p>
            <a:pPr algn="ctr" eaLnBrk="0" hangingPunct="0"/>
            <a:r>
              <a:rPr kumimoji="0" lang="zh-TW" altLang="en-US" sz="2400" b="1">
                <a:solidFill>
                  <a:srgbClr val="000000"/>
                </a:solidFill>
                <a:latin typeface="Times New Roman" pitchFamily="18" charset="0"/>
              </a:rPr>
              <a:t>新公共生活</a:t>
            </a:r>
          </a:p>
        </p:txBody>
      </p:sp>
      <p:sp>
        <p:nvSpPr>
          <p:cNvPr id="1798156" name="Rectangle 12"/>
          <p:cNvSpPr>
            <a:spLocks noGrp="1" noChangeArrowheads="1"/>
          </p:cNvSpPr>
          <p:nvPr>
            <p:ph type="body" idx="1"/>
          </p:nvPr>
        </p:nvSpPr>
        <p:spPr>
          <a:xfrm>
            <a:off x="179388" y="692150"/>
            <a:ext cx="7056437" cy="71913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kumimoji="0" lang="zh-TW" altLang="en-US" sz="40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政府角色</a:t>
            </a:r>
            <a:r>
              <a:rPr kumimoji="0" lang="zh-TW" alt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～</a:t>
            </a:r>
            <a:r>
              <a:rPr kumimoji="0" lang="zh-TW" alt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全真古印體" pitchFamily="49" charset="-120"/>
              </a:rPr>
              <a:t>最大的</a:t>
            </a:r>
            <a:r>
              <a:rPr kumimoji="0" lang="zh-TW" alt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  <a:ea typeface="全真古印體" pitchFamily="49" charset="-120"/>
              </a:rPr>
              <a:t>採購者</a:t>
            </a:r>
            <a:r>
              <a:rPr kumimoji="0" lang="zh-TW" altLang="en-US" sz="24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！</a:t>
            </a:r>
          </a:p>
        </p:txBody>
      </p:sp>
      <p:sp>
        <p:nvSpPr>
          <p:cNvPr id="148493" name="Oval 13"/>
          <p:cNvSpPr>
            <a:spLocks noChangeArrowheads="1"/>
          </p:cNvSpPr>
          <p:nvPr/>
        </p:nvSpPr>
        <p:spPr bwMode="auto">
          <a:xfrm>
            <a:off x="6877050" y="2708275"/>
            <a:ext cx="2266950" cy="2520950"/>
          </a:xfrm>
          <a:prstGeom prst="ellipse">
            <a:avLst/>
          </a:prstGeom>
          <a:solidFill>
            <a:srgbClr val="66FF3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kumimoji="0" lang="zh-TW" altLang="en-US" sz="2400" b="1">
                <a:solidFill>
                  <a:srgbClr val="000000"/>
                </a:solidFill>
                <a:latin typeface="Times New Roman" pitchFamily="18" charset="0"/>
              </a:rPr>
              <a:t>進步城市與社群</a:t>
            </a:r>
          </a:p>
        </p:txBody>
      </p:sp>
      <p:sp>
        <p:nvSpPr>
          <p:cNvPr id="148494" name="Rectangle 14"/>
          <p:cNvSpPr>
            <a:spLocks noChangeArrowheads="1"/>
          </p:cNvSpPr>
          <p:nvPr/>
        </p:nvSpPr>
        <p:spPr bwMode="auto">
          <a:xfrm>
            <a:off x="323850" y="5445125"/>
            <a:ext cx="19446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zh-TW" altLang="en-US" sz="2400" b="1">
                <a:latin typeface="Arial" pitchFamily="34" charset="0"/>
              </a:rPr>
              <a:t>創新公共服務</a:t>
            </a:r>
          </a:p>
          <a:p>
            <a:pPr algn="ctr" eaLnBrk="0" hangingPunct="0"/>
            <a:r>
              <a:rPr lang="zh-TW" altLang="en-US" sz="2400" b="1">
                <a:latin typeface="Arial" pitchFamily="34" charset="0"/>
              </a:rPr>
              <a:t>提供者</a:t>
            </a:r>
          </a:p>
        </p:txBody>
      </p:sp>
      <p:sp>
        <p:nvSpPr>
          <p:cNvPr id="148495" name="Line 15"/>
          <p:cNvSpPr>
            <a:spLocks noChangeShapeType="1"/>
          </p:cNvSpPr>
          <p:nvPr/>
        </p:nvSpPr>
        <p:spPr bwMode="auto">
          <a:xfrm>
            <a:off x="1403350" y="1484313"/>
            <a:ext cx="0" cy="504825"/>
          </a:xfrm>
          <a:prstGeom prst="line">
            <a:avLst/>
          </a:prstGeom>
          <a:noFill/>
          <a:ln w="76200">
            <a:solidFill>
              <a:srgbClr val="FF9933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48496" name="Rectangle 16"/>
          <p:cNvSpPr>
            <a:spLocks noChangeArrowheads="1"/>
          </p:cNvSpPr>
          <p:nvPr/>
        </p:nvSpPr>
        <p:spPr bwMode="auto">
          <a:xfrm>
            <a:off x="7021513" y="6235700"/>
            <a:ext cx="2122487" cy="622300"/>
          </a:xfrm>
          <a:prstGeom prst="rect">
            <a:avLst/>
          </a:prstGeom>
          <a:solidFill>
            <a:srgbClr val="6600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b="1">
                <a:solidFill>
                  <a:srgbClr val="FFFF00"/>
                </a:solidFill>
              </a:rPr>
              <a:t>摘自</a:t>
            </a:r>
          </a:p>
          <a:p>
            <a:pPr algn="ctr"/>
            <a:r>
              <a:rPr lang="zh-TW" altLang="en-US" b="1">
                <a:solidFill>
                  <a:srgbClr val="FFFF00"/>
                </a:solidFill>
              </a:rPr>
              <a:t>李鴻源副縣長演講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9170" name="AutoShape 2"/>
          <p:cNvSpPr>
            <a:spLocks noChangeArrowheads="1"/>
          </p:cNvSpPr>
          <p:nvPr/>
        </p:nvSpPr>
        <p:spPr bwMode="auto">
          <a:xfrm>
            <a:off x="0" y="692150"/>
            <a:ext cx="8926513" cy="4537075"/>
          </a:xfrm>
          <a:prstGeom prst="star32">
            <a:avLst>
              <a:gd name="adj" fmla="val 40889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5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簡單說</a:t>
            </a:r>
          </a:p>
          <a:p>
            <a:pPr algn="ctr">
              <a:defRPr/>
            </a:pPr>
            <a:r>
              <a:rPr lang="zh-TW" altLang="en-US" sz="5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政府應該是節能減碳的</a:t>
            </a:r>
          </a:p>
          <a:p>
            <a:pPr algn="ctr">
              <a:defRPr/>
            </a:pPr>
            <a:r>
              <a:rPr lang="zh-TW" altLang="en-US" sz="5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火車頭</a:t>
            </a:r>
          </a:p>
        </p:txBody>
      </p:sp>
      <p:sp>
        <p:nvSpPr>
          <p:cNvPr id="1799171" name="Rectangle 3"/>
          <p:cNvSpPr>
            <a:spLocks noChangeArrowheads="1"/>
          </p:cNvSpPr>
          <p:nvPr/>
        </p:nvSpPr>
        <p:spPr bwMode="auto">
          <a:xfrm>
            <a:off x="1258888" y="5516563"/>
            <a:ext cx="6840537" cy="865187"/>
          </a:xfrm>
          <a:prstGeom prst="rect">
            <a:avLst/>
          </a:prstGeom>
          <a:solidFill>
            <a:srgbClr val="6600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800" b="1">
                <a:ea typeface="全真古印體" pitchFamily="49" charset="-120"/>
              </a:rPr>
              <a:t>然而，卻是事與願違</a:t>
            </a:r>
            <a:r>
              <a:rPr lang="zh-TW" altLang="en-US" sz="4800" b="1"/>
              <a:t>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9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99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99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99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9171" grpId="0" animBg="1"/>
    </p:bld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0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2492375"/>
            <a:ext cx="8713788" cy="3887788"/>
          </a:xfrm>
          <a:solidFill>
            <a:srgbClr val="0033CC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6000" smtClean="0">
                <a:solidFill>
                  <a:schemeClr val="tx1"/>
                </a:solidFill>
              </a:rPr>
              <a:t>環境生態</a:t>
            </a:r>
            <a:r>
              <a:rPr lang="en-US" altLang="zh-TW" sz="2800" smtClean="0">
                <a:solidFill>
                  <a:schemeClr val="tx1"/>
                </a:solidFill>
              </a:rPr>
              <a:t>(ecology)</a:t>
            </a:r>
            <a:r>
              <a:rPr lang="zh-TW" altLang="en-US" sz="6000" smtClean="0">
                <a:solidFill>
                  <a:schemeClr val="tx1"/>
                </a:solidFill>
              </a:rPr>
              <a:t>與經濟</a:t>
            </a:r>
            <a:r>
              <a:rPr lang="en-US" altLang="zh-TW" sz="2800" smtClean="0">
                <a:solidFill>
                  <a:schemeClr val="tx1"/>
                </a:solidFill>
              </a:rPr>
              <a:t>(economy)</a:t>
            </a:r>
            <a:r>
              <a:rPr lang="en-US" altLang="zh-TW" sz="6000" smtClean="0">
                <a:solidFill>
                  <a:schemeClr val="tx1"/>
                </a:solidFill>
              </a:rPr>
              <a:t/>
            </a:r>
            <a:br>
              <a:rPr lang="en-US" altLang="zh-TW" sz="6000" smtClean="0">
                <a:solidFill>
                  <a:schemeClr val="tx1"/>
                </a:solidFill>
              </a:rPr>
            </a:br>
            <a:r>
              <a:rPr lang="zh-TW" altLang="en-US" sz="6000" smtClean="0">
                <a:solidFill>
                  <a:schemeClr val="tx1"/>
                </a:solidFill>
              </a:rPr>
              <a:t>本來就是共思</a:t>
            </a:r>
            <a:br>
              <a:rPr lang="zh-TW" altLang="en-US" sz="6000" smtClean="0">
                <a:solidFill>
                  <a:schemeClr val="tx1"/>
                </a:solidFill>
              </a:rPr>
            </a:br>
            <a:r>
              <a:rPr lang="zh-TW" altLang="en-US" sz="6000" smtClean="0">
                <a:solidFill>
                  <a:schemeClr val="tx1"/>
                </a:solidFill>
              </a:rPr>
              <a:t>環保的最大衝突不是經濟</a:t>
            </a:r>
            <a:br>
              <a:rPr lang="zh-TW" altLang="en-US" sz="6000" smtClean="0">
                <a:solidFill>
                  <a:schemeClr val="tx1"/>
                </a:solidFill>
              </a:rPr>
            </a:br>
            <a:r>
              <a:rPr lang="zh-TW" altLang="en-US" sz="6000" smtClean="0">
                <a:solidFill>
                  <a:schemeClr val="tx1"/>
                </a:solidFill>
              </a:rPr>
              <a:t>而是</a:t>
            </a:r>
            <a:r>
              <a:rPr lang="en-US" altLang="zh-TW" sz="6000" smtClean="0">
                <a:solidFill>
                  <a:schemeClr val="tx1"/>
                </a:solidFill>
              </a:rPr>
              <a:t>『</a:t>
            </a:r>
            <a:r>
              <a:rPr lang="zh-TW" altLang="en-US" sz="6000" smtClean="0">
                <a:solidFill>
                  <a:schemeClr val="tx1"/>
                </a:solidFill>
              </a:rPr>
              <a:t>政治</a:t>
            </a:r>
            <a:r>
              <a:rPr lang="en-US" altLang="zh-TW" sz="6000" smtClean="0">
                <a:solidFill>
                  <a:schemeClr val="tx1"/>
                </a:solidFill>
              </a:rPr>
              <a:t>』</a:t>
            </a:r>
            <a:r>
              <a:rPr lang="zh-TW" altLang="en-US" sz="4800" smtClean="0">
                <a:solidFill>
                  <a:schemeClr val="tx1"/>
                </a:solidFill>
              </a:rPr>
              <a:t>！</a:t>
            </a:r>
          </a:p>
        </p:txBody>
      </p:sp>
      <p:sp>
        <p:nvSpPr>
          <p:cNvPr id="150531" name="AutoShape 3"/>
          <p:cNvSpPr>
            <a:spLocks noChangeArrowheads="1"/>
          </p:cNvSpPr>
          <p:nvPr/>
        </p:nvSpPr>
        <p:spPr bwMode="auto">
          <a:xfrm>
            <a:off x="323850" y="260350"/>
            <a:ext cx="8531225" cy="1944688"/>
          </a:xfrm>
          <a:prstGeom prst="star32">
            <a:avLst>
              <a:gd name="adj" fmla="val 423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400">
                <a:ea typeface="華康勘亭流(P)" pitchFamily="66" charset="-120"/>
              </a:rPr>
              <a:t>最「經濟」就是最「環保」</a:t>
            </a:r>
            <a:r>
              <a:rPr lang="en-US" altLang="zh-TW" sz="4400">
                <a:ea typeface="華康勘亭流(P)" pitchFamily="66" charset="-120"/>
              </a:rPr>
              <a:t>!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0836" name="Picture 4" descr="http://tw.people.com.cn/mediafile/201108/29/P201108291605143164019654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23766"/>
          <a:stretch>
            <a:fillRect/>
          </a:stretch>
        </p:blipFill>
        <p:spPr bwMode="auto">
          <a:xfrm>
            <a:off x="6085397" y="1930687"/>
            <a:ext cx="2910763" cy="4941168"/>
          </a:xfrm>
          <a:prstGeom prst="rect">
            <a:avLst/>
          </a:prstGeom>
          <a:noFill/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395536" y="404665"/>
            <a:ext cx="8496944" cy="1152128"/>
          </a:xfrm>
          <a:solidFill>
            <a:srgbClr val="000066"/>
          </a:solidFill>
        </p:spPr>
        <p:txBody>
          <a:bodyPr/>
          <a:lstStyle/>
          <a:p>
            <a:r>
              <a:rPr lang="en-US" altLang="zh-TW" sz="5400" dirty="0" smtClean="0"/>
              <a:t>2014</a:t>
            </a:r>
            <a:r>
              <a:rPr lang="zh-TW" altLang="en-US" sz="5400" dirty="0" smtClean="0"/>
              <a:t>選舉我們看到甚麼</a:t>
            </a:r>
            <a:r>
              <a:rPr lang="en-US" altLang="zh-TW" sz="5400" dirty="0" smtClean="0"/>
              <a:t>?</a:t>
            </a:r>
            <a:endParaRPr lang="zh-TW" altLang="en-US" sz="5400" dirty="0"/>
          </a:p>
        </p:txBody>
      </p:sp>
      <p:pic>
        <p:nvPicPr>
          <p:cNvPr id="2040834" name="Picture 2" descr="http://www.cna.com.tw/project/2014vote_web/images/index_infograph.jpg"/>
          <p:cNvPicPr>
            <a:picLocks noChangeAspect="1" noChangeArrowheads="1"/>
          </p:cNvPicPr>
          <p:nvPr/>
        </p:nvPicPr>
        <p:blipFill>
          <a:blip r:embed="rId3" cstate="print"/>
          <a:srcRect l="46506" r="5573"/>
          <a:stretch>
            <a:fillRect/>
          </a:stretch>
        </p:blipFill>
        <p:spPr bwMode="auto">
          <a:xfrm>
            <a:off x="6301421" y="2037873"/>
            <a:ext cx="2842579" cy="4820127"/>
          </a:xfrm>
          <a:prstGeom prst="rect">
            <a:avLst/>
          </a:prstGeom>
          <a:noFill/>
        </p:spPr>
      </p:pic>
      <p:pic>
        <p:nvPicPr>
          <p:cNvPr id="2040839" name="Picture 7" descr="http://2.bp.blogspot.com/-GrRDY4PaGBs/Uf2AsAMaphI/AAAAAAABCIk/VyYO4xiBysA/s1600/wewdccz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317817"/>
            <a:ext cx="5328592" cy="3540184"/>
          </a:xfrm>
          <a:prstGeom prst="rect">
            <a:avLst/>
          </a:prstGeom>
          <a:noFill/>
        </p:spPr>
      </p:pic>
      <p:pic>
        <p:nvPicPr>
          <p:cNvPr id="2040841" name="Picture 9" descr="http://www.wobaoliao.net/upFiles/infoImg/coll/20130810/OT2013081003154816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5229200"/>
            <a:ext cx="2483557" cy="1628800"/>
          </a:xfrm>
          <a:prstGeom prst="rect">
            <a:avLst/>
          </a:prstGeom>
          <a:noFill/>
        </p:spPr>
      </p:pic>
      <p:pic>
        <p:nvPicPr>
          <p:cNvPr id="2040843" name="Picture 11" descr="http://p1-world.yamedia.tw/MjUyOTEyOTB3b3JsZA==/bab5338d0c59db7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0823" y="1916832"/>
            <a:ext cx="2781462" cy="1899261"/>
          </a:xfrm>
          <a:prstGeom prst="rect">
            <a:avLst/>
          </a:prstGeom>
          <a:noFill/>
        </p:spPr>
      </p:pic>
      <p:pic>
        <p:nvPicPr>
          <p:cNvPr id="2040837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132856"/>
            <a:ext cx="3802022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6" repeatCount="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00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ntr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0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40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0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040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0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40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1124744"/>
            <a:ext cx="7777163" cy="3960788"/>
          </a:xfrm>
          <a:solidFill>
            <a:srgbClr val="0033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與歐美比較</a:t>
            </a:r>
            <a:b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</a:br>
            <a: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我們的人民比她們更多的勤奮</a:t>
            </a:r>
            <a:b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</a:br>
            <a: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受教育的程度也都勝過</a:t>
            </a:r>
            <a:b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</a:br>
            <a: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然而</a:t>
            </a:r>
            <a:b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</a:br>
            <a: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為什麼我們的國民所得卻</a:t>
            </a:r>
            <a:b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</a:br>
            <a: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不及她們的</a:t>
            </a:r>
            <a:r>
              <a:rPr lang="en-US" altLang="zh-TW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1/3</a:t>
            </a:r>
            <a:r>
              <a:rPr lang="zh-TW" altLang="en-US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甚至</a:t>
            </a:r>
            <a:r>
              <a:rPr lang="en-US" altLang="zh-TW" sz="4000" dirty="0" smtClean="0">
                <a:solidFill>
                  <a:schemeClr val="tx1"/>
                </a:solidFill>
                <a:latin typeface="華康中特圓體" pitchFamily="49" charset="-120"/>
                <a:ea typeface="華康中特圓體" pitchFamily="49" charset="-120"/>
              </a:rPr>
              <a:t>1/4</a:t>
            </a:r>
          </a:p>
        </p:txBody>
      </p:sp>
      <p:sp>
        <p:nvSpPr>
          <p:cNvPr id="38915" name="矩形 2"/>
          <p:cNvSpPr>
            <a:spLocks noChangeArrowheads="1"/>
          </p:cNvSpPr>
          <p:nvPr/>
        </p:nvSpPr>
        <p:spPr bwMode="auto">
          <a:xfrm>
            <a:off x="539106" y="262378"/>
            <a:ext cx="8281987" cy="646341"/>
          </a:xfrm>
          <a:prstGeom prst="rect">
            <a:avLst/>
          </a:prstGeom>
          <a:solidFill>
            <a:srgbClr val="66006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en-US" altLang="zh-TW" sz="3600" b="1">
                <a:latin typeface="標楷體" pitchFamily="65" charset="-120"/>
                <a:ea typeface="標楷體" pitchFamily="65" charset="-120"/>
              </a:rPr>
              <a:t>2010</a:t>
            </a:r>
            <a:r>
              <a:rPr lang="zh-TW" altLang="en-US" sz="3600" b="1">
                <a:latin typeface="標楷體" pitchFamily="65" charset="-120"/>
                <a:ea typeface="標楷體" pitchFamily="65" charset="-120"/>
              </a:rPr>
              <a:t>年第四次到歐洲學習考察的深省</a:t>
            </a:r>
            <a:r>
              <a:rPr lang="en-US" altLang="zh-TW" sz="3600" b="1">
                <a:latin typeface="標楷體" pitchFamily="65" charset="-120"/>
                <a:ea typeface="標楷體" pitchFamily="65" charset="-120"/>
              </a:rPr>
              <a:t>:</a:t>
            </a:r>
            <a:endParaRPr lang="zh-TW" altLang="en-US" sz="3600" b="1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8916" name="矩形 3"/>
          <p:cNvSpPr>
            <a:spLocks noChangeArrowheads="1"/>
          </p:cNvSpPr>
          <p:nvPr/>
        </p:nvSpPr>
        <p:spPr bwMode="auto">
          <a:xfrm>
            <a:off x="179438" y="5439111"/>
            <a:ext cx="8815768" cy="1158241"/>
          </a:xfrm>
          <a:prstGeom prst="rect">
            <a:avLst/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zh-TW" altLang="en-US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因為十數年近</a:t>
            </a:r>
            <a:r>
              <a:rPr lang="en-US" altLang="zh-TW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60%</a:t>
            </a:r>
            <a:r>
              <a:rPr lang="zh-TW" altLang="en-US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因經濟成長的財富</a:t>
            </a:r>
            <a:r>
              <a:rPr lang="en-US" altLang="zh-TW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(</a:t>
            </a:r>
            <a:r>
              <a:rPr lang="zh-TW" altLang="en-US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所得</a:t>
            </a:r>
            <a:r>
              <a:rPr lang="en-US" altLang="zh-TW" sz="3600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)</a:t>
            </a:r>
          </a:p>
          <a:p>
            <a:pPr algn="ctr"/>
            <a:r>
              <a:rPr lang="zh-TW" altLang="en-US" sz="3600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，</a:t>
            </a:r>
            <a:r>
              <a:rPr lang="zh-TW" altLang="en-US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很多卻都進入</a:t>
            </a:r>
            <a:r>
              <a:rPr lang="en-US" altLang="zh-TW" sz="3600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”</a:t>
            </a:r>
            <a:r>
              <a:rPr lang="zh-TW" altLang="en-US" sz="3600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金融土地類的財團</a:t>
            </a:r>
            <a:r>
              <a:rPr lang="en-US" altLang="zh-TW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“</a:t>
            </a:r>
            <a:r>
              <a:rPr lang="zh-TW" altLang="en-US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手中</a:t>
            </a:r>
            <a:r>
              <a:rPr lang="en-US" altLang="zh-TW" sz="36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!</a:t>
            </a:r>
            <a:endParaRPr lang="zh-TW" altLang="en-US" sz="3600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549275"/>
            <a:ext cx="7920037" cy="209232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TW" sz="6600" dirty="0" smtClean="0"/>
              <a:t>21</a:t>
            </a:r>
            <a:r>
              <a:rPr lang="zh-TW" altLang="en-US" sz="6600" dirty="0" smtClean="0"/>
              <a:t>世紀</a:t>
            </a:r>
            <a:br>
              <a:rPr lang="zh-TW" altLang="en-US" sz="6600" dirty="0" smtClean="0"/>
            </a:br>
            <a:r>
              <a:rPr lang="zh-TW" altLang="en-US" sz="6600" dirty="0" smtClean="0"/>
              <a:t>台灣</a:t>
            </a:r>
            <a:r>
              <a:rPr lang="en-US" altLang="zh-TW" sz="6600" dirty="0" smtClean="0"/>
              <a:t>『</a:t>
            </a:r>
            <a:r>
              <a:rPr lang="zh-TW" altLang="en-US" sz="6600" dirty="0" smtClean="0"/>
              <a:t>民主</a:t>
            </a:r>
            <a:r>
              <a:rPr lang="en-US" altLang="zh-TW" sz="6600" dirty="0" smtClean="0"/>
              <a:t>』</a:t>
            </a:r>
            <a:r>
              <a:rPr lang="zh-TW" altLang="en-US" sz="6600" dirty="0" smtClean="0"/>
              <a:t>的省思</a:t>
            </a:r>
          </a:p>
        </p:txBody>
      </p:sp>
      <p:sp>
        <p:nvSpPr>
          <p:cNvPr id="18022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00113" y="2997200"/>
            <a:ext cx="7559675" cy="792163"/>
          </a:xfrm>
          <a:solidFill>
            <a:srgbClr val="8000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4000" smtClean="0">
                <a:solidFill>
                  <a:schemeClr val="tx1"/>
                </a:solidFill>
              </a:rPr>
              <a:t>如何從政客決策到人民做主決策</a:t>
            </a:r>
          </a:p>
        </p:txBody>
      </p:sp>
      <p:pic>
        <p:nvPicPr>
          <p:cNvPr id="15258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4076700"/>
            <a:ext cx="4248150" cy="2252663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10" repeatCount="2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cw">
                                      <p:cBhvr override="childStyle">
                                        <p:cTn id="6" dur="2000" fill="hold"/>
                                        <p:tgtEl>
                                          <p:spTgt spid="18022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42" grpId="0"/>
    </p:bldLst>
  </p:timing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2" name="Picture 2" descr="File:Sun Yat-sen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1412875"/>
            <a:ext cx="3095625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03" name="Picture 3" descr="File:TianXiaWeiGong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363" y="620713"/>
            <a:ext cx="33909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03268" name="Picture 4" descr="File:Sun Yat-sen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grayscl/>
          </a:blip>
          <a:srcRect/>
          <a:stretch>
            <a:fillRect/>
          </a:stretch>
        </p:blipFill>
        <p:spPr bwMode="auto">
          <a:xfrm>
            <a:off x="1258888" y="1412875"/>
            <a:ext cx="3095625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03269" name="Picture 5" descr="File:TianXiaWeiGong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932363" y="620713"/>
            <a:ext cx="33909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03270" name="Rectangle 6"/>
          <p:cNvSpPr>
            <a:spLocks noChangeArrowheads="1"/>
          </p:cNvSpPr>
          <p:nvPr/>
        </p:nvSpPr>
        <p:spPr bwMode="auto">
          <a:xfrm>
            <a:off x="250825" y="476250"/>
            <a:ext cx="8713788" cy="5832475"/>
          </a:xfrm>
          <a:prstGeom prst="rect">
            <a:avLst/>
          </a:prstGeom>
          <a:gradFill rotWithShape="1">
            <a:gsLst>
              <a:gs pos="0">
                <a:srgbClr val="000066">
                  <a:alpha val="39999"/>
                </a:srgbClr>
              </a:gs>
              <a:gs pos="100000">
                <a:srgbClr val="000066">
                  <a:gamma/>
                  <a:shade val="86275"/>
                  <a:invGamma/>
                  <a:alpha val="80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zh-TW" altLang="en-US" sz="48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我們這一套政治機制邏輯</a:t>
            </a:r>
            <a:br>
              <a:rPr lang="zh-TW" altLang="en-US" sz="48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</a:br>
            <a:r>
              <a:rPr lang="zh-TW" altLang="en-US" sz="48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是從</a:t>
            </a:r>
            <a:r>
              <a:rPr lang="zh-TW" altLang="en-US" sz="4800" b="1" u="sng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孫中山</a:t>
            </a:r>
            <a:r>
              <a:rPr lang="zh-TW" altLang="en-US" sz="48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百年前沿用至現在的所謂</a:t>
            </a:r>
            <a:r>
              <a:rPr lang="en-US" altLang="zh-TW" sz="48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『</a:t>
            </a:r>
            <a:r>
              <a:rPr lang="zh-TW" altLang="en-US" sz="48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修正西方代議政治缺失</a:t>
            </a:r>
            <a:r>
              <a:rPr lang="en-US" altLang="zh-TW" sz="48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』</a:t>
            </a:r>
            <a:r>
              <a:rPr lang="zh-TW" altLang="en-US" sz="48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的產物！但我們早已不是那民智未開且幾億人口的廣大中國</a:t>
            </a: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3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03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3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803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3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803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3270" grpId="0" animBg="1"/>
    </p:bldLst>
  </p:timing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626" name="Picture 2"/>
          <p:cNvPicPr>
            <a:picLocks noChangeAspect="1" noChangeArrowheads="1"/>
          </p:cNvPicPr>
          <p:nvPr/>
        </p:nvPicPr>
        <p:blipFill>
          <a:blip r:embed="rId2" cstate="print"/>
          <a:srcRect t="12123" b="7434"/>
          <a:stretch>
            <a:fillRect/>
          </a:stretch>
        </p:blipFill>
        <p:spPr bwMode="auto">
          <a:xfrm>
            <a:off x="0" y="431800"/>
            <a:ext cx="9144000" cy="525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04291" name="Picture 3" descr="get_doc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03238"/>
            <a:ext cx="9144000" cy="5716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04292" name="Rectangle 4"/>
          <p:cNvSpPr>
            <a:spLocks noChangeArrowheads="1"/>
          </p:cNvSpPr>
          <p:nvPr/>
        </p:nvSpPr>
        <p:spPr bwMode="auto">
          <a:xfrm>
            <a:off x="179388" y="620713"/>
            <a:ext cx="7345362" cy="3744912"/>
          </a:xfrm>
          <a:prstGeom prst="rect">
            <a:avLst/>
          </a:prstGeom>
          <a:solidFill>
            <a:srgbClr val="0000CC">
              <a:alpha val="80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但想想看百年來西方都沒有轉變嗎？如果變了！最大的轉變</a:t>
            </a:r>
            <a:r>
              <a:rPr lang="en-US" altLang="zh-TW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(</a:t>
            </a:r>
            <a:r>
              <a:rPr lang="zh-TW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尤其是北歐</a:t>
            </a:r>
            <a:r>
              <a:rPr lang="en-US" altLang="zh-TW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)</a:t>
            </a:r>
            <a:r>
              <a:rPr lang="zh-TW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是什麼！</a:t>
            </a:r>
          </a:p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defRPr/>
            </a:pPr>
            <a:r>
              <a:rPr lang="en-US" altLang="zh-TW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--</a:t>
            </a:r>
            <a:r>
              <a:rPr lang="zh-TW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就是將決策權</a:t>
            </a:r>
          </a:p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defRPr/>
            </a:pPr>
            <a:r>
              <a:rPr lang="zh-TW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交還給</a:t>
            </a:r>
            <a:r>
              <a:rPr lang="en-US" altLang="zh-TW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『</a:t>
            </a:r>
            <a:r>
              <a:rPr lang="zh-TW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公民</a:t>
            </a:r>
            <a:r>
              <a:rPr lang="en-US" altLang="zh-TW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』</a:t>
            </a:r>
            <a:r>
              <a:rPr lang="zh-TW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！</a:t>
            </a:r>
          </a:p>
        </p:txBody>
      </p:sp>
      <p:pic>
        <p:nvPicPr>
          <p:cNvPr id="154629" name="Picture 5" descr="光芒寶寶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4437063"/>
            <a:ext cx="1905000" cy="2420937"/>
          </a:xfrm>
          <a:prstGeom prst="rect">
            <a:avLst/>
          </a:prstGeom>
          <a:noFill/>
          <a:ln w="9525">
            <a:solidFill>
              <a:srgbClr val="660066"/>
            </a:solidFill>
            <a:miter lim="800000"/>
            <a:headEnd/>
            <a:tailEnd/>
          </a:ln>
        </p:spPr>
      </p:pic>
      <p:pic>
        <p:nvPicPr>
          <p:cNvPr id="1546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325" y="5673725"/>
            <a:ext cx="2987675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4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04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4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1804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4292" grpId="0" animBg="1"/>
    </p:bldLst>
  </p:timing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650" name="Picture 2" descr="sun_idea_a020_07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3429000"/>
            <a:ext cx="7920038" cy="326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5651" name="Picture 3" descr="sun_idea_a020_02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33338"/>
            <a:ext cx="7920038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5652" name="Oval 4"/>
          <p:cNvSpPr>
            <a:spLocks noChangeArrowheads="1"/>
          </p:cNvSpPr>
          <p:nvPr/>
        </p:nvSpPr>
        <p:spPr bwMode="auto">
          <a:xfrm>
            <a:off x="5461000" y="3284538"/>
            <a:ext cx="865188" cy="3313112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pic>
        <p:nvPicPr>
          <p:cNvPr id="1805317" name="Picture 5" descr="sun_idea_a020_070"/>
          <p:cNvPicPr>
            <a:picLocks noChangeAspect="1" noChangeArrowheads="1"/>
          </p:cNvPicPr>
          <p:nvPr/>
        </p:nvPicPr>
        <p:blipFill>
          <a:blip r:embed="rId2" cstate="print"/>
          <a:srcRect l="31532" t="8659" r="16161" b="9656"/>
          <a:stretch>
            <a:fillRect/>
          </a:stretch>
        </p:blipFill>
        <p:spPr bwMode="auto">
          <a:xfrm>
            <a:off x="0" y="476250"/>
            <a:ext cx="9144000" cy="588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05318" name="Oval 6"/>
          <p:cNvSpPr>
            <a:spLocks noChangeArrowheads="1"/>
          </p:cNvSpPr>
          <p:nvPr/>
        </p:nvSpPr>
        <p:spPr bwMode="auto">
          <a:xfrm>
            <a:off x="4884738" y="620713"/>
            <a:ext cx="1008062" cy="467995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805319" name="AutoShape 7"/>
          <p:cNvSpPr>
            <a:spLocks noChangeArrowheads="1"/>
          </p:cNvSpPr>
          <p:nvPr/>
        </p:nvSpPr>
        <p:spPr bwMode="auto">
          <a:xfrm>
            <a:off x="0" y="4868863"/>
            <a:ext cx="9324975" cy="1989137"/>
          </a:xfrm>
          <a:prstGeom prst="star32">
            <a:avLst>
              <a:gd name="adj" fmla="val 41199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200" b="1">
                <a:latin typeface="華康古印體" pitchFamily="65" charset="-120"/>
                <a:ea typeface="華康古印體" pitchFamily="65" charset="-120"/>
              </a:rPr>
              <a:t>這兩個公民權力</a:t>
            </a:r>
          </a:p>
          <a:p>
            <a:pPr algn="ctr"/>
            <a:r>
              <a:rPr lang="zh-TW" altLang="en-US" sz="3200" b="1">
                <a:latin typeface="華康古印體" pitchFamily="65" charset="-120"/>
                <a:ea typeface="華康古印體" pitchFamily="65" charset="-120"/>
              </a:rPr>
              <a:t>一百年來，我們從來沒有行使過</a:t>
            </a:r>
            <a:r>
              <a:rPr lang="en-US" altLang="zh-TW" sz="3200" b="1">
                <a:latin typeface="華康古印體" pitchFamily="65" charset="-120"/>
                <a:ea typeface="華康古印體" pitchFamily="65" charset="-120"/>
              </a:rPr>
              <a:t>!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5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05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05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05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5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805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5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05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05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05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5318" grpId="0" animBg="1"/>
      <p:bldP spid="1805319" grpId="0" animBg="1"/>
    </p:bldLst>
  </p:timing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6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750" y="404813"/>
            <a:ext cx="8207375" cy="1871662"/>
          </a:xfrm>
          <a:gradFill rotWithShape="1">
            <a:gsLst>
              <a:gs pos="0">
                <a:srgbClr val="0000CC"/>
              </a:gs>
              <a:gs pos="100000">
                <a:srgbClr val="008000"/>
              </a:gs>
            </a:gsLst>
            <a:lin ang="5400000" scaled="1"/>
          </a:gra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在台灣</a:t>
            </a:r>
            <a:r>
              <a:rPr lang="en-US" altLang="zh-TW" smtClean="0">
                <a:solidFill>
                  <a:schemeClr val="tx1"/>
                </a:solidFill>
              </a:rPr>
              <a:t>~</a:t>
            </a:r>
            <a:r>
              <a:rPr lang="zh-TW" altLang="en-US" smtClean="0">
                <a:solidFill>
                  <a:schemeClr val="tx1"/>
                </a:solidFill>
              </a:rPr>
              <a:t>公共政策的決定</a:t>
            </a:r>
            <a:br>
              <a:rPr lang="zh-TW" altLang="en-US" smtClean="0">
                <a:solidFill>
                  <a:schemeClr val="tx1"/>
                </a:solidFill>
              </a:rPr>
            </a:br>
            <a:r>
              <a:rPr lang="zh-TW" altLang="en-US" smtClean="0">
                <a:solidFill>
                  <a:schemeClr val="tx1"/>
                </a:solidFill>
              </a:rPr>
              <a:t>是誰</a:t>
            </a:r>
            <a:r>
              <a:rPr lang="en-US" altLang="zh-TW" smtClean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80633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188" y="2420938"/>
            <a:ext cx="7921625" cy="2232025"/>
          </a:xfrm>
          <a:solidFill>
            <a:srgbClr val="66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4000" smtClean="0">
                <a:solidFill>
                  <a:schemeClr val="tx1"/>
                </a:solidFill>
              </a:rPr>
              <a:t>不是專家決策！</a:t>
            </a:r>
          </a:p>
          <a:p>
            <a:pPr eaLnBrk="1" hangingPunct="1">
              <a:defRPr/>
            </a:pPr>
            <a:r>
              <a:rPr lang="zh-TW" altLang="en-US" sz="4000" smtClean="0">
                <a:solidFill>
                  <a:schemeClr val="tx1"/>
                </a:solidFill>
              </a:rPr>
              <a:t>當然，更不是公民決策！</a:t>
            </a:r>
          </a:p>
          <a:p>
            <a:pPr eaLnBrk="1" hangingPunct="1">
              <a:defRPr/>
            </a:pPr>
            <a:r>
              <a:rPr lang="zh-TW" altLang="en-US" sz="4000" smtClean="0">
                <a:solidFill>
                  <a:schemeClr val="tx1"/>
                </a:solidFill>
              </a:rPr>
              <a:t>大部分也不是專業技術官僚決策</a:t>
            </a:r>
          </a:p>
          <a:p>
            <a:pPr eaLnBrk="1" hangingPunct="1">
              <a:defRPr/>
            </a:pPr>
            <a:endParaRPr lang="en-US" altLang="zh-TW" sz="4000" smtClean="0">
              <a:solidFill>
                <a:schemeClr val="tx1"/>
              </a:solidFill>
            </a:endParaRPr>
          </a:p>
        </p:txBody>
      </p:sp>
      <p:sp>
        <p:nvSpPr>
          <p:cNvPr id="1806340" name="AutoShape 4"/>
          <p:cNvSpPr>
            <a:spLocks noChangeArrowheads="1"/>
          </p:cNvSpPr>
          <p:nvPr/>
        </p:nvSpPr>
        <p:spPr bwMode="auto">
          <a:xfrm>
            <a:off x="179388" y="4724400"/>
            <a:ext cx="8820150" cy="2133600"/>
          </a:xfrm>
          <a:prstGeom prst="star32">
            <a:avLst>
              <a:gd name="adj" fmla="val 43407"/>
            </a:avLst>
          </a:prstGeom>
          <a:gradFill rotWithShape="1">
            <a:gsLst>
              <a:gs pos="0">
                <a:srgbClr val="CC3300">
                  <a:alpha val="84000"/>
                </a:srgbClr>
              </a:gs>
              <a:gs pos="100000">
                <a:srgbClr val="5E18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3600" b="1" dirty="0">
                <a:ea typeface="華康儷粗黑" pitchFamily="49" charset="-120"/>
              </a:rPr>
              <a:t>是的！</a:t>
            </a:r>
          </a:p>
          <a:p>
            <a:pPr algn="ctr"/>
            <a:r>
              <a:rPr lang="zh-TW" altLang="en-US" sz="3600" b="1" dirty="0">
                <a:ea typeface="華康儷粗黑" pitchFamily="49" charset="-120"/>
              </a:rPr>
              <a:t>都是那些原本被選出來擔任</a:t>
            </a:r>
            <a:r>
              <a:rPr lang="zh-TW" altLang="en-US" sz="3600" b="1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”</a:t>
            </a:r>
            <a:r>
              <a:rPr lang="zh-TW" altLang="en-US" sz="3600" b="1" dirty="0">
                <a:ea typeface="華康儷粗黑" pitchFamily="49" charset="-120"/>
              </a:rPr>
              <a:t>管家</a:t>
            </a:r>
            <a:r>
              <a:rPr lang="zh-TW" altLang="en-US" sz="3600" b="1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”</a:t>
            </a:r>
          </a:p>
          <a:p>
            <a:pPr algn="ctr"/>
            <a:r>
              <a:rPr lang="zh-TW" altLang="en-US" sz="3600" b="1" dirty="0">
                <a:ea typeface="華康儷粗黑" pitchFamily="49" charset="-120"/>
              </a:rPr>
              <a:t>的</a:t>
            </a:r>
            <a:r>
              <a:rPr lang="zh-TW" altLang="en-US" sz="3600" b="1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”</a:t>
            </a:r>
            <a:r>
              <a:rPr lang="zh-TW" altLang="en-US" sz="3600" b="1" dirty="0">
                <a:ea typeface="華康儷粗黑" pitchFamily="49" charset="-120"/>
              </a:rPr>
              <a:t>政客</a:t>
            </a:r>
            <a:r>
              <a:rPr lang="zh-TW" altLang="en-US" sz="3600" b="1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”</a:t>
            </a:r>
            <a:r>
              <a:rPr lang="zh-TW" altLang="en-US" sz="3600" b="1" dirty="0">
                <a:ea typeface="華康儷粗黑" pitchFamily="49" charset="-120"/>
              </a:rPr>
              <a:t>決策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6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06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06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06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6340" grpId="0" animBg="1"/>
    </p:bldLst>
  </p:timing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7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921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6000" smtClean="0"/>
              <a:t>政府</a:t>
            </a:r>
            <a:r>
              <a:rPr lang="zh-TW" altLang="en-US" smtClean="0"/>
              <a:t>～由我們選出的政客</a:t>
            </a:r>
          </a:p>
        </p:txBody>
      </p:sp>
      <p:sp>
        <p:nvSpPr>
          <p:cNvPr id="1807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8496300" cy="936625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zh-TW" altLang="en-US" sz="4400" smtClean="0">
                <a:ea typeface="華康儷粗黑" pitchFamily="49" charset="-120"/>
              </a:rPr>
              <a:t>經常是一個最大的</a:t>
            </a:r>
            <a:r>
              <a:rPr lang="en-US" altLang="zh-TW" sz="4400" smtClean="0">
                <a:ea typeface="華康儷粗黑" pitchFamily="49" charset="-120"/>
              </a:rPr>
              <a:t>『</a:t>
            </a:r>
            <a:r>
              <a:rPr lang="zh-TW" altLang="en-US" sz="4400" smtClean="0">
                <a:ea typeface="華康儷粗黑" pitchFamily="49" charset="-120"/>
              </a:rPr>
              <a:t>詐騙集團</a:t>
            </a:r>
            <a:r>
              <a:rPr lang="en-US" altLang="zh-TW" sz="4400" smtClean="0">
                <a:ea typeface="華康儷粗黑" pitchFamily="49" charset="-120"/>
              </a:rPr>
              <a:t>』</a:t>
            </a:r>
          </a:p>
        </p:txBody>
      </p:sp>
      <p:sp>
        <p:nvSpPr>
          <p:cNvPr id="1807364" name="Rectangle 4"/>
          <p:cNvSpPr>
            <a:spLocks noChangeArrowheads="1"/>
          </p:cNvSpPr>
          <p:nvPr/>
        </p:nvSpPr>
        <p:spPr bwMode="auto">
          <a:xfrm>
            <a:off x="395288" y="3213100"/>
            <a:ext cx="8424862" cy="2808288"/>
          </a:xfrm>
          <a:prstGeom prst="rect">
            <a:avLst/>
          </a:prstGeom>
          <a:solidFill>
            <a:srgbClr val="6600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在西方民主國家都奉行</a:t>
            </a:r>
          </a:p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“不要相信政府</a:t>
            </a: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政客</a:t>
            </a: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)”</a:t>
            </a:r>
          </a:p>
          <a:p>
            <a:pPr algn="ctr">
              <a:defRPr/>
            </a:pP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當然我們也不是反政府</a:t>
            </a: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)</a:t>
            </a:r>
          </a:p>
          <a:p>
            <a:pPr algn="ctr">
              <a:defRPr/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就如同不能相信你的</a:t>
            </a:r>
            <a:r>
              <a:rPr lang="zh-TW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“</a:t>
            </a: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管家</a:t>
            </a:r>
            <a:r>
              <a:rPr lang="zh-TW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”</a:t>
            </a:r>
            <a:r>
              <a:rPr lang="en-US" altLang="zh-TW" sz="4000" b="1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!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7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07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7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1807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7363" grpId="0" build="p"/>
      <p:bldP spid="1807364" grpId="0" animBg="1"/>
    </p:bldLst>
  </p:timing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8386" name="Rectangle 2"/>
          <p:cNvSpPr>
            <a:spLocks noChangeArrowheads="1"/>
          </p:cNvSpPr>
          <p:nvPr/>
        </p:nvSpPr>
        <p:spPr bwMode="auto">
          <a:xfrm>
            <a:off x="107950" y="2636838"/>
            <a:ext cx="8964613" cy="2087562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003300"/>
              </a:gs>
              <a:gs pos="100000">
                <a:srgbClr val="000066"/>
              </a:gs>
            </a:gsLst>
            <a:lin ang="18900000" scaled="1"/>
          </a:gradFill>
          <a:ln w="9525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4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(P)" pitchFamily="66" charset="-120"/>
              </a:rPr>
              <a:t>讓台灣成為真正民主的國家！</a:t>
            </a:r>
          </a:p>
          <a:p>
            <a:pPr algn="ctr">
              <a:defRPr/>
            </a:pPr>
            <a:r>
              <a:rPr lang="zh-TW" altLang="en-US" sz="4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(P)" pitchFamily="66" charset="-120"/>
              </a:rPr>
              <a:t>人民真的能</a:t>
            </a:r>
            <a:r>
              <a:rPr lang="en-US" altLang="en-US" sz="3600">
                <a:effectLst>
                  <a:outerShdw blurRad="38100" dist="38100" dir="2700000" algn="tl">
                    <a:srgbClr val="000000"/>
                  </a:outerShdw>
                </a:effectLst>
                <a:latin typeface="標楷體"/>
                <a:ea typeface="標楷體" pitchFamily="65" charset="-120"/>
              </a:rPr>
              <a:t>“</a:t>
            </a:r>
            <a:r>
              <a:rPr lang="zh-TW" altLang="en-US" sz="4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(P)" pitchFamily="66" charset="-120"/>
              </a:rPr>
              <a:t>作主</a:t>
            </a:r>
            <a:r>
              <a:rPr lang="en-US" altLang="zh-TW" sz="4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(P)" pitchFamily="66" charset="-120"/>
              </a:rPr>
              <a:t>(</a:t>
            </a:r>
            <a:r>
              <a:rPr lang="zh-TW" altLang="en-US" sz="4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(P)" pitchFamily="66" charset="-120"/>
              </a:rPr>
              <a:t>決策</a:t>
            </a:r>
            <a:r>
              <a:rPr lang="en-US" altLang="zh-TW" sz="4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(P)" pitchFamily="66" charset="-120"/>
              </a:rPr>
              <a:t>)</a:t>
            </a:r>
            <a:r>
              <a:rPr lang="en-US" altLang="zh-TW" sz="36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(P)" pitchFamily="66" charset="-120"/>
              </a:rPr>
              <a:t> </a:t>
            </a:r>
            <a:r>
              <a:rPr lang="en-US" altLang="en-US" sz="3600">
                <a:effectLst>
                  <a:outerShdw blurRad="38100" dist="38100" dir="2700000" algn="tl">
                    <a:srgbClr val="000000"/>
                  </a:outerShdw>
                </a:effectLst>
                <a:latin typeface="標楷體"/>
                <a:ea typeface="標楷體" pitchFamily="65" charset="-120"/>
              </a:rPr>
              <a:t>”</a:t>
            </a:r>
            <a:r>
              <a:rPr lang="zh-TW" altLang="en-US" sz="4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(P)" pitchFamily="66" charset="-120"/>
              </a:rPr>
              <a:t>的國家！</a:t>
            </a:r>
          </a:p>
        </p:txBody>
      </p:sp>
      <p:sp>
        <p:nvSpPr>
          <p:cNvPr id="180838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4213" y="1052513"/>
            <a:ext cx="7772400" cy="1038225"/>
          </a:xfrm>
          <a:solidFill>
            <a:srgbClr val="660066"/>
          </a:solidFill>
          <a:ln>
            <a:solidFill>
              <a:srgbClr val="FFFF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7200" smtClean="0">
                <a:solidFill>
                  <a:schemeClr val="tx1"/>
                </a:solidFill>
              </a:rPr>
              <a:t>台灣要如何改變</a:t>
            </a:r>
            <a:r>
              <a:rPr lang="en-US" altLang="zh-TW" sz="7200" smtClean="0">
                <a:solidFill>
                  <a:schemeClr val="tx1"/>
                </a:solidFill>
              </a:rPr>
              <a:t>!</a:t>
            </a:r>
          </a:p>
        </p:txBody>
      </p:sp>
      <p:sp>
        <p:nvSpPr>
          <p:cNvPr id="1808388" name="AutoShape 4"/>
          <p:cNvSpPr>
            <a:spLocks noChangeArrowheads="1"/>
          </p:cNvSpPr>
          <p:nvPr/>
        </p:nvSpPr>
        <p:spPr bwMode="auto">
          <a:xfrm>
            <a:off x="611188" y="4868863"/>
            <a:ext cx="8281987" cy="1655762"/>
          </a:xfrm>
          <a:prstGeom prst="star32">
            <a:avLst>
              <a:gd name="adj" fmla="val 3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 b="1">
                <a:latin typeface="華康勘亭流" pitchFamily="65" charset="-120"/>
                <a:ea typeface="華康勘亭流" pitchFamily="65" charset="-120"/>
              </a:rPr>
              <a:t>那又如何作主</a:t>
            </a:r>
            <a:r>
              <a:rPr lang="en-US" altLang="zh-TW" sz="3600">
                <a:effectLst>
                  <a:outerShdw blurRad="38100" dist="38100" dir="2700000" algn="tl">
                    <a:srgbClr val="000000"/>
                  </a:outerShdw>
                </a:effectLst>
                <a:latin typeface="華康勘亭流" pitchFamily="65" charset="-120"/>
                <a:ea typeface="華康勘亭流" pitchFamily="65" charset="-120"/>
              </a:rPr>
              <a:t>(</a:t>
            </a:r>
            <a:r>
              <a:rPr lang="zh-TW" altLang="en-US" sz="3600">
                <a:effectLst>
                  <a:outerShdw blurRad="38100" dist="38100" dir="2700000" algn="tl">
                    <a:srgbClr val="000000"/>
                  </a:outerShdw>
                </a:effectLst>
                <a:latin typeface="華康勘亭流" pitchFamily="65" charset="-120"/>
                <a:ea typeface="華康勘亭流" pitchFamily="65" charset="-120"/>
              </a:rPr>
              <a:t>決策</a:t>
            </a:r>
            <a:r>
              <a:rPr lang="en-US" altLang="zh-TW" sz="3600">
                <a:effectLst>
                  <a:outerShdw blurRad="38100" dist="38100" dir="2700000" algn="tl">
                    <a:srgbClr val="000000"/>
                  </a:outerShdw>
                </a:effectLst>
                <a:latin typeface="華康勘亭流" pitchFamily="65" charset="-120"/>
                <a:ea typeface="華康勘亭流" pitchFamily="65" charset="-120"/>
              </a:rPr>
              <a:t>) </a:t>
            </a:r>
            <a:r>
              <a:rPr lang="zh-TW" altLang="en-US" sz="3600" b="1">
                <a:latin typeface="華康勘亭流" pitchFamily="65" charset="-120"/>
                <a:ea typeface="華康勘亭流" pitchFamily="65" charset="-120"/>
              </a:rPr>
              <a:t>？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10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cw">
                                      <p:cBhvr override="childStyle">
                                        <p:cTn id="6" dur="2000" fill="hold"/>
                                        <p:tgtEl>
                                          <p:spTgt spid="180838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808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08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08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8387" grpId="0"/>
      <p:bldP spid="1808388" grpId="0" animBg="1"/>
    </p:bldLst>
  </p:timing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9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24075" y="2276475"/>
            <a:ext cx="5184775" cy="1949450"/>
          </a:xfrm>
          <a:solidFill>
            <a:srgbClr val="660066"/>
          </a:solidFill>
          <a:ln>
            <a:solidFill>
              <a:srgbClr val="FFFF00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公民決策</a:t>
            </a:r>
            <a:br>
              <a:rPr lang="zh-TW" altLang="en-US" smtClean="0">
                <a:solidFill>
                  <a:schemeClr val="tx1"/>
                </a:solidFill>
              </a:rPr>
            </a:br>
            <a:r>
              <a:rPr lang="zh-TW" altLang="en-US" smtClean="0">
                <a:solidFill>
                  <a:schemeClr val="tx1"/>
                </a:solidFill>
              </a:rPr>
              <a:t>人民真正做主！</a:t>
            </a:r>
          </a:p>
        </p:txBody>
      </p:sp>
      <p:sp>
        <p:nvSpPr>
          <p:cNvPr id="1809411" name="Rectangle 3"/>
          <p:cNvSpPr>
            <a:spLocks noChangeArrowheads="1"/>
          </p:cNvSpPr>
          <p:nvPr/>
        </p:nvSpPr>
        <p:spPr bwMode="auto">
          <a:xfrm>
            <a:off x="250825" y="981075"/>
            <a:ext cx="4752975" cy="65087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000000"/>
                </a:solidFill>
                <a:latin typeface="Arial" pitchFamily="34" charset="0"/>
                <a:ea typeface="標楷體" pitchFamily="65" charset="-120"/>
              </a:rPr>
              <a:t>城市各項議題公民委員會決策</a:t>
            </a:r>
          </a:p>
        </p:txBody>
      </p:sp>
      <p:sp>
        <p:nvSpPr>
          <p:cNvPr id="1809412" name="Rectangle 4"/>
          <p:cNvSpPr>
            <a:spLocks noChangeArrowheads="1"/>
          </p:cNvSpPr>
          <p:nvPr/>
        </p:nvSpPr>
        <p:spPr bwMode="auto">
          <a:xfrm>
            <a:off x="5364163" y="981075"/>
            <a:ext cx="3097212" cy="64928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000000"/>
                </a:solidFill>
                <a:latin typeface="Arial" pitchFamily="34" charset="0"/>
                <a:ea typeface="標楷體" pitchFamily="65" charset="-120"/>
              </a:rPr>
              <a:t>公民共識會議</a:t>
            </a:r>
          </a:p>
        </p:txBody>
      </p:sp>
      <p:sp>
        <p:nvSpPr>
          <p:cNvPr id="1809413" name="Rectangle 5"/>
          <p:cNvSpPr>
            <a:spLocks noChangeArrowheads="1"/>
          </p:cNvSpPr>
          <p:nvPr/>
        </p:nvSpPr>
        <p:spPr bwMode="auto">
          <a:xfrm>
            <a:off x="179388" y="2708275"/>
            <a:ext cx="2378075" cy="938213"/>
          </a:xfrm>
          <a:prstGeom prst="rect">
            <a:avLst/>
          </a:prstGeom>
          <a:solidFill>
            <a:srgbClr val="FF66CC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000000"/>
                </a:solidFill>
                <a:latin typeface="Arial" pitchFamily="34" charset="0"/>
                <a:ea typeface="標楷體" pitchFamily="65" charset="-120"/>
              </a:rPr>
              <a:t>公民團體代表</a:t>
            </a:r>
          </a:p>
          <a:p>
            <a:pPr algn="ctr"/>
            <a:r>
              <a:rPr lang="zh-TW" altLang="en-US" sz="2800" b="1">
                <a:solidFill>
                  <a:srgbClr val="000000"/>
                </a:solidFill>
                <a:latin typeface="Arial" pitchFamily="34" charset="0"/>
                <a:ea typeface="標楷體" pitchFamily="65" charset="-120"/>
              </a:rPr>
              <a:t>參與審查</a:t>
            </a:r>
          </a:p>
        </p:txBody>
      </p:sp>
      <p:sp>
        <p:nvSpPr>
          <p:cNvPr id="1809414" name="Rectangle 6"/>
          <p:cNvSpPr>
            <a:spLocks noChangeArrowheads="1"/>
          </p:cNvSpPr>
          <p:nvPr/>
        </p:nvSpPr>
        <p:spPr bwMode="auto">
          <a:xfrm>
            <a:off x="395288" y="5084763"/>
            <a:ext cx="2808287" cy="649287"/>
          </a:xfrm>
          <a:prstGeom prst="rect">
            <a:avLst/>
          </a:prstGeom>
          <a:solidFill>
            <a:schemeClr val="bg1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latin typeface="Arial" pitchFamily="34" charset="0"/>
                <a:ea typeface="標楷體" pitchFamily="65" charset="-120"/>
              </a:rPr>
              <a:t>聽證會議</a:t>
            </a:r>
          </a:p>
        </p:txBody>
      </p:sp>
      <p:sp>
        <p:nvSpPr>
          <p:cNvPr id="1809415" name="Rectangle 7"/>
          <p:cNvSpPr>
            <a:spLocks noChangeArrowheads="1"/>
          </p:cNvSpPr>
          <p:nvPr/>
        </p:nvSpPr>
        <p:spPr bwMode="auto">
          <a:xfrm>
            <a:off x="6877050" y="2636838"/>
            <a:ext cx="2017713" cy="938212"/>
          </a:xfrm>
          <a:prstGeom prst="rect">
            <a:avLst/>
          </a:prstGeom>
          <a:solidFill>
            <a:srgbClr val="00FF00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000000"/>
                </a:solidFill>
                <a:latin typeface="Arial" pitchFamily="34" charset="0"/>
                <a:ea typeface="標楷體" pitchFamily="65" charset="-120"/>
              </a:rPr>
              <a:t>公民代表</a:t>
            </a:r>
          </a:p>
          <a:p>
            <a:pPr algn="ctr"/>
            <a:r>
              <a:rPr lang="zh-TW" altLang="en-US" sz="2800" b="1">
                <a:solidFill>
                  <a:srgbClr val="000000"/>
                </a:solidFill>
                <a:latin typeface="Arial" pitchFamily="34" charset="0"/>
                <a:ea typeface="標楷體" pitchFamily="65" charset="-120"/>
              </a:rPr>
              <a:t>參與決策</a:t>
            </a:r>
          </a:p>
        </p:txBody>
      </p:sp>
      <p:sp>
        <p:nvSpPr>
          <p:cNvPr id="1809416" name="Rectangle 8"/>
          <p:cNvSpPr>
            <a:spLocks noChangeArrowheads="1"/>
          </p:cNvSpPr>
          <p:nvPr/>
        </p:nvSpPr>
        <p:spPr bwMode="auto">
          <a:xfrm>
            <a:off x="3419475" y="5084763"/>
            <a:ext cx="2160588" cy="649287"/>
          </a:xfrm>
          <a:prstGeom prst="rect">
            <a:avLst/>
          </a:prstGeom>
          <a:solidFill>
            <a:srgbClr val="666699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latin typeface="Arial" pitchFamily="34" charset="0"/>
                <a:ea typeface="標楷體" pitchFamily="65" charset="-120"/>
              </a:rPr>
              <a:t>公民複決</a:t>
            </a:r>
          </a:p>
        </p:txBody>
      </p:sp>
      <p:sp>
        <p:nvSpPr>
          <p:cNvPr id="1809417" name="Rectangle 9"/>
          <p:cNvSpPr>
            <a:spLocks noChangeArrowheads="1"/>
          </p:cNvSpPr>
          <p:nvPr/>
        </p:nvSpPr>
        <p:spPr bwMode="auto">
          <a:xfrm>
            <a:off x="5867400" y="5084763"/>
            <a:ext cx="3097213" cy="649287"/>
          </a:xfrm>
          <a:prstGeom prst="rect">
            <a:avLst/>
          </a:prstGeom>
          <a:solidFill>
            <a:srgbClr val="FF6600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000000"/>
                </a:solidFill>
                <a:latin typeface="Arial" pitchFamily="34" charset="0"/>
                <a:ea typeface="標楷體" pitchFamily="65" charset="-120"/>
              </a:rPr>
              <a:t>公民提案（創制）</a:t>
            </a:r>
          </a:p>
        </p:txBody>
      </p:sp>
      <p:sp>
        <p:nvSpPr>
          <p:cNvPr id="1809418" name="Line 10"/>
          <p:cNvSpPr>
            <a:spLocks noChangeShapeType="1"/>
          </p:cNvSpPr>
          <p:nvPr/>
        </p:nvSpPr>
        <p:spPr bwMode="auto">
          <a:xfrm flipH="1">
            <a:off x="2051050" y="4221163"/>
            <a:ext cx="1225550" cy="8636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09419" name="Line 11"/>
          <p:cNvSpPr>
            <a:spLocks noChangeShapeType="1"/>
          </p:cNvSpPr>
          <p:nvPr/>
        </p:nvSpPr>
        <p:spPr bwMode="auto">
          <a:xfrm flipH="1">
            <a:off x="4572000" y="4292600"/>
            <a:ext cx="0" cy="792163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09420" name="Line 12"/>
          <p:cNvSpPr>
            <a:spLocks noChangeShapeType="1"/>
          </p:cNvSpPr>
          <p:nvPr/>
        </p:nvSpPr>
        <p:spPr bwMode="auto">
          <a:xfrm>
            <a:off x="6372225" y="4292600"/>
            <a:ext cx="863600" cy="720725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09421" name="Line 13"/>
          <p:cNvSpPr>
            <a:spLocks noChangeShapeType="1"/>
          </p:cNvSpPr>
          <p:nvPr/>
        </p:nvSpPr>
        <p:spPr bwMode="auto">
          <a:xfrm flipH="1" flipV="1">
            <a:off x="2339975" y="1700213"/>
            <a:ext cx="1441450" cy="504825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09422" name="Line 14"/>
          <p:cNvSpPr>
            <a:spLocks noChangeShapeType="1"/>
          </p:cNvSpPr>
          <p:nvPr/>
        </p:nvSpPr>
        <p:spPr bwMode="auto">
          <a:xfrm>
            <a:off x="5651500" y="4221163"/>
            <a:ext cx="73025" cy="1871662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09423" name="Line 15"/>
          <p:cNvSpPr>
            <a:spLocks noChangeShapeType="1"/>
          </p:cNvSpPr>
          <p:nvPr/>
        </p:nvSpPr>
        <p:spPr bwMode="auto">
          <a:xfrm flipV="1">
            <a:off x="6084888" y="1700213"/>
            <a:ext cx="863600" cy="57785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1809424" name="Rectangle 16"/>
          <p:cNvSpPr>
            <a:spLocks noChangeArrowheads="1"/>
          </p:cNvSpPr>
          <p:nvPr/>
        </p:nvSpPr>
        <p:spPr bwMode="auto">
          <a:xfrm>
            <a:off x="4716463" y="6165850"/>
            <a:ext cx="2447925" cy="649288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latin typeface="Arial" pitchFamily="34" charset="0"/>
                <a:ea typeface="標楷體" pitchFamily="65" charset="-120"/>
              </a:rPr>
              <a:t>公民投票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09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809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809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809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809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809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809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809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09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809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809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809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09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809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9411" grpId="0" animBg="1"/>
      <p:bldP spid="1809412" grpId="0" animBg="1"/>
      <p:bldP spid="1809413" grpId="0" animBg="1"/>
      <p:bldP spid="1809414" grpId="0" animBg="1"/>
      <p:bldP spid="1809415" grpId="0" animBg="1"/>
      <p:bldP spid="1809416" grpId="0" animBg="1"/>
      <p:bldP spid="1809417" grpId="0" animBg="1"/>
      <p:bldP spid="1809418" grpId="0" animBg="1"/>
      <p:bldP spid="1809419" grpId="0" animBg="1"/>
      <p:bldP spid="1809420" grpId="0" animBg="1"/>
      <p:bldP spid="1809421" grpId="0" animBg="1"/>
      <p:bldP spid="1809422" grpId="0" animBg="1"/>
      <p:bldP spid="1809423" grpId="0" animBg="1"/>
      <p:bldP spid="1809424" grpId="0" animBg="1"/>
    </p:bldLst>
  </p:timing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0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zh-TW" altLang="en-US" sz="4000" smtClean="0"/>
              <a:t>公民有參與公共事務的義務與權利</a:t>
            </a:r>
          </a:p>
        </p:txBody>
      </p:sp>
      <p:sp>
        <p:nvSpPr>
          <p:cNvPr id="1810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4463"/>
            <a:ext cx="8218488" cy="3382962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3600" smtClean="0"/>
              <a:t>長久以來，「政客」把參與公共事務與政治劃上等號，透過「政治是骯髒與黑暗的！」把「政治」與「公共事務」一起污名化！隔絕公民參與公共事務的意識，使公共政策不透明，進而獨攬公共決策與私利！</a:t>
            </a:r>
          </a:p>
        </p:txBody>
      </p:sp>
      <p:sp>
        <p:nvSpPr>
          <p:cNvPr id="160772" name="Rectangle 4"/>
          <p:cNvSpPr>
            <a:spLocks noChangeArrowheads="1"/>
          </p:cNvSpPr>
          <p:nvPr/>
        </p:nvSpPr>
        <p:spPr bwMode="auto">
          <a:xfrm>
            <a:off x="1258888" y="5157788"/>
            <a:ext cx="6769100" cy="1296987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800" b="1"/>
              <a:t>公共政策＝政治</a:t>
            </a:r>
          </a:p>
        </p:txBody>
      </p:sp>
      <p:sp>
        <p:nvSpPr>
          <p:cNvPr id="160773" name="Line 5"/>
          <p:cNvSpPr>
            <a:spLocks noChangeShapeType="1"/>
          </p:cNvSpPr>
          <p:nvPr/>
        </p:nvSpPr>
        <p:spPr bwMode="auto">
          <a:xfrm>
            <a:off x="5148263" y="5589588"/>
            <a:ext cx="287337" cy="5032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zh-TW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1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559675" cy="1143000"/>
          </a:xfrm>
          <a:solidFill>
            <a:srgbClr val="66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公民參與、公民決策</a:t>
            </a:r>
          </a:p>
        </p:txBody>
      </p:sp>
      <p:sp>
        <p:nvSpPr>
          <p:cNvPr id="1811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600200"/>
            <a:ext cx="8435975" cy="4495800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dirty="0" smtClean="0"/>
              <a:t>我們的選票是選出</a:t>
            </a:r>
            <a:r>
              <a:rPr lang="zh-TW" altLang="en-US" dirty="0" smtClean="0">
                <a:latin typeface="標楷體"/>
              </a:rPr>
              <a:t>”</a:t>
            </a:r>
            <a:r>
              <a:rPr lang="zh-TW" altLang="en-US" dirty="0" smtClean="0"/>
              <a:t>公僕</a:t>
            </a:r>
            <a:r>
              <a:rPr lang="zh-TW" altLang="en-US" dirty="0" smtClean="0">
                <a:latin typeface="標楷體"/>
              </a:rPr>
              <a:t>”</a:t>
            </a:r>
            <a:endParaRPr lang="zh-TW" altLang="en-US" dirty="0" smtClean="0"/>
          </a:p>
          <a:p>
            <a:pPr eaLnBrk="1" hangingPunct="1">
              <a:buFontTx/>
              <a:buNone/>
              <a:defRPr/>
            </a:pPr>
            <a:r>
              <a:rPr lang="zh-TW" altLang="en-US" dirty="0" smtClean="0"/>
              <a:t>      選出在政治上幫我們「服務」的「管家」</a:t>
            </a:r>
          </a:p>
          <a:p>
            <a:pPr eaLnBrk="1" hangingPunct="1">
              <a:buFontTx/>
              <a:buNone/>
              <a:defRPr/>
            </a:pPr>
            <a:r>
              <a:rPr lang="zh-TW" altLang="en-US" dirty="0" smtClean="0"/>
              <a:t>   而不是凡事都替我們「決策」的「政客」</a:t>
            </a:r>
          </a:p>
          <a:p>
            <a:pPr eaLnBrk="1" hangingPunct="1">
              <a:defRPr/>
            </a:pPr>
            <a:r>
              <a:rPr lang="zh-TW" altLang="en-US" dirty="0" smtClean="0"/>
              <a:t>在先進的民主國家，公民「決策」已是常態</a:t>
            </a:r>
          </a:p>
          <a:p>
            <a:pPr eaLnBrk="1" hangingPunct="1">
              <a:defRPr/>
            </a:pPr>
            <a:r>
              <a:rPr lang="zh-TW" altLang="en-US" dirty="0" smtClean="0"/>
              <a:t>因此，作為公民的我們要把「決策權」拿回來！</a:t>
            </a:r>
          </a:p>
          <a:p>
            <a:pPr eaLnBrk="1" hangingPunct="1">
              <a:defRPr/>
            </a:pPr>
            <a:r>
              <a:rPr lang="zh-TW" altLang="en-US" dirty="0" smtClean="0">
                <a:solidFill>
                  <a:srgbClr val="FFFF00"/>
                </a:solidFill>
              </a:rPr>
              <a:t>不要再「迷信」那些把我們「決策權」拿走的「政客」與「技術官僚」！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CC00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最典型的公民決策</a:t>
            </a:r>
            <a:r>
              <a:rPr lang="en-US" altLang="zh-TW" smtClean="0">
                <a:solidFill>
                  <a:schemeClr val="tx1"/>
                </a:solidFill>
              </a:rPr>
              <a:t>---</a:t>
            </a:r>
            <a:r>
              <a:rPr lang="zh-TW" altLang="en-US" smtClean="0">
                <a:solidFill>
                  <a:schemeClr val="tx1"/>
                </a:solidFill>
              </a:rPr>
              <a:t>陪審團</a:t>
            </a:r>
          </a:p>
        </p:txBody>
      </p:sp>
      <p:sp>
        <p:nvSpPr>
          <p:cNvPr id="1812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557338"/>
            <a:ext cx="8496300" cy="5040312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zh-TW" sz="3600" smtClean="0"/>
              <a:t>2008</a:t>
            </a:r>
            <a:r>
              <a:rPr lang="zh-TW" altLang="en-US" sz="3600" smtClean="0"/>
              <a:t>年開始日本也開始以陪審團進行司法訴訟</a:t>
            </a:r>
            <a:r>
              <a:rPr lang="zh-TW" altLang="en-US" sz="3600" smtClean="0">
                <a:latin typeface="標楷體"/>
              </a:rPr>
              <a:t>”</a:t>
            </a:r>
            <a:r>
              <a:rPr lang="zh-TW" altLang="en-US" sz="3600" smtClean="0"/>
              <a:t>決策</a:t>
            </a:r>
            <a:r>
              <a:rPr lang="zh-TW" altLang="en-US" sz="3600" smtClean="0">
                <a:latin typeface="標楷體"/>
              </a:rPr>
              <a:t>”</a:t>
            </a:r>
            <a:r>
              <a:rPr lang="zh-TW" altLang="en-US" sz="3600" smtClean="0"/>
              <a:t> ！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zh-TW" altLang="en-US" sz="3600" smtClean="0"/>
              <a:t>「執政者」與「政客」皆以公民不具有</a:t>
            </a:r>
            <a:r>
              <a:rPr lang="zh-TW" altLang="en-US" sz="3600" smtClean="0">
                <a:latin typeface="標楷體"/>
              </a:rPr>
              <a:t>”</a:t>
            </a:r>
            <a:r>
              <a:rPr lang="zh-TW" altLang="en-US" sz="3600" smtClean="0"/>
              <a:t>專業</a:t>
            </a:r>
            <a:r>
              <a:rPr lang="zh-TW" altLang="en-US" sz="3600" smtClean="0">
                <a:latin typeface="標楷體"/>
              </a:rPr>
              <a:t>”</a:t>
            </a:r>
            <a:r>
              <a:rPr lang="zh-TW" altLang="en-US" sz="3600" smtClean="0"/>
              <a:t>，公民決策會因此毀壞專業來推諉！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zh-TW" altLang="en-US" sz="3600" smtClean="0"/>
              <a:t>誰是專業？學者嗎！技術官僚嗎！他們是專業！但常常</a:t>
            </a:r>
            <a:r>
              <a:rPr lang="en-US" altLang="zh-TW" sz="3600" smtClean="0">
                <a:solidFill>
                  <a:srgbClr val="FFFF00"/>
                </a:solidFill>
              </a:rPr>
              <a:t>『</a:t>
            </a:r>
            <a:r>
              <a:rPr lang="zh-TW" altLang="en-US" sz="3600" smtClean="0">
                <a:solidFill>
                  <a:srgbClr val="FFFF00"/>
                </a:solidFill>
              </a:rPr>
              <a:t>只專門堅持一業</a:t>
            </a:r>
            <a:r>
              <a:rPr lang="en-US" altLang="zh-TW" sz="3600" smtClean="0">
                <a:solidFill>
                  <a:srgbClr val="FFFF00"/>
                </a:solidFill>
              </a:rPr>
              <a:t>』</a:t>
            </a:r>
            <a:r>
              <a:rPr lang="zh-TW" altLang="en-US" sz="3600" smtClean="0">
                <a:solidFill>
                  <a:srgbClr val="FFFF00"/>
                </a:solidFill>
              </a:rPr>
              <a:t>！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zh-TW" altLang="en-US" sz="3600" smtClean="0"/>
              <a:t>在大量決策在少數專家機制下，專家常因</a:t>
            </a:r>
            <a:r>
              <a:rPr lang="zh-TW" altLang="en-US" sz="3600" smtClean="0">
                <a:solidFill>
                  <a:srgbClr val="FFFF00"/>
                </a:solidFill>
              </a:rPr>
              <a:t>無法專職專心</a:t>
            </a:r>
            <a:r>
              <a:rPr lang="zh-TW" altLang="en-US" sz="3600" smtClean="0"/>
              <a:t>而導致</a:t>
            </a:r>
            <a:r>
              <a:rPr lang="en-US" altLang="zh-TW" sz="3600" smtClean="0">
                <a:solidFill>
                  <a:srgbClr val="FFFF00"/>
                </a:solidFill>
              </a:rPr>
              <a:t>『</a:t>
            </a:r>
            <a:r>
              <a:rPr lang="zh-TW" altLang="en-US" sz="3600" smtClean="0">
                <a:solidFill>
                  <a:srgbClr val="FFFF00"/>
                </a:solidFill>
              </a:rPr>
              <a:t>決策偏失</a:t>
            </a:r>
            <a:r>
              <a:rPr lang="en-US" altLang="zh-TW" sz="3600" smtClean="0">
                <a:solidFill>
                  <a:srgbClr val="FFFF00"/>
                </a:solidFill>
              </a:rPr>
              <a:t>』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453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3300"/>
          </a:solidFill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公民決策≠拋棄專業與專家</a:t>
            </a:r>
          </a:p>
        </p:txBody>
      </p:sp>
      <p:sp>
        <p:nvSpPr>
          <p:cNvPr id="1814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2988"/>
          </a:xfrm>
          <a:solidFill>
            <a:srgbClr val="000066"/>
          </a:solidFill>
        </p:spPr>
        <p:txBody>
          <a:bodyPr/>
          <a:lstStyle/>
          <a:p>
            <a:pPr eaLnBrk="1" hangingPunct="1">
              <a:defRPr/>
            </a:pPr>
            <a:r>
              <a:rPr lang="zh-TW" altLang="en-US" smtClean="0"/>
              <a:t>公民決策不是拋棄專業與專家，而是找更多的不同領域與立場的專業來「諮詢」與「論辯」最後由公民組成的</a:t>
            </a:r>
            <a:r>
              <a:rPr lang="en-US" altLang="zh-TW" smtClean="0"/>
              <a:t>『</a:t>
            </a:r>
            <a:r>
              <a:rPr lang="zh-TW" altLang="en-US" smtClean="0"/>
              <a:t>公共政策陪審團</a:t>
            </a:r>
            <a:r>
              <a:rPr lang="en-US" altLang="zh-TW" smtClean="0"/>
              <a:t>』</a:t>
            </a:r>
            <a:r>
              <a:rPr lang="zh-TW" altLang="en-US" smtClean="0"/>
              <a:t>來決定！這就是</a:t>
            </a:r>
            <a:r>
              <a:rPr lang="zh-TW" altLang="en-US" smtClean="0">
                <a:solidFill>
                  <a:srgbClr val="FFFF00"/>
                </a:solidFill>
              </a:rPr>
              <a:t>公民決策！</a:t>
            </a:r>
          </a:p>
          <a:p>
            <a:pPr eaLnBrk="1" hangingPunct="1">
              <a:defRPr/>
            </a:pPr>
            <a:r>
              <a:rPr lang="zh-TW" altLang="en-US" smtClean="0"/>
              <a:t>就像「陪審團」不需法律背景（當然需要接受基本的講習）， </a:t>
            </a:r>
            <a:r>
              <a:rPr lang="en-US" altLang="zh-TW" smtClean="0"/>
              <a:t>『</a:t>
            </a:r>
            <a:r>
              <a:rPr lang="zh-TW" altLang="en-US" smtClean="0"/>
              <a:t>公共政策陪審團</a:t>
            </a:r>
            <a:r>
              <a:rPr lang="en-US" altLang="zh-TW" smtClean="0"/>
              <a:t>』</a:t>
            </a:r>
            <a:r>
              <a:rPr lang="zh-TW" altLang="en-US" smtClean="0"/>
              <a:t>更能要求相當「律師與檢察官」角色的專 家學者與政府官員用</a:t>
            </a:r>
            <a:r>
              <a:rPr lang="en-US" altLang="zh-TW" smtClean="0">
                <a:solidFill>
                  <a:srgbClr val="FFFF00"/>
                </a:solidFill>
              </a:rPr>
              <a:t>『</a:t>
            </a:r>
            <a:r>
              <a:rPr lang="zh-TW" altLang="en-US" smtClean="0">
                <a:solidFill>
                  <a:srgbClr val="FFFF00"/>
                </a:solidFill>
              </a:rPr>
              <a:t>公民聽的懂</a:t>
            </a:r>
            <a:r>
              <a:rPr lang="en-US" altLang="zh-TW" smtClean="0">
                <a:solidFill>
                  <a:srgbClr val="FFFF00"/>
                </a:solidFill>
              </a:rPr>
              <a:t>』</a:t>
            </a:r>
            <a:r>
              <a:rPr lang="zh-TW" altLang="en-US" smtClean="0"/>
              <a:t>的辯證來協助陪審團</a:t>
            </a:r>
            <a:r>
              <a:rPr lang="zh-TW" altLang="en-US" smtClean="0">
                <a:solidFill>
                  <a:srgbClr val="FFFF00"/>
                </a:solidFill>
              </a:rPr>
              <a:t>決策！</a:t>
            </a:r>
            <a:endParaRPr lang="zh-TW" altLang="en-US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5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0000CC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也從日本一個水電工談起</a:t>
            </a:r>
            <a:r>
              <a:rPr lang="en-US" altLang="zh-TW" smtClean="0">
                <a:solidFill>
                  <a:schemeClr val="tx1"/>
                </a:solidFill>
                <a:latin typeface="標楷體"/>
              </a:rPr>
              <a:t>…</a:t>
            </a:r>
            <a:endParaRPr lang="en-US" altLang="zh-TW" smtClean="0">
              <a:solidFill>
                <a:schemeClr val="tx1"/>
              </a:solidFill>
            </a:endParaRPr>
          </a:p>
        </p:txBody>
      </p:sp>
      <p:sp>
        <p:nvSpPr>
          <p:cNvPr id="1815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924425"/>
          </a:xfrm>
          <a:solidFill>
            <a:srgbClr val="0033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/>
              <a:t>日本東京都「表參道」的一個水電工，他也是「社區住福會」成員（相當區都委會），他每兩週的一個上午在充分研究資料並與居民諮商再利用會議中</a:t>
            </a:r>
            <a:r>
              <a:rPr lang="zh-TW" altLang="en-US" smtClean="0">
                <a:solidFill>
                  <a:srgbClr val="FFFF00"/>
                </a:solidFill>
              </a:rPr>
              <a:t>專心</a:t>
            </a:r>
            <a:r>
              <a:rPr lang="zh-TW" altLang="en-US" smtClean="0"/>
              <a:t>聽取</a:t>
            </a:r>
            <a:r>
              <a:rPr lang="zh-TW" altLang="en-US" smtClean="0">
                <a:latin typeface="標楷體"/>
              </a:rPr>
              <a:t>”</a:t>
            </a:r>
            <a:r>
              <a:rPr lang="zh-TW" altLang="en-US" smtClean="0"/>
              <a:t>各方</a:t>
            </a:r>
            <a:r>
              <a:rPr lang="zh-TW" altLang="en-US" smtClean="0">
                <a:latin typeface="標楷體"/>
              </a:rPr>
              <a:t>”</a:t>
            </a:r>
            <a:r>
              <a:rPr lang="zh-TW" altLang="en-US" smtClean="0"/>
              <a:t>專家學者辯證後，</a:t>
            </a:r>
            <a:r>
              <a:rPr lang="zh-TW" altLang="en-US" smtClean="0">
                <a:solidFill>
                  <a:srgbClr val="FFFF00"/>
                </a:solidFill>
              </a:rPr>
              <a:t>決定</a:t>
            </a:r>
            <a:r>
              <a:rPr lang="zh-TW" altLang="en-US" smtClean="0"/>
              <a:t>社區各項發展的政策。</a:t>
            </a:r>
          </a:p>
          <a:p>
            <a:pPr eaLnBrk="1" hangingPunct="1">
              <a:defRPr/>
            </a:pPr>
            <a:r>
              <a:rPr lang="zh-TW" altLang="en-US" smtClean="0"/>
              <a:t>專家學者扮演的角色更積極重要，也迫使他們要說</a:t>
            </a:r>
            <a:r>
              <a:rPr lang="zh-TW" altLang="en-US" smtClean="0">
                <a:solidFill>
                  <a:srgbClr val="FFFF00"/>
                </a:solidFill>
              </a:rPr>
              <a:t>「庶民」聽的懂的話</a:t>
            </a:r>
            <a:r>
              <a:rPr lang="zh-TW" altLang="en-US" smtClean="0"/>
              <a:t>！而不只是有「學位」的專家學者！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6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404813"/>
            <a:ext cx="6911975" cy="936625"/>
          </a:xfrm>
          <a:solidFill>
            <a:srgbClr val="CC00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公民決策怎麼做！</a:t>
            </a:r>
          </a:p>
        </p:txBody>
      </p:sp>
      <p:sp>
        <p:nvSpPr>
          <p:cNvPr id="1816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9600" cy="4708525"/>
          </a:xfrm>
          <a:solidFill>
            <a:srgbClr val="00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/>
              <a:t>大到</a:t>
            </a:r>
            <a:r>
              <a:rPr lang="en-US" altLang="zh-TW" smtClean="0"/>
              <a:t>『</a:t>
            </a:r>
            <a:r>
              <a:rPr lang="zh-TW" altLang="en-US" smtClean="0"/>
              <a:t>公民投票</a:t>
            </a:r>
            <a:r>
              <a:rPr lang="en-US" altLang="zh-TW" smtClean="0"/>
              <a:t>』</a:t>
            </a:r>
            <a:r>
              <a:rPr lang="zh-TW" altLang="en-US" smtClean="0"/>
              <a:t>，小到各級</a:t>
            </a:r>
            <a:r>
              <a:rPr lang="en-US" altLang="zh-TW" smtClean="0"/>
              <a:t>『</a:t>
            </a:r>
            <a:r>
              <a:rPr lang="zh-TW" altLang="en-US" smtClean="0"/>
              <a:t>公民審議委員會</a:t>
            </a:r>
            <a:r>
              <a:rPr lang="en-US" altLang="zh-TW" smtClean="0"/>
              <a:t>』(</a:t>
            </a:r>
            <a:r>
              <a:rPr lang="zh-TW" altLang="en-US" smtClean="0"/>
              <a:t>當然就不應該是那種官方代表佔多數的</a:t>
            </a:r>
            <a:r>
              <a:rPr lang="zh-TW" altLang="en-US" smtClean="0">
                <a:latin typeface="標楷體"/>
              </a:rPr>
              <a:t>”</a:t>
            </a:r>
            <a:r>
              <a:rPr lang="zh-TW" altLang="en-US" smtClean="0"/>
              <a:t>假民主</a:t>
            </a:r>
            <a:r>
              <a:rPr lang="zh-TW" altLang="en-US" smtClean="0">
                <a:latin typeface="標楷體"/>
              </a:rPr>
              <a:t>”</a:t>
            </a:r>
            <a:r>
              <a:rPr lang="zh-TW" altLang="en-US" smtClean="0"/>
              <a:t>委員會</a:t>
            </a:r>
            <a:r>
              <a:rPr lang="en-US" altLang="zh-TW" smtClean="0"/>
              <a:t>) </a:t>
            </a:r>
            <a:r>
              <a:rPr lang="zh-TW" altLang="en-US" smtClean="0"/>
              <a:t>！</a:t>
            </a:r>
          </a:p>
          <a:p>
            <a:pPr eaLnBrk="1" hangingPunct="1">
              <a:defRPr/>
            </a:pPr>
            <a:r>
              <a:rPr lang="zh-TW" altLang="en-US" smtClean="0"/>
              <a:t>現行的各級政府</a:t>
            </a:r>
            <a:r>
              <a:rPr lang="en-US" altLang="zh-TW" smtClean="0"/>
              <a:t>『</a:t>
            </a:r>
            <a:r>
              <a:rPr lang="zh-TW" altLang="en-US" smtClean="0"/>
              <a:t>教育審議委員會</a:t>
            </a:r>
            <a:r>
              <a:rPr lang="en-US" altLang="zh-TW" smtClean="0"/>
              <a:t>』</a:t>
            </a:r>
            <a:r>
              <a:rPr lang="zh-TW" altLang="en-US" smtClean="0"/>
              <a:t>就是一種</a:t>
            </a:r>
            <a:r>
              <a:rPr lang="en-US" altLang="zh-TW" smtClean="0">
                <a:solidFill>
                  <a:srgbClr val="FFFF00"/>
                </a:solidFill>
              </a:rPr>
              <a:t>『</a:t>
            </a:r>
            <a:r>
              <a:rPr lang="zh-TW" altLang="en-US" smtClean="0">
                <a:solidFill>
                  <a:srgbClr val="FFFF00"/>
                </a:solidFill>
              </a:rPr>
              <a:t>公民決策</a:t>
            </a:r>
            <a:r>
              <a:rPr lang="en-US" altLang="zh-TW" smtClean="0">
                <a:solidFill>
                  <a:srgbClr val="FFFF00"/>
                </a:solidFill>
              </a:rPr>
              <a:t>』</a:t>
            </a:r>
            <a:r>
              <a:rPr lang="zh-TW" altLang="en-US" smtClean="0"/>
              <a:t>的機制，</a:t>
            </a:r>
            <a:r>
              <a:rPr lang="en-US" altLang="zh-TW" smtClean="0"/>
              <a:t>『</a:t>
            </a:r>
            <a:r>
              <a:rPr lang="zh-TW" altLang="en-US" smtClean="0"/>
              <a:t>教審會</a:t>
            </a:r>
            <a:r>
              <a:rPr lang="en-US" altLang="zh-TW" smtClean="0"/>
              <a:t>』</a:t>
            </a:r>
            <a:r>
              <a:rPr lang="zh-TW" altLang="en-US" smtClean="0"/>
              <a:t>由超過</a:t>
            </a:r>
            <a:r>
              <a:rPr lang="en-US" altLang="zh-TW" smtClean="0"/>
              <a:t>3/4</a:t>
            </a:r>
            <a:r>
              <a:rPr lang="zh-TW" altLang="en-US" smtClean="0"/>
              <a:t>專家學者、教師、校長與家長及教改團體代表組成，</a:t>
            </a:r>
            <a:r>
              <a:rPr lang="en-US" altLang="zh-TW" smtClean="0"/>
              <a:t>『</a:t>
            </a:r>
            <a:r>
              <a:rPr lang="zh-TW" altLang="en-US" smtClean="0"/>
              <a:t>教審會</a:t>
            </a:r>
            <a:r>
              <a:rPr lang="en-US" altLang="zh-TW" smtClean="0"/>
              <a:t>』</a:t>
            </a:r>
            <a:r>
              <a:rPr lang="zh-TW" altLang="en-US" smtClean="0"/>
              <a:t>決定教育計畫，</a:t>
            </a:r>
            <a:r>
              <a:rPr lang="zh-TW" altLang="en-US" smtClean="0">
                <a:solidFill>
                  <a:srgbClr val="FFFF00"/>
                </a:solidFill>
              </a:rPr>
              <a:t>與議會經費審議及教育局人事與行政權不衝突！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5057775"/>
            <a:ext cx="8686800" cy="1800225"/>
          </a:xfrm>
        </p:spPr>
        <p:txBody>
          <a:bodyPr>
            <a:normAutofit/>
          </a:bodyPr>
          <a:lstStyle/>
          <a:p>
            <a:pPr marL="341313" indent="-341313" defTabSz="912813" eaLnBrk="1" hangingPunct="1">
              <a:defRPr/>
            </a:pPr>
            <a:r>
              <a:rPr lang="zh-TW" altLang="en-US" sz="2400" smtClean="0">
                <a:latin typeface="華康儷黑 Std W5"/>
                <a:ea typeface="華康儷黑 Std W5"/>
                <a:cs typeface="華康儷黑 Std W5"/>
              </a:rPr>
              <a:t>漢堡都市改造行動是架構在一連串以「城市對話」為基礎的市民參與，以及以社會共識為基礎之議會決議上開展的。</a:t>
            </a:r>
          </a:p>
          <a:p>
            <a:pPr marL="341313" indent="-341313" defTabSz="912813" eaLnBrk="1" hangingPunct="1">
              <a:defRPr/>
            </a:pPr>
            <a:r>
              <a:rPr lang="zh-TW" altLang="en-US" sz="2400" smtClean="0">
                <a:latin typeface="華康儷黑 Std W5"/>
                <a:ea typeface="華康儷黑 Std W5"/>
                <a:cs typeface="華康儷黑 Std W5"/>
              </a:rPr>
              <a:t>整體的行動構想表現在</a:t>
            </a:r>
            <a:r>
              <a:rPr lang="en-US" altLang="zh-TW" sz="2400" smtClean="0">
                <a:latin typeface="華康儷黑 Std W5"/>
                <a:ea typeface="華康儷黑 Std W5"/>
                <a:cs typeface="華康儷黑 Std W5"/>
              </a:rPr>
              <a:t>1996</a:t>
            </a:r>
            <a:r>
              <a:rPr lang="zh-TW" altLang="en-US" sz="2400" smtClean="0">
                <a:latin typeface="華康儷黑 Std W5"/>
                <a:ea typeface="華康儷黑 Std W5"/>
                <a:cs typeface="華康儷黑 Std W5"/>
              </a:rPr>
              <a:t>年議會所決議，由都市發展局推動執行之「漢堡都市發展構想」上。 </a:t>
            </a:r>
          </a:p>
        </p:txBody>
      </p:sp>
      <p:pic>
        <p:nvPicPr>
          <p:cNvPr id="167939" name="Picture 5" descr="16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692150"/>
            <a:ext cx="8572500" cy="436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179388" y="142875"/>
            <a:ext cx="5749925" cy="4429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1415" tIns="45708" rIns="91415" bIns="45708">
            <a:spAutoFit/>
          </a:bodyPr>
          <a:lstStyle/>
          <a:p>
            <a:pPr defTabSz="912813">
              <a:spcBef>
                <a:spcPct val="50000"/>
              </a:spcBef>
              <a:defRPr/>
            </a:pPr>
            <a:r>
              <a:rPr kumimoji="0" lang="zh-TW" altLang="en-US" sz="23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華康黑體 Std W5"/>
                <a:ea typeface="華康黑體 Std W5"/>
                <a:cs typeface="華康黑體 Std W5"/>
              </a:rPr>
              <a:t>德國 </a:t>
            </a:r>
            <a:r>
              <a:rPr kumimoji="0" lang="en-US" altLang="zh-TW" sz="23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華康黑體 Std W5"/>
                <a:ea typeface="華康黑體 Std W5"/>
                <a:cs typeface="華康黑體 Std W5"/>
              </a:rPr>
              <a:t>Hamburg </a:t>
            </a:r>
            <a:r>
              <a:rPr kumimoji="0" lang="zh-TW" altLang="en-US" sz="23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華康黑體 Std W5"/>
                <a:ea typeface="華康黑體 Std W5"/>
                <a:cs typeface="華康黑體 Std W5"/>
              </a:rPr>
              <a:t>的都市改造行動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9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0350"/>
            <a:ext cx="8229600" cy="1584325"/>
          </a:xfrm>
          <a:solidFill>
            <a:srgbClr val="000066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mtClean="0">
                <a:solidFill>
                  <a:schemeClr val="tx1"/>
                </a:solidFill>
              </a:rPr>
              <a:t>我們不是要可被掌權者操作的</a:t>
            </a:r>
            <a:r>
              <a:rPr lang="en-US" altLang="zh-TW" smtClean="0">
                <a:solidFill>
                  <a:schemeClr val="tx1"/>
                </a:solidFill>
              </a:rPr>
              <a:t>『</a:t>
            </a:r>
            <a:r>
              <a:rPr lang="zh-TW" altLang="en-US" smtClean="0">
                <a:solidFill>
                  <a:schemeClr val="tx1"/>
                </a:solidFill>
              </a:rPr>
              <a:t>公民參與</a:t>
            </a:r>
            <a:r>
              <a:rPr lang="en-US" altLang="zh-TW" smtClean="0">
                <a:solidFill>
                  <a:schemeClr val="tx1"/>
                </a:solidFill>
              </a:rPr>
              <a:t>』</a:t>
            </a:r>
            <a:r>
              <a:rPr lang="zh-TW" altLang="en-US" smtClean="0">
                <a:solidFill>
                  <a:schemeClr val="tx1"/>
                </a:solidFill>
              </a:rPr>
              <a:t>機制</a:t>
            </a:r>
          </a:p>
        </p:txBody>
      </p:sp>
      <p:sp>
        <p:nvSpPr>
          <p:cNvPr id="1819651" name="Rectangle 3"/>
          <p:cNvSpPr>
            <a:spLocks noChangeArrowheads="1"/>
          </p:cNvSpPr>
          <p:nvPr/>
        </p:nvSpPr>
        <p:spPr bwMode="auto">
          <a:xfrm>
            <a:off x="395288" y="2060575"/>
            <a:ext cx="8353425" cy="1714500"/>
          </a:xfrm>
          <a:prstGeom prst="rect">
            <a:avLst/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而是展現</a:t>
            </a:r>
            <a:r>
              <a:rPr lang="en-US" altLang="zh-TW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『</a:t>
            </a: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民智已開</a:t>
            </a:r>
            <a:r>
              <a:rPr lang="en-US" altLang="zh-TW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』</a:t>
            </a: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真正</a:t>
            </a:r>
            <a:r>
              <a:rPr lang="en-US" altLang="zh-TW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『</a:t>
            </a: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人民做主</a:t>
            </a:r>
            <a:r>
              <a:rPr lang="en-US" altLang="zh-TW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』</a:t>
            </a: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的</a:t>
            </a:r>
            <a:r>
              <a:rPr lang="en-US" altLang="zh-TW" sz="4400" b="1">
                <a:effectLst>
                  <a:outerShdw blurRad="38100" dist="38100" dir="2700000" algn="tl">
                    <a:srgbClr val="000000"/>
                  </a:outerShdw>
                </a:effectLst>
                <a:ea typeface="華康彩帶體" pitchFamily="81" charset="-120"/>
              </a:rPr>
              <a:t>『</a:t>
            </a: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華康彩帶體" pitchFamily="81" charset="-120"/>
              </a:rPr>
              <a:t>公民決策</a:t>
            </a:r>
            <a:r>
              <a:rPr lang="en-US" altLang="zh-TW" sz="4400" b="1">
                <a:effectLst>
                  <a:outerShdw blurRad="38100" dist="38100" dir="2700000" algn="tl">
                    <a:srgbClr val="000000"/>
                  </a:outerShdw>
                </a:effectLst>
                <a:ea typeface="華康彩帶體" pitchFamily="81" charset="-120"/>
              </a:rPr>
              <a:t>』</a:t>
            </a:r>
            <a:r>
              <a:rPr lang="zh-TW" altLang="en-US" sz="4400" b="1">
                <a:effectLst>
                  <a:outerShdw blurRad="38100" dist="38100" dir="2700000" algn="tl">
                    <a:srgbClr val="000000"/>
                  </a:outerShdw>
                </a:effectLst>
                <a:ea typeface="標楷體" pitchFamily="65" charset="-120"/>
              </a:rPr>
              <a:t>權力</a:t>
            </a:r>
          </a:p>
        </p:txBody>
      </p:sp>
      <p:sp>
        <p:nvSpPr>
          <p:cNvPr id="1819652" name="AutoShape 4"/>
          <p:cNvSpPr>
            <a:spLocks noChangeArrowheads="1"/>
          </p:cNvSpPr>
          <p:nvPr/>
        </p:nvSpPr>
        <p:spPr bwMode="auto">
          <a:xfrm>
            <a:off x="395288" y="3933825"/>
            <a:ext cx="8496300" cy="2924175"/>
          </a:xfrm>
          <a:prstGeom prst="star32">
            <a:avLst>
              <a:gd name="adj" fmla="val 44468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在台灣</a:t>
            </a:r>
          </a:p>
          <a:p>
            <a:pPr algn="ctr">
              <a:defRPr/>
            </a:pP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我們沒有普遍的</a:t>
            </a:r>
            <a:r>
              <a:rPr lang="en-US" altLang="zh-TW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『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公民決策</a:t>
            </a:r>
            <a:r>
              <a:rPr lang="en-US" altLang="zh-TW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』</a:t>
            </a:r>
          </a:p>
          <a:p>
            <a:pPr algn="ctr">
              <a:defRPr/>
            </a:pP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根本就不是</a:t>
            </a:r>
            <a:r>
              <a:rPr lang="en-US" altLang="zh-TW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『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人民做主</a:t>
            </a:r>
            <a:r>
              <a:rPr lang="en-US" altLang="zh-TW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』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彩帶體" pitchFamily="81" charset="-120"/>
              </a:rPr>
              <a:t>的民主國家</a:t>
            </a:r>
            <a:r>
              <a:rPr lang="zh-TW" altLang="en-US" sz="3200" b="1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！</a:t>
            </a:r>
            <a:endParaRPr lang="zh-TW" altLang="en-US" sz="3200" b="1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華康彩帶體" pitchFamily="81" charset="-120"/>
            </a:endParaRPr>
          </a:p>
          <a:p>
            <a:pPr algn="ctr">
              <a:defRPr/>
            </a:pPr>
            <a:endParaRPr lang="en-US" altLang="zh-TW" sz="3200" b="1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0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404813"/>
            <a:ext cx="8424862" cy="3240087"/>
          </a:xfrm>
          <a:solidFill>
            <a:srgbClr val="000066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6000" smtClean="0">
                <a:solidFill>
                  <a:schemeClr val="tx1"/>
                </a:solidFill>
              </a:rPr>
              <a:t>我們要</a:t>
            </a:r>
            <a:br>
              <a:rPr lang="zh-TW" altLang="en-US" sz="6000" smtClean="0">
                <a:solidFill>
                  <a:schemeClr val="tx1"/>
                </a:solidFill>
              </a:rPr>
            </a:br>
            <a:r>
              <a:rPr lang="zh-TW" altLang="en-US" sz="6000" smtClean="0">
                <a:solidFill>
                  <a:schemeClr val="tx1"/>
                </a:solidFill>
              </a:rPr>
              <a:t>公共事務決策全透明！</a:t>
            </a:r>
            <a:br>
              <a:rPr lang="zh-TW" altLang="en-US" sz="6000" smtClean="0">
                <a:solidFill>
                  <a:schemeClr val="tx1"/>
                </a:solidFill>
              </a:rPr>
            </a:br>
            <a:r>
              <a:rPr lang="zh-TW" altLang="en-US" sz="6000" smtClean="0">
                <a:solidFill>
                  <a:schemeClr val="tx1"/>
                </a:solidFill>
              </a:rPr>
              <a:t>公民決策機制法制化！</a:t>
            </a:r>
          </a:p>
        </p:txBody>
      </p:sp>
      <p:sp>
        <p:nvSpPr>
          <p:cNvPr id="1820675" name="AutoShape 3"/>
          <p:cNvSpPr>
            <a:spLocks noChangeArrowheads="1"/>
          </p:cNvSpPr>
          <p:nvPr/>
        </p:nvSpPr>
        <p:spPr bwMode="auto">
          <a:xfrm>
            <a:off x="250825" y="3789363"/>
            <a:ext cx="8748713" cy="2879725"/>
          </a:xfrm>
          <a:prstGeom prst="star32">
            <a:avLst>
              <a:gd name="adj" fmla="val 43287"/>
            </a:avLst>
          </a:prstGeom>
          <a:solidFill>
            <a:srgbClr val="CC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3600">
                <a:effectLst>
                  <a:outerShdw blurRad="38100" dist="38100" dir="2700000" algn="tl">
                    <a:srgbClr val="000000"/>
                  </a:outerShdw>
                </a:effectLst>
                <a:ea typeface="華康中特圓體" pitchFamily="49" charset="-120"/>
              </a:rPr>
              <a:t>別忘了！</a:t>
            </a:r>
          </a:p>
          <a:p>
            <a:pPr algn="ctr">
              <a:defRPr/>
            </a:pPr>
            <a:r>
              <a:rPr lang="zh-TW" altLang="en-US" sz="3600">
                <a:effectLst>
                  <a:outerShdw blurRad="38100" dist="38100" dir="2700000" algn="tl">
                    <a:srgbClr val="000000"/>
                  </a:outerShdw>
                </a:effectLst>
                <a:ea typeface="華康中特圓體" pitchFamily="49" charset="-120"/>
              </a:rPr>
              <a:t>「管家」只能為我們「勤找菜單」！</a:t>
            </a:r>
          </a:p>
          <a:p>
            <a:pPr algn="ctr">
              <a:defRPr/>
            </a:pPr>
            <a:r>
              <a:rPr kumimoji="0" lang="zh-TW" altLang="en-US" sz="3600">
                <a:effectLst>
                  <a:outerShdw blurRad="38100" dist="38100" dir="2700000" algn="tl">
                    <a:srgbClr val="000000"/>
                  </a:outerShdw>
                </a:effectLst>
                <a:ea typeface="華康中特圓體" pitchFamily="49" charset="-120"/>
              </a:rPr>
              <a:t>吃什麼！我們決定！</a:t>
            </a:r>
          </a:p>
          <a:p>
            <a:pPr algn="ctr">
              <a:defRPr/>
            </a:pPr>
            <a:r>
              <a:rPr kumimoji="0" lang="zh-TW" altLang="en-US" sz="3600">
                <a:effectLst>
                  <a:outerShdw blurRad="38100" dist="38100" dir="2700000" algn="tl">
                    <a:srgbClr val="000000"/>
                  </a:outerShdw>
                </a:effectLst>
                <a:ea typeface="華康中特圓體" pitchFamily="49" charset="-120"/>
              </a:rPr>
              <a:t>這才是真民主！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20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20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20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20675" grpId="0" animBg="1"/>
    </p:bldLst>
  </p:timing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16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11188" y="1773238"/>
            <a:ext cx="7742237" cy="4824412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zh-TW" altLang="en-US" sz="4400" smtClean="0">
                <a:latin typeface="新細明體" pitchFamily="18" charset="-120"/>
              </a:rPr>
              <a:t>專家學者甚至政府「公僕」</a:t>
            </a:r>
          </a:p>
          <a:p>
            <a:pPr eaLnBrk="1" hangingPunct="1">
              <a:buFontTx/>
              <a:buNone/>
              <a:defRPr/>
            </a:pPr>
            <a:r>
              <a:rPr lang="zh-TW" altLang="en-US" sz="4400" smtClean="0">
                <a:latin typeface="新細明體" pitchFamily="18" charset="-120"/>
              </a:rPr>
              <a:t> 不要再想用</a:t>
            </a:r>
            <a:r>
              <a:rPr lang="zh-TW" altLang="en-US" sz="4400" smtClean="0">
                <a:solidFill>
                  <a:srgbClr val="FFFF00"/>
                </a:solidFill>
                <a:latin typeface="標楷體"/>
              </a:rPr>
              <a:t>“</a:t>
            </a:r>
            <a:r>
              <a:rPr lang="zh-TW" altLang="en-US" sz="4400" smtClean="0">
                <a:solidFill>
                  <a:srgbClr val="FFFF00"/>
                </a:solidFill>
                <a:latin typeface="新細明體" pitchFamily="18" charset="-120"/>
              </a:rPr>
              <a:t>教育民眾</a:t>
            </a:r>
            <a:r>
              <a:rPr lang="zh-TW" altLang="en-US" sz="4400" smtClean="0">
                <a:solidFill>
                  <a:srgbClr val="FFFF00"/>
                </a:solidFill>
                <a:latin typeface="標楷體"/>
              </a:rPr>
              <a:t>”</a:t>
            </a:r>
            <a:r>
              <a:rPr lang="zh-TW" altLang="en-US" sz="4400" smtClean="0">
                <a:latin typeface="新細明體" pitchFamily="18" charset="-120"/>
              </a:rPr>
              <a:t>的威權思惟！</a:t>
            </a:r>
          </a:p>
          <a:p>
            <a:pPr eaLnBrk="1" hangingPunct="1">
              <a:buFontTx/>
              <a:buNone/>
              <a:defRPr/>
            </a:pPr>
            <a:endParaRPr lang="zh-TW" altLang="en-US" sz="2000" smtClean="0">
              <a:latin typeface="新細明體" pitchFamily="18" charset="-120"/>
            </a:endParaRPr>
          </a:p>
          <a:p>
            <a:pPr eaLnBrk="1" hangingPunct="1">
              <a:buFontTx/>
              <a:buNone/>
              <a:defRPr/>
            </a:pPr>
            <a:r>
              <a:rPr lang="zh-TW" altLang="en-US" sz="4400" smtClean="0">
                <a:latin typeface="新細明體" pitchFamily="18" charset="-120"/>
              </a:rPr>
              <a:t>看看先進民主國家怎麼說：</a:t>
            </a:r>
          </a:p>
          <a:p>
            <a:pPr eaLnBrk="1" hangingPunct="1">
              <a:buFontTx/>
              <a:buNone/>
              <a:defRPr/>
            </a:pPr>
            <a:r>
              <a:rPr lang="zh-TW" altLang="en-US" sz="4400" smtClean="0">
                <a:latin typeface="新細明體" pitchFamily="18" charset="-120"/>
              </a:rPr>
              <a:t>  </a:t>
            </a:r>
            <a:r>
              <a:rPr lang="zh-TW" altLang="en-US" sz="4400" smtClean="0">
                <a:solidFill>
                  <a:srgbClr val="FFFF00"/>
                </a:solidFill>
                <a:latin typeface="新細明體" pitchFamily="18" charset="-120"/>
              </a:rPr>
              <a:t>我們</a:t>
            </a:r>
            <a:r>
              <a:rPr lang="en-US" altLang="zh-TW" sz="4400" smtClean="0">
                <a:solidFill>
                  <a:srgbClr val="FFFF00"/>
                </a:solidFill>
                <a:latin typeface="新細明體" pitchFamily="18" charset="-120"/>
              </a:rPr>
              <a:t>『</a:t>
            </a:r>
            <a:r>
              <a:rPr lang="zh-TW" altLang="en-US" sz="4400" smtClean="0">
                <a:solidFill>
                  <a:srgbClr val="FFFF00"/>
                </a:solidFill>
                <a:latin typeface="新細明體" pitchFamily="18" charset="-120"/>
              </a:rPr>
              <a:t>協助民眾了解</a:t>
            </a:r>
            <a:r>
              <a:rPr lang="en-US" altLang="en-US" sz="4400" smtClean="0">
                <a:solidFill>
                  <a:srgbClr val="FFFF00"/>
                </a:solidFill>
                <a:latin typeface="新細明體" pitchFamily="18" charset="-120"/>
              </a:rPr>
              <a:t>……</a:t>
            </a:r>
            <a:r>
              <a:rPr lang="en-US" altLang="zh-TW" sz="4400" smtClean="0">
                <a:solidFill>
                  <a:srgbClr val="FFFF00"/>
                </a:solidFill>
                <a:latin typeface="新細明體" pitchFamily="18" charset="-120"/>
              </a:rPr>
              <a:t>』</a:t>
            </a:r>
          </a:p>
        </p:txBody>
      </p:sp>
      <p:sp>
        <p:nvSpPr>
          <p:cNvPr id="1821699" name="Rectangle 3"/>
          <p:cNvSpPr>
            <a:spLocks noChangeArrowheads="1"/>
          </p:cNvSpPr>
          <p:nvPr/>
        </p:nvSpPr>
        <p:spPr bwMode="auto">
          <a:xfrm>
            <a:off x="395288" y="620713"/>
            <a:ext cx="8351837" cy="9366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40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華康勘亭流" pitchFamily="65" charset="-120"/>
              </a:rPr>
              <a:t>「教育」與「協助」顯現的民主素養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22" name="標題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709613"/>
          </a:xfrm>
        </p:spPr>
        <p:txBody>
          <a:bodyPr anchorCtr="0"/>
          <a:lstStyle/>
          <a:p>
            <a:pPr eaLnBrk="1" hangingPunct="1">
              <a:defRPr/>
            </a:pPr>
            <a:r>
              <a:rPr lang="zh-TW" altLang="en-US" sz="3200" smtClean="0">
                <a:solidFill>
                  <a:schemeClr val="tx1"/>
                </a:solidFill>
                <a:latin typeface="華康儷黑 Std W5"/>
                <a:ea typeface="華康儷黑 Std W5"/>
                <a:cs typeface="華康儷黑 Std W5"/>
              </a:rPr>
              <a:t>歐盟生態城市發展的</a:t>
            </a:r>
            <a:r>
              <a:rPr lang="en-US" altLang="zh-TW" sz="3200" smtClean="0">
                <a:solidFill>
                  <a:schemeClr val="tx1"/>
                </a:solidFill>
                <a:latin typeface="華康儷黑 Std W5"/>
                <a:ea typeface="華康儷黑 Std W5"/>
                <a:cs typeface="華康儷黑 Std W5"/>
              </a:rPr>
              <a:t>10</a:t>
            </a:r>
            <a:r>
              <a:rPr lang="zh-TW" altLang="en-US" sz="3200" smtClean="0">
                <a:solidFill>
                  <a:schemeClr val="tx1"/>
                </a:solidFill>
                <a:latin typeface="華康儷黑 Std W5"/>
                <a:ea typeface="華康儷黑 Std W5"/>
                <a:cs typeface="華康儷黑 Std W5"/>
              </a:rPr>
              <a:t>個方針</a:t>
            </a:r>
          </a:p>
        </p:txBody>
      </p:sp>
      <p:sp>
        <p:nvSpPr>
          <p:cNvPr id="4" name="圓角矩形 3"/>
          <p:cNvSpPr/>
          <p:nvPr/>
        </p:nvSpPr>
        <p:spPr>
          <a:xfrm>
            <a:off x="2922588" y="1350963"/>
            <a:ext cx="1857375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 dirty="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Participation of the residents is the first ecological law</a:t>
            </a:r>
          </a:p>
        </p:txBody>
      </p:sp>
      <p:sp>
        <p:nvSpPr>
          <p:cNvPr id="5" name="圓角矩形 4"/>
          <p:cNvSpPr/>
          <p:nvPr/>
        </p:nvSpPr>
        <p:spPr>
          <a:xfrm>
            <a:off x="5065713" y="1779588"/>
            <a:ext cx="1857375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Reconciliation of market economy and household economy</a:t>
            </a:r>
          </a:p>
        </p:txBody>
      </p:sp>
      <p:sp>
        <p:nvSpPr>
          <p:cNvPr id="6" name="圓角矩形 5"/>
          <p:cNvSpPr/>
          <p:nvPr/>
        </p:nvSpPr>
        <p:spPr>
          <a:xfrm>
            <a:off x="5494338" y="3065463"/>
            <a:ext cx="1857375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Cultural identity</a:t>
            </a:r>
          </a:p>
        </p:txBody>
      </p:sp>
      <p:sp>
        <p:nvSpPr>
          <p:cNvPr id="7" name="圓角矩形 6"/>
          <p:cNvSpPr/>
          <p:nvPr/>
        </p:nvSpPr>
        <p:spPr>
          <a:xfrm>
            <a:off x="5565775" y="4351338"/>
            <a:ext cx="1857375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Reconciliation of urbanity and nature experience</a:t>
            </a:r>
          </a:p>
        </p:txBody>
      </p:sp>
      <p:sp>
        <p:nvSpPr>
          <p:cNvPr id="8" name="圓角矩形 7"/>
          <p:cNvSpPr/>
          <p:nvPr/>
        </p:nvSpPr>
        <p:spPr>
          <a:xfrm>
            <a:off x="5137150" y="5565775"/>
            <a:ext cx="1857375" cy="6429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Aesthetic imperative of design</a:t>
            </a:r>
          </a:p>
        </p:txBody>
      </p:sp>
      <p:sp>
        <p:nvSpPr>
          <p:cNvPr id="9" name="圓角矩形 8"/>
          <p:cNvSpPr/>
          <p:nvPr/>
        </p:nvSpPr>
        <p:spPr>
          <a:xfrm>
            <a:off x="2922588" y="6065838"/>
            <a:ext cx="1857375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Human-ethological design</a:t>
            </a:r>
          </a:p>
        </p:txBody>
      </p:sp>
      <p:sp>
        <p:nvSpPr>
          <p:cNvPr id="10" name="圓角矩形 9"/>
          <p:cNvSpPr/>
          <p:nvPr/>
        </p:nvSpPr>
        <p:spPr>
          <a:xfrm>
            <a:off x="708025" y="5637213"/>
            <a:ext cx="1857375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Town the short distance sustainable mobility</a:t>
            </a:r>
          </a:p>
        </p:txBody>
      </p:sp>
      <p:sp>
        <p:nvSpPr>
          <p:cNvPr id="11" name="圓角矩形 10"/>
          <p:cNvSpPr/>
          <p:nvPr/>
        </p:nvSpPr>
        <p:spPr>
          <a:xfrm>
            <a:off x="279400" y="4422775"/>
            <a:ext cx="1857375" cy="6429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Solar city, renewable energies</a:t>
            </a:r>
          </a:p>
        </p:txBody>
      </p:sp>
      <p:sp>
        <p:nvSpPr>
          <p:cNvPr id="12" name="圓角矩形 11"/>
          <p:cNvSpPr/>
          <p:nvPr/>
        </p:nvSpPr>
        <p:spPr>
          <a:xfrm>
            <a:off x="279400" y="3065463"/>
            <a:ext cx="1857375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Optimization of natural cooling functions</a:t>
            </a:r>
          </a:p>
        </p:txBody>
      </p:sp>
      <p:sp>
        <p:nvSpPr>
          <p:cNvPr id="13" name="圓角矩形 12"/>
          <p:cNvSpPr/>
          <p:nvPr/>
        </p:nvSpPr>
        <p:spPr>
          <a:xfrm>
            <a:off x="779463" y="1779588"/>
            <a:ext cx="1857375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en-US" altLang="zh-TW" sz="1400">
                <a:solidFill>
                  <a:srgbClr val="000000"/>
                </a:solidFill>
                <a:latin typeface="Calibri" pitchFamily="34" charset="0"/>
                <a:ea typeface="新細明體" pitchFamily="18" charset="-120"/>
              </a:rPr>
              <a:t>Short material cycles minimization of material losses</a:t>
            </a:r>
          </a:p>
        </p:txBody>
      </p:sp>
      <p:sp>
        <p:nvSpPr>
          <p:cNvPr id="14" name="橢圓 13"/>
          <p:cNvSpPr/>
          <p:nvPr/>
        </p:nvSpPr>
        <p:spPr>
          <a:xfrm>
            <a:off x="2922588" y="2065338"/>
            <a:ext cx="1800225" cy="1800225"/>
          </a:xfrm>
          <a:prstGeom prst="ellipse">
            <a:avLst/>
          </a:prstGeom>
          <a:solidFill>
            <a:schemeClr val="accent2">
              <a:alpha val="74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zh-TW" altLang="en-US" sz="3200">
                <a:solidFill>
                  <a:schemeClr val="tx1"/>
                </a:solidFill>
                <a:latin typeface="華康儷黑 Std W5"/>
                <a:ea typeface="華康儷黑 Std W5"/>
                <a:cs typeface="華康儷黑 Std W5"/>
              </a:rPr>
              <a:t>政策引導</a:t>
            </a:r>
          </a:p>
        </p:txBody>
      </p:sp>
      <p:sp>
        <p:nvSpPr>
          <p:cNvPr id="15" name="橢圓 14"/>
          <p:cNvSpPr/>
          <p:nvPr/>
        </p:nvSpPr>
        <p:spPr>
          <a:xfrm>
            <a:off x="2193925" y="3351213"/>
            <a:ext cx="1800225" cy="1800225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zh-TW" altLang="en-US" sz="3200">
                <a:solidFill>
                  <a:schemeClr val="tx1"/>
                </a:solidFill>
                <a:latin typeface="華康儷黑 Std W5"/>
                <a:ea typeface="華康儷黑 Std W5"/>
                <a:cs typeface="華康儷黑 Std W5"/>
              </a:rPr>
              <a:t>制度調整</a:t>
            </a:r>
          </a:p>
        </p:txBody>
      </p:sp>
      <p:sp>
        <p:nvSpPr>
          <p:cNvPr id="16" name="橢圓 15"/>
          <p:cNvSpPr/>
          <p:nvPr/>
        </p:nvSpPr>
        <p:spPr>
          <a:xfrm>
            <a:off x="3694113" y="3351213"/>
            <a:ext cx="1800225" cy="1800225"/>
          </a:xfrm>
          <a:prstGeom prst="ellipse">
            <a:avLst/>
          </a:prstGeom>
          <a:solidFill>
            <a:schemeClr val="accent6">
              <a:alpha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lIns="91435" tIns="45717" rIns="91435" bIns="45717" anchor="ctr"/>
          <a:lstStyle/>
          <a:p>
            <a:pPr algn="ctr" defTabSz="912813">
              <a:defRPr/>
            </a:pPr>
            <a:r>
              <a:rPr kumimoji="0" lang="zh-TW" altLang="en-US" sz="3200">
                <a:solidFill>
                  <a:schemeClr val="tx1"/>
                </a:solidFill>
                <a:latin typeface="華康儷黑 Std W5"/>
                <a:ea typeface="華康儷黑 Std W5"/>
                <a:cs typeface="華康儷黑 Std W5"/>
              </a:rPr>
              <a:t>行動方針</a:t>
            </a:r>
          </a:p>
        </p:txBody>
      </p:sp>
      <p:sp>
        <p:nvSpPr>
          <p:cNvPr id="172048" name="圓角矩形 16"/>
          <p:cNvSpPr>
            <a:spLocks noChangeArrowheads="1"/>
          </p:cNvSpPr>
          <p:nvPr/>
        </p:nvSpPr>
        <p:spPr bwMode="auto">
          <a:xfrm>
            <a:off x="2922588" y="922338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民眾參與是首要的</a:t>
            </a:r>
            <a:endParaRPr kumimoji="0" lang="en-US" altLang="zh-TW" sz="1200">
              <a:solidFill>
                <a:srgbClr val="005400"/>
              </a:solidFill>
              <a:latin typeface="華康儷黑 Std W5"/>
              <a:ea typeface="華康儷黑 Std W5"/>
              <a:cs typeface="華康儷黑 Std W5"/>
            </a:endParaRPr>
          </a:p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生態法則</a:t>
            </a:r>
          </a:p>
        </p:txBody>
      </p:sp>
      <p:sp>
        <p:nvSpPr>
          <p:cNvPr id="172049" name="圓角矩形 17"/>
          <p:cNvSpPr>
            <a:spLocks noChangeArrowheads="1"/>
          </p:cNvSpPr>
          <p:nvPr/>
        </p:nvSpPr>
        <p:spPr bwMode="auto">
          <a:xfrm>
            <a:off x="5065713" y="1350963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市場經濟與家計的調和</a:t>
            </a:r>
          </a:p>
        </p:txBody>
      </p:sp>
      <p:sp>
        <p:nvSpPr>
          <p:cNvPr id="172050" name="圓角矩形 18"/>
          <p:cNvSpPr>
            <a:spLocks noChangeArrowheads="1"/>
          </p:cNvSpPr>
          <p:nvPr/>
        </p:nvSpPr>
        <p:spPr bwMode="auto">
          <a:xfrm>
            <a:off x="5494338" y="2636838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文化的自明性</a:t>
            </a:r>
          </a:p>
        </p:txBody>
      </p:sp>
      <p:sp>
        <p:nvSpPr>
          <p:cNvPr id="172051" name="圓角矩形 19"/>
          <p:cNvSpPr>
            <a:spLocks noChangeArrowheads="1"/>
          </p:cNvSpPr>
          <p:nvPr/>
        </p:nvSpPr>
        <p:spPr bwMode="auto">
          <a:xfrm>
            <a:off x="5565775" y="3922713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都市型態與自然樣貌的調和</a:t>
            </a:r>
          </a:p>
        </p:txBody>
      </p:sp>
      <p:sp>
        <p:nvSpPr>
          <p:cNvPr id="172052" name="圓角矩形 20"/>
          <p:cNvSpPr>
            <a:spLocks noChangeArrowheads="1"/>
          </p:cNvSpPr>
          <p:nvPr/>
        </p:nvSpPr>
        <p:spPr bwMode="auto">
          <a:xfrm>
            <a:off x="5137150" y="5137150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設計必須要有</a:t>
            </a:r>
            <a:endParaRPr kumimoji="0" lang="en-US" altLang="zh-TW" sz="1200">
              <a:solidFill>
                <a:srgbClr val="005400"/>
              </a:solidFill>
              <a:latin typeface="華康儷黑 Std W5"/>
              <a:ea typeface="華康儷黑 Std W5"/>
              <a:cs typeface="華康儷黑 Std W5"/>
            </a:endParaRPr>
          </a:p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美學的考量</a:t>
            </a:r>
          </a:p>
        </p:txBody>
      </p:sp>
      <p:sp>
        <p:nvSpPr>
          <p:cNvPr id="172053" name="圓角矩形 21"/>
          <p:cNvSpPr>
            <a:spLocks noChangeArrowheads="1"/>
          </p:cNvSpPr>
          <p:nvPr/>
        </p:nvSpPr>
        <p:spPr bwMode="auto">
          <a:xfrm>
            <a:off x="2922588" y="5637213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以人類行為為本位的</a:t>
            </a:r>
            <a:endParaRPr kumimoji="0" lang="en-US" altLang="zh-TW" sz="1200">
              <a:solidFill>
                <a:srgbClr val="005400"/>
              </a:solidFill>
              <a:latin typeface="華康儷黑 Std W5"/>
              <a:ea typeface="華康儷黑 Std W5"/>
              <a:cs typeface="華康儷黑 Std W5"/>
            </a:endParaRPr>
          </a:p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設計</a:t>
            </a:r>
          </a:p>
        </p:txBody>
      </p:sp>
      <p:sp>
        <p:nvSpPr>
          <p:cNvPr id="172054" name="圓角矩形 22"/>
          <p:cNvSpPr>
            <a:spLocks noChangeArrowheads="1"/>
          </p:cNvSpPr>
          <p:nvPr/>
        </p:nvSpPr>
        <p:spPr bwMode="auto">
          <a:xfrm>
            <a:off x="708025" y="5208588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短程移動的城鎮</a:t>
            </a:r>
          </a:p>
        </p:txBody>
      </p:sp>
      <p:sp>
        <p:nvSpPr>
          <p:cNvPr id="172055" name="圓角矩形 23"/>
          <p:cNvSpPr>
            <a:spLocks noChangeArrowheads="1"/>
          </p:cNvSpPr>
          <p:nvPr/>
        </p:nvSpPr>
        <p:spPr bwMode="auto">
          <a:xfrm>
            <a:off x="279400" y="3994150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bg2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太陽能城市</a:t>
            </a:r>
            <a:r>
              <a:rPr kumimoji="0" lang="en-US" altLang="zh-TW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,</a:t>
            </a:r>
          </a:p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可再生的能源</a:t>
            </a:r>
          </a:p>
        </p:txBody>
      </p:sp>
      <p:sp>
        <p:nvSpPr>
          <p:cNvPr id="172056" name="圓角矩形 24"/>
          <p:cNvSpPr>
            <a:spLocks noChangeArrowheads="1"/>
          </p:cNvSpPr>
          <p:nvPr/>
        </p:nvSpPr>
        <p:spPr bwMode="auto">
          <a:xfrm>
            <a:off x="279400" y="2636838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自然冷卻作用效果</a:t>
            </a:r>
            <a:endParaRPr kumimoji="0" lang="en-US" altLang="zh-TW" sz="1200">
              <a:solidFill>
                <a:srgbClr val="005400"/>
              </a:solidFill>
              <a:latin typeface="華康儷黑 Std W5"/>
              <a:ea typeface="華康儷黑 Std W5"/>
              <a:cs typeface="華康儷黑 Std W5"/>
            </a:endParaRPr>
          </a:p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最佳化</a:t>
            </a:r>
          </a:p>
        </p:txBody>
      </p:sp>
      <p:sp>
        <p:nvSpPr>
          <p:cNvPr id="172057" name="圓角矩形 25"/>
          <p:cNvSpPr>
            <a:spLocks noChangeArrowheads="1"/>
          </p:cNvSpPr>
          <p:nvPr/>
        </p:nvSpPr>
        <p:spPr bwMode="auto">
          <a:xfrm>
            <a:off x="779463" y="1350963"/>
            <a:ext cx="1857375" cy="428625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25400" algn="ctr">
            <a:solidFill>
              <a:schemeClr val="accent1"/>
            </a:solidFill>
            <a:round/>
            <a:headEnd/>
            <a:tailEnd/>
          </a:ln>
        </p:spPr>
        <p:txBody>
          <a:bodyPr anchor="ctr"/>
          <a:lstStyle/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縮短物質循環的過程</a:t>
            </a:r>
            <a:r>
              <a:rPr kumimoji="0" lang="en-US" altLang="zh-TW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,</a:t>
            </a:r>
          </a:p>
          <a:p>
            <a:pPr algn="ctr" defTabSz="912813"/>
            <a:r>
              <a:rPr kumimoji="0" lang="zh-TW" altLang="en-US" sz="1200">
                <a:solidFill>
                  <a:srgbClr val="005400"/>
                </a:solidFill>
                <a:latin typeface="華康儷黑 Std W5"/>
                <a:ea typeface="華康儷黑 Std W5"/>
                <a:cs typeface="華康儷黑 Std W5"/>
              </a:rPr>
              <a:t>降低物質的耗損</a:t>
            </a:r>
          </a:p>
        </p:txBody>
      </p:sp>
      <p:sp>
        <p:nvSpPr>
          <p:cNvPr id="1822746" name="Oval 26"/>
          <p:cNvSpPr>
            <a:spLocks noChangeArrowheads="1"/>
          </p:cNvSpPr>
          <p:nvPr/>
        </p:nvSpPr>
        <p:spPr bwMode="auto">
          <a:xfrm>
            <a:off x="2555875" y="757238"/>
            <a:ext cx="2519363" cy="144145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/>
          </a:p>
        </p:txBody>
      </p:sp>
      <p:sp>
        <p:nvSpPr>
          <p:cNvPr id="1822747" name="Rectangle 27"/>
          <p:cNvSpPr>
            <a:spLocks noChangeArrowheads="1"/>
          </p:cNvSpPr>
          <p:nvPr/>
        </p:nvSpPr>
        <p:spPr bwMode="auto">
          <a:xfrm>
            <a:off x="4716463" y="765175"/>
            <a:ext cx="4427537" cy="6921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000" b="1">
                <a:latin typeface="Arial" pitchFamily="34" charset="0"/>
              </a:rPr>
              <a:t>公民參與已是先進民主社會的基本信仰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22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22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1822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22746" grpId="0" animBg="1"/>
      <p:bldP spid="1822747" grpId="0" animBg="1"/>
    </p:bldLst>
  </p:timing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ctrTitle"/>
          </p:nvPr>
        </p:nvSpPr>
        <p:spPr>
          <a:xfrm>
            <a:off x="0" y="836712"/>
            <a:ext cx="9144000" cy="3384376"/>
          </a:xfrm>
          <a:solidFill>
            <a:srgbClr val="002060"/>
          </a:solidFill>
        </p:spPr>
        <p:txBody>
          <a:bodyPr/>
          <a:lstStyle/>
          <a:p>
            <a:r>
              <a:rPr lang="zh-TW" altLang="en-US" sz="6600" dirty="0" smtClean="0">
                <a:solidFill>
                  <a:schemeClr val="tx1"/>
                </a:solidFill>
              </a:rPr>
              <a:t>在台灣，</a:t>
            </a:r>
            <a:r>
              <a:rPr lang="en-US" altLang="zh-TW" sz="6600" dirty="0" smtClean="0">
                <a:solidFill>
                  <a:schemeClr val="tx1"/>
                </a:solidFill>
              </a:rPr>
              <a:t/>
            </a:r>
            <a:br>
              <a:rPr lang="en-US" altLang="zh-TW" sz="6600" dirty="0" smtClean="0">
                <a:solidFill>
                  <a:schemeClr val="tx1"/>
                </a:solidFill>
              </a:rPr>
            </a:br>
            <a:r>
              <a:rPr lang="zh-TW" altLang="en-US" sz="6600" dirty="0" smtClean="0">
                <a:solidFill>
                  <a:schemeClr val="tx1"/>
                </a:solidFill>
              </a:rPr>
              <a:t>我們有太多民主素養</a:t>
            </a:r>
            <a:r>
              <a:rPr lang="en-US" altLang="zh-TW" sz="6600" dirty="0" smtClean="0">
                <a:solidFill>
                  <a:schemeClr val="tx1"/>
                </a:solidFill>
              </a:rPr>
              <a:t/>
            </a:r>
            <a:br>
              <a:rPr lang="en-US" altLang="zh-TW" sz="6600" dirty="0" smtClean="0">
                <a:solidFill>
                  <a:schemeClr val="tx1"/>
                </a:solidFill>
              </a:rPr>
            </a:br>
            <a:r>
              <a:rPr lang="zh-TW" altLang="en-US" sz="6600" dirty="0" smtClean="0">
                <a:solidFill>
                  <a:schemeClr val="tx1"/>
                </a:solidFill>
              </a:rPr>
              <a:t>還要學習</a:t>
            </a:r>
            <a:r>
              <a:rPr lang="en-US" altLang="zh-TW" sz="6600" dirty="0" smtClean="0">
                <a:solidFill>
                  <a:schemeClr val="tx1"/>
                </a:solidFill>
              </a:rPr>
              <a:t>…</a:t>
            </a:r>
            <a:endParaRPr lang="zh-TW" altLang="en-US" sz="6600" dirty="0">
              <a:solidFill>
                <a:schemeClr val="tx1"/>
              </a:solidFill>
            </a:endParaRPr>
          </a:p>
        </p:txBody>
      </p:sp>
      <p:sp>
        <p:nvSpPr>
          <p:cNvPr id="5" name="副標題 4"/>
          <p:cNvSpPr>
            <a:spLocks noGrp="1"/>
          </p:cNvSpPr>
          <p:nvPr>
            <p:ph type="subTitle" idx="1"/>
          </p:nvPr>
        </p:nvSpPr>
        <p:spPr>
          <a:xfrm>
            <a:off x="683568" y="4869160"/>
            <a:ext cx="7776864" cy="1296144"/>
          </a:xfrm>
        </p:spPr>
        <p:txBody>
          <a:bodyPr/>
          <a:lstStyle/>
          <a:p>
            <a:r>
              <a:rPr lang="zh-TW" altLang="en-US" sz="4400" dirty="0" smtClean="0"/>
              <a:t>從台電的「擁核」廣告談起</a:t>
            </a:r>
            <a:r>
              <a:rPr lang="en-US" altLang="zh-TW" sz="4400" dirty="0" smtClean="0"/>
              <a:t>…</a:t>
            </a:r>
            <a:endParaRPr lang="zh-TW" altLang="en-US" sz="44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6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0" y="2492896"/>
            <a:ext cx="9144000" cy="1111732"/>
          </a:xfrm>
          <a:solidFill>
            <a:srgbClr val="0000CC"/>
          </a:solidFill>
        </p:spPr>
        <p:txBody>
          <a:bodyPr/>
          <a:lstStyle/>
          <a:p>
            <a:r>
              <a:rPr lang="zh-TW" altLang="en-US" dirty="0" smtClean="0">
                <a:solidFill>
                  <a:schemeClr val="tx1"/>
                </a:solidFill>
              </a:rPr>
              <a:t>政治</a:t>
            </a:r>
            <a:r>
              <a:rPr lang="en-US" altLang="zh-TW" dirty="0" smtClean="0">
                <a:solidFill>
                  <a:schemeClr val="tx1"/>
                </a:solidFill>
              </a:rPr>
              <a:t>:</a:t>
            </a:r>
            <a:r>
              <a:rPr lang="zh-TW" altLang="en-US" dirty="0" smtClean="0">
                <a:solidFill>
                  <a:schemeClr val="tx1"/>
                </a:solidFill>
              </a:rPr>
              <a:t>管理眾人之事</a:t>
            </a:r>
            <a:r>
              <a:rPr lang="en-US" altLang="zh-TW" dirty="0" smtClean="0">
                <a:solidFill>
                  <a:schemeClr val="tx1"/>
                </a:solidFill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</a:rPr>
              <a:t>政大校歌</a:t>
            </a:r>
            <a:r>
              <a:rPr lang="en-US" altLang="zh-TW" dirty="0" smtClean="0">
                <a:solidFill>
                  <a:schemeClr val="tx1"/>
                </a:solidFill>
              </a:rPr>
              <a:t>)</a:t>
            </a:r>
            <a:endParaRPr lang="zh-TW" altLang="en-US" dirty="0">
              <a:solidFill>
                <a:schemeClr val="tx1"/>
              </a:solidFill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4427984" y="1556792"/>
            <a:ext cx="24482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0" dirty="0" smtClean="0">
                <a:solidFill>
                  <a:srgbClr val="FF0000"/>
                </a:solidFill>
              </a:rPr>
              <a:t>?</a:t>
            </a:r>
            <a:endParaRPr lang="zh-TW" altLang="en-US" sz="20000" dirty="0">
              <a:solidFill>
                <a:srgbClr val="FF0000"/>
              </a:solidFill>
            </a:endParaRPr>
          </a:p>
        </p:txBody>
      </p:sp>
      <p:sp>
        <p:nvSpPr>
          <p:cNvPr id="5" name="標題 1"/>
          <p:cNvSpPr txBox="1">
            <a:spLocks/>
          </p:cNvSpPr>
          <p:nvPr/>
        </p:nvSpPr>
        <p:spPr bwMode="auto">
          <a:xfrm>
            <a:off x="467544" y="4798899"/>
            <a:ext cx="8280920" cy="1470025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zh-TW" altLang="en-US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政治</a:t>
            </a:r>
            <a:r>
              <a:rPr kumimoji="1" lang="en-US" altLang="zh-TW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  <a:r>
              <a:rPr kumimoji="1" lang="zh-TW" altLang="en-US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服務眾人之事</a:t>
            </a:r>
            <a:r>
              <a:rPr kumimoji="1" lang="en-US" altLang="zh-TW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(</a:t>
            </a:r>
            <a:r>
              <a:rPr kumimoji="1" lang="zh-TW" altLang="en-US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普世價值</a:t>
            </a:r>
            <a:r>
              <a:rPr kumimoji="1" lang="en-US" altLang="zh-TW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1" lang="zh-TW" altLang="en-US" sz="4400" b="1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向下箭號 5"/>
          <p:cNvSpPr/>
          <p:nvPr/>
        </p:nvSpPr>
        <p:spPr>
          <a:xfrm>
            <a:off x="4067944" y="3861048"/>
            <a:ext cx="432048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2123728" y="476672"/>
            <a:ext cx="4752528" cy="1224136"/>
          </a:xfrm>
          <a:prstGeom prst="rect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5400" b="1" dirty="0" smtClean="0">
                <a:solidFill>
                  <a:schemeClr val="tx1"/>
                </a:solidFill>
              </a:rPr>
              <a:t>政治的解釋</a:t>
            </a:r>
            <a:r>
              <a:rPr lang="en-US" altLang="zh-TW" sz="5400" b="1" dirty="0" smtClean="0">
                <a:solidFill>
                  <a:schemeClr val="tx1"/>
                </a:solidFill>
              </a:rPr>
              <a:t>…</a:t>
            </a:r>
            <a:endParaRPr lang="zh-TW" altLang="en-US" sz="5400" b="1" dirty="0">
              <a:solidFill>
                <a:schemeClr val="tx1"/>
              </a:solidFill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2699792" y="1484784"/>
            <a:ext cx="24482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0" dirty="0" smtClean="0">
                <a:solidFill>
                  <a:srgbClr val="FF0000"/>
                </a:solidFill>
              </a:rPr>
              <a:t>?</a:t>
            </a:r>
            <a:endParaRPr lang="zh-TW" altLang="en-US" sz="20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 animBg="1"/>
      <p:bldP spid="6" grpId="0" animBg="1"/>
      <p:bldP spid="8" grpId="0"/>
      <p:bldP spid="8" grpId="1"/>
    </p:bldLst>
  </p:timing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1520" y="2492896"/>
            <a:ext cx="8712968" cy="936104"/>
          </a:xfrm>
          <a:solidFill>
            <a:srgbClr val="0000CC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zh-TW" altLang="en-US" sz="4400" dirty="0" smtClean="0">
                <a:solidFill>
                  <a:schemeClr val="tx1"/>
                </a:solidFill>
              </a:rPr>
              <a:t>法治</a:t>
            </a:r>
            <a:r>
              <a:rPr lang="en-US" altLang="zh-TW" sz="4400" dirty="0" smtClean="0">
                <a:solidFill>
                  <a:schemeClr val="tx1"/>
                </a:solidFill>
              </a:rPr>
              <a:t>:</a:t>
            </a:r>
            <a:r>
              <a:rPr lang="zh-TW" altLang="en-US" sz="4400" dirty="0" smtClean="0">
                <a:solidFill>
                  <a:schemeClr val="tx1"/>
                </a:solidFill>
              </a:rPr>
              <a:t>人民皆要安分守法</a:t>
            </a:r>
            <a:r>
              <a:rPr lang="en-US" altLang="zh-TW" sz="4400" dirty="0" smtClean="0">
                <a:solidFill>
                  <a:schemeClr val="tx1"/>
                </a:solidFill>
              </a:rPr>
              <a:t>(</a:t>
            </a:r>
            <a:r>
              <a:rPr lang="zh-TW" altLang="en-US" sz="4400" dirty="0" smtClean="0">
                <a:solidFill>
                  <a:schemeClr val="tx1"/>
                </a:solidFill>
              </a:rPr>
              <a:t>封建統治</a:t>
            </a:r>
            <a:r>
              <a:rPr lang="en-US" altLang="zh-TW" sz="4400" dirty="0" smtClean="0">
                <a:solidFill>
                  <a:schemeClr val="tx1"/>
                </a:solidFill>
              </a:rPr>
              <a:t>)</a:t>
            </a:r>
            <a:endParaRPr lang="zh-TW" altLang="en-US" sz="4400" dirty="0">
              <a:solidFill>
                <a:schemeClr val="tx1"/>
              </a:solidFill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文字方塊 3"/>
          <p:cNvSpPr txBox="1"/>
          <p:nvPr/>
        </p:nvSpPr>
        <p:spPr>
          <a:xfrm>
            <a:off x="3131840" y="1453172"/>
            <a:ext cx="24482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0" dirty="0" smtClean="0">
                <a:solidFill>
                  <a:srgbClr val="FF0000"/>
                </a:solidFill>
              </a:rPr>
              <a:t>X</a:t>
            </a:r>
            <a:endParaRPr lang="zh-TW" altLang="en-US" sz="20000" dirty="0">
              <a:solidFill>
                <a:srgbClr val="FF0000"/>
              </a:solidFill>
            </a:endParaRPr>
          </a:p>
        </p:txBody>
      </p:sp>
      <p:sp>
        <p:nvSpPr>
          <p:cNvPr id="5" name="標題 1"/>
          <p:cNvSpPr txBox="1">
            <a:spLocks/>
          </p:cNvSpPr>
          <p:nvPr/>
        </p:nvSpPr>
        <p:spPr bwMode="auto">
          <a:xfrm>
            <a:off x="251520" y="4695279"/>
            <a:ext cx="8712968" cy="1470025"/>
          </a:xfrm>
          <a:prstGeom prst="rect">
            <a:avLst/>
          </a:pr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zh-TW" altLang="en-US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法治</a:t>
            </a:r>
            <a:r>
              <a:rPr kumimoji="1" lang="en-US" altLang="zh-TW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  <a:r>
              <a:rPr kumimoji="1" lang="zh-TW" altLang="en-US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政府必須守法守分 </a:t>
            </a:r>
            <a:r>
              <a:rPr kumimoji="1" lang="en-US" altLang="zh-TW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(</a:t>
            </a:r>
            <a:r>
              <a:rPr kumimoji="1" lang="zh-TW" altLang="en-US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民主價值</a:t>
            </a:r>
            <a:r>
              <a:rPr kumimoji="1" lang="en-US" altLang="zh-TW" sz="4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1" lang="zh-TW" altLang="en-US" sz="4400" b="1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向下箭號 5"/>
          <p:cNvSpPr/>
          <p:nvPr/>
        </p:nvSpPr>
        <p:spPr>
          <a:xfrm>
            <a:off x="4067944" y="3903191"/>
            <a:ext cx="432048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2195736" y="692696"/>
            <a:ext cx="4752528" cy="1224136"/>
          </a:xfrm>
          <a:prstGeom prst="rect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5400" b="1" dirty="0" smtClean="0">
                <a:solidFill>
                  <a:schemeClr val="tx1"/>
                </a:solidFill>
              </a:rPr>
              <a:t>法治的精神</a:t>
            </a:r>
            <a:r>
              <a:rPr lang="en-US" altLang="zh-TW" sz="5400" b="1" dirty="0" smtClean="0">
                <a:solidFill>
                  <a:schemeClr val="tx1"/>
                </a:solidFill>
              </a:rPr>
              <a:t>…</a:t>
            </a:r>
            <a:endParaRPr lang="zh-TW" altLang="en-US" sz="5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642" name="Picture 2" descr="00012-00001%25282%252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932363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0643" name="Picture 3" descr="00008-00001%25282%252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3068638"/>
            <a:ext cx="6697662" cy="3768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40644" name="Picture 4" descr="00015-00001%25282%252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638" y="366713"/>
            <a:ext cx="4932362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4725" name="AutoShape 5"/>
          <p:cNvSpPr>
            <a:spLocks noChangeArrowheads="1"/>
          </p:cNvSpPr>
          <p:nvPr/>
        </p:nvSpPr>
        <p:spPr bwMode="auto">
          <a:xfrm>
            <a:off x="4859338" y="4581525"/>
            <a:ext cx="4284662" cy="2276475"/>
          </a:xfrm>
          <a:prstGeom prst="star32">
            <a:avLst>
              <a:gd name="adj" fmla="val 37500"/>
            </a:avLst>
          </a:prstGeom>
          <a:gradFill rotWithShape="1">
            <a:gsLst>
              <a:gs pos="0">
                <a:srgbClr val="CC3300">
                  <a:alpha val="84000"/>
                </a:srgbClr>
              </a:gs>
              <a:gs pos="100000">
                <a:srgbClr val="5E1800">
                  <a:alpha val="89000"/>
                </a:srgbClr>
              </a:gs>
            </a:gsLst>
            <a:lin ang="5400000" scaled="1"/>
          </a:gradFill>
          <a:ln w="9525">
            <a:solidFill>
              <a:srgbClr val="FF9933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>
                <a:ea typeface="華康勘亭流(P)" pitchFamily="66" charset="-120"/>
              </a:rPr>
              <a:t>這樣的衝突</a:t>
            </a:r>
          </a:p>
          <a:p>
            <a:pPr algn="ctr"/>
            <a:r>
              <a:rPr lang="zh-TW" altLang="en-US" sz="2800">
                <a:ea typeface="華康勘亭流(P)" pitchFamily="66" charset="-120"/>
              </a:rPr>
              <a:t>我們有什麼</a:t>
            </a:r>
          </a:p>
          <a:p>
            <a:pPr algn="ctr"/>
            <a:r>
              <a:rPr lang="zh-TW" altLang="en-US" sz="2800">
                <a:ea typeface="華康勘亭流(P)" pitchFamily="66" charset="-120"/>
              </a:rPr>
              <a:t>反省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47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47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4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4725" grpId="0" animBg="1"/>
    </p:bldLst>
  </p:timing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908720"/>
            <a:ext cx="9144000" cy="2519586"/>
          </a:xfrm>
          <a:solidFill>
            <a:srgbClr val="660066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zh-TW" altLang="en-US" sz="4800" dirty="0" smtClean="0">
                <a:solidFill>
                  <a:schemeClr val="tx1"/>
                </a:solidFill>
              </a:rPr>
              <a:t>選擇「對話」代替「放話」</a:t>
            </a:r>
            <a:r>
              <a:rPr lang="en-US" altLang="zh-TW" sz="4800" dirty="0" smtClean="0">
                <a:solidFill>
                  <a:schemeClr val="tx1"/>
                </a:solidFill>
              </a:rPr>
              <a:t/>
            </a:r>
            <a:br>
              <a:rPr lang="en-US" altLang="zh-TW" sz="4800" dirty="0" smtClean="0">
                <a:solidFill>
                  <a:schemeClr val="tx1"/>
                </a:solidFill>
              </a:rPr>
            </a:br>
            <a:r>
              <a:rPr lang="zh-TW" altLang="en-US" sz="4800" dirty="0" smtClean="0">
                <a:solidFill>
                  <a:schemeClr val="tx1"/>
                </a:solidFill>
              </a:rPr>
              <a:t>是「說服與感動」對方</a:t>
            </a:r>
            <a:r>
              <a:rPr lang="en-US" altLang="zh-TW" sz="4800" dirty="0" smtClean="0">
                <a:solidFill>
                  <a:schemeClr val="tx1"/>
                </a:solidFill>
              </a:rPr>
              <a:t/>
            </a:r>
            <a:br>
              <a:rPr lang="en-US" altLang="zh-TW" sz="4800" dirty="0" smtClean="0">
                <a:solidFill>
                  <a:schemeClr val="tx1"/>
                </a:solidFill>
              </a:rPr>
            </a:br>
            <a:r>
              <a:rPr lang="zh-TW" altLang="en-US" sz="4800" dirty="0" smtClean="0">
                <a:solidFill>
                  <a:schemeClr val="tx1"/>
                </a:solidFill>
              </a:rPr>
              <a:t>而不是消滅「敵人」</a:t>
            </a:r>
            <a:r>
              <a:rPr lang="en-US" altLang="zh-TW" sz="4800" dirty="0" smtClean="0">
                <a:solidFill>
                  <a:schemeClr val="tx1"/>
                </a:solidFill>
              </a:rPr>
              <a:t>!</a:t>
            </a:r>
            <a:endParaRPr lang="zh-TW" altLang="en-US" sz="4800" dirty="0" smtClean="0">
              <a:solidFill>
                <a:schemeClr val="tx1"/>
              </a:solidFill>
            </a:endParaRPr>
          </a:p>
        </p:txBody>
      </p:sp>
      <p:sp>
        <p:nvSpPr>
          <p:cNvPr id="4966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3933825"/>
            <a:ext cx="9144000" cy="2519363"/>
          </a:xfrm>
          <a:solidFill>
            <a:srgbClr val="003300"/>
          </a:solidFill>
        </p:spPr>
        <p:txBody>
          <a:bodyPr/>
          <a:lstStyle/>
          <a:p>
            <a:pPr>
              <a:defRPr/>
            </a:pPr>
            <a:r>
              <a:rPr lang="zh-TW" altLang="en-US" sz="4400" dirty="0" smtClean="0">
                <a:solidFill>
                  <a:schemeClr val="tx1"/>
                </a:solidFill>
                <a:latin typeface="+mn-ea"/>
              </a:rPr>
              <a:t>這也是</a:t>
            </a:r>
            <a:r>
              <a:rPr lang="zh-TW" altLang="en-US" sz="4400" dirty="0">
                <a:solidFill>
                  <a:schemeClr val="tx1"/>
                </a:solidFill>
                <a:latin typeface="+mn-ea"/>
              </a:rPr>
              <a:t>我們</a:t>
            </a:r>
            <a:r>
              <a:rPr lang="zh-TW" altLang="en-US" sz="4400" dirty="0" smtClean="0">
                <a:solidFill>
                  <a:schemeClr val="tx1"/>
                </a:solidFill>
                <a:latin typeface="+mn-ea"/>
              </a:rPr>
              <a:t>這些自許</a:t>
            </a:r>
            <a:r>
              <a:rPr kumimoji="0" lang="zh-TW" altLang="en-US" sz="4400" dirty="0" smtClean="0">
                <a:solidFill>
                  <a:srgbClr val="FFFF00"/>
                </a:solidFill>
                <a:latin typeface="+mn-ea"/>
              </a:rPr>
              <a:t>「</a:t>
            </a:r>
            <a:r>
              <a:rPr lang="zh-TW" altLang="en-US" sz="4400" dirty="0" smtClean="0">
                <a:solidFill>
                  <a:srgbClr val="FFFF00"/>
                </a:solidFill>
                <a:latin typeface="+mn-ea"/>
              </a:rPr>
              <a:t>要改變社會」</a:t>
            </a:r>
            <a:endParaRPr lang="zh-TW" altLang="en-US" sz="4400" dirty="0">
              <a:solidFill>
                <a:srgbClr val="FFFF00"/>
              </a:solidFill>
              <a:latin typeface="+mn-ea"/>
            </a:endParaRPr>
          </a:p>
          <a:p>
            <a:pPr>
              <a:defRPr/>
            </a:pPr>
            <a:r>
              <a:rPr kumimoji="0" lang="zh-TW" altLang="en-US" sz="4400" dirty="0">
                <a:solidFill>
                  <a:schemeClr val="tx1"/>
                </a:solidFill>
                <a:latin typeface="+mn-ea"/>
              </a:rPr>
              <a:t>追求「社會正義者</a:t>
            </a:r>
            <a:r>
              <a:rPr lang="zh-TW" altLang="en-US" sz="4400" dirty="0" smtClean="0">
                <a:solidFill>
                  <a:schemeClr val="tx1"/>
                </a:solidFill>
                <a:latin typeface="+mn-ea"/>
              </a:rPr>
              <a:t>」</a:t>
            </a:r>
            <a:endParaRPr lang="zh-TW" altLang="en-US" sz="4400" dirty="0">
              <a:solidFill>
                <a:schemeClr val="tx1"/>
              </a:solidFill>
              <a:latin typeface="+mn-ea"/>
            </a:endParaRPr>
          </a:p>
          <a:p>
            <a:pPr>
              <a:defRPr/>
            </a:pPr>
            <a:r>
              <a:rPr lang="zh-TW" altLang="en-US" sz="4400" dirty="0">
                <a:solidFill>
                  <a:schemeClr val="tx1"/>
                </a:solidFill>
                <a:latin typeface="+mn-ea"/>
              </a:rPr>
              <a:t>要深自反省的</a:t>
            </a:r>
            <a:r>
              <a:rPr lang="zh-TW" altLang="en-US" sz="4400" dirty="0" smtClean="0">
                <a:solidFill>
                  <a:schemeClr val="tx1"/>
                </a:solidFill>
                <a:latin typeface="+mn-ea"/>
              </a:rPr>
              <a:t>功課</a:t>
            </a:r>
            <a:r>
              <a:rPr lang="en-US" altLang="zh-TW" sz="4400" dirty="0" smtClean="0">
                <a:solidFill>
                  <a:schemeClr val="tx1"/>
                </a:solidFill>
                <a:latin typeface="+mn-ea"/>
              </a:rPr>
              <a:t>!!</a:t>
            </a:r>
            <a:endParaRPr lang="zh-TW" altLang="en-US" sz="4400" dirty="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6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mph" presetSubtype="6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>
                                        <p:cTn id="10" dur="2000" fill="hold"/>
                                        <p:tgtEl>
                                          <p:spTgt spid="4966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4966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4966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6643" grpId="0" animBg="1"/>
    </p:bldLst>
  </p:timing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872208"/>
          </a:xfrm>
          <a:solidFill>
            <a:srgbClr val="660066"/>
          </a:solidFill>
        </p:spPr>
        <p:txBody>
          <a:bodyPr/>
          <a:lstStyle/>
          <a:p>
            <a:r>
              <a:rPr lang="zh-TW" altLang="en-US" sz="5400" dirty="0" smtClean="0">
                <a:solidFill>
                  <a:schemeClr val="tx1"/>
                </a:solidFill>
              </a:rPr>
              <a:t>作為公民社會的倡議者</a:t>
            </a:r>
            <a:r>
              <a:rPr lang="en-US" altLang="zh-TW" sz="5400" dirty="0" smtClean="0">
                <a:solidFill>
                  <a:schemeClr val="tx1"/>
                </a:solidFill>
              </a:rPr>
              <a:t/>
            </a:r>
            <a:br>
              <a:rPr lang="en-US" altLang="zh-TW" sz="5400" dirty="0" smtClean="0">
                <a:solidFill>
                  <a:schemeClr val="tx1"/>
                </a:solidFill>
              </a:rPr>
            </a:br>
            <a:r>
              <a:rPr lang="zh-TW" altLang="en-US" sz="5400" dirty="0" smtClean="0">
                <a:solidFill>
                  <a:schemeClr val="tx1"/>
                </a:solidFill>
              </a:rPr>
              <a:t>我們都該深自反問</a:t>
            </a:r>
            <a:r>
              <a:rPr lang="en-US" altLang="zh-TW" sz="5400" dirty="0" smtClean="0">
                <a:solidFill>
                  <a:schemeClr val="tx1"/>
                </a:solidFill>
              </a:rPr>
              <a:t>….</a:t>
            </a:r>
            <a:endParaRPr lang="zh-TW" altLang="en-US" sz="5400" dirty="0">
              <a:solidFill>
                <a:schemeClr val="tx1"/>
              </a:solidFill>
            </a:endParaRPr>
          </a:p>
        </p:txBody>
      </p:sp>
      <p:pic>
        <p:nvPicPr>
          <p:cNvPr id="691202" name="Picture 2" descr="C:\Users\luty\Desktop\第16屆社區大學全國研討會\一根手指指人三根指自己.jpg"/>
          <p:cNvPicPr>
            <a:picLocks noChangeAspect="1" noChangeArrowheads="1"/>
          </p:cNvPicPr>
          <p:nvPr/>
        </p:nvPicPr>
        <p:blipFill>
          <a:blip r:embed="rId2" cstate="print"/>
          <a:srcRect l="11055" t="16400"/>
          <a:stretch>
            <a:fillRect/>
          </a:stretch>
        </p:blipFill>
        <p:spPr bwMode="auto">
          <a:xfrm>
            <a:off x="2339752" y="2780928"/>
            <a:ext cx="4464496" cy="3147143"/>
          </a:xfrm>
          <a:prstGeom prst="rect">
            <a:avLst/>
          </a:prstGeom>
          <a:noFill/>
        </p:spPr>
      </p:pic>
      <p:sp>
        <p:nvSpPr>
          <p:cNvPr id="4" name="矩形 3"/>
          <p:cNvSpPr/>
          <p:nvPr/>
        </p:nvSpPr>
        <p:spPr>
          <a:xfrm>
            <a:off x="0" y="5951021"/>
            <a:ext cx="9144000" cy="5847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TW" altLang="en-US" sz="3200" b="1" dirty="0" smtClean="0"/>
              <a:t>當我們用一根手指指人時，正有三根指自己</a:t>
            </a:r>
            <a:r>
              <a:rPr lang="en-US" altLang="zh-TW" sz="3200" b="1" dirty="0" smtClean="0"/>
              <a:t>!</a:t>
            </a:r>
            <a:endParaRPr lang="zh-TW" altLang="en-US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/>
          <p:cNvSpPr>
            <a:spLocks noGrp="1"/>
          </p:cNvSpPr>
          <p:nvPr>
            <p:ph type="ctrTitle"/>
          </p:nvPr>
        </p:nvSpPr>
        <p:spPr>
          <a:xfrm>
            <a:off x="395536" y="620689"/>
            <a:ext cx="8568952" cy="3168352"/>
          </a:xfrm>
          <a:solidFill>
            <a:srgbClr val="7030A0"/>
          </a:solidFill>
        </p:spPr>
        <p:txBody>
          <a:bodyPr/>
          <a:lstStyle/>
          <a:p>
            <a:r>
              <a:rPr lang="zh-TW" altLang="en-US" sz="4800" dirty="0" smtClean="0">
                <a:solidFill>
                  <a:schemeClr val="tx1"/>
                </a:solidFill>
              </a:rPr>
              <a:t>中介團體</a:t>
            </a:r>
            <a:r>
              <a:rPr lang="en-US" altLang="zh-TW" sz="4800" dirty="0" smtClean="0">
                <a:solidFill>
                  <a:schemeClr val="tx1"/>
                </a:solidFill>
              </a:rPr>
              <a:t/>
            </a:r>
            <a:br>
              <a:rPr lang="en-US" altLang="zh-TW" sz="4800" dirty="0" smtClean="0">
                <a:solidFill>
                  <a:schemeClr val="tx1"/>
                </a:solidFill>
              </a:rPr>
            </a:br>
            <a:r>
              <a:rPr lang="zh-TW" altLang="en-US" sz="4800" dirty="0" smtClean="0">
                <a:solidFill>
                  <a:schemeClr val="tx1"/>
                </a:solidFill>
              </a:rPr>
              <a:t>是為對方說好話</a:t>
            </a:r>
            <a:r>
              <a:rPr lang="en-US" altLang="zh-TW" sz="4800" dirty="0" smtClean="0">
                <a:solidFill>
                  <a:schemeClr val="tx1"/>
                </a:solidFill>
              </a:rPr>
              <a:t>(</a:t>
            </a:r>
            <a:r>
              <a:rPr lang="zh-TW" altLang="en-US" sz="4800" dirty="0" smtClean="0">
                <a:solidFill>
                  <a:schemeClr val="tx1"/>
                </a:solidFill>
              </a:rPr>
              <a:t>轉譯正面訊息</a:t>
            </a:r>
            <a:r>
              <a:rPr lang="en-US" altLang="zh-TW" sz="4800" dirty="0" smtClean="0">
                <a:solidFill>
                  <a:schemeClr val="tx1"/>
                </a:solidFill>
              </a:rPr>
              <a:t>)</a:t>
            </a:r>
            <a:br>
              <a:rPr lang="en-US" altLang="zh-TW" sz="4800" dirty="0" smtClean="0">
                <a:solidFill>
                  <a:schemeClr val="tx1"/>
                </a:solidFill>
              </a:rPr>
            </a:br>
            <a:r>
              <a:rPr lang="zh-TW" altLang="en-US" sz="4800" dirty="0" smtClean="0">
                <a:solidFill>
                  <a:schemeClr val="tx1"/>
                </a:solidFill>
              </a:rPr>
              <a:t>是協助互相為對方著想</a:t>
            </a:r>
            <a:r>
              <a:rPr lang="en-US" altLang="zh-TW" sz="4800" dirty="0" smtClean="0">
                <a:solidFill>
                  <a:schemeClr val="tx1"/>
                </a:solidFill>
              </a:rPr>
              <a:t/>
            </a:r>
            <a:br>
              <a:rPr lang="en-US" altLang="zh-TW" sz="4800" dirty="0" smtClean="0">
                <a:solidFill>
                  <a:schemeClr val="tx1"/>
                </a:solidFill>
              </a:rPr>
            </a:br>
            <a:r>
              <a:rPr lang="zh-TW" altLang="en-US" sz="4800" dirty="0" smtClean="0">
                <a:solidFill>
                  <a:schemeClr val="tx1"/>
                </a:solidFill>
              </a:rPr>
              <a:t>是化解對立、開始對話</a:t>
            </a:r>
            <a:r>
              <a:rPr lang="en-US" altLang="zh-TW" sz="4800" dirty="0" smtClean="0">
                <a:solidFill>
                  <a:schemeClr val="tx1"/>
                </a:solidFill>
              </a:rPr>
              <a:t>!</a:t>
            </a:r>
            <a:endParaRPr lang="zh-TW" altLang="en-US" sz="4800" dirty="0">
              <a:solidFill>
                <a:schemeClr val="tx1"/>
              </a:solidFill>
            </a:endParaRPr>
          </a:p>
        </p:txBody>
      </p:sp>
      <p:sp>
        <p:nvSpPr>
          <p:cNvPr id="5" name="三十二角星形 4"/>
          <p:cNvSpPr/>
          <p:nvPr/>
        </p:nvSpPr>
        <p:spPr bwMode="auto">
          <a:xfrm>
            <a:off x="0" y="3861048"/>
            <a:ext cx="9144000" cy="2996952"/>
          </a:xfrm>
          <a:prstGeom prst="star32">
            <a:avLst>
              <a:gd name="adj" fmla="val 39723"/>
            </a:avLst>
          </a:prstGeom>
          <a:solidFill>
            <a:srgbClr val="CCFF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4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n-ea"/>
                <a:ea typeface="+mn-ea"/>
              </a:rPr>
              <a:t>如果我們厭倦了</a:t>
            </a:r>
            <a:endParaRPr kumimoji="1" lang="en-US" altLang="zh-TW" sz="40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+mn-ea"/>
              <a:ea typeface="+mn-ea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4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n-ea"/>
                <a:ea typeface="+mn-ea"/>
              </a:rPr>
              <a:t>激化與對立</a:t>
            </a:r>
            <a:endParaRPr kumimoji="1" lang="en-US" altLang="zh-TW" sz="40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+mn-ea"/>
              <a:ea typeface="+mn-ea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sz="4000" b="1" dirty="0" smtClean="0">
                <a:solidFill>
                  <a:srgbClr val="000000"/>
                </a:solidFill>
                <a:latin typeface="+mn-ea"/>
                <a:ea typeface="+mn-ea"/>
              </a:rPr>
              <a:t>我們總要想個對策</a:t>
            </a:r>
            <a:r>
              <a:rPr lang="en-US" altLang="zh-TW" sz="4000" b="1" dirty="0" smtClean="0">
                <a:solidFill>
                  <a:srgbClr val="000000"/>
                </a:solidFill>
                <a:latin typeface="+mn-ea"/>
                <a:ea typeface="+mn-ea"/>
              </a:rPr>
              <a:t>!</a:t>
            </a:r>
            <a:endParaRPr kumimoji="1" lang="zh-TW" altLang="en-US" sz="40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+mn-ea"/>
              <a:ea typeface="+mn-ea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repeatCount="200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CC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5538" y="3284538"/>
            <a:ext cx="4173537" cy="352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5747" name="Text Box 3"/>
          <p:cNvSpPr txBox="1">
            <a:spLocks noChangeArrowheads="1"/>
          </p:cNvSpPr>
          <p:nvPr/>
        </p:nvSpPr>
        <p:spPr bwMode="auto">
          <a:xfrm>
            <a:off x="323850" y="620713"/>
            <a:ext cx="8496300" cy="2608262"/>
          </a:xfrm>
          <a:prstGeom prst="rect">
            <a:avLst/>
          </a:prstGeom>
          <a:gradFill rotWithShape="1">
            <a:gsLst>
              <a:gs pos="0">
                <a:srgbClr val="003300">
                  <a:alpha val="78000"/>
                </a:srgbClr>
              </a:gs>
              <a:gs pos="50000">
                <a:srgbClr val="003300">
                  <a:gamma/>
                  <a:shade val="46275"/>
                  <a:invGamma/>
                </a:srgbClr>
              </a:gs>
              <a:gs pos="100000">
                <a:srgbClr val="003300">
                  <a:alpha val="78000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zh-TW" altLang="en-US" sz="66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要改變這個社會</a:t>
            </a:r>
          </a:p>
          <a:p>
            <a:pPr algn="ctr">
              <a:spcBef>
                <a:spcPct val="50000"/>
              </a:spcBef>
              <a:defRPr/>
            </a:pPr>
            <a:r>
              <a:rPr lang="zh-TW" altLang="en-US" sz="66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先從自己改變開始！</a:t>
            </a:r>
            <a:endParaRPr lang="zh-TW" altLang="en-US" sz="6000" b="1" dirty="0">
              <a:latin typeface="Garamond" pitchFamily="18" charset="0"/>
            </a:endParaRPr>
          </a:p>
        </p:txBody>
      </p:sp>
      <p:sp>
        <p:nvSpPr>
          <p:cNvPr id="5" name="三十二角星形 4"/>
          <p:cNvSpPr/>
          <p:nvPr/>
        </p:nvSpPr>
        <p:spPr>
          <a:xfrm>
            <a:off x="0" y="3717032"/>
            <a:ext cx="5364088" cy="2808312"/>
          </a:xfrm>
          <a:prstGeom prst="star3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b="1" dirty="0" smtClean="0"/>
              <a:t>這應該是</a:t>
            </a:r>
            <a:endParaRPr lang="en-US" altLang="zh-TW" sz="3600" b="1" dirty="0" smtClean="0"/>
          </a:p>
          <a:p>
            <a:pPr algn="ctr"/>
            <a:r>
              <a:rPr lang="zh-TW" altLang="en-US" sz="3600" b="1" dirty="0" smtClean="0"/>
              <a:t>公私雙方的</a:t>
            </a:r>
            <a:endParaRPr lang="en-US" altLang="zh-TW" sz="3600" b="1" dirty="0" smtClean="0"/>
          </a:p>
          <a:p>
            <a:pPr algn="ctr"/>
            <a:r>
              <a:rPr lang="zh-TW" altLang="en-US" sz="3600" b="1" dirty="0" smtClean="0"/>
              <a:t>共同省思</a:t>
            </a:r>
            <a:r>
              <a:rPr lang="en-US" altLang="zh-TW" sz="3600" b="1" dirty="0" smtClean="0"/>
              <a:t>!</a:t>
            </a:r>
            <a:endParaRPr lang="zh-TW" altLang="en-US" sz="36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7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41574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415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1000"/>
                                        <p:tgtEl>
                                          <p:spTgt spid="415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5747" grpId="0" build="p" animBg="1"/>
      <p:bldP spid="5" grpId="0" animBg="1"/>
    </p:bldLst>
  </p:timing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1557338"/>
            <a:ext cx="8229600" cy="4535958"/>
          </a:xfrm>
          <a:gradFill rotWithShape="1">
            <a:gsLst>
              <a:gs pos="0">
                <a:srgbClr val="003300">
                  <a:alpha val="73000"/>
                </a:srgbClr>
              </a:gs>
              <a:gs pos="100000">
                <a:srgbClr val="001800"/>
              </a:gs>
            </a:gsLst>
            <a:lin ang="5400000" scaled="1"/>
          </a:gradFill>
        </p:spPr>
        <p:txBody>
          <a:bodyPr/>
          <a:lstStyle/>
          <a:p>
            <a:pPr eaLnBrk="1" hangingPunct="1"/>
            <a:r>
              <a:rPr lang="zh-TW" altLang="en-US" sz="6000" dirty="0" smtClean="0">
                <a:solidFill>
                  <a:schemeClr val="tx1"/>
                </a:solidFill>
                <a:latin typeface="標楷體" pitchFamily="65" charset="-120"/>
              </a:rPr>
              <a:t>常常 </a:t>
            </a:r>
            <a:br>
              <a:rPr lang="zh-TW" altLang="en-US" sz="6000" dirty="0" smtClean="0">
                <a:solidFill>
                  <a:schemeClr val="tx1"/>
                </a:solidFill>
                <a:latin typeface="標楷體" pitchFamily="65" charset="-120"/>
              </a:rPr>
            </a:br>
            <a:r>
              <a:rPr lang="zh-TW" altLang="en-US" sz="6000" dirty="0" smtClean="0">
                <a:solidFill>
                  <a:schemeClr val="tx1"/>
                </a:solidFill>
                <a:latin typeface="標楷體" pitchFamily="65" charset="-120"/>
              </a:rPr>
              <a:t>我都在與</a:t>
            </a:r>
            <a:br>
              <a:rPr lang="zh-TW" altLang="en-US" sz="6000" dirty="0" smtClean="0">
                <a:solidFill>
                  <a:schemeClr val="tx1"/>
                </a:solidFill>
                <a:latin typeface="標楷體" pitchFamily="65" charset="-120"/>
              </a:rPr>
            </a:br>
            <a:r>
              <a:rPr lang="zh-TW" altLang="en-US" sz="6000" dirty="0" smtClean="0">
                <a:solidFill>
                  <a:schemeClr val="tx1"/>
                </a:solidFill>
                <a:latin typeface="標楷體" pitchFamily="65" charset="-120"/>
              </a:rPr>
              <a:t>自己的無力感戰鬥！</a:t>
            </a:r>
            <a:r>
              <a:rPr lang="en-US" altLang="zh-TW" sz="6000" dirty="0" smtClean="0">
                <a:solidFill>
                  <a:schemeClr val="bg1"/>
                </a:solidFill>
                <a:latin typeface="標楷體" pitchFamily="65" charset="-120"/>
              </a:rPr>
              <a:t/>
            </a:r>
            <a:br>
              <a:rPr lang="en-US" altLang="zh-TW" sz="6000" dirty="0" smtClean="0">
                <a:solidFill>
                  <a:schemeClr val="bg1"/>
                </a:solidFill>
                <a:latin typeface="標楷體" pitchFamily="65" charset="-120"/>
              </a:rPr>
            </a:br>
            <a:r>
              <a:rPr lang="en-US" altLang="zh-TW" sz="3600" dirty="0" smtClean="0">
                <a:solidFill>
                  <a:srgbClr val="FFFF00"/>
                </a:solidFill>
                <a:latin typeface="標楷體" pitchFamily="65" charset="-120"/>
              </a:rPr>
              <a:t>(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</a:rPr>
              <a:t>無力感經常是我不斷面對自己的錯誤</a:t>
            </a:r>
            <a:r>
              <a:rPr lang="en-US" altLang="zh-TW" sz="3600" dirty="0" smtClean="0">
                <a:solidFill>
                  <a:srgbClr val="FFFF00"/>
                </a:solidFill>
                <a:latin typeface="標楷體" pitchFamily="65" charset="-120"/>
              </a:rPr>
              <a:t>)</a:t>
            </a:r>
            <a:endParaRPr lang="zh-TW" altLang="en-US" sz="3600" dirty="0" smtClean="0">
              <a:solidFill>
                <a:srgbClr val="FFFF00"/>
              </a:solidFill>
              <a:latin typeface="標楷體" pitchFamily="65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274" name="Picture 2" descr="hist002_magic02_0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1989138"/>
            <a:ext cx="3240087" cy="3240087"/>
          </a:xfrm>
          <a:prstGeom prst="rect">
            <a:avLst/>
          </a:prstGeom>
          <a:noFill/>
          <a:ln w="9525">
            <a:solidFill>
              <a:srgbClr val="660066"/>
            </a:solidFill>
            <a:miter lim="800000"/>
            <a:headEnd/>
            <a:tailEnd/>
          </a:ln>
        </p:spPr>
      </p:pic>
      <p:sp>
        <p:nvSpPr>
          <p:cNvPr id="1833987" name="Rectangle 3"/>
          <p:cNvSpPr>
            <a:spLocks noChangeArrowheads="1"/>
          </p:cNvSpPr>
          <p:nvPr/>
        </p:nvSpPr>
        <p:spPr bwMode="auto">
          <a:xfrm>
            <a:off x="1258888" y="5516563"/>
            <a:ext cx="6697662" cy="1008062"/>
          </a:xfrm>
          <a:prstGeom prst="rect">
            <a:avLst/>
          </a:prstGeom>
          <a:solidFill>
            <a:srgbClr val="660066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800" b="1"/>
              <a:t>磨頂放踵、以利天下</a:t>
            </a:r>
          </a:p>
        </p:txBody>
      </p:sp>
      <p:sp>
        <p:nvSpPr>
          <p:cNvPr id="1833988" name="Rectangle 4"/>
          <p:cNvSpPr>
            <a:spLocks noChangeArrowheads="1"/>
          </p:cNvSpPr>
          <p:nvPr/>
        </p:nvSpPr>
        <p:spPr bwMode="auto">
          <a:xfrm>
            <a:off x="755650" y="620713"/>
            <a:ext cx="7848600" cy="1008062"/>
          </a:xfrm>
          <a:prstGeom prst="rect">
            <a:avLst/>
          </a:prstGeom>
          <a:solidFill>
            <a:srgbClr val="660066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800" b="1"/>
              <a:t>墨家</a:t>
            </a:r>
            <a:r>
              <a:rPr lang="en-US" altLang="zh-TW" sz="4800" b="1"/>
              <a:t>---</a:t>
            </a:r>
            <a:r>
              <a:rPr lang="zh-TW" altLang="en-US" sz="4800" b="1"/>
              <a:t>可能是最早的</a:t>
            </a:r>
            <a:r>
              <a:rPr lang="en-US" altLang="zh-TW" sz="4800" b="1"/>
              <a:t>NGO</a:t>
            </a:r>
          </a:p>
        </p:txBody>
      </p:sp>
      <p:pic>
        <p:nvPicPr>
          <p:cNvPr id="182277" name="Picture 5" descr="f_737688_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2205038"/>
            <a:ext cx="2684462" cy="302418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33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833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3987" grpId="0" animBg="1"/>
      <p:bldP spid="1833988" grpId="0" animBg="1"/>
    </p:bldLst>
  </p:timing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2"/>
          <p:cNvSpPr>
            <a:spLocks noChangeArrowheads="1"/>
          </p:cNvSpPr>
          <p:nvPr/>
        </p:nvSpPr>
        <p:spPr bwMode="auto">
          <a:xfrm>
            <a:off x="323850" y="176213"/>
            <a:ext cx="8496300" cy="588962"/>
          </a:xfrm>
          <a:prstGeom prst="rect">
            <a:avLst/>
          </a:prstGeom>
          <a:solidFill>
            <a:srgbClr val="00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zh-TW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2011</a:t>
            </a:r>
            <a:r>
              <a:rPr kumimoji="0" lang="zh-TW" alt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南方水盟成立</a:t>
            </a:r>
            <a:r>
              <a:rPr kumimoji="0" lang="zh-TW" altLang="en-US" sz="20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～在地水議題</a:t>
            </a:r>
            <a:r>
              <a:rPr kumimoji="0" lang="zh-TW" altLang="en-US" sz="20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民間中介</a:t>
            </a:r>
            <a:r>
              <a:rPr kumimoji="0" lang="zh-TW" altLang="en-US" sz="20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標楷體" pitchFamily="65" charset="-120"/>
                <a:ea typeface="標楷體" pitchFamily="65" charset="-120"/>
              </a:rPr>
              <a:t>力量</a:t>
            </a:r>
          </a:p>
        </p:txBody>
      </p:sp>
      <p:sp>
        <p:nvSpPr>
          <p:cNvPr id="419843" name="Rectangle 3"/>
          <p:cNvSpPr>
            <a:spLocks noChangeArrowheads="1"/>
          </p:cNvSpPr>
          <p:nvPr/>
        </p:nvSpPr>
        <p:spPr bwMode="auto">
          <a:xfrm>
            <a:off x="179388" y="1844675"/>
            <a:ext cx="8893175" cy="4941888"/>
          </a:xfrm>
          <a:prstGeom prst="rect">
            <a:avLst/>
          </a:prstGeom>
          <a:solidFill>
            <a:srgbClr val="FFFF66">
              <a:alpha val="92157"/>
            </a:srgbClr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kumimoji="0" lang="zh-TW" altLang="en-US" sz="2400" b="1" dirty="0">
              <a:latin typeface="標楷體" pitchFamily="65" charset="-120"/>
              <a:ea typeface="標楷體" pitchFamily="65" charset="-12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魯台營（高雄綠色</a:t>
            </a:r>
            <a:r>
              <a:rPr kumimoji="0" lang="zh-TW" altLang="en-US" sz="24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協會理事長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、</a:t>
            </a:r>
            <a:r>
              <a:rPr kumimoji="0" lang="zh-TW" altLang="en-US" sz="2400" b="1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暫為聯盟召集人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）</a:t>
            </a:r>
            <a:endParaRPr kumimoji="0" lang="en-US" altLang="zh-TW" sz="2400" b="1" dirty="0">
              <a:solidFill>
                <a:srgbClr val="000000"/>
              </a:solidFill>
              <a:latin typeface="標楷體" pitchFamily="65" charset="-120"/>
              <a:ea typeface="標楷體" pitchFamily="65" charset="-12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溫炳原（綠黨前秘書長、</a:t>
            </a:r>
            <a:r>
              <a:rPr kumimoji="0" lang="zh-TW" altLang="en-US" sz="2400" b="1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南方水盟執行祕書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）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丁澈士（藍色東港溪保育協會理事長、屏東科技大學教授 ）</a:t>
            </a:r>
            <a:endParaRPr kumimoji="0" lang="en-US" altLang="zh-TW" sz="2400" b="1" dirty="0">
              <a:solidFill>
                <a:srgbClr val="000000"/>
              </a:solidFill>
              <a:latin typeface="標楷體" pitchFamily="65" charset="-120"/>
              <a:ea typeface="標楷體" pitchFamily="65" charset="-12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林朝成 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社區大學全國促進會理事長、台南社大校長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kumimoji="0" lang="zh-TW" altLang="en-US" sz="2400" b="1" dirty="0">
              <a:solidFill>
                <a:srgbClr val="000000"/>
              </a:solidFill>
              <a:latin typeface="標楷體" pitchFamily="65" charset="-120"/>
              <a:ea typeface="標楷體" pitchFamily="65" charset="-12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彭渰雯（中山大學公共事務研究所副教授）                     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溫仲良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（美濃農村田野學會理事）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吳仁邦 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台南社大環境議題專員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)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邱靜慧 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美濃愛鄉協進會總幹事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)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黃暉榮 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高雄市文化導覽協會理事長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)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鐘俊顏 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0" lang="zh-TW" altLang="en-US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崑山科技大學通識中心主任</a:t>
            </a:r>
            <a:r>
              <a:rPr kumimoji="0" lang="en-US" altLang="zh-TW" sz="24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)</a:t>
            </a:r>
          </a:p>
        </p:txBody>
      </p:sp>
      <p:sp>
        <p:nvSpPr>
          <p:cNvPr id="100356" name="矩形 5"/>
          <p:cNvSpPr>
            <a:spLocks noChangeArrowheads="1"/>
          </p:cNvSpPr>
          <p:nvPr/>
        </p:nvSpPr>
        <p:spPr bwMode="auto">
          <a:xfrm>
            <a:off x="71438" y="938213"/>
            <a:ext cx="8964612" cy="1052512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kumimoji="0" lang="zh-TW" altLang="en-US" sz="2600" b="1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社區大學全促會、台南社區大學、高雄市社區大學促進會、高雄市綠色協會、美濃愛鄉協進會、藍色東港溪保育協會、美濃農村田野學會、美濃水患自救聯盟</a:t>
            </a:r>
            <a:r>
              <a:rPr kumimoji="0" lang="en-US" altLang="zh-TW" sz="2600" b="1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……..</a:t>
            </a:r>
          </a:p>
        </p:txBody>
      </p:sp>
      <p:pic>
        <p:nvPicPr>
          <p:cNvPr id="10035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6624" y="4077072"/>
            <a:ext cx="3419872" cy="1744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三十二角星形 6"/>
          <p:cNvSpPr/>
          <p:nvPr/>
        </p:nvSpPr>
        <p:spPr>
          <a:xfrm>
            <a:off x="5148064" y="5589240"/>
            <a:ext cx="3995936" cy="1152128"/>
          </a:xfrm>
          <a:prstGeom prst="star32">
            <a:avLst>
              <a:gd name="adj" fmla="val 3990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b="1" dirty="0" smtClean="0">
                <a:latin typeface="Garamond" pitchFamily="18" charset="0"/>
                <a:ea typeface="標楷體" pitchFamily="65" charset="-120"/>
              </a:rPr>
              <a:t>由衷歡迎關心水議題</a:t>
            </a:r>
          </a:p>
          <a:p>
            <a:pPr algn="ctr"/>
            <a:r>
              <a:rPr lang="en-US" altLang="zh-TW" b="1" dirty="0" smtClean="0">
                <a:latin typeface="Garamond" pitchFamily="18" charset="0"/>
                <a:ea typeface="標楷體" pitchFamily="65" charset="-120"/>
              </a:rPr>
              <a:t>『</a:t>
            </a:r>
            <a:r>
              <a:rPr lang="zh-TW" altLang="en-US" b="1" dirty="0" smtClean="0">
                <a:latin typeface="Garamond" pitchFamily="18" charset="0"/>
                <a:ea typeface="標楷體" pitchFamily="65" charset="-120"/>
              </a:rPr>
              <a:t>不自私的公民參與者</a:t>
            </a:r>
            <a:r>
              <a:rPr lang="en-US" altLang="zh-TW" b="1" dirty="0" smtClean="0">
                <a:latin typeface="Garamond" pitchFamily="18" charset="0"/>
                <a:ea typeface="標楷體" pitchFamily="65" charset="-120"/>
              </a:rPr>
              <a:t>』</a:t>
            </a:r>
            <a:r>
              <a:rPr lang="zh-TW" altLang="en-US" b="1" dirty="0" smtClean="0">
                <a:latin typeface="Garamond" pitchFamily="18" charset="0"/>
                <a:ea typeface="標楷體" pitchFamily="65" charset="-120"/>
              </a:rPr>
              <a:t>加入！</a:t>
            </a:r>
            <a:endParaRPr lang="zh-TW" altLang="en-US" b="1" dirty="0">
              <a:latin typeface="Garamond" pitchFamily="18" charset="0"/>
              <a:ea typeface="標楷體" pitchFamily="65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9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43" grpId="0" animBg="1"/>
      <p:bldP spid="7" grpId="0" animBg="1"/>
    </p:bldLst>
  </p:timing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9" name="Text Box 3"/>
          <p:cNvSpPr txBox="1">
            <a:spLocks noChangeArrowheads="1"/>
          </p:cNvSpPr>
          <p:nvPr/>
        </p:nvSpPr>
        <p:spPr bwMode="auto">
          <a:xfrm>
            <a:off x="5435600" y="2708920"/>
            <a:ext cx="2448768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7200" rIns="0"/>
          <a:lstStyle/>
          <a:p>
            <a:pPr>
              <a:buClr>
                <a:srgbClr val="FF0000"/>
              </a:buCl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民意調查社區訪談</a:t>
            </a:r>
          </a:p>
          <a:p>
            <a:pPr>
              <a:buClr>
                <a:srgbClr val="0000FF"/>
              </a:buCl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公聽會</a:t>
            </a:r>
          </a:p>
          <a:p>
            <a:pP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公展與人民陳請</a:t>
            </a:r>
          </a:p>
          <a:p>
            <a:pP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地方說明會</a:t>
            </a:r>
          </a:p>
          <a:p>
            <a:pPr>
              <a:buFont typeface="新細明體" pitchFamily="18" charset="-120"/>
              <a:buNone/>
            </a:pPr>
            <a:endParaRPr kumimoji="0" lang="zh-TW" altLang="en-US" sz="1800" b="1" dirty="0">
              <a:latin typeface="微軟正黑體" pitchFamily="34" charset="-120"/>
              <a:ea typeface="微軟正黑體" pitchFamily="34" charset="-120"/>
            </a:endParaRPr>
          </a:p>
          <a:p>
            <a:pPr>
              <a:buFont typeface="新細明體" pitchFamily="18" charset="-120"/>
              <a:buNone/>
            </a:pPr>
            <a:endParaRPr kumimoji="0" lang="zh-TW" altLang="en-US" sz="1800" b="1" dirty="0">
              <a:latin typeface="微軟正黑體" pitchFamily="34" charset="-120"/>
              <a:ea typeface="微軟正黑體" pitchFamily="34" charset="-120"/>
            </a:endParaRPr>
          </a:p>
          <a:p>
            <a:pP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學習型工作坊</a:t>
            </a:r>
          </a:p>
          <a:p>
            <a:pP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公民團體代表</a:t>
            </a:r>
            <a:r>
              <a:rPr kumimoji="0" lang="zh-TW" altLang="en-US" sz="1800" b="1" dirty="0" smtClean="0">
                <a:latin typeface="微軟正黑體" pitchFamily="34" charset="-120"/>
                <a:ea typeface="微軟正黑體" pitchFamily="34" charset="-120"/>
              </a:rPr>
              <a:t>參與審查</a:t>
            </a:r>
            <a:endParaRPr kumimoji="0" lang="zh-TW" altLang="en-US" sz="1800" b="1" dirty="0">
              <a:latin typeface="微軟正黑體" pitchFamily="34" charset="-120"/>
              <a:ea typeface="微軟正黑體" pitchFamily="34" charset="-120"/>
            </a:endParaRPr>
          </a:p>
          <a:p>
            <a:pP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共識會議</a:t>
            </a:r>
          </a:p>
          <a:p>
            <a:pP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聽證會</a:t>
            </a:r>
          </a:p>
          <a:p>
            <a:pP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公民審議會議</a:t>
            </a:r>
          </a:p>
          <a:p>
            <a:pPr>
              <a:buFont typeface="新細明體" pitchFamily="18" charset="-120"/>
              <a:buNone/>
            </a:pPr>
            <a:r>
              <a:rPr kumimoji="0" lang="zh-TW" altLang="en-US" sz="1800" b="1" dirty="0">
                <a:latin typeface="微軟正黑體" pitchFamily="34" charset="-120"/>
                <a:ea typeface="微軟正黑體" pitchFamily="34" charset="-120"/>
              </a:rPr>
              <a:t>公民投票</a:t>
            </a:r>
          </a:p>
          <a:p>
            <a:pPr>
              <a:buFont typeface="新細明體" pitchFamily="18" charset="-120"/>
              <a:buNone/>
            </a:pPr>
            <a:r>
              <a:rPr kumimoji="0" lang="en-US" altLang="zh-TW" sz="1800" b="1" dirty="0">
                <a:latin typeface="微軟正黑體" pitchFamily="34" charset="-120"/>
                <a:ea typeface="微軟正黑體" pitchFamily="34" charset="-120"/>
              </a:rPr>
              <a:t>……...</a:t>
            </a: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5508104" y="2564904"/>
            <a:ext cx="1944688" cy="40322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lIns="97200" rIns="0"/>
          <a:lstStyle/>
          <a:p>
            <a:pPr algn="ctr">
              <a:buFont typeface="新細明體" pitchFamily="18" charset="-120"/>
              <a:buNone/>
            </a:pPr>
            <a:r>
              <a:rPr kumimoji="0" lang="zh-TW" altLang="en-US" sz="2800" b="1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</a:rPr>
              <a:t>陳請拜託</a:t>
            </a:r>
            <a:endParaRPr kumimoji="0" lang="en-US" altLang="zh-TW" sz="2800" b="1">
              <a:solidFill>
                <a:srgbClr val="6633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kumimoji="0" lang="zh-TW" altLang="en-US" sz="2800" b="1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</a:rPr>
              <a:t>抗議投書</a:t>
            </a:r>
            <a:endParaRPr kumimoji="0" lang="en-US" altLang="zh-TW" sz="2800" b="1">
              <a:solidFill>
                <a:srgbClr val="6633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ctr">
              <a:buFont typeface="新細明體" pitchFamily="18" charset="-120"/>
              <a:buNone/>
            </a:pPr>
            <a:r>
              <a:rPr kumimoji="0" lang="zh-TW" altLang="en-US" sz="2800" b="1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</a:rPr>
              <a:t>新聞媒體</a:t>
            </a:r>
            <a:endParaRPr kumimoji="0" lang="en-US" altLang="zh-TW" sz="2800" b="1">
              <a:solidFill>
                <a:srgbClr val="6633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ctr">
              <a:buFont typeface="新細明體" pitchFamily="18" charset="-120"/>
              <a:buNone/>
            </a:pPr>
            <a:endParaRPr kumimoji="0" lang="zh-TW" altLang="en-US" sz="2800" b="1">
              <a:solidFill>
                <a:srgbClr val="6633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ctr">
              <a:buFont typeface="新細明體" pitchFamily="18" charset="-120"/>
              <a:buNone/>
            </a:pPr>
            <a:r>
              <a:rPr kumimoji="0" lang="zh-TW" altLang="en-US" sz="2800" b="1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</a:rPr>
              <a:t>地方說明會</a:t>
            </a:r>
          </a:p>
          <a:p>
            <a:pPr algn="ctr"/>
            <a:r>
              <a:rPr kumimoji="0" lang="zh-TW" altLang="en-US" sz="2800" b="1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</a:rPr>
              <a:t>公聽會</a:t>
            </a:r>
          </a:p>
          <a:p>
            <a:pPr algn="ctr">
              <a:buFont typeface="新細明體" pitchFamily="18" charset="-120"/>
              <a:buNone/>
            </a:pPr>
            <a:r>
              <a:rPr kumimoji="0" lang="zh-TW" altLang="en-US" sz="2800" b="1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</a:rPr>
              <a:t>協調會</a:t>
            </a:r>
          </a:p>
          <a:p>
            <a:pPr algn="ctr">
              <a:buFont typeface="新細明體" pitchFamily="18" charset="-120"/>
              <a:buNone/>
            </a:pPr>
            <a:endParaRPr kumimoji="0" lang="zh-TW" altLang="en-US" sz="2800" b="1">
              <a:solidFill>
                <a:srgbClr val="6633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ctr">
              <a:buFont typeface="新細明體" pitchFamily="18" charset="-120"/>
              <a:buNone/>
            </a:pPr>
            <a:r>
              <a:rPr kumimoji="0" lang="en-US" altLang="zh-TW" sz="2800" b="1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</a:rPr>
              <a:t>……...</a:t>
            </a:r>
          </a:p>
        </p:txBody>
      </p:sp>
      <p:sp>
        <p:nvSpPr>
          <p:cNvPr id="306178" name="Text Box 2"/>
          <p:cNvSpPr txBox="1">
            <a:spLocks noChangeArrowheads="1"/>
          </p:cNvSpPr>
          <p:nvPr/>
        </p:nvSpPr>
        <p:spPr bwMode="auto">
          <a:xfrm>
            <a:off x="1403350" y="2060575"/>
            <a:ext cx="1944688" cy="4608513"/>
          </a:xfrm>
          <a:prstGeom prst="rect">
            <a:avLst/>
          </a:prstGeom>
          <a:solidFill>
            <a:srgbClr val="CCFF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96000"/>
              </a:lnSpc>
            </a:pPr>
            <a:endParaRPr kumimoji="0" lang="zh-TW" altLang="en-US" sz="1600" b="1">
              <a:solidFill>
                <a:srgbClr val="000000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河川局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(</a:t>
            </a: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經濟部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) 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水土保持局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(</a:t>
            </a: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農委會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) 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林務局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(</a:t>
            </a: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農委會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) 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國有財產局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(</a:t>
            </a: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財政部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) 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農田水利會 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水利局 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都發局</a:t>
            </a:r>
          </a:p>
          <a:p>
            <a:pPr>
              <a:lnSpc>
                <a:spcPct val="96000"/>
              </a:lnSpc>
            </a:pPr>
            <a:endParaRPr kumimoji="0" lang="zh-TW" altLang="en-US" sz="1600" b="1">
              <a:solidFill>
                <a:srgbClr val="000000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 地政局 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農業局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環保局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文化局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都委會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區公所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專家學者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里長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(</a:t>
            </a: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里辦公室</a:t>
            </a:r>
            <a:r>
              <a:rPr kumimoji="0" lang="en-US" altLang="zh-TW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)</a:t>
            </a:r>
          </a:p>
          <a:p>
            <a:pPr>
              <a:lnSpc>
                <a:spcPct val="96000"/>
              </a:lnSpc>
            </a:pPr>
            <a:r>
              <a:rPr kumimoji="0" lang="zh-TW" altLang="en-US" sz="16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</a:rPr>
              <a:t>立委與議員服務處</a:t>
            </a:r>
          </a:p>
          <a:p>
            <a:pPr>
              <a:lnSpc>
                <a:spcPct val="96000"/>
              </a:lnSpc>
            </a:pPr>
            <a:endParaRPr kumimoji="0" lang="zh-TW" altLang="en-US" sz="1600" b="1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3316" name="Rectangle 8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80400" cy="1655763"/>
          </a:xfrm>
        </p:spPr>
        <p:txBody>
          <a:bodyPr/>
          <a:lstStyle/>
          <a:p>
            <a:pPr eaLnBrk="1" hangingPunct="1"/>
            <a:r>
              <a:rPr lang="zh-TW" altLang="en-US" sz="3600" b="1" smtClean="0">
                <a:latin typeface="微軟正黑體" pitchFamily="34" charset="-120"/>
                <a:ea typeface="微軟正黑體" pitchFamily="34" charset="-120"/>
              </a:rPr>
              <a:t>透過中介團體在每個過程中協助</a:t>
            </a:r>
            <a:br>
              <a:rPr lang="zh-TW" altLang="en-US" sz="3600" b="1" smtClean="0">
                <a:latin typeface="微軟正黑體" pitchFamily="34" charset="-120"/>
                <a:ea typeface="微軟正黑體" pitchFamily="34" charset="-120"/>
              </a:rPr>
            </a:br>
            <a:r>
              <a:rPr lang="zh-TW" altLang="en-US" sz="3600" b="1" smtClean="0">
                <a:latin typeface="微軟正黑體" pitchFamily="34" charset="-120"/>
                <a:ea typeface="微軟正黑體" pitchFamily="34" charset="-120"/>
              </a:rPr>
              <a:t>落實公民參與</a:t>
            </a:r>
          </a:p>
        </p:txBody>
      </p:sp>
      <p:sp>
        <p:nvSpPr>
          <p:cNvPr id="13317" name="Oval 9"/>
          <p:cNvSpPr>
            <a:spLocks noChangeArrowheads="1"/>
          </p:cNvSpPr>
          <p:nvPr/>
        </p:nvSpPr>
        <p:spPr bwMode="auto">
          <a:xfrm>
            <a:off x="3419475" y="2565400"/>
            <a:ext cx="1944688" cy="3384550"/>
          </a:xfrm>
          <a:prstGeom prst="ellipse">
            <a:avLst/>
          </a:prstGeom>
          <a:solidFill>
            <a:srgbClr val="7030A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中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介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團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體</a:t>
            </a:r>
          </a:p>
          <a:p>
            <a:pPr algn="ctr"/>
            <a:r>
              <a:rPr kumimoji="0" lang="en-US" altLang="zh-TW" sz="2800" b="1">
                <a:latin typeface="微軟正黑體" pitchFamily="34" charset="-120"/>
                <a:ea typeface="微軟正黑體" pitchFamily="34" charset="-120"/>
              </a:rPr>
              <a:t>NPO</a:t>
            </a:r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4716463" y="2060575"/>
            <a:ext cx="2622550" cy="653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2000"/>
              </a:lnSpc>
            </a:pPr>
            <a:r>
              <a:rPr kumimoji="0" lang="zh-TW" altLang="en-US" sz="2400" b="1">
                <a:solidFill>
                  <a:srgbClr val="FF0000"/>
                </a:solidFill>
                <a:latin typeface="微軟正黑體" pitchFamily="34" charset="-120"/>
                <a:ea typeface="微軟正黑體" pitchFamily="34" charset="-120"/>
              </a:rPr>
              <a:t>公民參與決策機制</a:t>
            </a:r>
          </a:p>
        </p:txBody>
      </p:sp>
      <p:sp>
        <p:nvSpPr>
          <p:cNvPr id="13319" name="投影片編號版面配置區 10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9EC6FBF-A3AF-47FA-B002-878F48E5921F}" type="slidenum">
              <a:rPr lang="zh-TW" altLang="en-US" b="1" smtClean="0"/>
              <a:pPr/>
              <a:t>210</a:t>
            </a:fld>
            <a:endParaRPr lang="zh-TW" altLang="en-US" b="1" smtClean="0"/>
          </a:p>
        </p:txBody>
      </p:sp>
      <p:sp>
        <p:nvSpPr>
          <p:cNvPr id="12" name="Oval 9"/>
          <p:cNvSpPr>
            <a:spLocks noChangeArrowheads="1"/>
          </p:cNvSpPr>
          <p:nvPr/>
        </p:nvSpPr>
        <p:spPr bwMode="auto">
          <a:xfrm>
            <a:off x="3419475" y="2420938"/>
            <a:ext cx="1944688" cy="4032250"/>
          </a:xfrm>
          <a:prstGeom prst="ellipse">
            <a:avLst/>
          </a:prstGeom>
          <a:solidFill>
            <a:srgbClr val="00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kumimoji="0" lang="zh-TW" altLang="en-US" sz="3600" b="1">
                <a:latin typeface="微軟正黑體" pitchFamily="34" charset="-120"/>
                <a:ea typeface="微軟正黑體" pitchFamily="34" charset="-120"/>
              </a:rPr>
              <a:t>民</a:t>
            </a:r>
            <a:endParaRPr kumimoji="0" lang="en-US" altLang="zh-TW" sz="3600" b="1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kumimoji="0" lang="zh-TW" altLang="en-US" sz="3600" b="1">
                <a:latin typeface="微軟正黑體" pitchFamily="34" charset="-120"/>
                <a:ea typeface="微軟正黑體" pitchFamily="34" charset="-120"/>
              </a:rPr>
              <a:t>意</a:t>
            </a:r>
            <a:endParaRPr kumimoji="0" lang="en-US" altLang="zh-TW" sz="3600" b="1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kumimoji="0" lang="zh-TW" altLang="en-US" sz="3600" b="1">
                <a:latin typeface="微軟正黑體" pitchFamily="34" charset="-120"/>
                <a:ea typeface="微軟正黑體" pitchFamily="34" charset="-120"/>
              </a:rPr>
              <a:t>代</a:t>
            </a:r>
            <a:endParaRPr kumimoji="0" lang="en-US" altLang="zh-TW" sz="3600" b="1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kumimoji="0" lang="zh-TW" altLang="en-US" sz="3600" b="1">
                <a:latin typeface="微軟正黑體" pitchFamily="34" charset="-120"/>
                <a:ea typeface="微軟正黑體" pitchFamily="34" charset="-120"/>
              </a:rPr>
              <a:t>表</a:t>
            </a:r>
            <a:endParaRPr kumimoji="0" lang="en-US" altLang="zh-TW" sz="3600" b="1">
              <a:latin typeface="微軟正黑體" pitchFamily="34" charset="-120"/>
              <a:ea typeface="微軟正黑體" pitchFamily="34" charset="-120"/>
            </a:endParaRPr>
          </a:p>
          <a:p>
            <a:pPr algn="ctr"/>
            <a:endParaRPr kumimoji="0" lang="en-US" altLang="zh-TW" sz="3600" b="1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6" name="Rectangle 8"/>
          <p:cNvSpPr txBox="1">
            <a:spLocks noChangeArrowheads="1"/>
          </p:cNvSpPr>
          <p:nvPr/>
        </p:nvSpPr>
        <p:spPr bwMode="auto">
          <a:xfrm>
            <a:off x="468313" y="260648"/>
            <a:ext cx="8280400" cy="1576090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kumimoji="0" lang="zh-TW" altLang="en-US" sz="3600" b="1" dirty="0" smtClean="0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  <a:cs typeface="+mj-cs"/>
              </a:rPr>
              <a:t>在台灣公民</a:t>
            </a:r>
            <a:r>
              <a:rPr kumimoji="0" lang="zh-TW" altLang="en-US" sz="3600" b="1" dirty="0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  <a:cs typeface="+mj-cs"/>
              </a:rPr>
              <a:t>參與與公私協力</a:t>
            </a:r>
            <a:endParaRPr kumimoji="0" lang="en-US" altLang="zh-TW" sz="3600" b="1" dirty="0">
              <a:solidFill>
                <a:srgbClr val="663300"/>
              </a:solidFill>
              <a:latin typeface="微軟正黑體" pitchFamily="34" charset="-120"/>
              <a:ea typeface="微軟正黑體" pitchFamily="34" charset="-120"/>
              <a:cs typeface="+mj-cs"/>
            </a:endParaRPr>
          </a:p>
          <a:p>
            <a:pPr algn="ctr">
              <a:defRPr/>
            </a:pPr>
            <a:r>
              <a:rPr kumimoji="0" lang="zh-TW" altLang="en-US" sz="3600" b="1" dirty="0">
                <a:solidFill>
                  <a:srgbClr val="663300"/>
                </a:solidFill>
                <a:latin typeface="微軟正黑體" pitchFamily="34" charset="-120"/>
                <a:ea typeface="微軟正黑體" pitchFamily="34" charset="-120"/>
                <a:cs typeface="+mj-cs"/>
              </a:rPr>
              <a:t>存在根本與制度的障礙</a:t>
            </a:r>
          </a:p>
        </p:txBody>
      </p:sp>
      <p:sp>
        <p:nvSpPr>
          <p:cNvPr id="306181" name="Rectangle 5"/>
          <p:cNvSpPr>
            <a:spLocks noChangeArrowheads="1"/>
          </p:cNvSpPr>
          <p:nvPr/>
        </p:nvSpPr>
        <p:spPr bwMode="auto">
          <a:xfrm>
            <a:off x="179388" y="2276475"/>
            <a:ext cx="1152525" cy="3816350"/>
          </a:xfrm>
          <a:prstGeom prst="rect">
            <a:avLst/>
          </a:prstGeom>
          <a:solidFill>
            <a:srgbClr val="66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0" lang="zh-TW" altLang="en-US" sz="4000" b="1">
                <a:latin typeface="微軟正黑體" pitchFamily="34" charset="-120"/>
                <a:ea typeface="微軟正黑體" pitchFamily="34" charset="-120"/>
              </a:rPr>
              <a:t>公</a:t>
            </a:r>
          </a:p>
          <a:p>
            <a:pPr algn="ctr"/>
            <a:r>
              <a:rPr kumimoji="0" lang="zh-TW" altLang="en-US" sz="4000" b="1">
                <a:latin typeface="微軟正黑體" pitchFamily="34" charset="-120"/>
                <a:ea typeface="微軟正黑體" pitchFamily="34" charset="-120"/>
              </a:rPr>
              <a:t>部</a:t>
            </a:r>
          </a:p>
          <a:p>
            <a:pPr algn="ctr"/>
            <a:r>
              <a:rPr kumimoji="0" lang="zh-TW" altLang="en-US" sz="4000" b="1">
                <a:latin typeface="微軟正黑體" pitchFamily="34" charset="-120"/>
                <a:ea typeface="微軟正黑體" pitchFamily="34" charset="-120"/>
              </a:rPr>
              <a:t>門</a:t>
            </a:r>
          </a:p>
        </p:txBody>
      </p:sp>
      <p:sp>
        <p:nvSpPr>
          <p:cNvPr id="306180" name="Rectangle 4"/>
          <p:cNvSpPr>
            <a:spLocks noChangeArrowheads="1"/>
          </p:cNvSpPr>
          <p:nvPr/>
        </p:nvSpPr>
        <p:spPr bwMode="auto">
          <a:xfrm>
            <a:off x="7451725" y="2132856"/>
            <a:ext cx="1223963" cy="417629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公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民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團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體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與</a:t>
            </a:r>
            <a:endParaRPr kumimoji="0" lang="en-US" altLang="zh-TW" sz="2800" b="1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社</a:t>
            </a:r>
            <a:endParaRPr kumimoji="0" lang="en-US" altLang="zh-TW" sz="2800" b="1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區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民</a:t>
            </a:r>
          </a:p>
          <a:p>
            <a:pPr algn="ctr"/>
            <a:r>
              <a:rPr kumimoji="0" lang="zh-TW" altLang="en-US" sz="2800" b="1">
                <a:latin typeface="微軟正黑體" pitchFamily="34" charset="-120"/>
                <a:ea typeface="微軟正黑體" pitchFamily="34" charset="-120"/>
              </a:rPr>
              <a:t>眾</a:t>
            </a:r>
          </a:p>
        </p:txBody>
      </p:sp>
      <p:sp>
        <p:nvSpPr>
          <p:cNvPr id="15" name="Rectangle 10"/>
          <p:cNvSpPr>
            <a:spLocks noChangeArrowheads="1"/>
          </p:cNvSpPr>
          <p:nvPr/>
        </p:nvSpPr>
        <p:spPr bwMode="auto">
          <a:xfrm>
            <a:off x="4841875" y="1916113"/>
            <a:ext cx="2952750" cy="584071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2000"/>
              </a:lnSpc>
            </a:pPr>
            <a:r>
              <a:rPr kumimoji="0" lang="zh-TW" altLang="en-US" sz="2400" b="1" dirty="0">
                <a:latin typeface="微軟正黑體" pitchFamily="34" charset="-120"/>
                <a:ea typeface="微軟正黑體" pitchFamily="34" charset="-120"/>
              </a:rPr>
              <a:t>無公民參與決策機制</a:t>
            </a:r>
          </a:p>
        </p:txBody>
      </p:sp>
      <p:sp>
        <p:nvSpPr>
          <p:cNvPr id="17" name="矩形 16"/>
          <p:cNvSpPr/>
          <p:nvPr/>
        </p:nvSpPr>
        <p:spPr>
          <a:xfrm>
            <a:off x="1331913" y="1916113"/>
            <a:ext cx="2016125" cy="36036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chemeClr val="tx1"/>
                </a:solidFill>
              </a:rPr>
              <a:t>水議題相關部門</a:t>
            </a:r>
          </a:p>
        </p:txBody>
      </p:sp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1403648" y="1916832"/>
            <a:ext cx="1944688" cy="47529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96000"/>
              </a:lnSpc>
            </a:pPr>
            <a:r>
              <a:rPr kumimoji="0" lang="zh-TW" altLang="en-US" sz="2600" b="1" dirty="0">
                <a:latin typeface="微軟正黑體" pitchFamily="34" charset="-120"/>
                <a:ea typeface="微軟正黑體" pitchFamily="34" charset="-120"/>
              </a:rPr>
              <a:t>溝通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dirty="0" smtClean="0">
                <a:latin typeface="微軟正黑體" pitchFamily="34" charset="-120"/>
                <a:ea typeface="微軟正黑體" pitchFamily="34" charset="-120"/>
              </a:rPr>
              <a:t>質詢</a:t>
            </a:r>
            <a:endParaRPr kumimoji="0" lang="en-US" altLang="zh-TW" sz="2600" dirty="0" smtClean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b="1" dirty="0" smtClean="0">
                <a:latin typeface="微軟正黑體" pitchFamily="34" charset="-120"/>
                <a:ea typeface="微軟正黑體" pitchFamily="34" charset="-120"/>
              </a:rPr>
              <a:t>抗議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b="1" dirty="0">
                <a:latin typeface="微軟正黑體" pitchFamily="34" charset="-120"/>
                <a:ea typeface="微軟正黑體" pitchFamily="34" charset="-120"/>
              </a:rPr>
              <a:t>關說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b="1" dirty="0">
                <a:latin typeface="微軟正黑體" pitchFamily="34" charset="-120"/>
                <a:ea typeface="微軟正黑體" pitchFamily="34" charset="-120"/>
              </a:rPr>
              <a:t>施壓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b="1" dirty="0">
                <a:latin typeface="微軟正黑體" pitchFamily="34" charset="-120"/>
                <a:ea typeface="微軟正黑體" pitchFamily="34" charset="-120"/>
              </a:rPr>
              <a:t>刪除預算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b="1" dirty="0">
                <a:latin typeface="微軟正黑體" pitchFamily="34" charset="-120"/>
                <a:ea typeface="微軟正黑體" pitchFamily="34" charset="-120"/>
              </a:rPr>
              <a:t>要求增加與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b="1" dirty="0">
                <a:latin typeface="微軟正黑體" pitchFamily="34" charset="-120"/>
                <a:ea typeface="微軟正黑體" pitchFamily="34" charset="-120"/>
              </a:rPr>
              <a:t>變更設計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b="1" dirty="0">
                <a:latin typeface="微軟正黑體" pitchFamily="34" charset="-120"/>
                <a:ea typeface="微軟正黑體" pitchFamily="34" charset="-120"/>
              </a:rPr>
              <a:t>應酬搓喬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zh-TW" altLang="en-US" sz="2600" b="1" dirty="0">
                <a:latin typeface="微軟正黑體" pitchFamily="34" charset="-120"/>
                <a:ea typeface="微軟正黑體" pitchFamily="34" charset="-120"/>
              </a:rPr>
              <a:t>還有</a:t>
            </a: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r>
              <a:rPr kumimoji="0" lang="en-US" altLang="zh-TW" sz="2600" b="1" dirty="0">
                <a:latin typeface="微軟正黑體" pitchFamily="34" charset="-120"/>
                <a:ea typeface="微軟正黑體" pitchFamily="34" charset="-120"/>
              </a:rPr>
              <a:t>…..?</a:t>
            </a:r>
          </a:p>
          <a:p>
            <a:pPr algn="ctr">
              <a:lnSpc>
                <a:spcPct val="96000"/>
              </a:lnSpc>
            </a:pPr>
            <a:endParaRPr kumimoji="0" lang="en-US" altLang="zh-TW" sz="2600" b="1" dirty="0">
              <a:latin typeface="微軟正黑體" pitchFamily="34" charset="-120"/>
              <a:ea typeface="微軟正黑體" pitchFamily="34" charset="-120"/>
            </a:endParaRPr>
          </a:p>
          <a:p>
            <a:pPr algn="ctr">
              <a:lnSpc>
                <a:spcPct val="96000"/>
              </a:lnSpc>
            </a:pPr>
            <a:endParaRPr kumimoji="0" lang="zh-TW" altLang="en-US" sz="26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306183" name="Line 7"/>
          <p:cNvSpPr>
            <a:spLocks noChangeShapeType="1"/>
          </p:cNvSpPr>
          <p:nvPr/>
        </p:nvSpPr>
        <p:spPr bwMode="auto">
          <a:xfrm flipV="1">
            <a:off x="1187624" y="4149080"/>
            <a:ext cx="2303983" cy="645"/>
          </a:xfrm>
          <a:prstGeom prst="line">
            <a:avLst/>
          </a:prstGeom>
          <a:noFill/>
          <a:ln w="133350">
            <a:solidFill>
              <a:srgbClr val="CC33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8" name="圓角矩形 17"/>
          <p:cNvSpPr/>
          <p:nvPr/>
        </p:nvSpPr>
        <p:spPr bwMode="auto">
          <a:xfrm>
            <a:off x="3635896" y="1731251"/>
            <a:ext cx="1512168" cy="504056"/>
          </a:xfrm>
          <a:prstGeom prst="roundRect">
            <a:avLst/>
          </a:prstGeom>
          <a:solidFill>
            <a:srgbClr val="FFFF00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sz="2400" b="1" dirty="0" smtClean="0">
                <a:solidFill>
                  <a:srgbClr val="000000"/>
                </a:solidFill>
              </a:rPr>
              <a:t>專家諮詢</a:t>
            </a:r>
            <a:endParaRPr kumimoji="1" lang="zh-TW" altLang="en-US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9" name="圓角矩形 18"/>
          <p:cNvSpPr/>
          <p:nvPr/>
        </p:nvSpPr>
        <p:spPr bwMode="auto">
          <a:xfrm>
            <a:off x="3619308" y="6234579"/>
            <a:ext cx="1512168" cy="504056"/>
          </a:xfrm>
          <a:prstGeom prst="roundRect">
            <a:avLst/>
          </a:prstGeom>
          <a:solidFill>
            <a:srgbClr val="FFFF00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民意代表</a:t>
            </a:r>
          </a:p>
        </p:txBody>
      </p:sp>
      <p:sp>
        <p:nvSpPr>
          <p:cNvPr id="20" name="上-下雙向箭號 19"/>
          <p:cNvSpPr/>
          <p:nvPr/>
        </p:nvSpPr>
        <p:spPr bwMode="auto">
          <a:xfrm>
            <a:off x="4270112" y="2163298"/>
            <a:ext cx="274177" cy="545621"/>
          </a:xfrm>
          <a:prstGeom prst="up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21" name="上-下雙向箭號 20"/>
          <p:cNvSpPr/>
          <p:nvPr/>
        </p:nvSpPr>
        <p:spPr bwMode="auto">
          <a:xfrm>
            <a:off x="4225814" y="5733256"/>
            <a:ext cx="274178" cy="589919"/>
          </a:xfrm>
          <a:prstGeom prst="up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306182" name="Line 6"/>
          <p:cNvSpPr>
            <a:spLocks noChangeShapeType="1"/>
          </p:cNvSpPr>
          <p:nvPr/>
        </p:nvSpPr>
        <p:spPr bwMode="auto">
          <a:xfrm flipV="1">
            <a:off x="5209594" y="4149080"/>
            <a:ext cx="2375619" cy="645"/>
          </a:xfrm>
          <a:prstGeom prst="line">
            <a:avLst/>
          </a:prstGeom>
          <a:noFill/>
          <a:ln w="133350">
            <a:solidFill>
              <a:srgbClr val="CC33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zh-TW" altLang="en-US" b="1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10" repeatCount="200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cw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33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6" repeatCount="2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33FF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06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06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21554E-7 L 0.26771 0.00532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30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" y="3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07407E-6 L -0.25573 -4.07407E-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0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" y="0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7084 0 " pathEditMode="relative" ptsTypes="AA">
                                      <p:cBhvr>
                                        <p:cTn id="43" dur="2000" fill="hold"/>
                                        <p:tgtEl>
                                          <p:spTgt spid="30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4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22222E-6 L 0.09862 0.00209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30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" y="1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" dur="500"/>
                                        <p:tgtEl>
                                          <p:spTgt spid="306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6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" dur="500"/>
                                        <p:tgtEl>
                                          <p:spTgt spid="306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6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0074E-6 L 0.17153 -0.0011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" y="-1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6179" grpId="0"/>
      <p:bldP spid="306179" grpId="1"/>
      <p:bldP spid="13" grpId="0" animBg="1"/>
      <p:bldP spid="306178" grpId="0" animBg="1"/>
      <p:bldP spid="306178" grpId="1" animBg="1"/>
      <p:bldP spid="12298" grpId="0"/>
      <p:bldP spid="12" grpId="0" animBg="1"/>
      <p:bldP spid="16" grpId="0" animBg="1"/>
      <p:bldP spid="306181" grpId="0" animBg="1"/>
      <p:bldP spid="306180" grpId="0" animBg="1"/>
      <p:bldP spid="15" grpId="0" animBg="1"/>
      <p:bldP spid="17" grpId="0" animBg="1"/>
      <p:bldP spid="14" grpId="0" animBg="1"/>
      <p:bldP spid="306183" grpId="0" animBg="1"/>
      <p:bldP spid="18" grpId="0" animBg="1"/>
      <p:bldP spid="19" grpId="0" animBg="1"/>
      <p:bldP spid="20" grpId="0" animBg="1"/>
      <p:bldP spid="21" grpId="0" animBg="1"/>
      <p:bldP spid="306182" grpId="0" animBg="1"/>
    </p:bldLst>
  </p:timing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直線接點 27"/>
          <p:cNvCxnSpPr>
            <a:cxnSpLocks noChangeShapeType="1"/>
          </p:cNvCxnSpPr>
          <p:nvPr/>
        </p:nvCxnSpPr>
        <p:spPr bwMode="auto">
          <a:xfrm>
            <a:off x="4356100" y="2132013"/>
            <a:ext cx="2160588" cy="1587"/>
          </a:xfrm>
          <a:prstGeom prst="line">
            <a:avLst/>
          </a:prstGeom>
          <a:noFill/>
          <a:ln w="57150" algn="ctr">
            <a:solidFill>
              <a:srgbClr val="FF0000"/>
            </a:solidFill>
            <a:round/>
            <a:headEnd type="triangle" w="med" len="med"/>
            <a:tailEnd type="triangle" w="med" len="med"/>
          </a:ln>
        </p:spPr>
      </p:cxnSp>
      <p:cxnSp>
        <p:nvCxnSpPr>
          <p:cNvPr id="43011" name="直線接點 30"/>
          <p:cNvCxnSpPr>
            <a:cxnSpLocks noChangeShapeType="1"/>
          </p:cNvCxnSpPr>
          <p:nvPr/>
        </p:nvCxnSpPr>
        <p:spPr bwMode="auto">
          <a:xfrm>
            <a:off x="7740650" y="2276475"/>
            <a:ext cx="0" cy="4105275"/>
          </a:xfrm>
          <a:prstGeom prst="line">
            <a:avLst/>
          </a:prstGeom>
          <a:noFill/>
          <a:ln w="57150" algn="ctr">
            <a:solidFill>
              <a:srgbClr val="FF0000"/>
            </a:solidFill>
            <a:round/>
            <a:headEnd/>
            <a:tailEnd/>
          </a:ln>
        </p:spPr>
      </p:cxnSp>
      <p:cxnSp>
        <p:nvCxnSpPr>
          <p:cNvPr id="43012" name="直線接點 25"/>
          <p:cNvCxnSpPr>
            <a:cxnSpLocks noChangeShapeType="1"/>
            <a:endCxn id="43024" idx="0"/>
          </p:cNvCxnSpPr>
          <p:nvPr/>
        </p:nvCxnSpPr>
        <p:spPr bwMode="auto">
          <a:xfrm>
            <a:off x="3132138" y="4076700"/>
            <a:ext cx="36512" cy="2160588"/>
          </a:xfrm>
          <a:prstGeom prst="line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triangle" w="med" len="med"/>
          </a:ln>
        </p:spPr>
      </p:cxnSp>
      <p:cxnSp>
        <p:nvCxnSpPr>
          <p:cNvPr id="43013" name="直線接點 16"/>
          <p:cNvCxnSpPr>
            <a:cxnSpLocks noChangeShapeType="1"/>
            <a:endCxn id="43022" idx="0"/>
          </p:cNvCxnSpPr>
          <p:nvPr/>
        </p:nvCxnSpPr>
        <p:spPr bwMode="auto">
          <a:xfrm flipH="1">
            <a:off x="3132138" y="1987550"/>
            <a:ext cx="71437" cy="3025775"/>
          </a:xfrm>
          <a:prstGeom prst="line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triangle" w="med" len="med"/>
          </a:ln>
        </p:spPr>
      </p:cxnSp>
      <p:grpSp>
        <p:nvGrpSpPr>
          <p:cNvPr id="2" name="Group 16"/>
          <p:cNvGrpSpPr>
            <a:grpSpLocks/>
          </p:cNvGrpSpPr>
          <p:nvPr/>
        </p:nvGrpSpPr>
        <p:grpSpPr bwMode="auto">
          <a:xfrm>
            <a:off x="1908175" y="981075"/>
            <a:ext cx="5416550" cy="560388"/>
            <a:chOff x="831" y="-209"/>
            <a:chExt cx="2596" cy="495"/>
          </a:xfrm>
        </p:grpSpPr>
        <p:sp>
          <p:nvSpPr>
            <p:cNvPr id="104456" name="AutoShape 17"/>
            <p:cNvSpPr>
              <a:spLocks noChangeArrowheads="1"/>
            </p:cNvSpPr>
            <p:nvPr/>
          </p:nvSpPr>
          <p:spPr bwMode="gray">
            <a:xfrm>
              <a:off x="831" y="-209"/>
              <a:ext cx="2596" cy="445"/>
            </a:xfrm>
            <a:prstGeom prst="roundRect">
              <a:avLst>
                <a:gd name="adj" fmla="val 50000"/>
              </a:avLst>
            </a:prstGeom>
            <a:solidFill>
              <a:srgbClr val="FFFF99"/>
            </a:solidFill>
            <a:ln w="28575" algn="ctr">
              <a:solidFill>
                <a:schemeClr val="accent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zh-TW" altLang="en-US" sz="2400" b="1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43041" name="AutoShape 18"/>
            <p:cNvSpPr>
              <a:spLocks noChangeArrowheads="1"/>
            </p:cNvSpPr>
            <p:nvPr/>
          </p:nvSpPr>
          <p:spPr bwMode="gray">
            <a:xfrm>
              <a:off x="865" y="-209"/>
              <a:ext cx="2450" cy="495"/>
            </a:xfrm>
            <a:prstGeom prst="roundRect">
              <a:avLst>
                <a:gd name="adj" fmla="val 50000"/>
              </a:avLst>
            </a:prstGeom>
            <a:noFill/>
            <a:ln w="38100" algn="ctr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r>
                <a:rPr lang="zh-TW" altLang="zh-TW" sz="2400" b="1">
                  <a:solidFill>
                    <a:srgbClr val="000000"/>
                  </a:solidFill>
                  <a:latin typeface="標楷體" pitchFamily="65" charset="-120"/>
                </a:rPr>
                <a:t>水議題</a:t>
              </a:r>
              <a:r>
                <a:rPr lang="zh-TW" altLang="en-US" sz="2400" b="1">
                  <a:solidFill>
                    <a:srgbClr val="000000"/>
                  </a:solidFill>
                  <a:latin typeface="標楷體" pitchFamily="65" charset="-120"/>
                </a:rPr>
                <a:t>公民參與程序</a:t>
              </a:r>
              <a:r>
                <a:rPr lang="zh-TW" altLang="zh-TW" sz="2400" b="1">
                  <a:solidFill>
                    <a:srgbClr val="000000"/>
                  </a:solidFill>
                  <a:latin typeface="標楷體" pitchFamily="65" charset="-120"/>
                </a:rPr>
                <a:t>建議</a:t>
              </a:r>
              <a:endParaRPr lang="en-US" altLang="zh-TW" sz="2400" b="1">
                <a:solidFill>
                  <a:srgbClr val="000000"/>
                </a:solidFill>
                <a:latin typeface="標楷體" pitchFamily="65" charset="-120"/>
              </a:endParaRPr>
            </a:p>
          </p:txBody>
        </p:sp>
      </p:grpSp>
      <p:sp>
        <p:nvSpPr>
          <p:cNvPr id="104458" name="標題 1"/>
          <p:cNvSpPr>
            <a:spLocks/>
          </p:cNvSpPr>
          <p:nvPr/>
        </p:nvSpPr>
        <p:spPr bwMode="gray">
          <a:xfrm>
            <a:off x="323850" y="333375"/>
            <a:ext cx="8153400" cy="53340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anchor="ctr"/>
          <a:lstStyle/>
          <a:p>
            <a:pPr algn="ctr" eaLnBrk="0" hangingPunct="0">
              <a:defRPr/>
            </a:pPr>
            <a:r>
              <a:rPr lang="zh-TW" altLang="en-US" sz="2800" b="1" dirty="0">
                <a:solidFill>
                  <a:srgbClr val="FF0000"/>
                </a:solidFill>
                <a:latin typeface="Verdana" pitchFamily="34" charset="0"/>
              </a:rPr>
              <a:t>擴大公民參與之規劃</a:t>
            </a:r>
            <a:r>
              <a:rPr lang="en-US" altLang="zh-TW" sz="2800" b="1" dirty="0">
                <a:solidFill>
                  <a:srgbClr val="FF0000"/>
                </a:solidFill>
                <a:latin typeface="Verdana" pitchFamily="34" charset="0"/>
              </a:rPr>
              <a:t>-</a:t>
            </a:r>
            <a:r>
              <a:rPr lang="zh-TW" altLang="en-US" sz="2800" b="1" dirty="0">
                <a:solidFill>
                  <a:srgbClr val="FF0000"/>
                </a:solidFill>
                <a:latin typeface="Verdana" pitchFamily="34" charset="0"/>
              </a:rPr>
              <a:t>未來執行建議</a:t>
            </a:r>
            <a:endParaRPr lang="en-US" altLang="zh-TW" sz="2800" b="1" dirty="0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7" name="AutoShape 18"/>
          <p:cNvSpPr>
            <a:spLocks noChangeArrowheads="1"/>
          </p:cNvSpPr>
          <p:nvPr/>
        </p:nvSpPr>
        <p:spPr bwMode="gray">
          <a:xfrm>
            <a:off x="1979613" y="1844675"/>
            <a:ext cx="2305050" cy="504825"/>
          </a:xfrm>
          <a:prstGeom prst="roundRect">
            <a:avLst>
              <a:gd name="adj" fmla="val 50000"/>
            </a:avLst>
          </a:prstGeom>
          <a:solidFill>
            <a:schemeClr val="tx1">
              <a:lumMod val="10000"/>
              <a:lumOff val="90000"/>
            </a:scheme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>
              <a:defRPr/>
            </a:pPr>
            <a:r>
              <a:rPr lang="zh-TW" altLang="zh-TW" sz="2000" b="1" dirty="0">
                <a:solidFill>
                  <a:srgbClr val="000000"/>
                </a:solidFill>
                <a:latin typeface="標楷體" pitchFamily="65" charset="-120"/>
              </a:rPr>
              <a:t>水議題</a:t>
            </a:r>
            <a:r>
              <a:rPr lang="zh-TW" altLang="en-US" sz="2000" b="1" dirty="0">
                <a:solidFill>
                  <a:srgbClr val="000000"/>
                </a:solidFill>
                <a:latin typeface="標楷體" pitchFamily="65" charset="-120"/>
              </a:rPr>
              <a:t>問題的蒐集</a:t>
            </a:r>
            <a:endParaRPr lang="en-US" altLang="zh-TW" sz="2000" b="1" dirty="0">
              <a:solidFill>
                <a:srgbClr val="000000"/>
              </a:solidFill>
              <a:latin typeface="標楷體" pitchFamily="65" charset="-120"/>
            </a:endParaRPr>
          </a:p>
        </p:txBody>
      </p:sp>
      <p:sp>
        <p:nvSpPr>
          <p:cNvPr id="8" name="AutoShape 18"/>
          <p:cNvSpPr>
            <a:spLocks noChangeArrowheads="1"/>
          </p:cNvSpPr>
          <p:nvPr/>
        </p:nvSpPr>
        <p:spPr bwMode="gray">
          <a:xfrm>
            <a:off x="1044575" y="2492375"/>
            <a:ext cx="4103688" cy="504825"/>
          </a:xfrm>
          <a:prstGeom prst="roundRect">
            <a:avLst>
              <a:gd name="adj" fmla="val 50000"/>
            </a:avLst>
          </a:prstGeom>
          <a:solidFill>
            <a:schemeClr val="tx2">
              <a:lumMod val="20000"/>
              <a:lumOff val="80000"/>
            </a:scheme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>
              <a:defRPr/>
            </a:pPr>
            <a:r>
              <a:rPr lang="zh-TW" altLang="zh-TW" sz="2000" b="1" dirty="0">
                <a:solidFill>
                  <a:srgbClr val="000000"/>
                </a:solidFill>
                <a:latin typeface="標楷體" pitchFamily="65" charset="-120"/>
              </a:rPr>
              <a:t>水議題</a:t>
            </a:r>
            <a:r>
              <a:rPr lang="zh-TW" altLang="en-US" sz="2000" b="1" dirty="0">
                <a:solidFill>
                  <a:srgbClr val="000000"/>
                </a:solidFill>
                <a:latin typeface="標楷體" pitchFamily="65" charset="-120"/>
              </a:rPr>
              <a:t>課題的討論與解決方案徵詢</a:t>
            </a:r>
            <a:endParaRPr lang="en-US" altLang="zh-TW" sz="2000" b="1" dirty="0">
              <a:solidFill>
                <a:srgbClr val="000000"/>
              </a:solidFill>
              <a:latin typeface="標楷體" pitchFamily="65" charset="-120"/>
            </a:endParaRPr>
          </a:p>
        </p:txBody>
      </p:sp>
      <p:sp>
        <p:nvSpPr>
          <p:cNvPr id="9" name="AutoShape 18"/>
          <p:cNvSpPr>
            <a:spLocks noChangeArrowheads="1"/>
          </p:cNvSpPr>
          <p:nvPr/>
        </p:nvSpPr>
        <p:spPr bwMode="gray">
          <a:xfrm>
            <a:off x="468313" y="3121025"/>
            <a:ext cx="5256212" cy="503238"/>
          </a:xfrm>
          <a:prstGeom prst="roundRect">
            <a:avLst>
              <a:gd name="adj" fmla="val 50000"/>
            </a:avLst>
          </a:prstGeom>
          <a:solidFill>
            <a:schemeClr val="accent2">
              <a:lumMod val="20000"/>
              <a:lumOff val="80000"/>
            </a:scheme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>
              <a:defRPr/>
            </a:pPr>
            <a:r>
              <a:rPr lang="zh-TW" altLang="zh-TW" sz="2000" b="1" dirty="0">
                <a:solidFill>
                  <a:srgbClr val="000000"/>
                </a:solidFill>
                <a:latin typeface="標楷體" pitchFamily="65" charset="-120"/>
              </a:rPr>
              <a:t>水議題</a:t>
            </a:r>
            <a:r>
              <a:rPr lang="zh-TW" altLang="en-US" sz="2000" b="1" dirty="0">
                <a:solidFill>
                  <a:srgbClr val="000000"/>
                </a:solidFill>
                <a:latin typeface="標楷體" pitchFamily="65" charset="-120"/>
              </a:rPr>
              <a:t>課題解決方案的討論與最佳方案的選出</a:t>
            </a:r>
            <a:endParaRPr lang="en-US" altLang="zh-TW" sz="2000" b="1" dirty="0">
              <a:solidFill>
                <a:srgbClr val="000000"/>
              </a:solidFill>
              <a:latin typeface="標楷體" pitchFamily="65" charset="-120"/>
            </a:endParaRPr>
          </a:p>
        </p:txBody>
      </p:sp>
      <p:sp>
        <p:nvSpPr>
          <p:cNvPr id="43019" name="AutoShape 18"/>
          <p:cNvSpPr>
            <a:spLocks noChangeArrowheads="1"/>
          </p:cNvSpPr>
          <p:nvPr/>
        </p:nvSpPr>
        <p:spPr bwMode="gray">
          <a:xfrm>
            <a:off x="971550" y="3727450"/>
            <a:ext cx="4105275" cy="493713"/>
          </a:xfrm>
          <a:prstGeom prst="roundRect">
            <a:avLst>
              <a:gd name="adj" fmla="val 50000"/>
            </a:avLst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zh-TW" altLang="zh-TW" sz="2000" b="1">
                <a:solidFill>
                  <a:srgbClr val="000000"/>
                </a:solidFill>
                <a:latin typeface="標楷體" pitchFamily="65" charset="-120"/>
              </a:rPr>
              <a:t>水議題</a:t>
            </a:r>
            <a:r>
              <a:rPr lang="zh-TW" altLang="en-US" sz="2000" b="1">
                <a:solidFill>
                  <a:srgbClr val="000000"/>
                </a:solidFill>
                <a:latin typeface="標楷體" pitchFamily="65" charset="-120"/>
              </a:rPr>
              <a:t>課題最佳解決方案計劃擬定</a:t>
            </a:r>
            <a:endParaRPr lang="en-US" altLang="zh-TW" sz="2000" b="1">
              <a:solidFill>
                <a:srgbClr val="000000"/>
              </a:solidFill>
              <a:latin typeface="標楷體" pitchFamily="65" charset="-120"/>
            </a:endParaRPr>
          </a:p>
        </p:txBody>
      </p:sp>
      <p:sp>
        <p:nvSpPr>
          <p:cNvPr id="43020" name="AutoShape 18"/>
          <p:cNvSpPr>
            <a:spLocks noChangeArrowheads="1"/>
          </p:cNvSpPr>
          <p:nvPr/>
        </p:nvSpPr>
        <p:spPr bwMode="gray">
          <a:xfrm>
            <a:off x="684213" y="4292600"/>
            <a:ext cx="4751387" cy="504825"/>
          </a:xfrm>
          <a:prstGeom prst="roundRect">
            <a:avLst>
              <a:gd name="adj" fmla="val 50000"/>
            </a:avLst>
          </a:prstGeom>
          <a:solidFill>
            <a:srgbClr val="99FF99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zh-TW" altLang="zh-TW" sz="2000" b="1">
                <a:solidFill>
                  <a:srgbClr val="000000"/>
                </a:solidFill>
                <a:latin typeface="標楷體" pitchFamily="65" charset="-120"/>
              </a:rPr>
              <a:t>水議題</a:t>
            </a:r>
            <a:r>
              <a:rPr lang="zh-TW" altLang="en-US" sz="2000" b="1">
                <a:solidFill>
                  <a:srgbClr val="000000"/>
                </a:solidFill>
                <a:latin typeface="標楷體" pitchFamily="65" charset="-120"/>
              </a:rPr>
              <a:t>課題最佳解決方案計劃招標與執行</a:t>
            </a:r>
            <a:endParaRPr lang="en-US" altLang="zh-TW" sz="2000" b="1">
              <a:solidFill>
                <a:srgbClr val="000000"/>
              </a:solidFill>
              <a:latin typeface="標楷體" pitchFamily="65" charset="-120"/>
            </a:endParaRPr>
          </a:p>
        </p:txBody>
      </p:sp>
      <p:sp>
        <p:nvSpPr>
          <p:cNvPr id="43021" name="AutoShape 18"/>
          <p:cNvSpPr>
            <a:spLocks noChangeArrowheads="1"/>
          </p:cNvSpPr>
          <p:nvPr/>
        </p:nvSpPr>
        <p:spPr bwMode="gray">
          <a:xfrm>
            <a:off x="6516216" y="1844675"/>
            <a:ext cx="2555875" cy="647700"/>
          </a:xfrm>
          <a:prstGeom prst="roundRect">
            <a:avLst>
              <a:gd name="adj" fmla="val 50000"/>
            </a:avLst>
          </a:prstGeom>
          <a:solidFill>
            <a:srgbClr val="FF0000"/>
          </a:solidFill>
          <a:ln w="63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zh-TW" altLang="en-US" sz="2000" b="1" dirty="0">
                <a:latin typeface="標楷體" pitchFamily="65" charset="-120"/>
              </a:rPr>
              <a:t>提出促進公民參與</a:t>
            </a:r>
            <a:endParaRPr lang="en-US" altLang="zh-TW" sz="2000" b="1" dirty="0">
              <a:latin typeface="標楷體" pitchFamily="65" charset="-120"/>
            </a:endParaRPr>
          </a:p>
          <a:p>
            <a:pPr algn="ctr" eaLnBrk="0" hangingPunct="0"/>
            <a:r>
              <a:rPr lang="zh-TW" altLang="en-US" sz="2000" b="1" dirty="0">
                <a:latin typeface="標楷體" pitchFamily="65" charset="-120"/>
              </a:rPr>
              <a:t>顧問案</a:t>
            </a:r>
            <a:endParaRPr lang="en-US" altLang="zh-TW" sz="2000" b="1" dirty="0">
              <a:latin typeface="標楷體" pitchFamily="65" charset="-120"/>
            </a:endParaRPr>
          </a:p>
        </p:txBody>
      </p:sp>
      <p:sp>
        <p:nvSpPr>
          <p:cNvPr id="43022" name="AutoShape 18"/>
          <p:cNvSpPr>
            <a:spLocks noChangeArrowheads="1"/>
          </p:cNvSpPr>
          <p:nvPr/>
        </p:nvSpPr>
        <p:spPr bwMode="gray">
          <a:xfrm>
            <a:off x="2268538" y="5013325"/>
            <a:ext cx="1727200" cy="431800"/>
          </a:xfrm>
          <a:prstGeom prst="roundRect">
            <a:avLst>
              <a:gd name="adj" fmla="val 50000"/>
            </a:avLst>
          </a:prstGeom>
          <a:solidFill>
            <a:srgbClr val="99FF99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zh-TW" altLang="en-US" sz="2000" b="1">
                <a:solidFill>
                  <a:srgbClr val="000000"/>
                </a:solidFill>
                <a:latin typeface="標楷體" pitchFamily="65" charset="-120"/>
              </a:rPr>
              <a:t>計劃招標</a:t>
            </a:r>
            <a:endParaRPr lang="en-US" altLang="zh-TW" sz="2000" b="1">
              <a:solidFill>
                <a:srgbClr val="000000"/>
              </a:solidFill>
              <a:latin typeface="標楷體" pitchFamily="65" charset="-120"/>
            </a:endParaRPr>
          </a:p>
        </p:txBody>
      </p:sp>
      <p:sp>
        <p:nvSpPr>
          <p:cNvPr id="43023" name="AutoShape 18"/>
          <p:cNvSpPr>
            <a:spLocks noChangeArrowheads="1"/>
          </p:cNvSpPr>
          <p:nvPr/>
        </p:nvSpPr>
        <p:spPr bwMode="gray">
          <a:xfrm>
            <a:off x="2268538" y="5576888"/>
            <a:ext cx="1800225" cy="431800"/>
          </a:xfrm>
          <a:prstGeom prst="roundRect">
            <a:avLst>
              <a:gd name="adj" fmla="val 50000"/>
            </a:avLst>
          </a:prstGeom>
          <a:solidFill>
            <a:srgbClr val="99FF99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zh-TW" altLang="en-US" sz="2000" b="1">
                <a:solidFill>
                  <a:srgbClr val="000000"/>
                </a:solidFill>
                <a:latin typeface="標楷體" pitchFamily="65" charset="-120"/>
              </a:rPr>
              <a:t>計劃執行</a:t>
            </a:r>
            <a:endParaRPr lang="en-US" altLang="zh-TW" sz="2000" b="1">
              <a:solidFill>
                <a:srgbClr val="000000"/>
              </a:solidFill>
              <a:latin typeface="標楷體" pitchFamily="65" charset="-120"/>
            </a:endParaRPr>
          </a:p>
        </p:txBody>
      </p:sp>
      <p:sp>
        <p:nvSpPr>
          <p:cNvPr id="43024" name="AutoShape 18"/>
          <p:cNvSpPr>
            <a:spLocks noChangeArrowheads="1"/>
          </p:cNvSpPr>
          <p:nvPr/>
        </p:nvSpPr>
        <p:spPr bwMode="gray">
          <a:xfrm>
            <a:off x="2268538" y="6237288"/>
            <a:ext cx="1800225" cy="431800"/>
          </a:xfrm>
          <a:prstGeom prst="roundRect">
            <a:avLst>
              <a:gd name="adj" fmla="val 50000"/>
            </a:avLst>
          </a:prstGeom>
          <a:solidFill>
            <a:srgbClr val="99FF99"/>
          </a:solidFill>
          <a:ln w="6350" algn="ctr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zh-TW" altLang="en-US" sz="2000" b="1">
                <a:solidFill>
                  <a:srgbClr val="000000"/>
                </a:solidFill>
                <a:latin typeface="標楷體" pitchFamily="65" charset="-120"/>
              </a:rPr>
              <a:t>計劃考核</a:t>
            </a:r>
            <a:endParaRPr lang="en-US" altLang="zh-TW" sz="2000" b="1">
              <a:solidFill>
                <a:srgbClr val="000000"/>
              </a:solidFill>
              <a:latin typeface="標楷體" pitchFamily="65" charset="-120"/>
            </a:endParaRPr>
          </a:p>
        </p:txBody>
      </p:sp>
      <p:cxnSp>
        <p:nvCxnSpPr>
          <p:cNvPr id="43025" name="直線接點 32"/>
          <p:cNvCxnSpPr>
            <a:cxnSpLocks noChangeShapeType="1"/>
          </p:cNvCxnSpPr>
          <p:nvPr/>
        </p:nvCxnSpPr>
        <p:spPr bwMode="auto">
          <a:xfrm flipV="1">
            <a:off x="4068763" y="6340475"/>
            <a:ext cx="3671887" cy="41275"/>
          </a:xfrm>
          <a:prstGeom prst="line">
            <a:avLst/>
          </a:prstGeom>
          <a:noFill/>
          <a:ln w="57150" algn="ctr">
            <a:solidFill>
              <a:srgbClr val="FF0000"/>
            </a:solidFill>
            <a:round/>
            <a:headEnd type="arrow" w="med" len="med"/>
            <a:tailEnd/>
          </a:ln>
        </p:spPr>
      </p:cxnSp>
      <p:cxnSp>
        <p:nvCxnSpPr>
          <p:cNvPr id="43026" name="直線接點 35"/>
          <p:cNvCxnSpPr>
            <a:cxnSpLocks noChangeShapeType="1"/>
          </p:cNvCxnSpPr>
          <p:nvPr/>
        </p:nvCxnSpPr>
        <p:spPr bwMode="auto">
          <a:xfrm>
            <a:off x="5076825" y="2781300"/>
            <a:ext cx="2663825" cy="31750"/>
          </a:xfrm>
          <a:prstGeom prst="line">
            <a:avLst/>
          </a:prstGeom>
          <a:noFill/>
          <a:ln w="28575" algn="ctr">
            <a:solidFill>
              <a:srgbClr val="FF0000"/>
            </a:solidFill>
            <a:round/>
            <a:headEnd type="triangle" w="med" len="med"/>
            <a:tailEnd type="triangle" w="med" len="med"/>
          </a:ln>
        </p:spPr>
      </p:cxnSp>
      <p:cxnSp>
        <p:nvCxnSpPr>
          <p:cNvPr id="43027" name="直線接點 37"/>
          <p:cNvCxnSpPr>
            <a:cxnSpLocks noChangeShapeType="1"/>
          </p:cNvCxnSpPr>
          <p:nvPr/>
        </p:nvCxnSpPr>
        <p:spPr bwMode="auto">
          <a:xfrm>
            <a:off x="5148263" y="4005263"/>
            <a:ext cx="2592387" cy="0"/>
          </a:xfrm>
          <a:prstGeom prst="line">
            <a:avLst/>
          </a:prstGeom>
          <a:noFill/>
          <a:ln w="38100" algn="ctr">
            <a:solidFill>
              <a:srgbClr val="FF0000"/>
            </a:solidFill>
            <a:round/>
            <a:headEnd type="triangle" w="med" len="med"/>
            <a:tailEnd type="triangle" w="med" len="med"/>
          </a:ln>
        </p:spPr>
      </p:cxnSp>
      <p:cxnSp>
        <p:nvCxnSpPr>
          <p:cNvPr id="43028" name="直線接點 39"/>
          <p:cNvCxnSpPr>
            <a:cxnSpLocks noChangeShapeType="1"/>
            <a:stCxn id="9" idx="3"/>
          </p:cNvCxnSpPr>
          <p:nvPr/>
        </p:nvCxnSpPr>
        <p:spPr bwMode="auto">
          <a:xfrm>
            <a:off x="5724525" y="3373438"/>
            <a:ext cx="2016125" cy="4762"/>
          </a:xfrm>
          <a:prstGeom prst="line">
            <a:avLst/>
          </a:prstGeom>
          <a:noFill/>
          <a:ln w="38100" algn="ctr">
            <a:solidFill>
              <a:srgbClr val="FF0000"/>
            </a:solidFill>
            <a:round/>
            <a:headEnd type="triangle" w="med" len="med"/>
            <a:tailEnd type="triangle" w="med" len="med"/>
          </a:ln>
        </p:spPr>
      </p:cxnSp>
      <p:cxnSp>
        <p:nvCxnSpPr>
          <p:cNvPr id="43029" name="直線接點 43"/>
          <p:cNvCxnSpPr>
            <a:cxnSpLocks noChangeShapeType="1"/>
            <a:stCxn id="43023" idx="3"/>
          </p:cNvCxnSpPr>
          <p:nvPr/>
        </p:nvCxnSpPr>
        <p:spPr bwMode="auto">
          <a:xfrm flipV="1">
            <a:off x="4068763" y="5761038"/>
            <a:ext cx="3671887" cy="31750"/>
          </a:xfrm>
          <a:prstGeom prst="line">
            <a:avLst/>
          </a:prstGeom>
          <a:noFill/>
          <a:ln w="38100" algn="ctr">
            <a:solidFill>
              <a:srgbClr val="FF0000"/>
            </a:solidFill>
            <a:round/>
            <a:headEnd type="triangle" w="med" len="med"/>
            <a:tailEnd type="triangle" w="med" len="med"/>
          </a:ln>
        </p:spPr>
      </p:cxnSp>
      <p:sp>
        <p:nvSpPr>
          <p:cNvPr id="25" name="矩形 24"/>
          <p:cNvSpPr/>
          <p:nvPr/>
        </p:nvSpPr>
        <p:spPr>
          <a:xfrm>
            <a:off x="6659563" y="1341438"/>
            <a:ext cx="2484437" cy="4318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1800" b="1" dirty="0"/>
              <a:t>利用</a:t>
            </a:r>
            <a:r>
              <a:rPr lang="en-US" altLang="zh-TW" sz="1800" b="1" dirty="0"/>
              <a:t>10%</a:t>
            </a:r>
            <a:r>
              <a:rPr lang="zh-TW" altLang="en-US" sz="1800" b="1" dirty="0"/>
              <a:t>的工程管理費</a:t>
            </a:r>
          </a:p>
        </p:txBody>
      </p:sp>
      <p:sp>
        <p:nvSpPr>
          <p:cNvPr id="26" name="矩形 25"/>
          <p:cNvSpPr/>
          <p:nvPr/>
        </p:nvSpPr>
        <p:spPr>
          <a:xfrm>
            <a:off x="4284663" y="5360988"/>
            <a:ext cx="3311525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chemeClr val="tx1"/>
                </a:solidFill>
              </a:rPr>
              <a:t>生態檢覈表與全民督工</a:t>
            </a:r>
          </a:p>
        </p:txBody>
      </p:sp>
      <p:sp>
        <p:nvSpPr>
          <p:cNvPr id="29" name="矩形 28"/>
          <p:cNvSpPr/>
          <p:nvPr/>
        </p:nvSpPr>
        <p:spPr>
          <a:xfrm>
            <a:off x="4932363" y="2406650"/>
            <a:ext cx="2447925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chemeClr val="tx1"/>
                </a:solidFill>
              </a:rPr>
              <a:t>公聽會、公民會議</a:t>
            </a:r>
          </a:p>
        </p:txBody>
      </p:sp>
      <p:sp>
        <p:nvSpPr>
          <p:cNvPr id="30" name="矩形 29"/>
          <p:cNvSpPr/>
          <p:nvPr/>
        </p:nvSpPr>
        <p:spPr>
          <a:xfrm>
            <a:off x="5508625" y="2924175"/>
            <a:ext cx="3095625" cy="4333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chemeClr val="tx1"/>
                </a:solidFill>
              </a:rPr>
              <a:t>聽證或公民參與審議會議</a:t>
            </a:r>
          </a:p>
        </p:txBody>
      </p:sp>
      <p:sp>
        <p:nvSpPr>
          <p:cNvPr id="43" name="矩形 42"/>
          <p:cNvSpPr/>
          <p:nvPr/>
        </p:nvSpPr>
        <p:spPr>
          <a:xfrm>
            <a:off x="4067398" y="1628800"/>
            <a:ext cx="2736850" cy="4333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chemeClr val="tx1"/>
                </a:solidFill>
              </a:rPr>
              <a:t>民意調查、世界咖啡館</a:t>
            </a:r>
          </a:p>
        </p:txBody>
      </p:sp>
      <p:sp>
        <p:nvSpPr>
          <p:cNvPr id="44" name="矩形 43"/>
          <p:cNvSpPr/>
          <p:nvPr/>
        </p:nvSpPr>
        <p:spPr>
          <a:xfrm>
            <a:off x="5003800" y="5907088"/>
            <a:ext cx="23764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chemeClr val="tx1"/>
                </a:solidFill>
              </a:rPr>
              <a:t>協助成立認養團隊</a:t>
            </a:r>
          </a:p>
        </p:txBody>
      </p:sp>
      <p:sp>
        <p:nvSpPr>
          <p:cNvPr id="45" name="矩形 44"/>
          <p:cNvSpPr/>
          <p:nvPr/>
        </p:nvSpPr>
        <p:spPr>
          <a:xfrm>
            <a:off x="5508625" y="3573463"/>
            <a:ext cx="23764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chemeClr val="tx1"/>
                </a:solidFill>
              </a:rPr>
              <a:t>公民參與審議會議</a:t>
            </a:r>
          </a:p>
        </p:txBody>
      </p:sp>
      <p:sp>
        <p:nvSpPr>
          <p:cNvPr id="46" name="矩形 45"/>
          <p:cNvSpPr/>
          <p:nvPr/>
        </p:nvSpPr>
        <p:spPr>
          <a:xfrm>
            <a:off x="4427538" y="4765675"/>
            <a:ext cx="3168650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chemeClr val="tx1"/>
                </a:solidFill>
              </a:rPr>
              <a:t>協助對標案公展意見蒐集</a:t>
            </a:r>
          </a:p>
        </p:txBody>
      </p:sp>
      <p:cxnSp>
        <p:nvCxnSpPr>
          <p:cNvPr id="43038" name="直線接點 43"/>
          <p:cNvCxnSpPr>
            <a:cxnSpLocks noChangeShapeType="1"/>
          </p:cNvCxnSpPr>
          <p:nvPr/>
        </p:nvCxnSpPr>
        <p:spPr bwMode="auto">
          <a:xfrm flipV="1">
            <a:off x="4010025" y="5186363"/>
            <a:ext cx="3673475" cy="31750"/>
          </a:xfrm>
          <a:prstGeom prst="line">
            <a:avLst/>
          </a:prstGeom>
          <a:noFill/>
          <a:ln w="38100" algn="ctr">
            <a:solidFill>
              <a:srgbClr val="FF0000"/>
            </a:solidFill>
            <a:round/>
            <a:headEnd type="triangle" w="med" len="med"/>
            <a:tailEnd type="triangle" w="med" len="med"/>
          </a:ln>
        </p:spPr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39975" y="2781300"/>
            <a:ext cx="4968875" cy="1589088"/>
          </a:xfrm>
          <a:solidFill>
            <a:srgbClr val="66006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zh-TW" altLang="en-US" sz="4800" smtClean="0">
                <a:solidFill>
                  <a:schemeClr val="tx1"/>
                </a:solidFill>
              </a:rPr>
              <a:t>公民決策</a:t>
            </a:r>
            <a:br>
              <a:rPr lang="zh-TW" altLang="en-US" sz="4800" smtClean="0">
                <a:solidFill>
                  <a:schemeClr val="tx1"/>
                </a:solidFill>
              </a:rPr>
            </a:br>
            <a:r>
              <a:rPr lang="zh-TW" altLang="en-US" sz="4800" smtClean="0">
                <a:solidFill>
                  <a:schemeClr val="tx1"/>
                </a:solidFill>
              </a:rPr>
              <a:t>人民真正做主！</a:t>
            </a:r>
          </a:p>
        </p:txBody>
      </p:sp>
      <p:sp>
        <p:nvSpPr>
          <p:cNvPr id="703491" name="Rectangle 3"/>
          <p:cNvSpPr>
            <a:spLocks noChangeArrowheads="1"/>
          </p:cNvSpPr>
          <p:nvPr/>
        </p:nvSpPr>
        <p:spPr bwMode="auto">
          <a:xfrm>
            <a:off x="250825" y="1557338"/>
            <a:ext cx="4825231" cy="65087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000000"/>
                </a:solidFill>
                <a:ea typeface="標楷體" pitchFamily="65" charset="-120"/>
              </a:rPr>
              <a:t>城市各項議題公民委員會決策</a:t>
            </a:r>
          </a:p>
        </p:txBody>
      </p:sp>
      <p:sp>
        <p:nvSpPr>
          <p:cNvPr id="703492" name="Rectangle 4"/>
          <p:cNvSpPr>
            <a:spLocks noChangeArrowheads="1"/>
          </p:cNvSpPr>
          <p:nvPr/>
        </p:nvSpPr>
        <p:spPr bwMode="auto">
          <a:xfrm>
            <a:off x="5364163" y="1628775"/>
            <a:ext cx="3097212" cy="64928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002060"/>
                </a:solidFill>
                <a:ea typeface="標楷體" pitchFamily="65" charset="-120"/>
              </a:rPr>
              <a:t>公民共識會議</a:t>
            </a:r>
          </a:p>
        </p:txBody>
      </p:sp>
      <p:sp>
        <p:nvSpPr>
          <p:cNvPr id="703493" name="Rectangle 5"/>
          <p:cNvSpPr>
            <a:spLocks noChangeArrowheads="1"/>
          </p:cNvSpPr>
          <p:nvPr/>
        </p:nvSpPr>
        <p:spPr bwMode="auto">
          <a:xfrm>
            <a:off x="323850" y="3141663"/>
            <a:ext cx="2378075" cy="938212"/>
          </a:xfrm>
          <a:prstGeom prst="rect">
            <a:avLst/>
          </a:prstGeom>
          <a:solidFill>
            <a:srgbClr val="FF66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solidFill>
                  <a:srgbClr val="000000"/>
                </a:solidFill>
                <a:ea typeface="標楷體" pitchFamily="65" charset="-120"/>
              </a:rPr>
              <a:t>公民團體代表</a:t>
            </a:r>
          </a:p>
          <a:p>
            <a:pPr algn="ctr"/>
            <a:r>
              <a:rPr lang="zh-TW" altLang="en-US" sz="2800" b="1">
                <a:solidFill>
                  <a:srgbClr val="000000"/>
                </a:solidFill>
                <a:ea typeface="標楷體" pitchFamily="65" charset="-120"/>
              </a:rPr>
              <a:t>參與審查</a:t>
            </a:r>
          </a:p>
        </p:txBody>
      </p:sp>
      <p:sp>
        <p:nvSpPr>
          <p:cNvPr id="703494" name="Rectangle 6"/>
          <p:cNvSpPr>
            <a:spLocks noChangeArrowheads="1"/>
          </p:cNvSpPr>
          <p:nvPr/>
        </p:nvSpPr>
        <p:spPr bwMode="auto">
          <a:xfrm>
            <a:off x="395288" y="5084763"/>
            <a:ext cx="2808287" cy="649287"/>
          </a:xfrm>
          <a:prstGeom prst="rect">
            <a:avLst/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ea typeface="標楷體" pitchFamily="65" charset="-120"/>
              </a:rPr>
              <a:t>聽證會議</a:t>
            </a:r>
          </a:p>
        </p:txBody>
      </p:sp>
      <p:sp>
        <p:nvSpPr>
          <p:cNvPr id="703495" name="Rectangle 7"/>
          <p:cNvSpPr>
            <a:spLocks noChangeArrowheads="1"/>
          </p:cNvSpPr>
          <p:nvPr/>
        </p:nvSpPr>
        <p:spPr bwMode="auto">
          <a:xfrm>
            <a:off x="6875463" y="2924175"/>
            <a:ext cx="2019300" cy="938213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 dirty="0">
                <a:solidFill>
                  <a:srgbClr val="000000"/>
                </a:solidFill>
                <a:ea typeface="標楷體" pitchFamily="65" charset="-120"/>
              </a:rPr>
              <a:t>公民代表</a:t>
            </a:r>
          </a:p>
          <a:p>
            <a:pPr algn="ctr"/>
            <a:r>
              <a:rPr lang="zh-TW" altLang="en-US" sz="2800" b="1" dirty="0">
                <a:solidFill>
                  <a:srgbClr val="000000"/>
                </a:solidFill>
                <a:ea typeface="標楷體" pitchFamily="65" charset="-120"/>
              </a:rPr>
              <a:t>參與決策</a:t>
            </a:r>
          </a:p>
        </p:txBody>
      </p:sp>
      <p:sp>
        <p:nvSpPr>
          <p:cNvPr id="703496" name="Rectangle 8"/>
          <p:cNvSpPr>
            <a:spLocks noChangeArrowheads="1"/>
          </p:cNvSpPr>
          <p:nvPr/>
        </p:nvSpPr>
        <p:spPr bwMode="auto">
          <a:xfrm>
            <a:off x="3419475" y="5084763"/>
            <a:ext cx="2160588" cy="649287"/>
          </a:xfrm>
          <a:prstGeom prst="rect">
            <a:avLst/>
          </a:prstGeom>
          <a:solidFill>
            <a:srgbClr val="6666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ea typeface="標楷體" pitchFamily="65" charset="-120"/>
              </a:rPr>
              <a:t>公民複決</a:t>
            </a:r>
          </a:p>
        </p:txBody>
      </p:sp>
      <p:sp>
        <p:nvSpPr>
          <p:cNvPr id="703497" name="Rectangle 9"/>
          <p:cNvSpPr>
            <a:spLocks noChangeArrowheads="1"/>
          </p:cNvSpPr>
          <p:nvPr/>
        </p:nvSpPr>
        <p:spPr bwMode="auto">
          <a:xfrm>
            <a:off x="5867400" y="5084763"/>
            <a:ext cx="3097213" cy="649287"/>
          </a:xfrm>
          <a:prstGeom prst="rect">
            <a:avLst/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ea typeface="標楷體" pitchFamily="65" charset="-120"/>
              </a:rPr>
              <a:t>公民提案（創制）</a:t>
            </a:r>
          </a:p>
        </p:txBody>
      </p:sp>
      <p:sp>
        <p:nvSpPr>
          <p:cNvPr id="703498" name="Line 10"/>
          <p:cNvSpPr>
            <a:spLocks noChangeShapeType="1"/>
          </p:cNvSpPr>
          <p:nvPr/>
        </p:nvSpPr>
        <p:spPr bwMode="auto">
          <a:xfrm flipH="1">
            <a:off x="2051050" y="4221163"/>
            <a:ext cx="1225550" cy="863600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03499" name="Line 11"/>
          <p:cNvSpPr>
            <a:spLocks noChangeShapeType="1"/>
          </p:cNvSpPr>
          <p:nvPr/>
        </p:nvSpPr>
        <p:spPr bwMode="auto">
          <a:xfrm flipH="1">
            <a:off x="4572000" y="4292600"/>
            <a:ext cx="0" cy="792163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03500" name="Line 12"/>
          <p:cNvSpPr>
            <a:spLocks noChangeShapeType="1"/>
          </p:cNvSpPr>
          <p:nvPr/>
        </p:nvSpPr>
        <p:spPr bwMode="auto">
          <a:xfrm>
            <a:off x="6372225" y="4292600"/>
            <a:ext cx="863600" cy="7207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03501" name="Line 13"/>
          <p:cNvSpPr>
            <a:spLocks noChangeShapeType="1"/>
          </p:cNvSpPr>
          <p:nvPr/>
        </p:nvSpPr>
        <p:spPr bwMode="auto">
          <a:xfrm flipH="1" flipV="1">
            <a:off x="3348038" y="2133600"/>
            <a:ext cx="360362" cy="647700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03502" name="Line 14"/>
          <p:cNvSpPr>
            <a:spLocks noChangeShapeType="1"/>
          </p:cNvSpPr>
          <p:nvPr/>
        </p:nvSpPr>
        <p:spPr bwMode="auto">
          <a:xfrm>
            <a:off x="5651500" y="4292600"/>
            <a:ext cx="73025" cy="18002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03503" name="Line 15"/>
          <p:cNvSpPr>
            <a:spLocks noChangeShapeType="1"/>
          </p:cNvSpPr>
          <p:nvPr/>
        </p:nvSpPr>
        <p:spPr bwMode="auto">
          <a:xfrm flipV="1">
            <a:off x="6011863" y="2276475"/>
            <a:ext cx="576262" cy="5048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sp>
        <p:nvSpPr>
          <p:cNvPr id="703504" name="Rectangle 16"/>
          <p:cNvSpPr>
            <a:spLocks noChangeArrowheads="1"/>
          </p:cNvSpPr>
          <p:nvPr/>
        </p:nvSpPr>
        <p:spPr bwMode="auto">
          <a:xfrm>
            <a:off x="4716463" y="6092825"/>
            <a:ext cx="2447925" cy="649288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2800" b="1">
                <a:ea typeface="標楷體" pitchFamily="65" charset="-120"/>
              </a:rPr>
              <a:t>公民投票</a:t>
            </a:r>
          </a:p>
        </p:txBody>
      </p:sp>
      <p:sp>
        <p:nvSpPr>
          <p:cNvPr id="17" name="圓角矩形 16"/>
          <p:cNvSpPr/>
          <p:nvPr/>
        </p:nvSpPr>
        <p:spPr>
          <a:xfrm>
            <a:off x="0" y="188913"/>
            <a:ext cx="9144000" cy="1079500"/>
          </a:xfrm>
          <a:prstGeom prst="roundRect">
            <a:avLst/>
          </a:prstGeom>
          <a:solidFill>
            <a:srgbClr val="66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chemeClr val="tx1"/>
                </a:solidFill>
              </a:rPr>
              <a:t>我們將聯合更多公民團體積極在南台灣推動</a:t>
            </a:r>
            <a:endParaRPr lang="en-US" altLang="zh-TW" sz="3200" b="1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zh-TW" altLang="en-US" sz="3200" b="1" dirty="0">
                <a:solidFill>
                  <a:schemeClr val="tx1"/>
                </a:solidFill>
              </a:rPr>
              <a:t>更深化的公民參與決策</a:t>
            </a:r>
            <a:r>
              <a:rPr lang="en-US" altLang="zh-TW" sz="3200" b="1" dirty="0">
                <a:solidFill>
                  <a:schemeClr val="tx1"/>
                </a:solidFill>
              </a:rPr>
              <a:t>!</a:t>
            </a:r>
            <a:endParaRPr lang="zh-TW" altLang="en-US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3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0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0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0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0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0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70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0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0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0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703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703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03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703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3491" grpId="0" animBg="1"/>
      <p:bldP spid="703492" grpId="0" animBg="1"/>
      <p:bldP spid="703493" grpId="0" animBg="1"/>
      <p:bldP spid="703494" grpId="0" animBg="1"/>
      <p:bldP spid="703495" grpId="0" animBg="1"/>
      <p:bldP spid="703496" grpId="0" animBg="1"/>
      <p:bldP spid="703497" grpId="0" animBg="1"/>
      <p:bldP spid="703498" grpId="0" animBg="1"/>
      <p:bldP spid="703499" grpId="0" animBg="1"/>
      <p:bldP spid="703500" grpId="0" animBg="1"/>
      <p:bldP spid="703501" grpId="0" animBg="1"/>
      <p:bldP spid="703502" grpId="0" animBg="1"/>
      <p:bldP spid="703503" grpId="0" animBg="1"/>
      <p:bldP spid="703504" grpId="0" animBg="1"/>
    </p:bldLst>
  </p:timing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059113" y="1268115"/>
            <a:ext cx="3313112" cy="720725"/>
          </a:xfrm>
          <a:prstGeom prst="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委辦單位</a:t>
            </a:r>
          </a:p>
        </p:txBody>
      </p:sp>
      <p:cxnSp>
        <p:nvCxnSpPr>
          <p:cNvPr id="4" name="直線單箭頭接點 3"/>
          <p:cNvCxnSpPr>
            <a:stCxn id="2" idx="2"/>
          </p:cNvCxnSpPr>
          <p:nvPr/>
        </p:nvCxnSpPr>
        <p:spPr>
          <a:xfrm flipH="1">
            <a:off x="4716463" y="1988840"/>
            <a:ext cx="0" cy="100806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2051720" y="2853878"/>
            <a:ext cx="5473700" cy="719138"/>
          </a:xfrm>
          <a:prstGeom prst="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設計顧問標</a:t>
            </a:r>
            <a:r>
              <a:rPr lang="en-US" altLang="zh-TW" sz="3200" b="1" dirty="0">
                <a:solidFill>
                  <a:srgbClr val="000000"/>
                </a:solidFill>
              </a:rPr>
              <a:t>+</a:t>
            </a:r>
            <a:r>
              <a:rPr lang="zh-TW" altLang="en-US" sz="3200" b="1" dirty="0">
                <a:solidFill>
                  <a:srgbClr val="000000"/>
                </a:solidFill>
              </a:rPr>
              <a:t>活動顧問標</a:t>
            </a:r>
          </a:p>
        </p:txBody>
      </p:sp>
      <p:sp>
        <p:nvSpPr>
          <p:cNvPr id="6" name="矩形 5"/>
          <p:cNvSpPr/>
          <p:nvPr/>
        </p:nvSpPr>
        <p:spPr>
          <a:xfrm>
            <a:off x="755650" y="5688013"/>
            <a:ext cx="2160588" cy="7921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社區</a:t>
            </a:r>
          </a:p>
        </p:txBody>
      </p:sp>
      <p:sp>
        <p:nvSpPr>
          <p:cNvPr id="7" name="矩形 6"/>
          <p:cNvSpPr/>
          <p:nvPr/>
        </p:nvSpPr>
        <p:spPr>
          <a:xfrm>
            <a:off x="3203575" y="5688013"/>
            <a:ext cx="2305050" cy="79216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民眾</a:t>
            </a:r>
          </a:p>
        </p:txBody>
      </p:sp>
      <p:sp>
        <p:nvSpPr>
          <p:cNvPr id="8" name="矩形 7"/>
          <p:cNvSpPr/>
          <p:nvPr/>
        </p:nvSpPr>
        <p:spPr>
          <a:xfrm>
            <a:off x="5795963" y="5688013"/>
            <a:ext cx="2305050" cy="792162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社團</a:t>
            </a:r>
          </a:p>
        </p:txBody>
      </p:sp>
      <p:sp>
        <p:nvSpPr>
          <p:cNvPr id="9" name="矩形 8"/>
          <p:cNvSpPr/>
          <p:nvPr/>
        </p:nvSpPr>
        <p:spPr>
          <a:xfrm>
            <a:off x="1042988" y="4032250"/>
            <a:ext cx="7561262" cy="8636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說明</a:t>
            </a:r>
            <a:r>
              <a:rPr lang="en-US" altLang="zh-TW" sz="3200" b="1" dirty="0">
                <a:solidFill>
                  <a:srgbClr val="000000"/>
                </a:solidFill>
              </a:rPr>
              <a:t>1+</a:t>
            </a:r>
            <a:r>
              <a:rPr lang="zh-TW" altLang="en-US" sz="3200" b="1" dirty="0">
                <a:solidFill>
                  <a:srgbClr val="000000"/>
                </a:solidFill>
              </a:rPr>
              <a:t>活動</a:t>
            </a:r>
            <a:r>
              <a:rPr lang="en-US" altLang="zh-TW" sz="3200" b="1" dirty="0">
                <a:solidFill>
                  <a:srgbClr val="000000"/>
                </a:solidFill>
              </a:rPr>
              <a:t>1+</a:t>
            </a:r>
            <a:r>
              <a:rPr lang="zh-TW" altLang="en-US" sz="3200" b="1" dirty="0">
                <a:solidFill>
                  <a:srgbClr val="000000"/>
                </a:solidFill>
              </a:rPr>
              <a:t>說明</a:t>
            </a:r>
            <a:r>
              <a:rPr lang="en-US" altLang="zh-TW" sz="3200" b="1" dirty="0">
                <a:solidFill>
                  <a:srgbClr val="000000"/>
                </a:solidFill>
              </a:rPr>
              <a:t>2+</a:t>
            </a:r>
            <a:r>
              <a:rPr lang="zh-TW" altLang="en-US" sz="3200" b="1" dirty="0">
                <a:solidFill>
                  <a:srgbClr val="000000"/>
                </a:solidFill>
              </a:rPr>
              <a:t>活動</a:t>
            </a:r>
            <a:r>
              <a:rPr lang="en-US" altLang="zh-TW" sz="3200" b="1" dirty="0">
                <a:solidFill>
                  <a:srgbClr val="000000"/>
                </a:solidFill>
              </a:rPr>
              <a:t>2+</a:t>
            </a:r>
            <a:r>
              <a:rPr lang="zh-TW" altLang="en-US" sz="3200" b="1" dirty="0">
                <a:solidFill>
                  <a:srgbClr val="000000"/>
                </a:solidFill>
              </a:rPr>
              <a:t>活動</a:t>
            </a:r>
            <a:r>
              <a:rPr lang="en-US" altLang="zh-TW" sz="3200" b="1" dirty="0">
                <a:solidFill>
                  <a:srgbClr val="000000"/>
                </a:solidFill>
              </a:rPr>
              <a:t>3</a:t>
            </a:r>
            <a:endParaRPr lang="zh-TW" altLang="en-US" sz="3200" b="1" dirty="0">
              <a:solidFill>
                <a:srgbClr val="000000"/>
              </a:solidFill>
            </a:endParaRPr>
          </a:p>
        </p:txBody>
      </p:sp>
      <p:cxnSp>
        <p:nvCxnSpPr>
          <p:cNvPr id="14" name="直線單箭頭接點 13"/>
          <p:cNvCxnSpPr/>
          <p:nvPr/>
        </p:nvCxnSpPr>
        <p:spPr>
          <a:xfrm flipV="1">
            <a:off x="1979613" y="4895850"/>
            <a:ext cx="863600" cy="720725"/>
          </a:xfrm>
          <a:prstGeom prst="straightConnector1">
            <a:avLst/>
          </a:prstGeom>
          <a:ln w="38100">
            <a:solidFill>
              <a:srgbClr val="FFFF00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單箭頭接點 15"/>
          <p:cNvCxnSpPr/>
          <p:nvPr/>
        </p:nvCxnSpPr>
        <p:spPr>
          <a:xfrm flipV="1">
            <a:off x="4500563" y="4968875"/>
            <a:ext cx="0" cy="719138"/>
          </a:xfrm>
          <a:prstGeom prst="straightConnector1">
            <a:avLst/>
          </a:prstGeom>
          <a:ln w="38100">
            <a:solidFill>
              <a:srgbClr val="FFFF00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單箭頭接點 16"/>
          <p:cNvCxnSpPr>
            <a:stCxn id="8" idx="0"/>
          </p:cNvCxnSpPr>
          <p:nvPr/>
        </p:nvCxnSpPr>
        <p:spPr>
          <a:xfrm flipH="1" flipV="1">
            <a:off x="6156325" y="4895850"/>
            <a:ext cx="792163" cy="792163"/>
          </a:xfrm>
          <a:prstGeom prst="straightConnector1">
            <a:avLst/>
          </a:prstGeom>
          <a:ln w="38100">
            <a:solidFill>
              <a:srgbClr val="FFFF00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 24"/>
          <p:cNvSpPr/>
          <p:nvPr/>
        </p:nvSpPr>
        <p:spPr>
          <a:xfrm>
            <a:off x="3779838" y="2160588"/>
            <a:ext cx="927100" cy="3375025"/>
          </a:xfrm>
          <a:prstGeom prst="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設計顧問標</a:t>
            </a:r>
          </a:p>
        </p:txBody>
      </p:sp>
      <p:sp>
        <p:nvSpPr>
          <p:cNvPr id="26" name="矩形 25"/>
          <p:cNvSpPr/>
          <p:nvPr/>
        </p:nvSpPr>
        <p:spPr>
          <a:xfrm>
            <a:off x="4716463" y="2160588"/>
            <a:ext cx="935037" cy="4248150"/>
          </a:xfrm>
          <a:prstGeom prst="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公民參與顧問標</a:t>
            </a:r>
          </a:p>
        </p:txBody>
      </p:sp>
      <p:sp>
        <p:nvSpPr>
          <p:cNvPr id="27" name="矩形 26"/>
          <p:cNvSpPr/>
          <p:nvPr/>
        </p:nvSpPr>
        <p:spPr>
          <a:xfrm>
            <a:off x="2051050" y="4032250"/>
            <a:ext cx="5113338" cy="2636838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3200" b="1" dirty="0">
                <a:solidFill>
                  <a:srgbClr val="000000"/>
                </a:solidFill>
              </a:rPr>
              <a:t>(</a:t>
            </a:r>
            <a:r>
              <a:rPr lang="zh-TW" altLang="en-US" sz="3200" b="1" dirty="0">
                <a:solidFill>
                  <a:srgbClr val="000000"/>
                </a:solidFill>
              </a:rPr>
              <a:t>透過公民參與的顧問</a:t>
            </a:r>
            <a:r>
              <a:rPr lang="en-US" altLang="zh-TW" sz="3200" b="1" dirty="0">
                <a:solidFill>
                  <a:srgbClr val="000000"/>
                </a:solidFill>
              </a:rPr>
              <a:t>)</a:t>
            </a:r>
          </a:p>
          <a:p>
            <a:pPr algn="ctr">
              <a:defRPr/>
            </a:pPr>
            <a:r>
              <a:rPr lang="zh-TW" altLang="en-US" sz="3200" b="1" dirty="0">
                <a:solidFill>
                  <a:srgbClr val="000000"/>
                </a:solidFill>
              </a:rPr>
              <a:t>調查</a:t>
            </a:r>
            <a:r>
              <a:rPr lang="en-US" altLang="zh-TW" sz="3200" b="1" dirty="0">
                <a:solidFill>
                  <a:srgbClr val="000000"/>
                </a:solidFill>
              </a:rPr>
              <a:t>→</a:t>
            </a:r>
            <a:r>
              <a:rPr lang="zh-TW" altLang="en-US" sz="3200" b="1" dirty="0">
                <a:solidFill>
                  <a:srgbClr val="000000"/>
                </a:solidFill>
              </a:rPr>
              <a:t>說明</a:t>
            </a:r>
            <a:r>
              <a:rPr lang="en-US" altLang="zh-TW" sz="3200" b="1" dirty="0">
                <a:solidFill>
                  <a:srgbClr val="000000"/>
                </a:solidFill>
              </a:rPr>
              <a:t>→</a:t>
            </a:r>
            <a:r>
              <a:rPr lang="zh-TW" altLang="en-US" sz="3200" b="1" dirty="0">
                <a:solidFill>
                  <a:srgbClr val="000000"/>
                </a:solidFill>
              </a:rPr>
              <a:t>工作坊</a:t>
            </a:r>
            <a:r>
              <a:rPr lang="en-US" altLang="zh-TW" sz="3200" b="1" dirty="0">
                <a:solidFill>
                  <a:srgbClr val="000000"/>
                </a:solidFill>
              </a:rPr>
              <a:t>+</a:t>
            </a:r>
            <a:r>
              <a:rPr lang="zh-TW" altLang="en-US" sz="3200" b="1" dirty="0">
                <a:solidFill>
                  <a:srgbClr val="000000"/>
                </a:solidFill>
              </a:rPr>
              <a:t>學習平台</a:t>
            </a:r>
            <a:r>
              <a:rPr lang="en-US" altLang="zh-TW" sz="3200" b="1" dirty="0">
                <a:solidFill>
                  <a:srgbClr val="000000"/>
                </a:solidFill>
              </a:rPr>
              <a:t>→</a:t>
            </a:r>
            <a:r>
              <a:rPr lang="zh-TW" altLang="en-US" sz="3200" b="1" dirty="0">
                <a:solidFill>
                  <a:srgbClr val="000000"/>
                </a:solidFill>
              </a:rPr>
              <a:t>共同產出</a:t>
            </a:r>
            <a:r>
              <a:rPr lang="en-US" altLang="zh-TW" sz="3200" b="1" dirty="0">
                <a:solidFill>
                  <a:srgbClr val="000000"/>
                </a:solidFill>
              </a:rPr>
              <a:t>→</a:t>
            </a:r>
            <a:r>
              <a:rPr lang="zh-TW" altLang="en-US" sz="3200" b="1" dirty="0">
                <a:solidFill>
                  <a:srgbClr val="000000"/>
                </a:solidFill>
              </a:rPr>
              <a:t>共同營造</a:t>
            </a:r>
            <a:r>
              <a:rPr lang="en-US" altLang="zh-TW" sz="3200" b="1" dirty="0">
                <a:solidFill>
                  <a:srgbClr val="000000"/>
                </a:solidFill>
              </a:rPr>
              <a:t>→</a:t>
            </a:r>
            <a:r>
              <a:rPr lang="zh-TW" altLang="en-US" sz="3200" b="1" dirty="0">
                <a:solidFill>
                  <a:srgbClr val="000000"/>
                </a:solidFill>
              </a:rPr>
              <a:t>共同監造</a:t>
            </a:r>
            <a:r>
              <a:rPr lang="en-US" altLang="zh-TW" sz="3200" b="1" dirty="0">
                <a:solidFill>
                  <a:srgbClr val="000000"/>
                </a:solidFill>
              </a:rPr>
              <a:t>→</a:t>
            </a:r>
            <a:r>
              <a:rPr lang="zh-TW" altLang="en-US" sz="3200" b="1" dirty="0">
                <a:solidFill>
                  <a:srgbClr val="000000"/>
                </a:solidFill>
              </a:rPr>
              <a:t>維護管理</a:t>
            </a:r>
            <a:endParaRPr lang="en-US" altLang="zh-TW" sz="3200" b="1" dirty="0">
              <a:solidFill>
                <a:srgbClr val="000000"/>
              </a:solidFill>
            </a:endParaRPr>
          </a:p>
        </p:txBody>
      </p:sp>
      <p:sp>
        <p:nvSpPr>
          <p:cNvPr id="30" name="弧形 29"/>
          <p:cNvSpPr/>
          <p:nvPr/>
        </p:nvSpPr>
        <p:spPr>
          <a:xfrm>
            <a:off x="4211638" y="1584325"/>
            <a:ext cx="4321175" cy="1079500"/>
          </a:xfrm>
          <a:prstGeom prst="arc">
            <a:avLst/>
          </a:prstGeom>
          <a:ln w="5715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 sz="3200" b="1"/>
          </a:p>
        </p:txBody>
      </p:sp>
      <p:sp>
        <p:nvSpPr>
          <p:cNvPr id="31" name="弧形 30"/>
          <p:cNvSpPr/>
          <p:nvPr/>
        </p:nvSpPr>
        <p:spPr>
          <a:xfrm flipH="1">
            <a:off x="827088" y="1655763"/>
            <a:ext cx="4465637" cy="1368425"/>
          </a:xfrm>
          <a:prstGeom prst="arc">
            <a:avLst/>
          </a:prstGeom>
          <a:ln w="5715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 sz="3200" b="1"/>
          </a:p>
        </p:txBody>
      </p:sp>
      <p:cxnSp>
        <p:nvCxnSpPr>
          <p:cNvPr id="11" name="直線單箭頭接點 10"/>
          <p:cNvCxnSpPr/>
          <p:nvPr/>
        </p:nvCxnSpPr>
        <p:spPr>
          <a:xfrm>
            <a:off x="4716463" y="3500438"/>
            <a:ext cx="0" cy="64770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514" name="矩形 17"/>
          <p:cNvSpPr>
            <a:spLocks noChangeArrowheads="1"/>
          </p:cNvSpPr>
          <p:nvPr/>
        </p:nvSpPr>
        <p:spPr bwMode="auto">
          <a:xfrm>
            <a:off x="899592" y="324644"/>
            <a:ext cx="7343775" cy="800100"/>
          </a:xfrm>
          <a:prstGeom prst="rect">
            <a:avLst/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 dirty="0" smtClean="0">
                <a:latin typeface="標楷體" pitchFamily="65" charset="-120"/>
                <a:ea typeface="標楷體" pitchFamily="65" charset="-120"/>
              </a:rPr>
              <a:t>原先透過標案選出設計專家與置入行銷的宣傳廠商</a:t>
            </a:r>
            <a:r>
              <a:rPr lang="en-US" altLang="zh-TW" sz="2400" b="1" dirty="0" smtClean="0">
                <a:latin typeface="標楷體" pitchFamily="65" charset="-120"/>
                <a:ea typeface="標楷體" pitchFamily="65" charset="-120"/>
              </a:rPr>
              <a:t>!</a:t>
            </a:r>
            <a:r>
              <a:rPr lang="zh-TW" altLang="en-US" sz="2400" b="1" dirty="0" smtClean="0">
                <a:latin typeface="標楷體" pitchFamily="65" charset="-120"/>
                <a:ea typeface="標楷體" pitchFamily="65" charset="-120"/>
              </a:rPr>
              <a:t>由上對下</a:t>
            </a:r>
            <a:r>
              <a:rPr lang="en-US" altLang="zh-TW" sz="2400" b="1" dirty="0" smtClean="0">
                <a:latin typeface="標楷體" pitchFamily="65" charset="-120"/>
                <a:ea typeface="標楷體" pitchFamily="65" charset="-120"/>
              </a:rPr>
              <a:t>!</a:t>
            </a:r>
            <a:endParaRPr lang="zh-TW" altLang="en-US" sz="2400" b="1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20" name="矩形 17"/>
          <p:cNvSpPr>
            <a:spLocks noChangeArrowheads="1"/>
          </p:cNvSpPr>
          <p:nvPr/>
        </p:nvSpPr>
        <p:spPr bwMode="auto">
          <a:xfrm>
            <a:off x="899592" y="324644"/>
            <a:ext cx="7343775" cy="800100"/>
          </a:xfrm>
          <a:prstGeom prst="rect">
            <a:avLst/>
          </a:prstGeom>
          <a:solidFill>
            <a:srgbClr val="7030A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我們將以公民參與顧問案推動</a:t>
            </a:r>
            <a:r>
              <a:rPr lang="en-US" altLang="zh-TW" sz="2400" b="1" dirty="0">
                <a:latin typeface="標楷體" pitchFamily="65" charset="-120"/>
                <a:ea typeface="標楷體" pitchFamily="65" charset="-120"/>
              </a:rPr>
              <a:t>~</a:t>
            </a:r>
          </a:p>
          <a:p>
            <a:pPr algn="ctr"/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使民眾能</a:t>
            </a:r>
            <a:r>
              <a:rPr lang="en-US" altLang="zh-TW" sz="2400" b="1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”</a:t>
            </a:r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真正</a:t>
            </a:r>
            <a:r>
              <a:rPr lang="en-US" altLang="zh-TW" sz="2400" b="1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“</a:t>
            </a:r>
            <a:r>
              <a:rPr lang="zh-TW" altLang="en-US" sz="2400" b="1" dirty="0">
                <a:latin typeface="標楷體" pitchFamily="65" charset="-120"/>
                <a:ea typeface="標楷體" pitchFamily="65" charset="-120"/>
              </a:rPr>
              <a:t>參與，並能有公共政策決策權</a:t>
            </a:r>
            <a:r>
              <a:rPr lang="en-US" altLang="zh-TW" sz="2400" b="1" dirty="0">
                <a:latin typeface="標楷體" pitchFamily="65" charset="-120"/>
                <a:ea typeface="標楷體" pitchFamily="65" charset="-120"/>
              </a:rPr>
              <a:t>!</a:t>
            </a:r>
            <a:endParaRPr lang="zh-TW" altLang="en-US" sz="2400" b="1" dirty="0">
              <a:latin typeface="標楷體" pitchFamily="65" charset="-120"/>
              <a:ea typeface="標楷體" pitchFamily="65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85185E-6 L -0.35434 0.04189 " pathEditMode="relative" ptsTypes="AA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653 0 " pathEditMode="relative" ptsTypes="AA">
                                      <p:cBhvr>
                                        <p:cTn id="2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-0.00532 L 0.07084 -0.43564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-215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79 -0.00532 L 0.02777 -0.4356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-215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07407E-6 L -0.01962 -0.4356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500"/>
                            </p:stCondLst>
                            <p:childTnLst>
                              <p:par>
                                <p:cTn id="54" presetID="1" presetClass="emph" presetSubtype="6" repeatCount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>
                                        <p:cTn id="5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33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0" grpId="0" animBg="1"/>
    </p:bldLst>
  </p:timing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88913"/>
            <a:ext cx="8520113" cy="6389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25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69863"/>
            <a:ext cx="8569325" cy="642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2516" name="Rectangle 4"/>
          <p:cNvSpPr>
            <a:spLocks noChangeArrowheads="1"/>
          </p:cNvSpPr>
          <p:nvPr/>
        </p:nvSpPr>
        <p:spPr bwMode="auto">
          <a:xfrm>
            <a:off x="611188" y="4005263"/>
            <a:ext cx="7993062" cy="2305050"/>
          </a:xfrm>
          <a:prstGeom prst="rect">
            <a:avLst/>
          </a:prstGeom>
          <a:gradFill rotWithShape="1">
            <a:gsLst>
              <a:gs pos="0">
                <a:srgbClr val="006600">
                  <a:alpha val="57999"/>
                </a:srgbClr>
              </a:gs>
              <a:gs pos="100000">
                <a:srgbClr val="002F00">
                  <a:alpha val="82001"/>
                </a:srgbClr>
              </a:gs>
            </a:gsLst>
            <a:lin ang="5400000" scaled="1"/>
          </a:gradFill>
          <a:ln w="9525">
            <a:solidFill>
              <a:srgbClr val="0066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6000" b="1">
                <a:latin typeface="Tahoma" pitchFamily="34" charset="0"/>
                <a:ea typeface="標楷體" pitchFamily="65" charset="-120"/>
              </a:rPr>
              <a:t>重視在地與本土</a:t>
            </a:r>
          </a:p>
          <a:p>
            <a:pPr algn="ctr"/>
            <a:r>
              <a:rPr lang="zh-TW" altLang="en-US" sz="6000" b="1">
                <a:latin typeface="Tahoma" pitchFamily="34" charset="0"/>
                <a:ea typeface="標楷體" pitchFamily="65" charset="-120"/>
              </a:rPr>
              <a:t>才是</a:t>
            </a:r>
            <a:r>
              <a:rPr lang="zh-TW" altLang="en-US" sz="6000" b="1">
                <a:latin typeface="標楷體" pitchFamily="65" charset="-120"/>
                <a:ea typeface="標楷體" pitchFamily="65" charset="-120"/>
              </a:rPr>
              <a:t>“</a:t>
            </a:r>
            <a:r>
              <a:rPr lang="zh-TW" altLang="en-US" sz="6000" b="1">
                <a:latin typeface="Tahoma" pitchFamily="34" charset="0"/>
                <a:ea typeface="標楷體" pitchFamily="65" charset="-120"/>
              </a:rPr>
              <a:t>永續生存</a:t>
            </a:r>
            <a:r>
              <a:rPr lang="zh-TW" altLang="en-US" sz="6000" b="1">
                <a:latin typeface="標楷體" pitchFamily="65" charset="-120"/>
                <a:ea typeface="標楷體" pitchFamily="65" charset="-120"/>
              </a:rPr>
              <a:t>”</a:t>
            </a:r>
            <a:r>
              <a:rPr lang="zh-TW" altLang="en-US" sz="6000" b="1">
                <a:latin typeface="Tahoma" pitchFamily="34" charset="0"/>
                <a:ea typeface="標楷體" pitchFamily="65" charset="-120"/>
              </a:rPr>
              <a:t>之道</a:t>
            </a:r>
          </a:p>
        </p:txBody>
      </p:sp>
      <p:sp>
        <p:nvSpPr>
          <p:cNvPr id="192517" name="Rectangle 5"/>
          <p:cNvSpPr>
            <a:spLocks noChangeArrowheads="1"/>
          </p:cNvSpPr>
          <p:nvPr/>
        </p:nvSpPr>
        <p:spPr bwMode="auto">
          <a:xfrm>
            <a:off x="684213" y="549275"/>
            <a:ext cx="7848600" cy="2016125"/>
          </a:xfrm>
          <a:prstGeom prst="rect">
            <a:avLst/>
          </a:prstGeom>
          <a:solidFill>
            <a:srgbClr val="990033">
              <a:alpha val="5399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60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標楷體" pitchFamily="65" charset="-120"/>
              </a:rPr>
              <a:t>市民參與？幸福高雄</a:t>
            </a:r>
            <a:r>
              <a:rPr lang="zh-TW" altLang="en-US" sz="60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標楷體" pitchFamily="65" charset="-120"/>
              </a:rPr>
              <a:t>？</a:t>
            </a:r>
            <a:endParaRPr lang="en-US" altLang="zh-TW" sz="6000" b="1" dirty="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8" charset="0"/>
              <a:ea typeface="標楷體" pitchFamily="65" charset="-120"/>
            </a:endParaRPr>
          </a:p>
          <a:p>
            <a:pPr algn="ctr">
              <a:defRPr/>
            </a:pPr>
            <a:r>
              <a:rPr lang="zh-TW" altLang="en-US" sz="40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</a:rPr>
              <a:t>有參與才有幸福感</a:t>
            </a:r>
            <a:r>
              <a:rPr lang="en-US" altLang="zh-TW" sz="40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</a:rPr>
              <a:t>!</a:t>
            </a:r>
            <a:endParaRPr lang="zh-TW" altLang="en-US" sz="4000" b="1" dirty="0">
              <a:effectLst>
                <a:outerShdw blurRad="38100" dist="38100" dir="2700000" algn="tl">
                  <a:srgbClr val="000000"/>
                </a:outerShdw>
              </a:effectLst>
              <a:latin typeface="Garamond" pitchFamily="18" charset="0"/>
              <a:ea typeface="標楷體" pitchFamily="65" charset="-120"/>
            </a:endParaRPr>
          </a:p>
        </p:txBody>
      </p:sp>
      <p:sp>
        <p:nvSpPr>
          <p:cNvPr id="192518" name="Rectangle 6"/>
          <p:cNvSpPr>
            <a:spLocks noChangeArrowheads="1"/>
          </p:cNvSpPr>
          <p:nvPr/>
        </p:nvSpPr>
        <p:spPr bwMode="auto">
          <a:xfrm>
            <a:off x="1" y="548680"/>
            <a:ext cx="9143999" cy="2016224"/>
          </a:xfrm>
          <a:prstGeom prst="rect">
            <a:avLst/>
          </a:prstGeom>
          <a:gradFill rotWithShape="1">
            <a:gsLst>
              <a:gs pos="0">
                <a:srgbClr val="990033">
                  <a:alpha val="98000"/>
                </a:srgbClr>
              </a:gs>
              <a:gs pos="100000">
                <a:srgbClr val="990033">
                  <a:gamma/>
                  <a:tint val="87451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zh-TW" altLang="en-US" sz="57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</a:rPr>
              <a:t>公民參與是權利更是責任！</a:t>
            </a:r>
            <a:endParaRPr lang="zh-TW" altLang="en-US" sz="5700" b="1" dirty="0">
              <a:effectLst>
                <a:outerShdw blurRad="38100" dist="38100" dir="2700000" algn="tl">
                  <a:srgbClr val="000000"/>
                </a:outerShdw>
              </a:effectLst>
              <a:latin typeface="Garamond" pitchFamily="18" charset="0"/>
            </a:endParaRPr>
          </a:p>
        </p:txBody>
      </p:sp>
      <p:sp>
        <p:nvSpPr>
          <p:cNvPr id="7" name="圓角矩形圖說文字 6"/>
          <p:cNvSpPr/>
          <p:nvPr/>
        </p:nvSpPr>
        <p:spPr>
          <a:xfrm>
            <a:off x="5580063" y="2924175"/>
            <a:ext cx="2447925" cy="1081088"/>
          </a:xfrm>
          <a:prstGeom prst="wedgeRoundRectCallout">
            <a:avLst>
              <a:gd name="adj1" fmla="val -116500"/>
              <a:gd name="adj2" fmla="val -15440"/>
              <a:gd name="adj3" fmla="val 16667"/>
            </a:avLst>
          </a:prstGeom>
          <a:solidFill>
            <a:srgbClr val="CC0000">
              <a:alpha val="69804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1800" b="1" dirty="0">
                <a:solidFill>
                  <a:schemeClr val="tx1"/>
                </a:solidFill>
              </a:rPr>
              <a:t>這棵苦楝樹</a:t>
            </a:r>
            <a:r>
              <a:rPr lang="en-US" altLang="zh-TW" sz="1800" b="1" dirty="0">
                <a:solidFill>
                  <a:schemeClr val="tx1"/>
                </a:solidFill>
              </a:rPr>
              <a:t>(</a:t>
            </a:r>
            <a:r>
              <a:rPr lang="zh-TW" altLang="en-US" sz="1800" b="1" dirty="0">
                <a:solidFill>
                  <a:schemeClr val="tx1"/>
                </a:solidFill>
              </a:rPr>
              <a:t>本土種</a:t>
            </a:r>
            <a:r>
              <a:rPr lang="en-US" altLang="zh-TW" sz="1800" b="1" dirty="0">
                <a:solidFill>
                  <a:schemeClr val="tx1"/>
                </a:solidFill>
              </a:rPr>
              <a:t>)</a:t>
            </a:r>
          </a:p>
          <a:p>
            <a:pPr algn="ctr">
              <a:defRPr/>
            </a:pPr>
            <a:r>
              <a:rPr lang="zh-TW" altLang="en-US" sz="1800" b="1" dirty="0">
                <a:solidFill>
                  <a:schemeClr val="tx1"/>
                </a:solidFill>
              </a:rPr>
              <a:t>沒人栽種</a:t>
            </a:r>
            <a:endParaRPr lang="en-US" altLang="zh-TW" sz="1800" b="1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zh-TW" altLang="en-US" sz="1800" b="1" dirty="0">
                <a:solidFill>
                  <a:schemeClr val="tx1"/>
                </a:solidFill>
              </a:rPr>
              <a:t>兩年自己長成這樣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2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mph" presetSubtype="1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cw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00"/>
                                      </p:to>
                                    </p:animClr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92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92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925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2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92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6" grpId="0" animBg="1"/>
      <p:bldP spid="192517" grpId="0" animBg="1"/>
      <p:bldP spid="192517" grpId="1" animBg="1"/>
      <p:bldP spid="192518" grpId="0" animBg="1"/>
      <p:bldP spid="7" grpId="0" animBg="1"/>
    </p:bldLst>
  </p:timing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004048" y="620688"/>
            <a:ext cx="4139952" cy="2439144"/>
          </a:xfrm>
          <a:solidFill>
            <a:srgbClr val="7030A0"/>
          </a:solidFill>
        </p:spPr>
        <p:txBody>
          <a:bodyPr/>
          <a:lstStyle/>
          <a:p>
            <a:r>
              <a:rPr lang="en-US" altLang="zh-TW" sz="4000" dirty="0" smtClean="0">
                <a:solidFill>
                  <a:schemeClr val="tx1"/>
                </a:solidFill>
              </a:rPr>
              <a:t>2014/12/25</a:t>
            </a:r>
            <a:br>
              <a:rPr lang="en-US" altLang="zh-TW" sz="4000" dirty="0" smtClean="0">
                <a:solidFill>
                  <a:schemeClr val="tx1"/>
                </a:solidFill>
              </a:rPr>
            </a:br>
            <a:r>
              <a:rPr lang="zh-TW" altLang="en-US" sz="4000" dirty="0" smtClean="0">
                <a:solidFill>
                  <a:schemeClr val="tx1"/>
                </a:solidFill>
              </a:rPr>
              <a:t>開始</a:t>
            </a:r>
            <a:r>
              <a:rPr lang="en-US" altLang="zh-TW" sz="4000" dirty="0" smtClean="0">
                <a:solidFill>
                  <a:schemeClr val="tx1"/>
                </a:solidFill>
              </a:rPr>
              <a:t>『</a:t>
            </a:r>
            <a:r>
              <a:rPr lang="zh-TW" altLang="en-US" sz="4000" dirty="0" smtClean="0">
                <a:solidFill>
                  <a:schemeClr val="tx1"/>
                </a:solidFill>
              </a:rPr>
              <a:t>有公權力的服務業</a:t>
            </a:r>
            <a:r>
              <a:rPr lang="en-US" altLang="zh-TW" sz="4000" dirty="0" smtClean="0">
                <a:solidFill>
                  <a:schemeClr val="tx1"/>
                </a:solidFill>
              </a:rPr>
              <a:t>』</a:t>
            </a:r>
            <a:endParaRPr lang="zh-TW" altLang="en-US" sz="4000" dirty="0">
              <a:solidFill>
                <a:schemeClr val="tx1"/>
              </a:solidFill>
            </a:endParaRPr>
          </a:p>
        </p:txBody>
      </p:sp>
      <p:pic>
        <p:nvPicPr>
          <p:cNvPr id="128003" name="Picture 3"/>
          <p:cNvPicPr>
            <a:picLocks noChangeAspect="1" noChangeArrowheads="1"/>
          </p:cNvPicPr>
          <p:nvPr/>
        </p:nvPicPr>
        <p:blipFill>
          <a:blip r:embed="rId2" cstate="print"/>
          <a:srcRect l="22438" t="8421" r="39763" b="4641"/>
          <a:stretch>
            <a:fillRect/>
          </a:stretch>
        </p:blipFill>
        <p:spPr bwMode="auto">
          <a:xfrm>
            <a:off x="107504" y="5274"/>
            <a:ext cx="4752528" cy="6831759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  <a:headEnd/>
            <a:tailEnd/>
          </a:ln>
        </p:spPr>
      </p:pic>
      <p:pic>
        <p:nvPicPr>
          <p:cNvPr id="128005" name="Picture 5" descr="從「狗吠火車」變身「駛火車」魯台營：歡迎環保陳情和抗議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31506" y="3140968"/>
            <a:ext cx="4132982" cy="357301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54670"/>
          </a:xfrm>
        </p:spPr>
        <p:txBody>
          <a:bodyPr/>
          <a:lstStyle/>
          <a:p>
            <a:r>
              <a:rPr lang="zh-TW" altLang="en-US" dirty="0" smtClean="0"/>
              <a:t>分享幾個故事</a:t>
            </a:r>
            <a:endParaRPr lang="zh-TW" altLang="en-US" dirty="0"/>
          </a:p>
        </p:txBody>
      </p:sp>
      <p:pic>
        <p:nvPicPr>
          <p:cNvPr id="1027" name="Picture 3" descr="C:\Users\luty\Desktop\魯台營簡介\與養豬邱阿婆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2952328" cy="5205016"/>
          </a:xfrm>
          <a:prstGeom prst="rect">
            <a:avLst/>
          </a:prstGeom>
          <a:noFill/>
        </p:spPr>
      </p:pic>
      <p:pic>
        <p:nvPicPr>
          <p:cNvPr id="114690" name="Picture 2" descr="http://hongwei-food.com.tw/wp-content/uploads/2014/10/9%E6%9C%88%E4%BB%BD%E6%85%B6%E7%94%9F%E6%9C%83-500x28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484784"/>
            <a:ext cx="4762500" cy="2676525"/>
          </a:xfrm>
          <a:prstGeom prst="rect">
            <a:avLst/>
          </a:prstGeom>
          <a:noFill/>
        </p:spPr>
      </p:pic>
      <p:pic>
        <p:nvPicPr>
          <p:cNvPr id="114692" name="Picture 4" descr="http://hongwei-food.com.tw/wp-content/uploads/2014/10/IMG_3611-500x37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861048"/>
            <a:ext cx="3995936" cy="2996952"/>
          </a:xfrm>
          <a:prstGeom prst="rect">
            <a:avLst/>
          </a:prstGeom>
          <a:noFill/>
        </p:spPr>
      </p:pic>
      <p:pic>
        <p:nvPicPr>
          <p:cNvPr id="6" name="Picture 2" descr="C:\Users\luty\Desktop\局長相片\DSC_0171.JPG"/>
          <p:cNvPicPr>
            <a:picLocks noChangeAspect="1" noChangeArrowheads="1"/>
          </p:cNvPicPr>
          <p:nvPr/>
        </p:nvPicPr>
        <p:blipFill>
          <a:blip r:embed="rId5" cstate="print"/>
          <a:srcRect r="23281"/>
          <a:stretch>
            <a:fillRect/>
          </a:stretch>
        </p:blipFill>
        <p:spPr bwMode="auto">
          <a:xfrm>
            <a:off x="2483768" y="4526813"/>
            <a:ext cx="3180424" cy="233118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標題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zh-TW" altLang="en-US" b="1" dirty="0" smtClean="0">
                <a:solidFill>
                  <a:srgbClr val="000000"/>
                </a:solidFill>
              </a:rPr>
              <a:t>我們正持續的努力</a:t>
            </a:r>
          </a:p>
        </p:txBody>
      </p:sp>
      <p:sp>
        <p:nvSpPr>
          <p:cNvPr id="21507" name="內容版面配置區 2"/>
          <p:cNvSpPr>
            <a:spLocks noGrp="1"/>
          </p:cNvSpPr>
          <p:nvPr>
            <p:ph idx="1"/>
          </p:nvPr>
        </p:nvSpPr>
        <p:spPr>
          <a:xfrm>
            <a:off x="323850" y="1628775"/>
            <a:ext cx="8569325" cy="4824561"/>
          </a:xfrm>
          <a:solidFill>
            <a:srgbClr val="CCFFCC"/>
          </a:solidFill>
        </p:spPr>
        <p:txBody>
          <a:bodyPr/>
          <a:lstStyle/>
          <a:p>
            <a:pPr eaLnBrk="1" hangingPunct="1"/>
            <a:r>
              <a:rPr lang="zh-TW" altLang="en-US" sz="3600" dirty="0" smtClean="0">
                <a:solidFill>
                  <a:srgbClr val="000000"/>
                </a:solidFill>
              </a:rPr>
              <a:t>地下水補注大屏東水銀行計畫</a:t>
            </a:r>
            <a:endParaRPr lang="en-US" altLang="zh-TW" sz="36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zh-TW" altLang="en-US" sz="3600" dirty="0" smtClean="0">
                <a:solidFill>
                  <a:srgbClr val="000000"/>
                </a:solidFill>
              </a:rPr>
              <a:t>農業廢棄物轉生質燃料計畫</a:t>
            </a:r>
            <a:endParaRPr lang="en-US" altLang="zh-TW" sz="36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zh-TW" altLang="en-US" sz="3600" dirty="0" smtClean="0">
                <a:solidFill>
                  <a:srgbClr val="000000"/>
                </a:solidFill>
              </a:rPr>
              <a:t>畜牧排泄物轉生質能源與有機肥料計畫</a:t>
            </a:r>
            <a:endParaRPr lang="en-US" altLang="zh-TW" sz="36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zh-TW" altLang="en-US" sz="3600" dirty="0" smtClean="0">
                <a:solidFill>
                  <a:srgbClr val="000000"/>
                </a:solidFill>
              </a:rPr>
              <a:t>濕地暨生態廊道水媠相連計畫</a:t>
            </a:r>
            <a:endParaRPr lang="en-US" altLang="zh-TW" sz="36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zh-TW" altLang="en-US" sz="3600" dirty="0" smtClean="0">
                <a:solidFill>
                  <a:srgbClr val="000000"/>
                </a:solidFill>
              </a:rPr>
              <a:t>綠色基金協助工業更新減碳計畫</a:t>
            </a:r>
            <a:endParaRPr lang="en-US" altLang="zh-TW" sz="36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zh-TW" altLang="en-US" sz="3600" dirty="0" smtClean="0">
                <a:solidFill>
                  <a:srgbClr val="000000"/>
                </a:solidFill>
              </a:rPr>
              <a:t>光電與農業共生計畫</a:t>
            </a:r>
            <a:endParaRPr lang="en-US" altLang="zh-TW" sz="36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zh-TW" altLang="en-US" sz="3600" dirty="0" smtClean="0">
                <a:solidFill>
                  <a:srgbClr val="FF0000"/>
                </a:solidFill>
              </a:rPr>
              <a:t>東港溪流域</a:t>
            </a:r>
            <a:r>
              <a:rPr lang="en-US" altLang="zh-TW" sz="3600" dirty="0" smtClean="0">
                <a:solidFill>
                  <a:srgbClr val="FF0000"/>
                </a:solidFill>
              </a:rPr>
              <a:t>2030</a:t>
            </a:r>
            <a:r>
              <a:rPr lang="zh-TW" altLang="en-US" sz="3600" dirty="0" smtClean="0">
                <a:solidFill>
                  <a:srgbClr val="FF0000"/>
                </a:solidFill>
              </a:rPr>
              <a:t>願景計畫</a:t>
            </a:r>
            <a:endParaRPr lang="en-US" altLang="zh-TW" sz="3600" dirty="0" smtClean="0"/>
          </a:p>
        </p:txBody>
      </p:sp>
      <p:pic>
        <p:nvPicPr>
          <p:cNvPr id="21508" name="Picture 2" descr="C:\Users\luty\Desktop\City logo of Pingtu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725144"/>
            <a:ext cx="1727200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lum bright="26000" contrast="-58000"/>
          </a:blip>
          <a:srcRect l="28416" t="11610" r="10707" b="718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標題 3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450703"/>
          </a:xfrm>
        </p:spPr>
        <p:txBody>
          <a:bodyPr/>
          <a:lstStyle/>
          <a:p>
            <a:r>
              <a:rPr lang="zh-TW" altLang="en-US" sz="7200" dirty="0" smtClean="0">
                <a:solidFill>
                  <a:srgbClr val="002060"/>
                </a:solidFill>
              </a:rPr>
              <a:t>農業廢棄物</a:t>
            </a:r>
            <a:r>
              <a:rPr lang="en-US" altLang="zh-TW" sz="7200" dirty="0" smtClean="0">
                <a:solidFill>
                  <a:srgbClr val="002060"/>
                </a:solidFill>
              </a:rPr>
              <a:t/>
            </a:r>
            <a:br>
              <a:rPr lang="en-US" altLang="zh-TW" sz="7200" dirty="0" smtClean="0">
                <a:solidFill>
                  <a:srgbClr val="002060"/>
                </a:solidFill>
              </a:rPr>
            </a:br>
            <a:r>
              <a:rPr lang="zh-TW" altLang="en-US" sz="7200" dirty="0" smtClean="0">
                <a:solidFill>
                  <a:srgbClr val="002060"/>
                </a:solidFill>
              </a:rPr>
              <a:t>轉生質燃料計畫</a:t>
            </a:r>
            <a:endParaRPr lang="zh-TW" altLang="en-US" sz="7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6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3" name="Picture 3"/>
          <p:cNvPicPr>
            <a:picLocks noChangeAspect="1" noChangeArrowheads="1"/>
          </p:cNvPicPr>
          <p:nvPr/>
        </p:nvPicPr>
        <p:blipFill>
          <a:blip r:embed="rId2" cstate="print"/>
          <a:srcRect t="9681" r="50070" b="7161"/>
          <a:stretch>
            <a:fillRect/>
          </a:stretch>
        </p:blipFill>
        <p:spPr bwMode="auto">
          <a:xfrm>
            <a:off x="0" y="0"/>
            <a:ext cx="658822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5796136" y="0"/>
            <a:ext cx="3347864" cy="1296144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zh-TW" altLang="en-US" sz="4000" dirty="0" smtClean="0">
                <a:solidFill>
                  <a:srgbClr val="000000"/>
                </a:solidFill>
              </a:rPr>
              <a:t>農業廢棄物轉生質燃料計畫</a:t>
            </a:r>
            <a:endParaRPr lang="zh-TW" altLang="en-US" sz="4000" dirty="0">
              <a:solidFill>
                <a:srgbClr val="000000"/>
              </a:solidFill>
            </a:endParaRPr>
          </a:p>
        </p:txBody>
      </p:sp>
      <p:sp>
        <p:nvSpPr>
          <p:cNvPr id="7" name="手繪多邊形 6"/>
          <p:cNvSpPr/>
          <p:nvPr/>
        </p:nvSpPr>
        <p:spPr bwMode="auto">
          <a:xfrm>
            <a:off x="2625071" y="16329"/>
            <a:ext cx="3187900" cy="5682342"/>
          </a:xfrm>
          <a:custGeom>
            <a:avLst/>
            <a:gdLst>
              <a:gd name="connsiteX0" fmla="*/ 3187900 w 3187900"/>
              <a:gd name="connsiteY0" fmla="*/ 522514 h 5682342"/>
              <a:gd name="connsiteX1" fmla="*/ 3187900 w 3187900"/>
              <a:gd name="connsiteY1" fmla="*/ 522514 h 5682342"/>
              <a:gd name="connsiteX2" fmla="*/ 3057272 w 3187900"/>
              <a:gd name="connsiteY2" fmla="*/ 457200 h 5682342"/>
              <a:gd name="connsiteX3" fmla="*/ 3040943 w 3187900"/>
              <a:gd name="connsiteY3" fmla="*/ 408214 h 5682342"/>
              <a:gd name="connsiteX4" fmla="*/ 2991958 w 3187900"/>
              <a:gd name="connsiteY4" fmla="*/ 391885 h 5682342"/>
              <a:gd name="connsiteX5" fmla="*/ 2942972 w 3187900"/>
              <a:gd name="connsiteY5" fmla="*/ 359228 h 5682342"/>
              <a:gd name="connsiteX6" fmla="*/ 2796015 w 3187900"/>
              <a:gd name="connsiteY6" fmla="*/ 375557 h 5682342"/>
              <a:gd name="connsiteX7" fmla="*/ 2747029 w 3187900"/>
              <a:gd name="connsiteY7" fmla="*/ 391885 h 5682342"/>
              <a:gd name="connsiteX8" fmla="*/ 2616400 w 3187900"/>
              <a:gd name="connsiteY8" fmla="*/ 359228 h 5682342"/>
              <a:gd name="connsiteX9" fmla="*/ 2567415 w 3187900"/>
              <a:gd name="connsiteY9" fmla="*/ 326571 h 5682342"/>
              <a:gd name="connsiteX10" fmla="*/ 2502100 w 3187900"/>
              <a:gd name="connsiteY10" fmla="*/ 244928 h 5682342"/>
              <a:gd name="connsiteX11" fmla="*/ 2355143 w 3187900"/>
              <a:gd name="connsiteY11" fmla="*/ 146957 h 5682342"/>
              <a:gd name="connsiteX12" fmla="*/ 2306158 w 3187900"/>
              <a:gd name="connsiteY12" fmla="*/ 114300 h 5682342"/>
              <a:gd name="connsiteX13" fmla="*/ 2257172 w 3187900"/>
              <a:gd name="connsiteY13" fmla="*/ 97971 h 5682342"/>
              <a:gd name="connsiteX14" fmla="*/ 2208186 w 3187900"/>
              <a:gd name="connsiteY14" fmla="*/ 65314 h 5682342"/>
              <a:gd name="connsiteX15" fmla="*/ 2159200 w 3187900"/>
              <a:gd name="connsiteY15" fmla="*/ 48985 h 5682342"/>
              <a:gd name="connsiteX16" fmla="*/ 2110215 w 3187900"/>
              <a:gd name="connsiteY16" fmla="*/ 16328 h 5682342"/>
              <a:gd name="connsiteX17" fmla="*/ 1995915 w 3187900"/>
              <a:gd name="connsiteY17" fmla="*/ 0 h 5682342"/>
              <a:gd name="connsiteX18" fmla="*/ 1408086 w 3187900"/>
              <a:gd name="connsiteY18" fmla="*/ 16328 h 5682342"/>
              <a:gd name="connsiteX19" fmla="*/ 1359100 w 3187900"/>
              <a:gd name="connsiteY19" fmla="*/ 32657 h 5682342"/>
              <a:gd name="connsiteX20" fmla="*/ 1261129 w 3187900"/>
              <a:gd name="connsiteY20" fmla="*/ 97971 h 5682342"/>
              <a:gd name="connsiteX21" fmla="*/ 1146829 w 3187900"/>
              <a:gd name="connsiteY21" fmla="*/ 228600 h 5682342"/>
              <a:gd name="connsiteX22" fmla="*/ 1048858 w 3187900"/>
              <a:gd name="connsiteY22" fmla="*/ 310242 h 5682342"/>
              <a:gd name="connsiteX23" fmla="*/ 967215 w 3187900"/>
              <a:gd name="connsiteY23" fmla="*/ 326571 h 5682342"/>
              <a:gd name="connsiteX24" fmla="*/ 967215 w 3187900"/>
              <a:gd name="connsiteY24" fmla="*/ 653142 h 5682342"/>
              <a:gd name="connsiteX25" fmla="*/ 999872 w 3187900"/>
              <a:gd name="connsiteY25" fmla="*/ 751114 h 5682342"/>
              <a:gd name="connsiteX26" fmla="*/ 983543 w 3187900"/>
              <a:gd name="connsiteY26" fmla="*/ 800100 h 5682342"/>
              <a:gd name="connsiteX27" fmla="*/ 803929 w 3187900"/>
              <a:gd name="connsiteY27" fmla="*/ 914400 h 5682342"/>
              <a:gd name="connsiteX28" fmla="*/ 754943 w 3187900"/>
              <a:gd name="connsiteY28" fmla="*/ 947057 h 5682342"/>
              <a:gd name="connsiteX29" fmla="*/ 493686 w 3187900"/>
              <a:gd name="connsiteY29" fmla="*/ 979714 h 5682342"/>
              <a:gd name="connsiteX30" fmla="*/ 444700 w 3187900"/>
              <a:gd name="connsiteY30" fmla="*/ 996042 h 5682342"/>
              <a:gd name="connsiteX31" fmla="*/ 346729 w 3187900"/>
              <a:gd name="connsiteY31" fmla="*/ 1061357 h 5682342"/>
              <a:gd name="connsiteX32" fmla="*/ 330400 w 3187900"/>
              <a:gd name="connsiteY32" fmla="*/ 1110342 h 5682342"/>
              <a:gd name="connsiteX33" fmla="*/ 297743 w 3187900"/>
              <a:gd name="connsiteY33" fmla="*/ 1159328 h 5682342"/>
              <a:gd name="connsiteX34" fmla="*/ 265086 w 3187900"/>
              <a:gd name="connsiteY34" fmla="*/ 1257300 h 5682342"/>
              <a:gd name="connsiteX35" fmla="*/ 248758 w 3187900"/>
              <a:gd name="connsiteY35" fmla="*/ 1306285 h 5682342"/>
              <a:gd name="connsiteX36" fmla="*/ 232429 w 3187900"/>
              <a:gd name="connsiteY36" fmla="*/ 1355271 h 5682342"/>
              <a:gd name="connsiteX37" fmla="*/ 248758 w 3187900"/>
              <a:gd name="connsiteY37" fmla="*/ 1534885 h 5682342"/>
              <a:gd name="connsiteX38" fmla="*/ 265086 w 3187900"/>
              <a:gd name="connsiteY38" fmla="*/ 1583871 h 5682342"/>
              <a:gd name="connsiteX39" fmla="*/ 314072 w 3187900"/>
              <a:gd name="connsiteY39" fmla="*/ 1616528 h 5682342"/>
              <a:gd name="connsiteX40" fmla="*/ 346729 w 3187900"/>
              <a:gd name="connsiteY40" fmla="*/ 1665514 h 5682342"/>
              <a:gd name="connsiteX41" fmla="*/ 395715 w 3187900"/>
              <a:gd name="connsiteY41" fmla="*/ 1828800 h 5682342"/>
              <a:gd name="connsiteX42" fmla="*/ 444700 w 3187900"/>
              <a:gd name="connsiteY42" fmla="*/ 1845128 h 5682342"/>
              <a:gd name="connsiteX43" fmla="*/ 607986 w 3187900"/>
              <a:gd name="connsiteY43" fmla="*/ 1894114 h 5682342"/>
              <a:gd name="connsiteX44" fmla="*/ 705958 w 3187900"/>
              <a:gd name="connsiteY44" fmla="*/ 1926771 h 5682342"/>
              <a:gd name="connsiteX45" fmla="*/ 1016200 w 3187900"/>
              <a:gd name="connsiteY45" fmla="*/ 1943100 h 5682342"/>
              <a:gd name="connsiteX46" fmla="*/ 1016200 w 3187900"/>
              <a:gd name="connsiteY46" fmla="*/ 2106385 h 5682342"/>
              <a:gd name="connsiteX47" fmla="*/ 999872 w 3187900"/>
              <a:gd name="connsiteY47" fmla="*/ 2155371 h 5682342"/>
              <a:gd name="connsiteX48" fmla="*/ 950886 w 3187900"/>
              <a:gd name="connsiteY48" fmla="*/ 2204357 h 5682342"/>
              <a:gd name="connsiteX49" fmla="*/ 869243 w 3187900"/>
              <a:gd name="connsiteY49" fmla="*/ 2334985 h 5682342"/>
              <a:gd name="connsiteX50" fmla="*/ 820258 w 3187900"/>
              <a:gd name="connsiteY50" fmla="*/ 2432957 h 5682342"/>
              <a:gd name="connsiteX51" fmla="*/ 787600 w 3187900"/>
              <a:gd name="connsiteY51" fmla="*/ 2465614 h 5682342"/>
              <a:gd name="connsiteX52" fmla="*/ 722286 w 3187900"/>
              <a:gd name="connsiteY52" fmla="*/ 2563585 h 5682342"/>
              <a:gd name="connsiteX53" fmla="*/ 640643 w 3187900"/>
              <a:gd name="connsiteY53" fmla="*/ 2694214 h 5682342"/>
              <a:gd name="connsiteX54" fmla="*/ 607986 w 3187900"/>
              <a:gd name="connsiteY54" fmla="*/ 2743200 h 5682342"/>
              <a:gd name="connsiteX55" fmla="*/ 510015 w 3187900"/>
              <a:gd name="connsiteY55" fmla="*/ 2808514 h 5682342"/>
              <a:gd name="connsiteX56" fmla="*/ 461029 w 3187900"/>
              <a:gd name="connsiteY56" fmla="*/ 2841171 h 5682342"/>
              <a:gd name="connsiteX57" fmla="*/ 314072 w 3187900"/>
              <a:gd name="connsiteY57" fmla="*/ 2873828 h 5682342"/>
              <a:gd name="connsiteX58" fmla="*/ 167115 w 3187900"/>
              <a:gd name="connsiteY58" fmla="*/ 2906485 h 5682342"/>
              <a:gd name="connsiteX59" fmla="*/ 69143 w 3187900"/>
              <a:gd name="connsiteY59" fmla="*/ 2939142 h 5682342"/>
              <a:gd name="connsiteX60" fmla="*/ 3829 w 3187900"/>
              <a:gd name="connsiteY60" fmla="*/ 3020785 h 5682342"/>
              <a:gd name="connsiteX61" fmla="*/ 20158 w 3187900"/>
              <a:gd name="connsiteY61" fmla="*/ 3135085 h 5682342"/>
              <a:gd name="connsiteX62" fmla="*/ 36486 w 3187900"/>
              <a:gd name="connsiteY62" fmla="*/ 3184071 h 5682342"/>
              <a:gd name="connsiteX63" fmla="*/ 85472 w 3187900"/>
              <a:gd name="connsiteY63" fmla="*/ 3200400 h 5682342"/>
              <a:gd name="connsiteX64" fmla="*/ 199772 w 3187900"/>
              <a:gd name="connsiteY64" fmla="*/ 3216728 h 5682342"/>
              <a:gd name="connsiteX65" fmla="*/ 297743 w 3187900"/>
              <a:gd name="connsiteY65" fmla="*/ 3249385 h 5682342"/>
              <a:gd name="connsiteX66" fmla="*/ 346729 w 3187900"/>
              <a:gd name="connsiteY66" fmla="*/ 3265714 h 5682342"/>
              <a:gd name="connsiteX67" fmla="*/ 461029 w 3187900"/>
              <a:gd name="connsiteY67" fmla="*/ 3249385 h 5682342"/>
              <a:gd name="connsiteX68" fmla="*/ 591658 w 3187900"/>
              <a:gd name="connsiteY68" fmla="*/ 3200400 h 5682342"/>
              <a:gd name="connsiteX69" fmla="*/ 673300 w 3187900"/>
              <a:gd name="connsiteY69" fmla="*/ 3184071 h 5682342"/>
              <a:gd name="connsiteX70" fmla="*/ 705958 w 3187900"/>
              <a:gd name="connsiteY70" fmla="*/ 3233057 h 5682342"/>
              <a:gd name="connsiteX71" fmla="*/ 754943 w 3187900"/>
              <a:gd name="connsiteY71" fmla="*/ 3282042 h 5682342"/>
              <a:gd name="connsiteX72" fmla="*/ 771272 w 3187900"/>
              <a:gd name="connsiteY72" fmla="*/ 3347357 h 5682342"/>
              <a:gd name="connsiteX73" fmla="*/ 803929 w 3187900"/>
              <a:gd name="connsiteY73" fmla="*/ 3477985 h 5682342"/>
              <a:gd name="connsiteX74" fmla="*/ 771272 w 3187900"/>
              <a:gd name="connsiteY74" fmla="*/ 3641271 h 5682342"/>
              <a:gd name="connsiteX75" fmla="*/ 722286 w 3187900"/>
              <a:gd name="connsiteY75" fmla="*/ 3690257 h 5682342"/>
              <a:gd name="connsiteX76" fmla="*/ 689629 w 3187900"/>
              <a:gd name="connsiteY76" fmla="*/ 3788228 h 5682342"/>
              <a:gd name="connsiteX77" fmla="*/ 575329 w 3187900"/>
              <a:gd name="connsiteY77" fmla="*/ 3935185 h 5682342"/>
              <a:gd name="connsiteX78" fmla="*/ 559000 w 3187900"/>
              <a:gd name="connsiteY78" fmla="*/ 3984171 h 5682342"/>
              <a:gd name="connsiteX79" fmla="*/ 493686 w 3187900"/>
              <a:gd name="connsiteY79" fmla="*/ 4082142 h 5682342"/>
              <a:gd name="connsiteX80" fmla="*/ 510015 w 3187900"/>
              <a:gd name="connsiteY80" fmla="*/ 4229100 h 5682342"/>
              <a:gd name="connsiteX81" fmla="*/ 559000 w 3187900"/>
              <a:gd name="connsiteY81" fmla="*/ 4327071 h 5682342"/>
              <a:gd name="connsiteX82" fmla="*/ 624315 w 3187900"/>
              <a:gd name="connsiteY82" fmla="*/ 4425042 h 5682342"/>
              <a:gd name="connsiteX83" fmla="*/ 673300 w 3187900"/>
              <a:gd name="connsiteY83" fmla="*/ 4523014 h 5682342"/>
              <a:gd name="connsiteX84" fmla="*/ 771272 w 3187900"/>
              <a:gd name="connsiteY84" fmla="*/ 4555671 h 5682342"/>
              <a:gd name="connsiteX85" fmla="*/ 820258 w 3187900"/>
              <a:gd name="connsiteY85" fmla="*/ 4572000 h 5682342"/>
              <a:gd name="connsiteX86" fmla="*/ 869243 w 3187900"/>
              <a:gd name="connsiteY86" fmla="*/ 4588328 h 5682342"/>
              <a:gd name="connsiteX87" fmla="*/ 918229 w 3187900"/>
              <a:gd name="connsiteY87" fmla="*/ 4620985 h 5682342"/>
              <a:gd name="connsiteX88" fmla="*/ 934558 w 3187900"/>
              <a:gd name="connsiteY88" fmla="*/ 4669971 h 5682342"/>
              <a:gd name="connsiteX89" fmla="*/ 1032529 w 3187900"/>
              <a:gd name="connsiteY89" fmla="*/ 4800600 h 5682342"/>
              <a:gd name="connsiteX90" fmla="*/ 1081515 w 3187900"/>
              <a:gd name="connsiteY90" fmla="*/ 4963885 h 5682342"/>
              <a:gd name="connsiteX91" fmla="*/ 1097843 w 3187900"/>
              <a:gd name="connsiteY91" fmla="*/ 5012871 h 5682342"/>
              <a:gd name="connsiteX92" fmla="*/ 1114172 w 3187900"/>
              <a:gd name="connsiteY92" fmla="*/ 5110842 h 5682342"/>
              <a:gd name="connsiteX93" fmla="*/ 1146829 w 3187900"/>
              <a:gd name="connsiteY93" fmla="*/ 5208814 h 5682342"/>
              <a:gd name="connsiteX94" fmla="*/ 1163158 w 3187900"/>
              <a:gd name="connsiteY94" fmla="*/ 5257800 h 5682342"/>
              <a:gd name="connsiteX95" fmla="*/ 1212143 w 3187900"/>
              <a:gd name="connsiteY95" fmla="*/ 5600700 h 5682342"/>
              <a:gd name="connsiteX96" fmla="*/ 1261129 w 3187900"/>
              <a:gd name="connsiteY96" fmla="*/ 5617028 h 5682342"/>
              <a:gd name="connsiteX97" fmla="*/ 1342772 w 3187900"/>
              <a:gd name="connsiteY97" fmla="*/ 5600700 h 5682342"/>
              <a:gd name="connsiteX98" fmla="*/ 1359100 w 3187900"/>
              <a:gd name="connsiteY98" fmla="*/ 5551714 h 5682342"/>
              <a:gd name="connsiteX99" fmla="*/ 1408086 w 3187900"/>
              <a:gd name="connsiteY99" fmla="*/ 5519057 h 5682342"/>
              <a:gd name="connsiteX100" fmla="*/ 1538715 w 3187900"/>
              <a:gd name="connsiteY100" fmla="*/ 5600700 h 5682342"/>
              <a:gd name="connsiteX101" fmla="*/ 1587700 w 3187900"/>
              <a:gd name="connsiteY101" fmla="*/ 5649685 h 5682342"/>
              <a:gd name="connsiteX102" fmla="*/ 1620358 w 3187900"/>
              <a:gd name="connsiteY102" fmla="*/ 5682342 h 5682342"/>
              <a:gd name="connsiteX103" fmla="*/ 1848958 w 3187900"/>
              <a:gd name="connsiteY103" fmla="*/ 5649685 h 5682342"/>
              <a:gd name="connsiteX104" fmla="*/ 1946929 w 3187900"/>
              <a:gd name="connsiteY104" fmla="*/ 5584371 h 5682342"/>
              <a:gd name="connsiteX105" fmla="*/ 2028572 w 3187900"/>
              <a:gd name="connsiteY105" fmla="*/ 5519057 h 5682342"/>
              <a:gd name="connsiteX106" fmla="*/ 2077558 w 3187900"/>
              <a:gd name="connsiteY106" fmla="*/ 5470071 h 5682342"/>
              <a:gd name="connsiteX107" fmla="*/ 2126543 w 3187900"/>
              <a:gd name="connsiteY107" fmla="*/ 5437414 h 5682342"/>
              <a:gd name="connsiteX108" fmla="*/ 2175529 w 3187900"/>
              <a:gd name="connsiteY108" fmla="*/ 5339442 h 5682342"/>
              <a:gd name="connsiteX109" fmla="*/ 2142872 w 3187900"/>
              <a:gd name="connsiteY109" fmla="*/ 5159828 h 5682342"/>
              <a:gd name="connsiteX110" fmla="*/ 2175529 w 3187900"/>
              <a:gd name="connsiteY110" fmla="*/ 4931228 h 5682342"/>
              <a:gd name="connsiteX111" fmla="*/ 2240843 w 3187900"/>
              <a:gd name="connsiteY111" fmla="*/ 4833257 h 5682342"/>
              <a:gd name="connsiteX112" fmla="*/ 2257172 w 3187900"/>
              <a:gd name="connsiteY112" fmla="*/ 4784271 h 5682342"/>
              <a:gd name="connsiteX113" fmla="*/ 2355143 w 3187900"/>
              <a:gd name="connsiteY113" fmla="*/ 4686300 h 5682342"/>
              <a:gd name="connsiteX114" fmla="*/ 2387800 w 3187900"/>
              <a:gd name="connsiteY114" fmla="*/ 4653642 h 5682342"/>
              <a:gd name="connsiteX115" fmla="*/ 2420458 w 3187900"/>
              <a:gd name="connsiteY115" fmla="*/ 4620985 h 5682342"/>
              <a:gd name="connsiteX116" fmla="*/ 2436786 w 3187900"/>
              <a:gd name="connsiteY116" fmla="*/ 4555671 h 5682342"/>
              <a:gd name="connsiteX117" fmla="*/ 2534758 w 3187900"/>
              <a:gd name="connsiteY117" fmla="*/ 4490357 h 5682342"/>
              <a:gd name="connsiteX118" fmla="*/ 2893986 w 3187900"/>
              <a:gd name="connsiteY118" fmla="*/ 4441371 h 5682342"/>
              <a:gd name="connsiteX119" fmla="*/ 2959300 w 3187900"/>
              <a:gd name="connsiteY119" fmla="*/ 4425042 h 5682342"/>
              <a:gd name="connsiteX120" fmla="*/ 2991958 w 3187900"/>
              <a:gd name="connsiteY120" fmla="*/ 4327071 h 5682342"/>
              <a:gd name="connsiteX121" fmla="*/ 2877658 w 3187900"/>
              <a:gd name="connsiteY121" fmla="*/ 4278085 h 5682342"/>
              <a:gd name="connsiteX122" fmla="*/ 2828672 w 3187900"/>
              <a:gd name="connsiteY122" fmla="*/ 4114800 h 5682342"/>
              <a:gd name="connsiteX123" fmla="*/ 2796015 w 3187900"/>
              <a:gd name="connsiteY123" fmla="*/ 4016828 h 5682342"/>
              <a:gd name="connsiteX124" fmla="*/ 2747029 w 3187900"/>
              <a:gd name="connsiteY124" fmla="*/ 3984171 h 5682342"/>
              <a:gd name="connsiteX125" fmla="*/ 2665386 w 3187900"/>
              <a:gd name="connsiteY125" fmla="*/ 3869871 h 5682342"/>
              <a:gd name="connsiteX126" fmla="*/ 2567415 w 3187900"/>
              <a:gd name="connsiteY126" fmla="*/ 3771900 h 5682342"/>
              <a:gd name="connsiteX127" fmla="*/ 2551086 w 3187900"/>
              <a:gd name="connsiteY127" fmla="*/ 3722914 h 5682342"/>
              <a:gd name="connsiteX128" fmla="*/ 2485772 w 3187900"/>
              <a:gd name="connsiteY128" fmla="*/ 3624942 h 5682342"/>
              <a:gd name="connsiteX129" fmla="*/ 2453115 w 3187900"/>
              <a:gd name="connsiteY129" fmla="*/ 3526971 h 5682342"/>
              <a:gd name="connsiteX130" fmla="*/ 2436786 w 3187900"/>
              <a:gd name="connsiteY130" fmla="*/ 3477985 h 5682342"/>
              <a:gd name="connsiteX131" fmla="*/ 2436786 w 3187900"/>
              <a:gd name="connsiteY131" fmla="*/ 3151414 h 5682342"/>
              <a:gd name="connsiteX132" fmla="*/ 2387800 w 3187900"/>
              <a:gd name="connsiteY132" fmla="*/ 3037114 h 5682342"/>
              <a:gd name="connsiteX133" fmla="*/ 2257172 w 3187900"/>
              <a:gd name="connsiteY133" fmla="*/ 2988128 h 5682342"/>
              <a:gd name="connsiteX134" fmla="*/ 2208186 w 3187900"/>
              <a:gd name="connsiteY134" fmla="*/ 2971800 h 5682342"/>
              <a:gd name="connsiteX135" fmla="*/ 2044900 w 3187900"/>
              <a:gd name="connsiteY135" fmla="*/ 2922814 h 5682342"/>
              <a:gd name="connsiteX136" fmla="*/ 1946929 w 3187900"/>
              <a:gd name="connsiteY136" fmla="*/ 2890157 h 5682342"/>
              <a:gd name="connsiteX137" fmla="*/ 1897943 w 3187900"/>
              <a:gd name="connsiteY137" fmla="*/ 2873828 h 5682342"/>
              <a:gd name="connsiteX138" fmla="*/ 1750986 w 3187900"/>
              <a:gd name="connsiteY138" fmla="*/ 2873828 h 5682342"/>
              <a:gd name="connsiteX139" fmla="*/ 1734658 w 3187900"/>
              <a:gd name="connsiteY139" fmla="*/ 2824842 h 5682342"/>
              <a:gd name="connsiteX140" fmla="*/ 1685672 w 3187900"/>
              <a:gd name="connsiteY140" fmla="*/ 2792185 h 5682342"/>
              <a:gd name="connsiteX141" fmla="*/ 1702000 w 3187900"/>
              <a:gd name="connsiteY141" fmla="*/ 2759528 h 5682342"/>
              <a:gd name="connsiteX142" fmla="*/ 1750986 w 3187900"/>
              <a:gd name="connsiteY142" fmla="*/ 2743200 h 5682342"/>
              <a:gd name="connsiteX143" fmla="*/ 1832629 w 3187900"/>
              <a:gd name="connsiteY143" fmla="*/ 2661557 h 5682342"/>
              <a:gd name="connsiteX144" fmla="*/ 1865286 w 3187900"/>
              <a:gd name="connsiteY144" fmla="*/ 2563585 h 5682342"/>
              <a:gd name="connsiteX145" fmla="*/ 1897943 w 3187900"/>
              <a:gd name="connsiteY145" fmla="*/ 2334985 h 5682342"/>
              <a:gd name="connsiteX146" fmla="*/ 1930600 w 3187900"/>
              <a:gd name="connsiteY146" fmla="*/ 2286000 h 5682342"/>
              <a:gd name="connsiteX147" fmla="*/ 1963258 w 3187900"/>
              <a:gd name="connsiteY147" fmla="*/ 2253342 h 5682342"/>
              <a:gd name="connsiteX148" fmla="*/ 2012243 w 3187900"/>
              <a:gd name="connsiteY148" fmla="*/ 2220685 h 5682342"/>
              <a:gd name="connsiteX149" fmla="*/ 2044900 w 3187900"/>
              <a:gd name="connsiteY149" fmla="*/ 2171700 h 5682342"/>
              <a:gd name="connsiteX150" fmla="*/ 2142872 w 3187900"/>
              <a:gd name="connsiteY150" fmla="*/ 2106385 h 5682342"/>
              <a:gd name="connsiteX151" fmla="*/ 2224515 w 3187900"/>
              <a:gd name="connsiteY151" fmla="*/ 1959428 h 5682342"/>
              <a:gd name="connsiteX152" fmla="*/ 2273500 w 3187900"/>
              <a:gd name="connsiteY152" fmla="*/ 1943100 h 5682342"/>
              <a:gd name="connsiteX153" fmla="*/ 2371472 w 3187900"/>
              <a:gd name="connsiteY153" fmla="*/ 1877785 h 5682342"/>
              <a:gd name="connsiteX154" fmla="*/ 2420458 w 3187900"/>
              <a:gd name="connsiteY154" fmla="*/ 1828800 h 5682342"/>
              <a:gd name="connsiteX155" fmla="*/ 2453115 w 3187900"/>
              <a:gd name="connsiteY155" fmla="*/ 1779814 h 5682342"/>
              <a:gd name="connsiteX156" fmla="*/ 2502100 w 3187900"/>
              <a:gd name="connsiteY156" fmla="*/ 1747157 h 5682342"/>
              <a:gd name="connsiteX157" fmla="*/ 2518429 w 3187900"/>
              <a:gd name="connsiteY157" fmla="*/ 1698171 h 5682342"/>
              <a:gd name="connsiteX158" fmla="*/ 2583743 w 3187900"/>
              <a:gd name="connsiteY158" fmla="*/ 1600200 h 5682342"/>
              <a:gd name="connsiteX159" fmla="*/ 2616400 w 3187900"/>
              <a:gd name="connsiteY159" fmla="*/ 1502228 h 5682342"/>
              <a:gd name="connsiteX160" fmla="*/ 2600072 w 3187900"/>
              <a:gd name="connsiteY160" fmla="*/ 1420585 h 5682342"/>
              <a:gd name="connsiteX161" fmla="*/ 2534758 w 3187900"/>
              <a:gd name="connsiteY161" fmla="*/ 1338942 h 5682342"/>
              <a:gd name="connsiteX162" fmla="*/ 2518429 w 3187900"/>
              <a:gd name="connsiteY162" fmla="*/ 1289957 h 5682342"/>
              <a:gd name="connsiteX163" fmla="*/ 2600072 w 3187900"/>
              <a:gd name="connsiteY163" fmla="*/ 1110342 h 5682342"/>
              <a:gd name="connsiteX164" fmla="*/ 2649058 w 3187900"/>
              <a:gd name="connsiteY164" fmla="*/ 1077685 h 5682342"/>
              <a:gd name="connsiteX165" fmla="*/ 2681715 w 3187900"/>
              <a:gd name="connsiteY165" fmla="*/ 1028700 h 5682342"/>
              <a:gd name="connsiteX166" fmla="*/ 2714372 w 3187900"/>
              <a:gd name="connsiteY166" fmla="*/ 996042 h 5682342"/>
              <a:gd name="connsiteX167" fmla="*/ 2730700 w 3187900"/>
              <a:gd name="connsiteY167" fmla="*/ 947057 h 5682342"/>
              <a:gd name="connsiteX168" fmla="*/ 2812343 w 3187900"/>
              <a:gd name="connsiteY168" fmla="*/ 881742 h 5682342"/>
              <a:gd name="connsiteX169" fmla="*/ 2845000 w 3187900"/>
              <a:gd name="connsiteY169" fmla="*/ 832757 h 5682342"/>
              <a:gd name="connsiteX170" fmla="*/ 2877658 w 3187900"/>
              <a:gd name="connsiteY170" fmla="*/ 800100 h 5682342"/>
              <a:gd name="connsiteX171" fmla="*/ 2893986 w 3187900"/>
              <a:gd name="connsiteY171" fmla="*/ 751114 h 5682342"/>
              <a:gd name="connsiteX172" fmla="*/ 2942972 w 3187900"/>
              <a:gd name="connsiteY172" fmla="*/ 734785 h 5682342"/>
              <a:gd name="connsiteX173" fmla="*/ 3024615 w 3187900"/>
              <a:gd name="connsiteY173" fmla="*/ 653142 h 5682342"/>
              <a:gd name="connsiteX174" fmla="*/ 3073600 w 3187900"/>
              <a:gd name="connsiteY174" fmla="*/ 538842 h 5682342"/>
              <a:gd name="connsiteX175" fmla="*/ 3171572 w 3187900"/>
              <a:gd name="connsiteY175" fmla="*/ 440871 h 5682342"/>
              <a:gd name="connsiteX176" fmla="*/ 3057272 w 3187900"/>
              <a:gd name="connsiteY176" fmla="*/ 489857 h 5682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</a:cxnLst>
            <a:rect l="l" t="t" r="r" b="b"/>
            <a:pathLst>
              <a:path w="3187900" h="5682342">
                <a:moveTo>
                  <a:pt x="3187900" y="522514"/>
                </a:moveTo>
                <a:lnTo>
                  <a:pt x="3187900" y="522514"/>
                </a:lnTo>
                <a:cubicBezTo>
                  <a:pt x="3144357" y="500743"/>
                  <a:pt x="3095699" y="487088"/>
                  <a:pt x="3057272" y="457200"/>
                </a:cubicBezTo>
                <a:cubicBezTo>
                  <a:pt x="3043686" y="446633"/>
                  <a:pt x="3053114" y="420385"/>
                  <a:pt x="3040943" y="408214"/>
                </a:cubicBezTo>
                <a:cubicBezTo>
                  <a:pt x="3028773" y="396043"/>
                  <a:pt x="3007353" y="399582"/>
                  <a:pt x="2991958" y="391885"/>
                </a:cubicBezTo>
                <a:cubicBezTo>
                  <a:pt x="2974405" y="383109"/>
                  <a:pt x="2959301" y="370114"/>
                  <a:pt x="2942972" y="359228"/>
                </a:cubicBezTo>
                <a:cubicBezTo>
                  <a:pt x="2893986" y="364671"/>
                  <a:pt x="2844632" y="367454"/>
                  <a:pt x="2796015" y="375557"/>
                </a:cubicBezTo>
                <a:cubicBezTo>
                  <a:pt x="2779037" y="378387"/>
                  <a:pt x="2764170" y="393443"/>
                  <a:pt x="2747029" y="391885"/>
                </a:cubicBezTo>
                <a:cubicBezTo>
                  <a:pt x="2702330" y="387821"/>
                  <a:pt x="2616400" y="359228"/>
                  <a:pt x="2616400" y="359228"/>
                </a:cubicBezTo>
                <a:cubicBezTo>
                  <a:pt x="2600072" y="348342"/>
                  <a:pt x="2581291" y="340448"/>
                  <a:pt x="2567415" y="326571"/>
                </a:cubicBezTo>
                <a:cubicBezTo>
                  <a:pt x="2503141" y="262296"/>
                  <a:pt x="2566739" y="293407"/>
                  <a:pt x="2502100" y="244928"/>
                </a:cubicBezTo>
                <a:cubicBezTo>
                  <a:pt x="2502087" y="244918"/>
                  <a:pt x="2379643" y="163290"/>
                  <a:pt x="2355143" y="146957"/>
                </a:cubicBezTo>
                <a:cubicBezTo>
                  <a:pt x="2338815" y="136071"/>
                  <a:pt x="2324775" y="120506"/>
                  <a:pt x="2306158" y="114300"/>
                </a:cubicBezTo>
                <a:cubicBezTo>
                  <a:pt x="2289829" y="108857"/>
                  <a:pt x="2272567" y="105668"/>
                  <a:pt x="2257172" y="97971"/>
                </a:cubicBezTo>
                <a:cubicBezTo>
                  <a:pt x="2239619" y="89195"/>
                  <a:pt x="2225739" y="74090"/>
                  <a:pt x="2208186" y="65314"/>
                </a:cubicBezTo>
                <a:cubicBezTo>
                  <a:pt x="2192791" y="57617"/>
                  <a:pt x="2174595" y="56682"/>
                  <a:pt x="2159200" y="48985"/>
                </a:cubicBezTo>
                <a:cubicBezTo>
                  <a:pt x="2141648" y="40209"/>
                  <a:pt x="2129012" y="21967"/>
                  <a:pt x="2110215" y="16328"/>
                </a:cubicBezTo>
                <a:cubicBezTo>
                  <a:pt x="2073351" y="5269"/>
                  <a:pt x="2034015" y="5443"/>
                  <a:pt x="1995915" y="0"/>
                </a:cubicBezTo>
                <a:cubicBezTo>
                  <a:pt x="1799972" y="5443"/>
                  <a:pt x="1603847" y="6289"/>
                  <a:pt x="1408086" y="16328"/>
                </a:cubicBezTo>
                <a:cubicBezTo>
                  <a:pt x="1390897" y="17210"/>
                  <a:pt x="1374146" y="24298"/>
                  <a:pt x="1359100" y="32657"/>
                </a:cubicBezTo>
                <a:cubicBezTo>
                  <a:pt x="1324790" y="51718"/>
                  <a:pt x="1261129" y="97971"/>
                  <a:pt x="1261129" y="97971"/>
                </a:cubicBezTo>
                <a:cubicBezTo>
                  <a:pt x="1144113" y="273495"/>
                  <a:pt x="1248880" y="143558"/>
                  <a:pt x="1146829" y="228600"/>
                </a:cubicBezTo>
                <a:cubicBezTo>
                  <a:pt x="1112179" y="257475"/>
                  <a:pt x="1093081" y="293658"/>
                  <a:pt x="1048858" y="310242"/>
                </a:cubicBezTo>
                <a:cubicBezTo>
                  <a:pt x="1022872" y="319987"/>
                  <a:pt x="994429" y="321128"/>
                  <a:pt x="967215" y="326571"/>
                </a:cubicBezTo>
                <a:cubicBezTo>
                  <a:pt x="924392" y="455037"/>
                  <a:pt x="934704" y="403889"/>
                  <a:pt x="967215" y="653142"/>
                </a:cubicBezTo>
                <a:cubicBezTo>
                  <a:pt x="971667" y="687277"/>
                  <a:pt x="999872" y="751114"/>
                  <a:pt x="999872" y="751114"/>
                </a:cubicBezTo>
                <a:cubicBezTo>
                  <a:pt x="994429" y="767443"/>
                  <a:pt x="993870" y="786330"/>
                  <a:pt x="983543" y="800100"/>
                </a:cubicBezTo>
                <a:cubicBezTo>
                  <a:pt x="855376" y="970987"/>
                  <a:pt x="958252" y="811519"/>
                  <a:pt x="803929" y="914400"/>
                </a:cubicBezTo>
                <a:cubicBezTo>
                  <a:pt x="787600" y="925286"/>
                  <a:pt x="772496" y="938281"/>
                  <a:pt x="754943" y="947057"/>
                </a:cubicBezTo>
                <a:cubicBezTo>
                  <a:pt x="684453" y="982301"/>
                  <a:pt x="534194" y="976598"/>
                  <a:pt x="493686" y="979714"/>
                </a:cubicBezTo>
                <a:cubicBezTo>
                  <a:pt x="477357" y="985157"/>
                  <a:pt x="459746" y="987683"/>
                  <a:pt x="444700" y="996042"/>
                </a:cubicBezTo>
                <a:cubicBezTo>
                  <a:pt x="410390" y="1015103"/>
                  <a:pt x="346729" y="1061357"/>
                  <a:pt x="346729" y="1061357"/>
                </a:cubicBezTo>
                <a:cubicBezTo>
                  <a:pt x="341286" y="1077685"/>
                  <a:pt x="338097" y="1094947"/>
                  <a:pt x="330400" y="1110342"/>
                </a:cubicBezTo>
                <a:cubicBezTo>
                  <a:pt x="321624" y="1127895"/>
                  <a:pt x="305713" y="1141395"/>
                  <a:pt x="297743" y="1159328"/>
                </a:cubicBezTo>
                <a:cubicBezTo>
                  <a:pt x="283762" y="1190785"/>
                  <a:pt x="275972" y="1224643"/>
                  <a:pt x="265086" y="1257300"/>
                </a:cubicBezTo>
                <a:lnTo>
                  <a:pt x="248758" y="1306285"/>
                </a:lnTo>
                <a:lnTo>
                  <a:pt x="232429" y="1355271"/>
                </a:lnTo>
                <a:cubicBezTo>
                  <a:pt x="237872" y="1415142"/>
                  <a:pt x="240256" y="1475371"/>
                  <a:pt x="248758" y="1534885"/>
                </a:cubicBezTo>
                <a:cubicBezTo>
                  <a:pt x="251192" y="1551924"/>
                  <a:pt x="254334" y="1570431"/>
                  <a:pt x="265086" y="1583871"/>
                </a:cubicBezTo>
                <a:cubicBezTo>
                  <a:pt x="277345" y="1599195"/>
                  <a:pt x="297743" y="1605642"/>
                  <a:pt x="314072" y="1616528"/>
                </a:cubicBezTo>
                <a:cubicBezTo>
                  <a:pt x="324958" y="1632857"/>
                  <a:pt x="341090" y="1646717"/>
                  <a:pt x="346729" y="1665514"/>
                </a:cubicBezTo>
                <a:cubicBezTo>
                  <a:pt x="364217" y="1723808"/>
                  <a:pt x="342534" y="1786255"/>
                  <a:pt x="395715" y="1828800"/>
                </a:cubicBezTo>
                <a:cubicBezTo>
                  <a:pt x="409155" y="1839552"/>
                  <a:pt x="428372" y="1839685"/>
                  <a:pt x="444700" y="1845128"/>
                </a:cubicBezTo>
                <a:cubicBezTo>
                  <a:pt x="514204" y="1914630"/>
                  <a:pt x="445502" y="1859296"/>
                  <a:pt x="607986" y="1894114"/>
                </a:cubicBezTo>
                <a:cubicBezTo>
                  <a:pt x="641646" y="1901327"/>
                  <a:pt x="671582" y="1924962"/>
                  <a:pt x="705958" y="1926771"/>
                </a:cubicBezTo>
                <a:lnTo>
                  <a:pt x="1016200" y="1943100"/>
                </a:lnTo>
                <a:cubicBezTo>
                  <a:pt x="1042602" y="2022304"/>
                  <a:pt x="1039653" y="1989117"/>
                  <a:pt x="1016200" y="2106385"/>
                </a:cubicBezTo>
                <a:cubicBezTo>
                  <a:pt x="1012824" y="2123263"/>
                  <a:pt x="1009419" y="2141050"/>
                  <a:pt x="999872" y="2155371"/>
                </a:cubicBezTo>
                <a:cubicBezTo>
                  <a:pt x="987063" y="2174585"/>
                  <a:pt x="967215" y="2188028"/>
                  <a:pt x="950886" y="2204357"/>
                </a:cubicBezTo>
                <a:cubicBezTo>
                  <a:pt x="912023" y="2320945"/>
                  <a:pt x="946871" y="2283233"/>
                  <a:pt x="869243" y="2334985"/>
                </a:cubicBezTo>
                <a:cubicBezTo>
                  <a:pt x="851998" y="2386724"/>
                  <a:pt x="856433" y="2387739"/>
                  <a:pt x="820258" y="2432957"/>
                </a:cubicBezTo>
                <a:cubicBezTo>
                  <a:pt x="810641" y="2444978"/>
                  <a:pt x="796837" y="2453298"/>
                  <a:pt x="787600" y="2465614"/>
                </a:cubicBezTo>
                <a:cubicBezTo>
                  <a:pt x="764051" y="2497013"/>
                  <a:pt x="722286" y="2563585"/>
                  <a:pt x="722286" y="2563585"/>
                </a:cubicBezTo>
                <a:cubicBezTo>
                  <a:pt x="683423" y="2680175"/>
                  <a:pt x="718271" y="2642462"/>
                  <a:pt x="640643" y="2694214"/>
                </a:cubicBezTo>
                <a:cubicBezTo>
                  <a:pt x="629757" y="2710543"/>
                  <a:pt x="622755" y="2730277"/>
                  <a:pt x="607986" y="2743200"/>
                </a:cubicBezTo>
                <a:cubicBezTo>
                  <a:pt x="578448" y="2769046"/>
                  <a:pt x="542672" y="2786743"/>
                  <a:pt x="510015" y="2808514"/>
                </a:cubicBezTo>
                <a:cubicBezTo>
                  <a:pt x="493686" y="2819400"/>
                  <a:pt x="479646" y="2834965"/>
                  <a:pt x="461029" y="2841171"/>
                </a:cubicBezTo>
                <a:cubicBezTo>
                  <a:pt x="380635" y="2867970"/>
                  <a:pt x="429021" y="2854670"/>
                  <a:pt x="314072" y="2873828"/>
                </a:cubicBezTo>
                <a:cubicBezTo>
                  <a:pt x="173924" y="2920545"/>
                  <a:pt x="397000" y="2849015"/>
                  <a:pt x="167115" y="2906485"/>
                </a:cubicBezTo>
                <a:cubicBezTo>
                  <a:pt x="133719" y="2914834"/>
                  <a:pt x="69143" y="2939142"/>
                  <a:pt x="69143" y="2939142"/>
                </a:cubicBezTo>
                <a:cubicBezTo>
                  <a:pt x="53133" y="2955153"/>
                  <a:pt x="6117" y="2997900"/>
                  <a:pt x="3829" y="3020785"/>
                </a:cubicBezTo>
                <a:cubicBezTo>
                  <a:pt x="0" y="3059081"/>
                  <a:pt x="12610" y="3097346"/>
                  <a:pt x="20158" y="3135085"/>
                </a:cubicBezTo>
                <a:cubicBezTo>
                  <a:pt x="23534" y="3151963"/>
                  <a:pt x="24315" y="3171900"/>
                  <a:pt x="36486" y="3184071"/>
                </a:cubicBezTo>
                <a:cubicBezTo>
                  <a:pt x="48657" y="3196242"/>
                  <a:pt x="68594" y="3197024"/>
                  <a:pt x="85472" y="3200400"/>
                </a:cubicBezTo>
                <a:cubicBezTo>
                  <a:pt x="123211" y="3207948"/>
                  <a:pt x="161672" y="3211285"/>
                  <a:pt x="199772" y="3216728"/>
                </a:cubicBezTo>
                <a:lnTo>
                  <a:pt x="297743" y="3249385"/>
                </a:lnTo>
                <a:lnTo>
                  <a:pt x="346729" y="3265714"/>
                </a:lnTo>
                <a:cubicBezTo>
                  <a:pt x="384829" y="3260271"/>
                  <a:pt x="423290" y="3256933"/>
                  <a:pt x="461029" y="3249385"/>
                </a:cubicBezTo>
                <a:cubicBezTo>
                  <a:pt x="492766" y="3243038"/>
                  <a:pt x="570760" y="3206669"/>
                  <a:pt x="591658" y="3200400"/>
                </a:cubicBezTo>
                <a:cubicBezTo>
                  <a:pt x="618241" y="3192425"/>
                  <a:pt x="646086" y="3189514"/>
                  <a:pt x="673300" y="3184071"/>
                </a:cubicBezTo>
                <a:cubicBezTo>
                  <a:pt x="684186" y="3200400"/>
                  <a:pt x="693395" y="3217981"/>
                  <a:pt x="705958" y="3233057"/>
                </a:cubicBezTo>
                <a:cubicBezTo>
                  <a:pt x="720741" y="3250797"/>
                  <a:pt x="743486" y="3261993"/>
                  <a:pt x="754943" y="3282042"/>
                </a:cubicBezTo>
                <a:cubicBezTo>
                  <a:pt x="766077" y="3301527"/>
                  <a:pt x="765107" y="3325779"/>
                  <a:pt x="771272" y="3347357"/>
                </a:cubicBezTo>
                <a:cubicBezTo>
                  <a:pt x="804744" y="3464510"/>
                  <a:pt x="770731" y="3312000"/>
                  <a:pt x="803929" y="3477985"/>
                </a:cubicBezTo>
                <a:cubicBezTo>
                  <a:pt x="802547" y="3487660"/>
                  <a:pt x="791997" y="3610183"/>
                  <a:pt x="771272" y="3641271"/>
                </a:cubicBezTo>
                <a:cubicBezTo>
                  <a:pt x="758463" y="3660485"/>
                  <a:pt x="738615" y="3673928"/>
                  <a:pt x="722286" y="3690257"/>
                </a:cubicBezTo>
                <a:cubicBezTo>
                  <a:pt x="711400" y="3722914"/>
                  <a:pt x="713970" y="3763887"/>
                  <a:pt x="689629" y="3788228"/>
                </a:cubicBezTo>
                <a:cubicBezTo>
                  <a:pt x="647363" y="3830494"/>
                  <a:pt x="594860" y="3876592"/>
                  <a:pt x="575329" y="3935185"/>
                </a:cubicBezTo>
                <a:cubicBezTo>
                  <a:pt x="569886" y="3951514"/>
                  <a:pt x="567359" y="3969125"/>
                  <a:pt x="559000" y="3984171"/>
                </a:cubicBezTo>
                <a:cubicBezTo>
                  <a:pt x="539939" y="4018481"/>
                  <a:pt x="493686" y="4082142"/>
                  <a:pt x="493686" y="4082142"/>
                </a:cubicBezTo>
                <a:cubicBezTo>
                  <a:pt x="499129" y="4131128"/>
                  <a:pt x="501912" y="4180483"/>
                  <a:pt x="510015" y="4229100"/>
                </a:cubicBezTo>
                <a:cubicBezTo>
                  <a:pt x="520275" y="4290663"/>
                  <a:pt x="530790" y="4270651"/>
                  <a:pt x="559000" y="4327071"/>
                </a:cubicBezTo>
                <a:cubicBezTo>
                  <a:pt x="606261" y="4421593"/>
                  <a:pt x="531456" y="4332185"/>
                  <a:pt x="624315" y="4425042"/>
                </a:cubicBezTo>
                <a:cubicBezTo>
                  <a:pt x="633212" y="4451733"/>
                  <a:pt x="646644" y="4506354"/>
                  <a:pt x="673300" y="4523014"/>
                </a:cubicBezTo>
                <a:cubicBezTo>
                  <a:pt x="702491" y="4541259"/>
                  <a:pt x="738615" y="4544785"/>
                  <a:pt x="771272" y="4555671"/>
                </a:cubicBezTo>
                <a:lnTo>
                  <a:pt x="820258" y="4572000"/>
                </a:lnTo>
                <a:lnTo>
                  <a:pt x="869243" y="4588328"/>
                </a:lnTo>
                <a:cubicBezTo>
                  <a:pt x="885572" y="4599214"/>
                  <a:pt x="905970" y="4605661"/>
                  <a:pt x="918229" y="4620985"/>
                </a:cubicBezTo>
                <a:cubicBezTo>
                  <a:pt x="928981" y="4634425"/>
                  <a:pt x="926199" y="4654925"/>
                  <a:pt x="934558" y="4669971"/>
                </a:cubicBezTo>
                <a:cubicBezTo>
                  <a:pt x="980716" y="4753055"/>
                  <a:pt x="982983" y="4751052"/>
                  <a:pt x="1032529" y="4800600"/>
                </a:cubicBezTo>
                <a:cubicBezTo>
                  <a:pt x="1110126" y="5033390"/>
                  <a:pt x="1032166" y="4791164"/>
                  <a:pt x="1081515" y="4963885"/>
                </a:cubicBezTo>
                <a:cubicBezTo>
                  <a:pt x="1086243" y="4980435"/>
                  <a:pt x="1094109" y="4996069"/>
                  <a:pt x="1097843" y="5012871"/>
                </a:cubicBezTo>
                <a:cubicBezTo>
                  <a:pt x="1105025" y="5045190"/>
                  <a:pt x="1106142" y="5078723"/>
                  <a:pt x="1114172" y="5110842"/>
                </a:cubicBezTo>
                <a:cubicBezTo>
                  <a:pt x="1122521" y="5144238"/>
                  <a:pt x="1135943" y="5176157"/>
                  <a:pt x="1146829" y="5208814"/>
                </a:cubicBezTo>
                <a:lnTo>
                  <a:pt x="1163158" y="5257800"/>
                </a:lnTo>
                <a:cubicBezTo>
                  <a:pt x="1164811" y="5289210"/>
                  <a:pt x="1108563" y="5538552"/>
                  <a:pt x="1212143" y="5600700"/>
                </a:cubicBezTo>
                <a:cubicBezTo>
                  <a:pt x="1226902" y="5609555"/>
                  <a:pt x="1244800" y="5611585"/>
                  <a:pt x="1261129" y="5617028"/>
                </a:cubicBezTo>
                <a:cubicBezTo>
                  <a:pt x="1288343" y="5611585"/>
                  <a:pt x="1319680" y="5616095"/>
                  <a:pt x="1342772" y="5600700"/>
                </a:cubicBezTo>
                <a:cubicBezTo>
                  <a:pt x="1357093" y="5591153"/>
                  <a:pt x="1348348" y="5565154"/>
                  <a:pt x="1359100" y="5551714"/>
                </a:cubicBezTo>
                <a:cubicBezTo>
                  <a:pt x="1371359" y="5536390"/>
                  <a:pt x="1391757" y="5529943"/>
                  <a:pt x="1408086" y="5519057"/>
                </a:cubicBezTo>
                <a:cubicBezTo>
                  <a:pt x="1503271" y="5542852"/>
                  <a:pt x="1457532" y="5519517"/>
                  <a:pt x="1538715" y="5600700"/>
                </a:cubicBezTo>
                <a:lnTo>
                  <a:pt x="1587700" y="5649685"/>
                </a:lnTo>
                <a:lnTo>
                  <a:pt x="1620358" y="5682342"/>
                </a:lnTo>
                <a:cubicBezTo>
                  <a:pt x="1640017" y="5680555"/>
                  <a:pt x="1793642" y="5680416"/>
                  <a:pt x="1848958" y="5649685"/>
                </a:cubicBezTo>
                <a:cubicBezTo>
                  <a:pt x="1883268" y="5630624"/>
                  <a:pt x="1946929" y="5584371"/>
                  <a:pt x="1946929" y="5584371"/>
                </a:cubicBezTo>
                <a:cubicBezTo>
                  <a:pt x="2019965" y="5474816"/>
                  <a:pt x="1933927" y="5582153"/>
                  <a:pt x="2028572" y="5519057"/>
                </a:cubicBezTo>
                <a:cubicBezTo>
                  <a:pt x="2047786" y="5506248"/>
                  <a:pt x="2059818" y="5484854"/>
                  <a:pt x="2077558" y="5470071"/>
                </a:cubicBezTo>
                <a:cubicBezTo>
                  <a:pt x="2092634" y="5457508"/>
                  <a:pt x="2110215" y="5448300"/>
                  <a:pt x="2126543" y="5437414"/>
                </a:cubicBezTo>
                <a:cubicBezTo>
                  <a:pt x="2143054" y="5412648"/>
                  <a:pt x="2175529" y="5373243"/>
                  <a:pt x="2175529" y="5339442"/>
                </a:cubicBezTo>
                <a:cubicBezTo>
                  <a:pt x="2175529" y="5247129"/>
                  <a:pt x="2165834" y="5228716"/>
                  <a:pt x="2142872" y="5159828"/>
                </a:cubicBezTo>
                <a:cubicBezTo>
                  <a:pt x="2143400" y="5154549"/>
                  <a:pt x="2153331" y="4975623"/>
                  <a:pt x="2175529" y="4931228"/>
                </a:cubicBezTo>
                <a:cubicBezTo>
                  <a:pt x="2193082" y="4896123"/>
                  <a:pt x="2228431" y="4870492"/>
                  <a:pt x="2240843" y="4833257"/>
                </a:cubicBezTo>
                <a:cubicBezTo>
                  <a:pt x="2246286" y="4816928"/>
                  <a:pt x="2246605" y="4797857"/>
                  <a:pt x="2257172" y="4784271"/>
                </a:cubicBezTo>
                <a:cubicBezTo>
                  <a:pt x="2285526" y="4747816"/>
                  <a:pt x="2322486" y="4718957"/>
                  <a:pt x="2355143" y="4686300"/>
                </a:cubicBezTo>
                <a:lnTo>
                  <a:pt x="2387800" y="4653642"/>
                </a:lnTo>
                <a:lnTo>
                  <a:pt x="2420458" y="4620985"/>
                </a:lnTo>
                <a:cubicBezTo>
                  <a:pt x="2425901" y="4599214"/>
                  <a:pt x="2422008" y="4572560"/>
                  <a:pt x="2436786" y="4555671"/>
                </a:cubicBezTo>
                <a:cubicBezTo>
                  <a:pt x="2462632" y="4526133"/>
                  <a:pt x="2497523" y="4502769"/>
                  <a:pt x="2534758" y="4490357"/>
                </a:cubicBezTo>
                <a:cubicBezTo>
                  <a:pt x="2715507" y="4430107"/>
                  <a:pt x="2598373" y="4459847"/>
                  <a:pt x="2893986" y="4441371"/>
                </a:cubicBezTo>
                <a:cubicBezTo>
                  <a:pt x="2915757" y="4435928"/>
                  <a:pt x="2944695" y="4442081"/>
                  <a:pt x="2959300" y="4425042"/>
                </a:cubicBezTo>
                <a:cubicBezTo>
                  <a:pt x="2981703" y="4398906"/>
                  <a:pt x="2991958" y="4327071"/>
                  <a:pt x="2991958" y="4327071"/>
                </a:cubicBezTo>
                <a:cubicBezTo>
                  <a:pt x="2961095" y="4319355"/>
                  <a:pt x="2898540" y="4311497"/>
                  <a:pt x="2877658" y="4278085"/>
                </a:cubicBezTo>
                <a:cubicBezTo>
                  <a:pt x="2855450" y="4242553"/>
                  <a:pt x="2841910" y="4158926"/>
                  <a:pt x="2828672" y="4114800"/>
                </a:cubicBezTo>
                <a:cubicBezTo>
                  <a:pt x="2818781" y="4081828"/>
                  <a:pt x="2824657" y="4035923"/>
                  <a:pt x="2796015" y="4016828"/>
                </a:cubicBezTo>
                <a:lnTo>
                  <a:pt x="2747029" y="3984171"/>
                </a:lnTo>
                <a:cubicBezTo>
                  <a:pt x="2708929" y="3869871"/>
                  <a:pt x="2747029" y="3897086"/>
                  <a:pt x="2665386" y="3869871"/>
                </a:cubicBezTo>
                <a:cubicBezTo>
                  <a:pt x="2632729" y="3837214"/>
                  <a:pt x="2582020" y="3815714"/>
                  <a:pt x="2567415" y="3771900"/>
                </a:cubicBezTo>
                <a:cubicBezTo>
                  <a:pt x="2561972" y="3755571"/>
                  <a:pt x="2559445" y="3737960"/>
                  <a:pt x="2551086" y="3722914"/>
                </a:cubicBezTo>
                <a:cubicBezTo>
                  <a:pt x="2532025" y="3688604"/>
                  <a:pt x="2498184" y="3662177"/>
                  <a:pt x="2485772" y="3624942"/>
                </a:cubicBezTo>
                <a:lnTo>
                  <a:pt x="2453115" y="3526971"/>
                </a:lnTo>
                <a:lnTo>
                  <a:pt x="2436786" y="3477985"/>
                </a:lnTo>
                <a:cubicBezTo>
                  <a:pt x="2462975" y="3320856"/>
                  <a:pt x="2461703" y="3375665"/>
                  <a:pt x="2436786" y="3151414"/>
                </a:cubicBezTo>
                <a:cubicBezTo>
                  <a:pt x="2432101" y="3109253"/>
                  <a:pt x="2418562" y="3067876"/>
                  <a:pt x="2387800" y="3037114"/>
                </a:cubicBezTo>
                <a:cubicBezTo>
                  <a:pt x="2343001" y="2992315"/>
                  <a:pt x="2319480" y="3003705"/>
                  <a:pt x="2257172" y="2988128"/>
                </a:cubicBezTo>
                <a:cubicBezTo>
                  <a:pt x="2240474" y="2983954"/>
                  <a:pt x="2224736" y="2976528"/>
                  <a:pt x="2208186" y="2971800"/>
                </a:cubicBezTo>
                <a:cubicBezTo>
                  <a:pt x="2035477" y="2922455"/>
                  <a:pt x="2277672" y="3000405"/>
                  <a:pt x="2044900" y="2922814"/>
                </a:cubicBezTo>
                <a:lnTo>
                  <a:pt x="1946929" y="2890157"/>
                </a:lnTo>
                <a:lnTo>
                  <a:pt x="1897943" y="2873828"/>
                </a:lnTo>
                <a:cubicBezTo>
                  <a:pt x="1844283" y="2891715"/>
                  <a:pt x="1814511" y="2910129"/>
                  <a:pt x="1750986" y="2873828"/>
                </a:cubicBezTo>
                <a:cubicBezTo>
                  <a:pt x="1736042" y="2865288"/>
                  <a:pt x="1745410" y="2838282"/>
                  <a:pt x="1734658" y="2824842"/>
                </a:cubicBezTo>
                <a:cubicBezTo>
                  <a:pt x="1722399" y="2809518"/>
                  <a:pt x="1702001" y="2803071"/>
                  <a:pt x="1685672" y="2792185"/>
                </a:cubicBezTo>
                <a:cubicBezTo>
                  <a:pt x="1626339" y="2703187"/>
                  <a:pt x="1649420" y="2759528"/>
                  <a:pt x="1702000" y="2759528"/>
                </a:cubicBezTo>
                <a:cubicBezTo>
                  <a:pt x="1719212" y="2759528"/>
                  <a:pt x="1734657" y="2748643"/>
                  <a:pt x="1750986" y="2743200"/>
                </a:cubicBezTo>
                <a:cubicBezTo>
                  <a:pt x="1778200" y="2715986"/>
                  <a:pt x="1820458" y="2698069"/>
                  <a:pt x="1832629" y="2661557"/>
                </a:cubicBezTo>
                <a:lnTo>
                  <a:pt x="1865286" y="2563585"/>
                </a:lnTo>
                <a:cubicBezTo>
                  <a:pt x="1869457" y="2517707"/>
                  <a:pt x="1866532" y="2397808"/>
                  <a:pt x="1897943" y="2334985"/>
                </a:cubicBezTo>
                <a:cubicBezTo>
                  <a:pt x="1906719" y="2317432"/>
                  <a:pt x="1918341" y="2301324"/>
                  <a:pt x="1930600" y="2286000"/>
                </a:cubicBezTo>
                <a:cubicBezTo>
                  <a:pt x="1940217" y="2273978"/>
                  <a:pt x="1951236" y="2262959"/>
                  <a:pt x="1963258" y="2253342"/>
                </a:cubicBezTo>
                <a:cubicBezTo>
                  <a:pt x="1978582" y="2241083"/>
                  <a:pt x="1995915" y="2231571"/>
                  <a:pt x="2012243" y="2220685"/>
                </a:cubicBezTo>
                <a:cubicBezTo>
                  <a:pt x="2023129" y="2204357"/>
                  <a:pt x="2030131" y="2184623"/>
                  <a:pt x="2044900" y="2171700"/>
                </a:cubicBezTo>
                <a:cubicBezTo>
                  <a:pt x="2074438" y="2145854"/>
                  <a:pt x="2142872" y="2106385"/>
                  <a:pt x="2142872" y="2106385"/>
                </a:cubicBezTo>
                <a:cubicBezTo>
                  <a:pt x="2157249" y="2063252"/>
                  <a:pt x="2182404" y="1973465"/>
                  <a:pt x="2224515" y="1959428"/>
                </a:cubicBezTo>
                <a:lnTo>
                  <a:pt x="2273500" y="1943100"/>
                </a:lnTo>
                <a:cubicBezTo>
                  <a:pt x="2306157" y="1921328"/>
                  <a:pt x="2343718" y="1905538"/>
                  <a:pt x="2371472" y="1877785"/>
                </a:cubicBezTo>
                <a:cubicBezTo>
                  <a:pt x="2387801" y="1861457"/>
                  <a:pt x="2405675" y="1846540"/>
                  <a:pt x="2420458" y="1828800"/>
                </a:cubicBezTo>
                <a:cubicBezTo>
                  <a:pt x="2433021" y="1813724"/>
                  <a:pt x="2439238" y="1793691"/>
                  <a:pt x="2453115" y="1779814"/>
                </a:cubicBezTo>
                <a:cubicBezTo>
                  <a:pt x="2466991" y="1765937"/>
                  <a:pt x="2485772" y="1758043"/>
                  <a:pt x="2502100" y="1747157"/>
                </a:cubicBezTo>
                <a:cubicBezTo>
                  <a:pt x="2507543" y="1730828"/>
                  <a:pt x="2510070" y="1713217"/>
                  <a:pt x="2518429" y="1698171"/>
                </a:cubicBezTo>
                <a:cubicBezTo>
                  <a:pt x="2537490" y="1663861"/>
                  <a:pt x="2571332" y="1637435"/>
                  <a:pt x="2583743" y="1600200"/>
                </a:cubicBezTo>
                <a:lnTo>
                  <a:pt x="2616400" y="1502228"/>
                </a:lnTo>
                <a:cubicBezTo>
                  <a:pt x="2610957" y="1475014"/>
                  <a:pt x="2609817" y="1446571"/>
                  <a:pt x="2600072" y="1420585"/>
                </a:cubicBezTo>
                <a:cubicBezTo>
                  <a:pt x="2587714" y="1387630"/>
                  <a:pt x="2558668" y="1362853"/>
                  <a:pt x="2534758" y="1338942"/>
                </a:cubicBezTo>
                <a:cubicBezTo>
                  <a:pt x="2529315" y="1322614"/>
                  <a:pt x="2518429" y="1307169"/>
                  <a:pt x="2518429" y="1289957"/>
                </a:cubicBezTo>
                <a:cubicBezTo>
                  <a:pt x="2518429" y="1233404"/>
                  <a:pt x="2553342" y="1141495"/>
                  <a:pt x="2600072" y="1110342"/>
                </a:cubicBezTo>
                <a:lnTo>
                  <a:pt x="2649058" y="1077685"/>
                </a:lnTo>
                <a:cubicBezTo>
                  <a:pt x="2659944" y="1061357"/>
                  <a:pt x="2669456" y="1044024"/>
                  <a:pt x="2681715" y="1028700"/>
                </a:cubicBezTo>
                <a:cubicBezTo>
                  <a:pt x="2691332" y="1016679"/>
                  <a:pt x="2706451" y="1009243"/>
                  <a:pt x="2714372" y="996042"/>
                </a:cubicBezTo>
                <a:cubicBezTo>
                  <a:pt x="2723227" y="981283"/>
                  <a:pt x="2721845" y="961816"/>
                  <a:pt x="2730700" y="947057"/>
                </a:cubicBezTo>
                <a:cubicBezTo>
                  <a:pt x="2746210" y="921208"/>
                  <a:pt x="2790098" y="896573"/>
                  <a:pt x="2812343" y="881742"/>
                </a:cubicBezTo>
                <a:cubicBezTo>
                  <a:pt x="2823229" y="865414"/>
                  <a:pt x="2832741" y="848081"/>
                  <a:pt x="2845000" y="832757"/>
                </a:cubicBezTo>
                <a:cubicBezTo>
                  <a:pt x="2854617" y="820736"/>
                  <a:pt x="2869737" y="813301"/>
                  <a:pt x="2877658" y="800100"/>
                </a:cubicBezTo>
                <a:cubicBezTo>
                  <a:pt x="2886513" y="785341"/>
                  <a:pt x="2881815" y="763285"/>
                  <a:pt x="2893986" y="751114"/>
                </a:cubicBezTo>
                <a:cubicBezTo>
                  <a:pt x="2906157" y="738943"/>
                  <a:pt x="2926643" y="740228"/>
                  <a:pt x="2942972" y="734785"/>
                </a:cubicBezTo>
                <a:cubicBezTo>
                  <a:pt x="2970186" y="707571"/>
                  <a:pt x="3015281" y="690480"/>
                  <a:pt x="3024615" y="653142"/>
                </a:cubicBezTo>
                <a:cubicBezTo>
                  <a:pt x="3039255" y="594580"/>
                  <a:pt x="3034133" y="583947"/>
                  <a:pt x="3073600" y="538842"/>
                </a:cubicBezTo>
                <a:cubicBezTo>
                  <a:pt x="3104013" y="504085"/>
                  <a:pt x="3138915" y="473528"/>
                  <a:pt x="3171572" y="440871"/>
                </a:cubicBezTo>
                <a:lnTo>
                  <a:pt x="3057272" y="489857"/>
                </a:lnTo>
              </a:path>
            </a:pathLst>
          </a:custGeom>
          <a:solidFill>
            <a:srgbClr val="99FFCC">
              <a:alpha val="30588"/>
            </a:srgbClr>
          </a:solidFill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pic>
        <p:nvPicPr>
          <p:cNvPr id="81925" name="Picture 5" descr="http://mw2.google.com/mw-panoramio/photos/medium/636950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780663"/>
            <a:ext cx="3275856" cy="216861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81927" name="Picture 7" descr="http://www.peoplenews.tw/upload/collection/141380586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70431" y="1772816"/>
            <a:ext cx="3973569" cy="158417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sp>
        <p:nvSpPr>
          <p:cNvPr id="10" name="橢圓 9"/>
          <p:cNvSpPr/>
          <p:nvPr/>
        </p:nvSpPr>
        <p:spPr bwMode="auto">
          <a:xfrm>
            <a:off x="2699792" y="4653136"/>
            <a:ext cx="1224136" cy="1152128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1" name="橢圓 10"/>
          <p:cNvSpPr/>
          <p:nvPr/>
        </p:nvSpPr>
        <p:spPr bwMode="auto">
          <a:xfrm>
            <a:off x="4004320" y="3212976"/>
            <a:ext cx="567680" cy="440432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cxnSp>
        <p:nvCxnSpPr>
          <p:cNvPr id="13" name="直線單箭頭接點 12"/>
          <p:cNvCxnSpPr/>
          <p:nvPr/>
        </p:nvCxnSpPr>
        <p:spPr bwMode="auto">
          <a:xfrm flipH="1">
            <a:off x="3275856" y="3429000"/>
            <a:ext cx="1008112" cy="1728192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2" name="圓角矩形圖說文字 11"/>
          <p:cNvSpPr/>
          <p:nvPr/>
        </p:nvSpPr>
        <p:spPr bwMode="auto">
          <a:xfrm>
            <a:off x="1331640" y="2204864"/>
            <a:ext cx="1259632" cy="936104"/>
          </a:xfrm>
          <a:prstGeom prst="wedgeRoundRectCallout">
            <a:avLst>
              <a:gd name="adj1" fmla="val 181485"/>
              <a:gd name="adj2" fmla="val 78991"/>
              <a:gd name="adj3" fmla="val 16667"/>
            </a:avLst>
          </a:prstGeom>
          <a:solidFill>
            <a:srgbClr val="FFCC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將農業枝材製造生質燃料</a:t>
            </a:r>
          </a:p>
        </p:txBody>
      </p:sp>
      <p:sp>
        <p:nvSpPr>
          <p:cNvPr id="14" name="圓角矩形圖說文字 13"/>
          <p:cNvSpPr/>
          <p:nvPr/>
        </p:nvSpPr>
        <p:spPr bwMode="auto">
          <a:xfrm>
            <a:off x="251520" y="5589240"/>
            <a:ext cx="1944216" cy="1080120"/>
          </a:xfrm>
          <a:prstGeom prst="wedgeRoundRectCallout">
            <a:avLst>
              <a:gd name="adj1" fmla="val 101513"/>
              <a:gd name="adj2" fmla="val -77300"/>
              <a:gd name="adj3" fmla="val 16667"/>
            </a:avLst>
          </a:prstGeom>
          <a:solidFill>
            <a:srgbClr val="FFCC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提供屏南工業區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100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噸重油鍋爐改燒生質燃料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7890" name="Picture 2" descr="C:\Users\luty\Desktop\169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044957"/>
            <a:ext cx="2859782" cy="3813043"/>
          </a:xfrm>
          <a:prstGeom prst="rect">
            <a:avLst/>
          </a:prstGeom>
          <a:noFill/>
        </p:spPr>
      </p:pic>
      <p:pic>
        <p:nvPicPr>
          <p:cNvPr id="1317891" name="Picture 3" descr="C:\Users\luty\Desktop\169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354289"/>
            <a:ext cx="2627784" cy="3503712"/>
          </a:xfrm>
          <a:prstGeom prst="rect">
            <a:avLst/>
          </a:prstGeom>
          <a:noFill/>
        </p:spPr>
      </p:pic>
      <p:pic>
        <p:nvPicPr>
          <p:cNvPr id="1317892" name="Picture 4" descr="C:\Users\luty\Desktop\16915.jpg"/>
          <p:cNvPicPr>
            <a:picLocks noChangeAspect="1" noChangeArrowheads="1"/>
          </p:cNvPicPr>
          <p:nvPr/>
        </p:nvPicPr>
        <p:blipFill>
          <a:blip r:embed="rId4" cstate="print"/>
          <a:srcRect t="10101" b="35300"/>
          <a:stretch>
            <a:fillRect/>
          </a:stretch>
        </p:blipFill>
        <p:spPr bwMode="auto">
          <a:xfrm>
            <a:off x="2843808" y="3933056"/>
            <a:ext cx="3659798" cy="2664296"/>
          </a:xfrm>
          <a:prstGeom prst="rect">
            <a:avLst/>
          </a:prstGeom>
          <a:noFill/>
        </p:spPr>
      </p:pic>
      <p:pic>
        <p:nvPicPr>
          <p:cNvPr id="1027" name="Picture 3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 l="39017" t="8859" r="36078" b="17314"/>
          <a:stretch>
            <a:fillRect/>
          </a:stretch>
        </p:blipFill>
        <p:spPr bwMode="auto">
          <a:xfrm>
            <a:off x="3203848" y="-1"/>
            <a:ext cx="2448272" cy="40804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lum bright="26000" contrast="-58000"/>
          </a:blip>
          <a:srcRect l="28416" t="11610" r="10707" b="718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標題 3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2450703"/>
          </a:xfrm>
        </p:spPr>
        <p:txBody>
          <a:bodyPr/>
          <a:lstStyle/>
          <a:p>
            <a:r>
              <a:rPr lang="zh-TW" altLang="en-US" sz="7200" dirty="0" smtClean="0">
                <a:solidFill>
                  <a:srgbClr val="002060"/>
                </a:solidFill>
              </a:rPr>
              <a:t>畜牧排泄物 轉</a:t>
            </a:r>
            <a:r>
              <a:rPr lang="en-US" altLang="zh-TW" sz="7200" dirty="0" smtClean="0">
                <a:solidFill>
                  <a:srgbClr val="002060"/>
                </a:solidFill>
              </a:rPr>
              <a:t/>
            </a:r>
            <a:br>
              <a:rPr lang="en-US" altLang="zh-TW" sz="7200" dirty="0" smtClean="0">
                <a:solidFill>
                  <a:srgbClr val="002060"/>
                </a:solidFill>
              </a:rPr>
            </a:br>
            <a:r>
              <a:rPr lang="zh-TW" altLang="en-US" sz="7200" dirty="0" smtClean="0">
                <a:solidFill>
                  <a:srgbClr val="002060"/>
                </a:solidFill>
              </a:rPr>
              <a:t>生質能與有機肥計畫</a:t>
            </a:r>
            <a:endParaRPr lang="zh-TW" altLang="en-US" sz="7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6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4572000" y="2057400"/>
            <a:ext cx="3276600" cy="406400"/>
          </a:xfrm>
          <a:prstGeom prst="rect">
            <a:avLst/>
          </a:prstGeom>
          <a:solidFill>
            <a:srgbClr val="99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u"/>
            </a:pPr>
            <a:r>
              <a:rPr lang="en-US" altLang="zh-TW" b="1"/>
              <a:t> </a:t>
            </a:r>
            <a:r>
              <a:rPr lang="zh-TW" altLang="en-US" sz="2000" b="1">
                <a:latin typeface="標楷體" pitchFamily="65" charset="-120"/>
                <a:ea typeface="標楷體" pitchFamily="65" charset="-120"/>
              </a:rPr>
              <a:t>委託南州農會 代處理</a:t>
            </a:r>
          </a:p>
        </p:txBody>
      </p:sp>
      <p:pic>
        <p:nvPicPr>
          <p:cNvPr id="106504" name="Picture 8" descr="四畜澆灌"/>
          <p:cNvPicPr>
            <a:picLocks noChangeAspect="1" noChangeArrowheads="1"/>
          </p:cNvPicPr>
          <p:nvPr/>
        </p:nvPicPr>
        <p:blipFill>
          <a:blip r:embed="rId2" cstate="print">
            <a:lum bright="30000"/>
          </a:blip>
          <a:srcRect/>
          <a:stretch>
            <a:fillRect/>
          </a:stretch>
        </p:blipFill>
        <p:spPr bwMode="auto">
          <a:xfrm>
            <a:off x="3048000" y="1874838"/>
            <a:ext cx="5943600" cy="490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6506" name="Oval 10"/>
          <p:cNvSpPr>
            <a:spLocks noChangeArrowheads="1"/>
          </p:cNvSpPr>
          <p:nvPr/>
        </p:nvSpPr>
        <p:spPr bwMode="auto">
          <a:xfrm>
            <a:off x="5486400" y="2971800"/>
            <a:ext cx="762000" cy="7620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zh-TW" altLang="en-US" b="1"/>
          </a:p>
        </p:txBody>
      </p:sp>
      <p:sp>
        <p:nvSpPr>
          <p:cNvPr id="106515" name="Line 19"/>
          <p:cNvSpPr>
            <a:spLocks noChangeShapeType="1"/>
          </p:cNvSpPr>
          <p:nvPr/>
        </p:nvSpPr>
        <p:spPr bwMode="auto">
          <a:xfrm>
            <a:off x="6400800" y="3352800"/>
            <a:ext cx="2057400" cy="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16" name="Line 20"/>
          <p:cNvSpPr>
            <a:spLocks noChangeShapeType="1"/>
          </p:cNvSpPr>
          <p:nvPr/>
        </p:nvSpPr>
        <p:spPr bwMode="auto">
          <a:xfrm flipV="1">
            <a:off x="6324600" y="2362200"/>
            <a:ext cx="1752600" cy="76200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17" name="Line 21"/>
          <p:cNvSpPr>
            <a:spLocks noChangeShapeType="1"/>
          </p:cNvSpPr>
          <p:nvPr/>
        </p:nvSpPr>
        <p:spPr bwMode="auto">
          <a:xfrm flipV="1">
            <a:off x="5867400" y="1981200"/>
            <a:ext cx="0" cy="83820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18" name="Line 22"/>
          <p:cNvSpPr>
            <a:spLocks noChangeShapeType="1"/>
          </p:cNvSpPr>
          <p:nvPr/>
        </p:nvSpPr>
        <p:spPr bwMode="auto">
          <a:xfrm flipH="1">
            <a:off x="3352800" y="3352800"/>
            <a:ext cx="1905000" cy="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19" name="Line 23"/>
          <p:cNvSpPr>
            <a:spLocks noChangeShapeType="1"/>
          </p:cNvSpPr>
          <p:nvPr/>
        </p:nvSpPr>
        <p:spPr bwMode="auto">
          <a:xfrm flipV="1">
            <a:off x="6096000" y="2057400"/>
            <a:ext cx="838200" cy="83820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20" name="Line 24"/>
          <p:cNvSpPr>
            <a:spLocks noChangeShapeType="1"/>
          </p:cNvSpPr>
          <p:nvPr/>
        </p:nvSpPr>
        <p:spPr bwMode="auto">
          <a:xfrm>
            <a:off x="6324600" y="3657600"/>
            <a:ext cx="1676400" cy="53340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21" name="Line 25"/>
          <p:cNvSpPr>
            <a:spLocks noChangeShapeType="1"/>
          </p:cNvSpPr>
          <p:nvPr/>
        </p:nvSpPr>
        <p:spPr bwMode="auto">
          <a:xfrm flipH="1" flipV="1">
            <a:off x="4953000" y="2057400"/>
            <a:ext cx="609600" cy="83820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22" name="Line 26"/>
          <p:cNvSpPr>
            <a:spLocks noChangeShapeType="1"/>
          </p:cNvSpPr>
          <p:nvPr/>
        </p:nvSpPr>
        <p:spPr bwMode="auto">
          <a:xfrm flipH="1" flipV="1">
            <a:off x="3886200" y="2362200"/>
            <a:ext cx="1447800" cy="68580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23" name="Line 27"/>
          <p:cNvSpPr>
            <a:spLocks noChangeShapeType="1"/>
          </p:cNvSpPr>
          <p:nvPr/>
        </p:nvSpPr>
        <p:spPr bwMode="auto">
          <a:xfrm flipH="1">
            <a:off x="3581400" y="3581400"/>
            <a:ext cx="1752600" cy="60960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106524" name="Line 28"/>
          <p:cNvSpPr>
            <a:spLocks noChangeShapeType="1"/>
          </p:cNvSpPr>
          <p:nvPr/>
        </p:nvSpPr>
        <p:spPr bwMode="auto">
          <a:xfrm flipH="1">
            <a:off x="4191000" y="3810000"/>
            <a:ext cx="1295400" cy="990600"/>
          </a:xfrm>
          <a:prstGeom prst="line">
            <a:avLst/>
          </a:prstGeom>
          <a:noFill/>
          <a:ln w="31750">
            <a:solidFill>
              <a:srgbClr val="00FFFF"/>
            </a:solidFill>
            <a:prstDash val="lgDash"/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 b="1"/>
          </a:p>
        </p:txBody>
      </p:sp>
      <p:sp>
        <p:nvSpPr>
          <p:cNvPr id="22" name="圓角矩形 21"/>
          <p:cNvSpPr/>
          <p:nvPr/>
        </p:nvSpPr>
        <p:spPr>
          <a:xfrm>
            <a:off x="144016" y="72008"/>
            <a:ext cx="8892480" cy="1628800"/>
          </a:xfrm>
          <a:prstGeom prst="roundRect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32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~</a:t>
            </a:r>
            <a:r>
              <a:rPr lang="zh-TW" altLang="en-US" sz="32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從養豬生產豬肉與臭</a:t>
            </a:r>
            <a:r>
              <a:rPr lang="zh-TW" altLang="en-US" sz="32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廢水</a:t>
            </a:r>
            <a:endParaRPr lang="en-US" altLang="zh-TW" sz="3200" b="1" dirty="0">
              <a:solidFill>
                <a:srgbClr val="000000"/>
              </a:solidFill>
              <a:latin typeface="標楷體" pitchFamily="65" charset="-120"/>
              <a:ea typeface="標楷體" pitchFamily="65" charset="-120"/>
            </a:endParaRPr>
          </a:p>
          <a:p>
            <a:pPr algn="ctr">
              <a:defRPr/>
            </a:pPr>
            <a:r>
              <a:rPr lang="zh-TW" altLang="en-US" sz="32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轉變成 生產安全</a:t>
            </a:r>
            <a:r>
              <a:rPr lang="zh-TW" altLang="en-US" sz="32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豬肉</a:t>
            </a:r>
            <a:r>
              <a:rPr lang="en-US" altLang="zh-TW" sz="32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+</a:t>
            </a:r>
            <a:r>
              <a:rPr lang="zh-TW" altLang="en-US" sz="32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乾淨能源</a:t>
            </a:r>
            <a:r>
              <a:rPr lang="en-US" altLang="zh-TW" sz="3200" b="1" dirty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+</a:t>
            </a:r>
            <a:r>
              <a:rPr lang="zh-TW" altLang="en-US" sz="32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有機肥料</a:t>
            </a:r>
            <a:endParaRPr lang="en-US" altLang="zh-TW" sz="3200" b="1" dirty="0" smtClean="0">
              <a:solidFill>
                <a:srgbClr val="000000"/>
              </a:solidFill>
              <a:latin typeface="標楷體" pitchFamily="65" charset="-120"/>
              <a:ea typeface="標楷體" pitchFamily="65" charset="-120"/>
            </a:endParaRPr>
          </a:p>
          <a:p>
            <a:pPr algn="ctr">
              <a:lnSpc>
                <a:spcPct val="150000"/>
              </a:lnSpc>
            </a:pPr>
            <a:r>
              <a:rPr lang="zh-TW" altLang="en-US" sz="24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讓豬糞尿不再只是廢水</a:t>
            </a:r>
            <a:r>
              <a:rPr lang="en-US" altLang="zh-TW" sz="24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,</a:t>
            </a:r>
            <a:r>
              <a:rPr lang="zh-TW" altLang="en-US" sz="24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廢棄物而是</a:t>
            </a:r>
            <a:r>
              <a:rPr lang="zh-TW" altLang="en-US" sz="2400" b="1" dirty="0" smtClean="0">
                <a:solidFill>
                  <a:srgbClr val="000000"/>
                </a:solidFill>
              </a:rPr>
              <a:t>「</a:t>
            </a:r>
            <a:r>
              <a:rPr lang="zh-TW" altLang="en-US" sz="24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資源</a:t>
            </a:r>
            <a:r>
              <a:rPr lang="zh-TW" altLang="en-US" sz="2400" b="1" dirty="0" smtClean="0">
                <a:solidFill>
                  <a:srgbClr val="000000"/>
                </a:solidFill>
              </a:rPr>
              <a:t>」</a:t>
            </a:r>
            <a:r>
              <a:rPr lang="zh-TW" altLang="en-US" sz="2400" b="1" dirty="0" smtClean="0">
                <a:solidFill>
                  <a:srgbClr val="000000"/>
                </a:solidFill>
                <a:latin typeface="標楷體" pitchFamily="65" charset="-120"/>
                <a:ea typeface="標楷體" pitchFamily="65" charset="-120"/>
              </a:rPr>
              <a:t>並且可以再利用</a:t>
            </a:r>
          </a:p>
        </p:txBody>
      </p:sp>
      <p:pic>
        <p:nvPicPr>
          <p:cNvPr id="24" name="Picture 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780928"/>
            <a:ext cx="2903240" cy="1384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直線單箭頭接點 25"/>
          <p:cNvCxnSpPr/>
          <p:nvPr/>
        </p:nvCxnSpPr>
        <p:spPr bwMode="auto">
          <a:xfrm>
            <a:off x="2267744" y="2996952"/>
            <a:ext cx="3456384" cy="288032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FF00"/>
            </a:solidFill>
            <a:prstDash val="solid"/>
            <a:round/>
            <a:headEnd type="triangle" w="med" len="med"/>
            <a:tailEnd type="none" w="med" len="med"/>
          </a:ln>
          <a:effectLst/>
        </p:spPr>
      </p:cxnSp>
      <p:sp>
        <p:nvSpPr>
          <p:cNvPr id="27" name="矩形 26"/>
          <p:cNvSpPr/>
          <p:nvPr/>
        </p:nvSpPr>
        <p:spPr>
          <a:xfrm>
            <a:off x="6876256" y="1916832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b="1" dirty="0" smtClean="0">
                <a:solidFill>
                  <a:srgbClr val="FFFF00"/>
                </a:solidFill>
                <a:ea typeface="標楷體" pitchFamily="65" charset="-120"/>
              </a:rPr>
              <a:t>沼液沼渣回歸農田</a:t>
            </a:r>
            <a:endParaRPr lang="zh-TW" altLang="en-US" b="1" dirty="0">
              <a:solidFill>
                <a:srgbClr val="FFFF00"/>
              </a:solidFill>
            </a:endParaRPr>
          </a:p>
        </p:txBody>
      </p:sp>
      <p:pic>
        <p:nvPicPr>
          <p:cNvPr id="28" name="Picture 11" descr="水簾豬舍"/>
          <p:cNvPicPr>
            <a:picLocks noChangeAspect="1" noChangeArrowheads="1"/>
          </p:cNvPicPr>
          <p:nvPr/>
        </p:nvPicPr>
        <p:blipFill>
          <a:blip r:embed="rId4" cstate="print">
            <a:lum bright="10000" contrast="10000"/>
          </a:blip>
          <a:srcRect/>
          <a:stretch>
            <a:fillRect/>
          </a:stretch>
        </p:blipFill>
        <p:spPr bwMode="auto">
          <a:xfrm>
            <a:off x="7092280" y="5495398"/>
            <a:ext cx="2051720" cy="1362602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  <p:pic>
        <p:nvPicPr>
          <p:cNvPr id="29" name="Picture 7" descr="沼氣袋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3" y="1700808"/>
            <a:ext cx="1584176" cy="1195247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  <p:sp>
        <p:nvSpPr>
          <p:cNvPr id="31" name="矩形 30"/>
          <p:cNvSpPr/>
          <p:nvPr/>
        </p:nvSpPr>
        <p:spPr>
          <a:xfrm>
            <a:off x="4355976" y="6381328"/>
            <a:ext cx="27238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b="1" smtClean="0">
                <a:solidFill>
                  <a:srgbClr val="FFFF00"/>
                </a:solidFill>
                <a:ea typeface="標楷體" pitchFamily="65" charset="-120"/>
              </a:rPr>
              <a:t>更新豬舍水濂式清潔養豬</a:t>
            </a:r>
            <a:endParaRPr lang="zh-TW" altLang="en-US" b="1" dirty="0">
              <a:solidFill>
                <a:srgbClr val="FFFF00"/>
              </a:solidFill>
            </a:endParaRPr>
          </a:p>
        </p:txBody>
      </p:sp>
      <p:cxnSp>
        <p:nvCxnSpPr>
          <p:cNvPr id="32" name="直線單箭頭接點 31"/>
          <p:cNvCxnSpPr/>
          <p:nvPr/>
        </p:nvCxnSpPr>
        <p:spPr bwMode="auto">
          <a:xfrm flipH="1" flipV="1">
            <a:off x="6732240" y="4581128"/>
            <a:ext cx="720080" cy="864096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FF00"/>
            </a:solidFill>
            <a:prstDash val="solid"/>
            <a:round/>
            <a:headEnd type="triangle" w="med" len="med"/>
            <a:tailEnd type="none" w="med" len="med"/>
          </a:ln>
          <a:effectLst/>
        </p:spPr>
      </p:cxnSp>
      <p:pic>
        <p:nvPicPr>
          <p:cNvPr id="36" name="Picture 29" descr="堆肥舍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653136"/>
            <a:ext cx="2630488" cy="1973262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  <p:sp>
        <p:nvSpPr>
          <p:cNvPr id="37" name="矩形 36"/>
          <p:cNvSpPr/>
          <p:nvPr/>
        </p:nvSpPr>
        <p:spPr>
          <a:xfrm>
            <a:off x="1187624" y="4787860"/>
            <a:ext cx="2520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b="1" dirty="0" smtClean="0">
                <a:solidFill>
                  <a:srgbClr val="FFFF00"/>
                </a:solidFill>
                <a:ea typeface="標楷體" pitchFamily="65" charset="-120"/>
              </a:rPr>
              <a:t>豬糞渣與污泥有機利用</a:t>
            </a:r>
            <a:endParaRPr lang="zh-TW" altLang="en-US" b="1" dirty="0">
              <a:solidFill>
                <a:srgbClr val="FFFF00"/>
              </a:solidFill>
            </a:endParaRPr>
          </a:p>
        </p:txBody>
      </p:sp>
      <p:cxnSp>
        <p:nvCxnSpPr>
          <p:cNvPr id="38" name="直線單箭頭接點 37"/>
          <p:cNvCxnSpPr/>
          <p:nvPr/>
        </p:nvCxnSpPr>
        <p:spPr bwMode="auto">
          <a:xfrm flipV="1">
            <a:off x="3347864" y="3573016"/>
            <a:ext cx="2448272" cy="1008112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FF00"/>
            </a:solidFill>
            <a:prstDash val="solid"/>
            <a:round/>
            <a:headEnd type="triangle" w="med" len="med"/>
            <a:tailEnd type="none" w="med" len="med"/>
          </a:ln>
          <a:effectLst/>
        </p:spPr>
      </p:cxnSp>
      <p:sp>
        <p:nvSpPr>
          <p:cNvPr id="41" name="矩形 40"/>
          <p:cNvSpPr/>
          <p:nvPr/>
        </p:nvSpPr>
        <p:spPr>
          <a:xfrm>
            <a:off x="827584" y="4077072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b="1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厭氧去汙沼氣發電</a:t>
            </a:r>
            <a:endParaRPr lang="zh-TW" alt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2" presetClass="entr" presetSubtype="8" repeatCount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06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06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06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06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106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106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2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1000"/>
                                        <p:tgtEl>
                                          <p:spTgt spid="106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2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1000"/>
                                        <p:tgtEl>
                                          <p:spTgt spid="106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2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1000"/>
                                        <p:tgtEl>
                                          <p:spTgt spid="106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2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1000"/>
                                        <p:tgtEl>
                                          <p:spTgt spid="106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6" presetClass="emph" presetSubtype="0" repeatCount="5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6" grpId="0" animBg="1"/>
      <p:bldP spid="106515" grpId="0" animBg="1"/>
      <p:bldP spid="106516" grpId="0" animBg="1"/>
      <p:bldP spid="106517" grpId="0" animBg="1"/>
      <p:bldP spid="106518" grpId="0" animBg="1"/>
      <p:bldP spid="106519" grpId="0" animBg="1"/>
      <p:bldP spid="106520" grpId="0" animBg="1"/>
      <p:bldP spid="106521" grpId="0" animBg="1"/>
      <p:bldP spid="106522" grpId="0" animBg="1"/>
      <p:bldP spid="106523" grpId="0" animBg="1"/>
      <p:bldP spid="106524" grpId="0" animBg="1"/>
      <p:bldP spid="22" grpId="0" animBg="1"/>
      <p:bldP spid="27" grpId="0"/>
      <p:bldP spid="27" grpId="1"/>
    </p:bldLst>
  </p:timing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6002" t="11610" r="17624" b="7180"/>
          <a:stretch>
            <a:fillRect/>
          </a:stretch>
        </p:blipFill>
        <p:spPr bwMode="auto">
          <a:xfrm>
            <a:off x="0" y="620688"/>
            <a:ext cx="9274630" cy="554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橢圓 2"/>
          <p:cNvSpPr/>
          <p:nvPr/>
        </p:nvSpPr>
        <p:spPr bwMode="auto">
          <a:xfrm>
            <a:off x="6372200" y="1628800"/>
            <a:ext cx="1368152" cy="1368152"/>
          </a:xfrm>
          <a:prstGeom prst="ellipse">
            <a:avLst/>
          </a:pr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" name="六角星形 3"/>
          <p:cNvSpPr/>
          <p:nvPr/>
        </p:nvSpPr>
        <p:spPr bwMode="auto">
          <a:xfrm>
            <a:off x="6804248" y="2060848"/>
            <a:ext cx="432048" cy="504056"/>
          </a:xfrm>
          <a:prstGeom prst="star6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l="26756" t="13086" r="6832" b="13087"/>
          <a:stretch>
            <a:fillRect/>
          </a:stretch>
        </p:blipFill>
        <p:spPr bwMode="auto">
          <a:xfrm>
            <a:off x="107504" y="58443"/>
            <a:ext cx="4355976" cy="2722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 l="1851" t="10133" r="5172" b="7180"/>
          <a:stretch>
            <a:fillRect/>
          </a:stretch>
        </p:blipFill>
        <p:spPr bwMode="auto">
          <a:xfrm>
            <a:off x="0" y="3743908"/>
            <a:ext cx="6228184" cy="3114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圓角矩形圖說文字 6"/>
          <p:cNvSpPr/>
          <p:nvPr/>
        </p:nvSpPr>
        <p:spPr bwMode="auto">
          <a:xfrm>
            <a:off x="6372200" y="188640"/>
            <a:ext cx="2771800" cy="1008112"/>
          </a:xfrm>
          <a:prstGeom prst="wedgeRoundRectCallout">
            <a:avLst>
              <a:gd name="adj1" fmla="val -27324"/>
              <a:gd name="adj2" fmla="val 163099"/>
              <a:gd name="adj3" fmla="val 16667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TW" sz="2400" b="1" dirty="0" smtClean="0"/>
              <a:t>15</a:t>
            </a: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~20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萬豬，</a:t>
            </a:r>
            <a:endParaRPr kumimoji="1" lang="en-US" altLang="zh-TW" sz="24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台糖</a:t>
            </a:r>
            <a:r>
              <a:rPr lang="zh-TW" altLang="en-US" sz="2400" b="1" dirty="0" smtClean="0"/>
              <a:t>清潔畜牧專區</a:t>
            </a:r>
            <a:endParaRPr kumimoji="1" lang="zh-TW" altLang="en-US" sz="24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cxnSp>
        <p:nvCxnSpPr>
          <p:cNvPr id="9" name="直線單箭頭接點 8"/>
          <p:cNvCxnSpPr/>
          <p:nvPr/>
        </p:nvCxnSpPr>
        <p:spPr bwMode="auto">
          <a:xfrm flipH="1">
            <a:off x="6084168" y="2348880"/>
            <a:ext cx="864096" cy="936104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FFFF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3" name="直線單箭頭接點 12"/>
          <p:cNvCxnSpPr/>
          <p:nvPr/>
        </p:nvCxnSpPr>
        <p:spPr bwMode="auto">
          <a:xfrm flipH="1">
            <a:off x="6516216" y="2420888"/>
            <a:ext cx="432048" cy="864096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FFFF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4" name="直線單箭頭接點 13"/>
          <p:cNvCxnSpPr>
            <a:endCxn id="3" idx="4"/>
          </p:cNvCxnSpPr>
          <p:nvPr/>
        </p:nvCxnSpPr>
        <p:spPr bwMode="auto">
          <a:xfrm>
            <a:off x="7020272" y="2420888"/>
            <a:ext cx="36004" cy="576064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FFFF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直線單箭頭接點 14"/>
          <p:cNvCxnSpPr/>
          <p:nvPr/>
        </p:nvCxnSpPr>
        <p:spPr bwMode="auto">
          <a:xfrm>
            <a:off x="7092280" y="2420888"/>
            <a:ext cx="288032" cy="414046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FFFF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6" name="直線單箭頭接點 15"/>
          <p:cNvCxnSpPr>
            <a:stCxn id="7" idx="4"/>
          </p:cNvCxnSpPr>
          <p:nvPr/>
        </p:nvCxnSpPr>
        <p:spPr bwMode="auto">
          <a:xfrm>
            <a:off x="7000733" y="2336917"/>
            <a:ext cx="595603" cy="155979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FFFF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8" name="直線單箭頭接點 27"/>
          <p:cNvCxnSpPr>
            <a:stCxn id="7" idx="4"/>
          </p:cNvCxnSpPr>
          <p:nvPr/>
        </p:nvCxnSpPr>
        <p:spPr bwMode="auto">
          <a:xfrm flipV="1">
            <a:off x="7000733" y="2276872"/>
            <a:ext cx="667611" cy="6004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FFFF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33" name="圓角矩形圖說文字 32"/>
          <p:cNvSpPr/>
          <p:nvPr/>
        </p:nvSpPr>
        <p:spPr bwMode="auto">
          <a:xfrm>
            <a:off x="3491880" y="188640"/>
            <a:ext cx="2808312" cy="819472"/>
          </a:xfrm>
          <a:prstGeom prst="wedgeRoundRectCallout">
            <a:avLst>
              <a:gd name="adj1" fmla="val 95554"/>
              <a:gd name="adj2" fmla="val 116138"/>
              <a:gd name="adj3" fmla="val 16667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TW" sz="2000" b="1" dirty="0" smtClean="0"/>
              <a:t>5</a:t>
            </a:r>
            <a:r>
              <a:rPr kumimoji="1" lang="en-US" altLang="zh-TW" sz="20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~10</a:t>
            </a: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萬豬，</a:t>
            </a:r>
            <a:endParaRPr kumimoji="1" lang="en-US" altLang="zh-TW" sz="20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sz="2000" b="1" dirty="0" smtClean="0"/>
              <a:t>擴充</a:t>
            </a: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台糖</a:t>
            </a:r>
            <a:r>
              <a:rPr lang="zh-TW" altLang="en-US" sz="2000" b="1" dirty="0" smtClean="0"/>
              <a:t>清潔畜牧專區</a:t>
            </a:r>
            <a:endParaRPr kumimoji="1" lang="zh-TW" altLang="en-US" sz="20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pic>
        <p:nvPicPr>
          <p:cNvPr id="34" name="Picture 11" descr="水簾豬舍"/>
          <p:cNvPicPr>
            <a:picLocks noChangeAspect="1" noChangeArrowheads="1"/>
          </p:cNvPicPr>
          <p:nvPr/>
        </p:nvPicPr>
        <p:blipFill>
          <a:blip r:embed="rId5" cstate="print">
            <a:lum bright="10000" contrast="10000"/>
          </a:blip>
          <a:srcRect/>
          <a:stretch>
            <a:fillRect/>
          </a:stretch>
        </p:blipFill>
        <p:spPr bwMode="auto">
          <a:xfrm>
            <a:off x="6515390" y="5085184"/>
            <a:ext cx="2669394" cy="1772816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8" presetClass="entr" presetSubtype="12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8" presetClass="entr" presetSubtype="6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6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6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33" grpId="0" animBg="1"/>
    </p:bldLst>
  </p:timing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lum bright="26000" contrast="-58000"/>
          </a:blip>
          <a:srcRect l="28416" t="11610" r="10707" b="718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標題 3"/>
          <p:cNvSpPr>
            <a:spLocks noGrp="1"/>
          </p:cNvSpPr>
          <p:nvPr>
            <p:ph type="ctrTitle"/>
          </p:nvPr>
        </p:nvSpPr>
        <p:spPr>
          <a:xfrm>
            <a:off x="323528" y="2130425"/>
            <a:ext cx="8604448" cy="2450703"/>
          </a:xfrm>
        </p:spPr>
        <p:txBody>
          <a:bodyPr/>
          <a:lstStyle/>
          <a:p>
            <a:pPr eaLnBrk="1" hangingPunct="1"/>
            <a:r>
              <a:rPr lang="zh-TW" altLang="en-US" sz="7200" dirty="0" smtClean="0">
                <a:solidFill>
                  <a:srgbClr val="002060"/>
                </a:solidFill>
              </a:rPr>
              <a:t>光電與農業共生計畫</a:t>
            </a:r>
            <a:endParaRPr lang="en-US" altLang="zh-TW" sz="7200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6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8A57BA-7ABF-496F-9BA7-07A930854BC1}" type="slidenum">
              <a:rPr lang="en-US" altLang="zh-TW" smtClean="0"/>
              <a:pPr>
                <a:defRPr/>
              </a:pPr>
              <a:t>225</a:t>
            </a:fld>
            <a:endParaRPr lang="en-US" altLang="zh-TW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913244" y="1884926"/>
            <a:ext cx="6886320" cy="3059831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48677" y="1702031"/>
            <a:ext cx="6625672" cy="3164974"/>
          </a:xfrm>
          <a:prstGeom prst="rect">
            <a:avLst/>
          </a:prstGeom>
        </p:spPr>
      </p:pic>
      <p:pic>
        <p:nvPicPr>
          <p:cNvPr id="27" name="圖片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968" y="4630482"/>
            <a:ext cx="3960032" cy="2227518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73354" y="1938029"/>
            <a:ext cx="7057719" cy="2953623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 bwMode="auto">
          <a:xfrm>
            <a:off x="539552" y="0"/>
            <a:ext cx="8064896" cy="620688"/>
          </a:xfrm>
          <a:prstGeom prst="rect">
            <a:avLst/>
          </a:prstGeom>
          <a:solidFill>
            <a:srgbClr val="0066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TW" altLang="en-US" sz="3200" b="1" i="0" u="none" strike="noStrike" cap="none" normalizeH="0" baseline="0" dirty="0" smtClean="0">
                <a:ln>
                  <a:noFill/>
                </a:ln>
                <a:effectLst/>
                <a:latin typeface="Arial" charset="0"/>
              </a:rPr>
              <a:t>光電規劃納入農業種植</a:t>
            </a:r>
          </a:p>
        </p:txBody>
      </p:sp>
    </p:spTree>
    <p:extLst>
      <p:ext uri="{BB962C8B-B14F-4D97-AF65-F5344CB8AC3E}">
        <p14:creationId xmlns="" xmlns:p14="http://schemas.microsoft.com/office/powerpoint/2010/main" val="31623462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8A57BA-7ABF-496F-9BA7-07A930854BC1}" type="slidenum">
              <a:rPr lang="en-US" altLang="zh-TW" smtClean="0"/>
              <a:pPr>
                <a:defRPr/>
              </a:pPr>
              <a:t>226</a:t>
            </a:fld>
            <a:endParaRPr lang="en-US" altLang="zh-TW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53594"/>
            <a:ext cx="6608058" cy="3717033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091023"/>
            <a:ext cx="5580112" cy="3979604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089" y="43410"/>
            <a:ext cx="5832911" cy="3097558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2000" cy="347420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36768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8A57BA-7ABF-496F-9BA7-07A930854BC1}" type="slidenum">
              <a:rPr lang="en-US" altLang="zh-TW" smtClean="0"/>
              <a:pPr>
                <a:defRPr/>
              </a:pPr>
              <a:t>227</a:t>
            </a:fld>
            <a:endParaRPr lang="en-US" altLang="zh-TW"/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052342" y="1062204"/>
            <a:ext cx="6830475" cy="4706236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514727" y="1201371"/>
            <a:ext cx="6830559" cy="442798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36768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2690" name="Picture 2"/>
          <p:cNvPicPr>
            <a:picLocks noChangeAspect="1" noChangeArrowheads="1"/>
          </p:cNvPicPr>
          <p:nvPr/>
        </p:nvPicPr>
        <p:blipFill>
          <a:blip r:embed="rId2" cstate="print"/>
          <a:srcRect l="28416" t="11610" r="10707" b="718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107504" y="155390"/>
            <a:ext cx="8927976" cy="1440185"/>
          </a:xfrm>
          <a:prstGeom prst="rect">
            <a:avLst/>
          </a:prstGeom>
          <a:solidFill>
            <a:srgbClr val="99FF99">
              <a:alpha val="69804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東港溪</a:t>
            </a:r>
            <a:r>
              <a:rPr lang="en-US" altLang="zh-TW" sz="4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2030</a:t>
            </a:r>
            <a:r>
              <a:rPr lang="zh-TW" altLang="en-US" sz="4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願景</a:t>
            </a:r>
            <a:endParaRPr lang="en-US" altLang="zh-TW" sz="4800" b="1" dirty="0" smtClean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  <a:p>
            <a:pPr algn="ctr"/>
            <a:r>
              <a:rPr lang="zh-TW" alt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水質、水量、水生活的優質永續行動</a:t>
            </a:r>
            <a:endParaRPr lang="en-US" altLang="zh-TW" sz="4000" b="1" dirty="0" smtClean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pic>
        <p:nvPicPr>
          <p:cNvPr id="1026" name="Picture 2" descr="C:\Users\luty\Desktop\漢諾威\P10300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988840"/>
            <a:ext cx="2136238" cy="1602178"/>
          </a:xfrm>
          <a:prstGeom prst="rect">
            <a:avLst/>
          </a:prstGeom>
          <a:noFill/>
        </p:spPr>
      </p:pic>
      <p:pic>
        <p:nvPicPr>
          <p:cNvPr id="1027" name="Picture 3" descr="C:\Users\luty\Desktop\漢諾威\P10300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284984"/>
            <a:ext cx="2448272" cy="1836204"/>
          </a:xfrm>
          <a:prstGeom prst="rect">
            <a:avLst/>
          </a:prstGeom>
          <a:noFill/>
        </p:spPr>
      </p:pic>
      <p:pic>
        <p:nvPicPr>
          <p:cNvPr id="7" name="Picture 7" descr="P112033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EDF6FB"/>
              </a:clrFrom>
              <a:clrTo>
                <a:srgbClr val="EDF6FB">
                  <a:alpha val="0"/>
                </a:srgbClr>
              </a:clrTo>
            </a:clrChange>
          </a:blip>
          <a:srcRect l="4552" t="35992" r="23862"/>
          <a:stretch>
            <a:fillRect/>
          </a:stretch>
        </p:blipFill>
        <p:spPr bwMode="auto">
          <a:xfrm>
            <a:off x="3074864" y="2564904"/>
            <a:ext cx="2577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" descr="447431966646183856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3789040"/>
            <a:ext cx="1753115" cy="2337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10" descr="Ja0q9fH3iJApjGmpFLBfArc46_mFyPPGYRoeB_FbYy-LOGCHubwKFkcmTuIYigHs4jkF9K73ZBcRkmLw7dH8Ob-3byW3e5jY48iGRfEvlLJ1UDke44sr9h_btDv5zb0bgaCi6V5vYIYMkNRNY8UESWCPm42Y1cgcIztpwFFIaqpe0Ku5DJLVcRjZsHaHodO2WdTHZpqBn7DfS3ZLs2Bs5URQexZLUCsd5J36cUnAGeyhbpUoL9eun8E9PCsWXgG6Qq0dxm9a44x-i37zmpA_T71gEW6qFuT3d5EuvPTgYgDOWoSd15BOZa8GgU95yeDO1wLJCQvkOfGxn64JtySD2Tdao5u9GSFPb9AFKhyPbUYxNmvNJQ7JPsJ9oyjdrtz5gVeu63JJ_AqaHMuzrA8-5iNlrl6kKD56tGbNgL1JNp9CMyQbIXYeMeDuCK2Xb6YiTPqsyPa025YUOLVZnQBYw3p74tL0OL7DJtWKfDqG341Ii4UK8foTz2OSDAcOwMSwWK24W4TS0B6E-go8XmIKCUhwccMhamzKt7rdwox9KKE=w1186-h667-n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4869160"/>
            <a:ext cx="2836008" cy="165618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gKuW2FT9UJj8yREaKSbSUAPpoUaYVphDUy1Zfdg2oHJJFZunkqpIxOwhex_WKLhv0ECLRKaNGxGMLtXGjwkr7nIJqd3OkhyIqcjU6flVcmu6GFmgqwHITl26DruD_cQjQSMCbyVvdlUTNny6XLBOL8pbM5_xZHRmVX8yd-9meFG1v-OVdq9qu11pT4bV99rBIzZipMmWXInoQyk1pA5nce8qO0JWs5uA-6BPRESAGp43MO_l9aOMC3pjYvLN5mVcnsCbTmTpJ0D3pCnuaFefYN3OouykihMHZ6pxv_M1mUaLyNIQTiCez_U8CmZCbVjjAv6pWEpG0te182MTbn0cwl1xxNHvgLPqhKJPy44Kprbh_-qyIFFPxHBaIpwvdu0paECYzvpu-1LXbzHvEomDe04wmEYKsiLpix6zefCd60er9DgMDbiA4OKrPYthEG8cHFo8-KfLC5FAI7p4VzoAN3NQBc3tJtcWihtiXztQ0cZKRjLYnAnCGYa_nRZfbH-OV6JjQk66zGFBbvLMKyVJNwqHWINYwOUAgty5QoAolV8=w1186-h667-n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41988" y="3019425"/>
            <a:ext cx="3259137" cy="1831975"/>
          </a:xfrm>
          <a:prstGeom prst="rect">
            <a:avLst/>
          </a:prstGeom>
          <a:noFill/>
        </p:spPr>
      </p:pic>
      <p:graphicFrame>
        <p:nvGraphicFramePr>
          <p:cNvPr id="4225" name="Group 129"/>
          <p:cNvGraphicFramePr>
            <a:graphicFrameLocks noGrp="1"/>
          </p:cNvGraphicFramePr>
          <p:nvPr/>
        </p:nvGraphicFramePr>
        <p:xfrm>
          <a:off x="228600" y="3315443"/>
          <a:ext cx="5257800" cy="3425925"/>
        </p:xfrm>
        <a:graphic>
          <a:graphicData uri="http://schemas.openxmlformats.org/drawingml/2006/table">
            <a:tbl>
              <a:tblPr/>
              <a:tblGrid>
                <a:gridCol w="1277938"/>
                <a:gridCol w="3979862"/>
              </a:tblGrid>
              <a:tr h="381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日期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會議名稱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104/3/17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屏東縣養豬污染處理圓桌論壇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104/4/1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屏東縣養豬污染處理座談會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104/420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農委會畜試所墊料式豬舍參訪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</a:tr>
              <a:tr h="588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104/6/29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『</a:t>
                      </a: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東港溪污染減量策略及環境改善整體規劃工作坊 </a:t>
                      </a: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』</a:t>
                      </a: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第</a:t>
                      </a: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1</a:t>
                      </a: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次討論會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104/8/6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『</a:t>
                      </a: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東港溪污染減量策略及環境改善整體規劃工作坊 </a:t>
                      </a: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』</a:t>
                      </a: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第</a:t>
                      </a: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2</a:t>
                      </a:r>
                      <a:r>
                        <a:rPr kumimoji="1" lang="zh-TW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次討論會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</a:tr>
              <a:tr h="695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104/8/11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高屏溪流域管理委員會第</a:t>
                      </a:r>
                      <a:r>
                        <a:rPr kumimoji="1" lang="en-US" altLang="zh-TW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44</a:t>
                      </a:r>
                      <a:r>
                        <a:rPr kumimoji="1" lang="zh-TW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次委員會議</a:t>
                      </a:r>
                    </a:p>
                  </a:txBody>
                  <a:tcPr marL="72000" marR="72000" marT="36000" marB="360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CC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4177" name="Picture 81" descr="4ORkToJHLE1L4QZurZ8hpOZu1rsXtZ82jSHFM2x4qhB4f8qU8trmQc39SFcIwvzEpWazMoosm_0sGR01ZXuK8kpAVDBMJWB4LYyjeW-xpvcMm-TG4rkmDG29VRzKhDWZqzR7HlTirJvmffzj6j83aPpfnYH9tPSevvuRtFc1NZ2AXAi0oxUcYiWTPuz0IVFhI5ic6e9ULLrZDSAznraxHEYjC8Kko8j16eY-2gP74XWWVH7VA2lxjZmIndHv7e7RDSYLAxTNqFZits6rYnP-hiqkrmoSmjJVnIt2_zdsIE99UG7-EmeFQavZJ62eHbVBQiyna0B_gHTXVLEiEzKvMbk6QZQoK1eJsJfNPgyo_Q6SYVTYaCDHuiQAkmMkuhRmK0G0aztAoucFjk1iwZFnP2qzjTuRIooAh7lP0azt1nxBTfa7zf-CNA_ghi1lBnNoYJuQHIbs480vyXbFThZd-6YpqxWY_RfjNRZElMTqlUFXiMYNAWmE2BDT2NWRKyP9NX2NWlhSpetG2VpVpdCNPQLZLpe4JRE6imbwVi1hNsQ=w1186-h667-n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9288" y="4857750"/>
            <a:ext cx="3268662" cy="1884363"/>
          </a:xfrm>
          <a:prstGeom prst="rect">
            <a:avLst/>
          </a:prstGeom>
          <a:noFill/>
        </p:spPr>
      </p:pic>
      <p:sp>
        <p:nvSpPr>
          <p:cNvPr id="4185" name="Text Box 89"/>
          <p:cNvSpPr txBox="1">
            <a:spLocks noChangeArrowheads="1"/>
          </p:cNvSpPr>
          <p:nvPr/>
        </p:nvSpPr>
        <p:spPr bwMode="auto">
          <a:xfrm>
            <a:off x="457200" y="1112713"/>
            <a:ext cx="5105400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88900" indent="-88900">
              <a:spcBef>
                <a:spcPct val="50000"/>
              </a:spcBef>
              <a:buFontTx/>
              <a:buChar char="•"/>
            </a:pPr>
            <a:r>
              <a:rPr lang="zh-TW" altLang="en-US" sz="2400" b="1" dirty="0">
                <a:latin typeface="微軟正黑體" pitchFamily="34" charset="-120"/>
                <a:ea typeface="微軟正黑體" pitchFamily="34" charset="-120"/>
              </a:rPr>
              <a:t>積極親身下鄉勘查養豬場與畜戶面對面訪談與接觸，了解畜戶對於污染處理的困境</a:t>
            </a:r>
          </a:p>
          <a:p>
            <a:pPr marL="88900" indent="-88900">
              <a:spcBef>
                <a:spcPct val="50000"/>
              </a:spcBef>
              <a:buFontTx/>
              <a:buChar char="•"/>
            </a:pPr>
            <a:r>
              <a:rPr lang="zh-TW" altLang="en-US" sz="2400" b="1" dirty="0">
                <a:latin typeface="微軟正黑體" pitchFamily="34" charset="-120"/>
                <a:ea typeface="微軟正黑體" pitchFamily="34" charset="-120"/>
              </a:rPr>
              <a:t>辦理至少</a:t>
            </a:r>
            <a:r>
              <a:rPr lang="en-US" altLang="zh-TW" sz="2400" b="1" dirty="0">
                <a:latin typeface="微軟正黑體" pitchFamily="34" charset="-120"/>
                <a:ea typeface="微軟正黑體" pitchFamily="34" charset="-120"/>
              </a:rPr>
              <a:t>6</a:t>
            </a:r>
            <a:r>
              <a:rPr lang="zh-TW" altLang="en-US" sz="2400" b="1" dirty="0">
                <a:latin typeface="微軟正黑體" pitchFamily="34" charset="-120"/>
                <a:ea typeface="微軟正黑體" pitchFamily="34" charset="-120"/>
              </a:rPr>
              <a:t>場以上的養豬污染處理論壇、座談會及工作坊及多次勘查</a:t>
            </a:r>
          </a:p>
        </p:txBody>
      </p:sp>
      <p:pic>
        <p:nvPicPr>
          <p:cNvPr id="4209" name="Picture 113" descr="WPvxM6CGCYpVqmZffd2IKqluoJjWE6sqcEvdNIe-SuSXHDhIYAEMTZeqEKP9l_oXn4PyvKQdoIJKYa5p39Bk6-ptBt5InaAmmVD6q8MbgNvzllY_GK8ZZ5B5_LkbvkguzyfQptkBL4JP72nYgkh9irulPSr1npKlTnHJ5z47zocRnRuEZ4DnEZMc4crHobd6xbRbIh2YozeLH0Us1eZOdEk7bBK8vSk7aLrWCgckb4Xf_flvpZsqy7dCvyWCi-QtY23i-yg0gkcJEyvg-RcGsZY5DYmAEVhHqpm2vgv2gfOFBgJXNq-8jS_jYeP4lzpxWZjOgHYxgpONOqXYHp_2CltKt-GgmtN0Gw21BV2q0DLfTzCzz0vR6BviR-hFO_tZhgqylm5N2PJPtc7dAjB3nFyXfwRVTpbcdsQofP2CvfuAv2jPakB0jRTXLSvQLHmo7bAUlV3XldFbfMW7IPDUqVazyQP68_N8GVICFiwdqPsq1gFU35glolKl8GUwBbaa5Z33NzoK8yhcZYb1vsVir2qlM_v1pseRrXbgwkS9m00=w1186-h667-n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1143000"/>
            <a:ext cx="3276600" cy="1843088"/>
          </a:xfrm>
          <a:prstGeom prst="rect">
            <a:avLst/>
          </a:prstGeom>
          <a:noFill/>
        </p:spPr>
      </p:pic>
      <p:sp>
        <p:nvSpPr>
          <p:cNvPr id="8" name="Text Box 97"/>
          <p:cNvSpPr txBox="1">
            <a:spLocks noChangeArrowheads="1"/>
          </p:cNvSpPr>
          <p:nvPr/>
        </p:nvSpPr>
        <p:spPr bwMode="auto">
          <a:xfrm>
            <a:off x="144016" y="23415"/>
            <a:ext cx="8820472" cy="1077218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3200" b="1" dirty="0" smtClean="0">
                <a:solidFill>
                  <a:srgbClr val="000000"/>
                </a:solidFill>
                <a:ea typeface="微軟正黑體" pitchFamily="34" charset="-120"/>
              </a:rPr>
              <a:t>這是我們用了半年對於</a:t>
            </a:r>
            <a:r>
              <a:rPr lang="zh-TW" altLang="en-US" sz="3200" b="1" dirty="0">
                <a:solidFill>
                  <a:srgbClr val="000000"/>
                </a:solidFill>
                <a:ea typeface="微軟正黑體" pitchFamily="34" charset="-120"/>
              </a:rPr>
              <a:t>畜牧廢水問題分析</a:t>
            </a:r>
            <a:r>
              <a:rPr lang="zh-TW" altLang="en-US" sz="3200" b="1" dirty="0" smtClean="0">
                <a:solidFill>
                  <a:srgbClr val="000000"/>
                </a:solidFill>
                <a:ea typeface="微軟正黑體" pitchFamily="34" charset="-120"/>
              </a:rPr>
              <a:t>及整治</a:t>
            </a:r>
            <a:r>
              <a:rPr lang="zh-TW" altLang="en-US" sz="3200" b="1" dirty="0">
                <a:solidFill>
                  <a:srgbClr val="000000"/>
                </a:solidFill>
                <a:ea typeface="微軟正黑體" pitchFamily="34" charset="-120"/>
              </a:rPr>
              <a:t>策略研</a:t>
            </a:r>
            <a:r>
              <a:rPr lang="zh-TW" altLang="en-US" sz="3200" b="1" dirty="0" smtClean="0">
                <a:solidFill>
                  <a:srgbClr val="000000"/>
                </a:solidFill>
                <a:ea typeface="微軟正黑體" pitchFamily="34" charset="-120"/>
              </a:rPr>
              <a:t>提的多次討論</a:t>
            </a:r>
            <a:endParaRPr lang="zh-TW" altLang="en-US" sz="3200" b="1" dirty="0">
              <a:solidFill>
                <a:srgbClr val="000000"/>
              </a:solidFill>
              <a:ea typeface="微軟正黑體" pitchFamily="34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tIqTJmpwOSedvwA7k193mrsrn1OADopCLw9eRaH7J4AdIVmd8vtCpgTFRNp3V-7h6nxylAKVdyC1jXqgex2fUrqvh0CH_2NlDaza72jFLoGqJWxDndzBb_9E5lY4qaN-s2bVSpoe7GUVZsKPPsR3zBdMqzY9npDjNqS7qZ7yYVHqg4hxegk8oeKo-XATFWxJQ-7SJHZ1Fk6wk_GupDHjQgb6OsdBhI2QgsHLaYYBjv_l50-JfqQhZj4EjuVm6sfntBGDYRZsoaIZ7lJGgW01afh9jmAK0Z2p30wtJizUT5qsaV6t-eUSVm1Qw5ypoa2u5Z8aUqyaShBCUu4Qv_Mqmt6LsTCqa5MDJpdaW5JezaoSFC1oTw76FPzC0PyTxQ09mXskdQn-oQAn_uG0eDQuEfvSwMpLqTjW1-Srnh_fknJur0FUZ8rFcKjeXkjnGk66O379NlfJj1XT8mN0Sk2cEToiPE5H0RrkJHHjBIBjmnv0B7TAIqCLn2qx1wCNb8Q-JNLhmDuZml6r_uDWGIjmXD8e2-qR-zU793AK93qTmVg=w1186-h667-n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5776913"/>
            <a:ext cx="1924050" cy="1081087"/>
          </a:xfrm>
          <a:prstGeom prst="rect">
            <a:avLst/>
          </a:prstGeom>
          <a:noFill/>
        </p:spPr>
      </p:pic>
      <p:pic>
        <p:nvPicPr>
          <p:cNvPr id="5127" name="Picture 7" descr="UIPEXHX7967PZHNNOrh9-h7ECK9OQr_jpbGO86FsAzOz8ST8JBiQeQzUOGf1eJsavvK36Q0Zwl4jOFetX7iPXzv-iB4Fv904UArZk8p4VvpUX3qI890OW99Ljab6etbDZYI1-BGJYbVG5VgxxG7iRRJZcbEFm7gH1LgStEcYzNlWr643tKcW7x8p8lyFoMliBuODuzl-g3oz7CIMTtHWssKHr7_PjzXZZ2KsnHGum-9_nt9SSQGfiWus92bTcqgo-l00tOmhq16bDO_I17bKvbmAOzzhOB13-lGFVY2w8xzdUEGtaR_PVHKfawMCW--wjqRybDJb-1Bk6Luw_WBJajN4y3R39gJNCdJ1_D6x9gybYnedeDITgUVYozM9ynH5Lg483PTxZSZpmGwPj84KWx5MQWgmCJ3z7czNIw_Cub_dbPywzqqzllNPaOZH-a8aGyrZ8BgJcnRHhzq9ePi3DaWMzjqhqkApCe4RNR-qeO5xi2uKLQ3lrKq_phhLen3T83WoSegl4tzFx4p9MUa2KMBofen3bUB3lsxkQmYUc7E=w1186-h667-n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15175" y="2514600"/>
            <a:ext cx="2028825" cy="1141413"/>
          </a:xfrm>
          <a:prstGeom prst="rect">
            <a:avLst/>
          </a:prstGeom>
          <a:noFill/>
        </p:spPr>
      </p:pic>
      <p:pic>
        <p:nvPicPr>
          <p:cNvPr id="5130" name="Picture 10" descr="Ja0q9fH3iJApjGmpFLBfArc46_mFyPPGYRoeB_FbYy-LOGCHubwKFkcmTuIYigHs4jkF9K73ZBcRkmLw7dH8Ob-3byW3e5jY48iGRfEvlLJ1UDke44sr9h_btDv5zb0bgaCi6V5vYIYMkNRNY8UESWCPm42Y1cgcIztpwFFIaqpe0Ku5DJLVcRjZsHaHodO2WdTHZpqBn7DfS3ZLs2Bs5URQexZLUCsd5J36cUnAGeyhbpUoL9eun8E9PCsWXgG6Qq0dxm9a44x-i37zmpA_T71gEW6qFuT3d5EuvPTgYgDOWoSd15BOZa8GgU95yeDO1wLJCQvkOfGxn64JtySD2Tdao5u9GSFPb9AFKhyPbUYxNmvNJQ7JPsJ9oyjdrtz5gVeu63JJ_AqaHMuzrA8-5iNlrl6kKD56tGbNgL1JNp9CMyQbIXYeMeDuCK2Xb6YiTPqsyPa025YUOLVZnQBYw3p74tL0OL7DJtWKfDqG341Ii4UK8foTz2OSDAcOwMSwWK24W4TS0B6E-go8XmIKCUhwccMhamzKt7rdwox9KKE=w1186-h667-n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5434013"/>
            <a:ext cx="2438400" cy="1423987"/>
          </a:xfrm>
          <a:prstGeom prst="rect">
            <a:avLst/>
          </a:prstGeom>
          <a:noFill/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2800" y="990600"/>
            <a:ext cx="198120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35" name="Picture 15" descr="ZAFoUbPCHOb3c--LcDxOe_-AxPdRUzOxvN7s67GzMAif99marqBPAEwQ1iqfCIZMwJD0Ju-ME1PYmfuXQnvNBcGVuD_tBigxsYVB9L1h34CA00R7U1YA82oIyAP4_bftzdpj6LzmOrwR9FNH6wAXIekU7h7wiBom5yhHabcTfL62JWORXqkYiUNCUxcl2tT3EYsgv7_KpFOvto4yVSA9AvoSyeS1mCj5GRC9VJjYARmbnpVWfIwwKwuGtyX4HyZNb6Zs4FVP2Y_6o_QD6CUnSdaEn2c1XQeS7UAu85sKT-w-L7FqsfexKYm_CftvnvzFmcoRe2AlNqmCnKl1QJNhBRY4T5X-lnI3T-BnYosxKgEUqlB32HPSreXyL5LqqcjxDcy7jwfeSnTs8F1v3dAvpqP7tnWQzzrN4LueamaelydaD79xrtsgL0bQZkxajr4uOIcWBUQ0yRq6pR5Dw1SRPs-AYh2SMRr3Cj9oGRZeIh2ySmAIxoOuMiKjDWkNfwhTWep45g2hF1z3alxOW5vPA9rYv33kd1Kncy6y4F_RzjE=w1186-h667-n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48400" y="5205413"/>
            <a:ext cx="2895600" cy="1627187"/>
          </a:xfrm>
          <a:prstGeom prst="rect">
            <a:avLst/>
          </a:prstGeom>
          <a:noFill/>
        </p:spPr>
      </p:pic>
      <p:pic>
        <p:nvPicPr>
          <p:cNvPr id="5140" name="Picture 20" descr="jGpqDdBMX54SLYMmtSax2jzH5Kf-i0l07j8e1yocqXldrl5BuYhKwi9nHD6zO4-nhbHxcg3Roi0OeIC31yrAtBcqQfebHjvpDN5R7hQylqG9hWtN13QG0eXSoNsn2UUo5A_Aj6O6L1sDoZSNIkaeXziD10c-ZWF5i8BCB-4lfbaaSvaSrHR0RP4j99W2V0qCg2Ft9ze9hY9K4q3Oa_9q2G-6Z5BpKQVD6JlXw1UR8tPox2kJVx54pLE5oVLMj6k6z_0g7Shq7g1xxFQy_1Nwm9CcRAXs2iXAsXJ9BW6u-R7cmrODs1TDRAIuMjTD3_B0fhmDmacR5zA7jVkHuRo2ZV9nDZS6mK7itisrLs126XsF_Y4qgHWVOCN9wiK_BYL2fWB8VwNsTD3krDKoWVbLmxfqWfTUFdla48-Z342oTAEbNpJ95A9d9xOCXh2ZGVuj_oO8TAJ7ROxWkhe3AF6C9f4L-Cc9Cn4sWJpPpjgBpYvZ2fezZqHY5SzhlpLevgP7EOdvHl83muGVe0PpS5L7Hv6Gl2UAj3hWe-1hW49DnhU=w1186-h667-n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12000" y="3705225"/>
            <a:ext cx="2032000" cy="1463675"/>
          </a:xfrm>
          <a:prstGeom prst="rect">
            <a:avLst/>
          </a:prstGeom>
          <a:noFill/>
        </p:spPr>
      </p:pic>
      <p:sp>
        <p:nvSpPr>
          <p:cNvPr id="5156" name="Text Box 36"/>
          <p:cNvSpPr txBox="1">
            <a:spLocks noChangeArrowheads="1"/>
          </p:cNvSpPr>
          <p:nvPr/>
        </p:nvSpPr>
        <p:spPr bwMode="auto">
          <a:xfrm>
            <a:off x="381000" y="968375"/>
            <a:ext cx="2971800" cy="4746625"/>
          </a:xfrm>
          <a:prstGeom prst="rect">
            <a:avLst/>
          </a:prstGeom>
          <a:solidFill>
            <a:schemeClr val="tx2">
              <a:lumMod val="10000"/>
              <a:alpha val="46001"/>
            </a:schemeClr>
          </a:solidFill>
          <a:ln w="9525">
            <a:solidFill>
              <a:srgbClr val="80808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立法院葉津鈴立法委員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行政院環境保護署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經濟部水利署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高屏溪流域管理委員會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行政院農業委員會畜產試驗所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水利署南區水資源局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水利署第七河川局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ea typeface="微軟正黑體" pitchFamily="34" charset="-120"/>
              </a:rPr>
              <a:t>屏東縣養豬協會</a:t>
            </a:r>
            <a:endParaRPr lang="zh-TW" altLang="en-US" sz="1600" b="1">
              <a:ea typeface="微軟正黑體" pitchFamily="34" charset="-12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屏東縣政府農業處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zh-TW" altLang="en-US" sz="1600" b="1">
                <a:ea typeface="微軟正黑體" pitchFamily="34" charset="-120"/>
              </a:rPr>
              <a:t>屏東縣政府水利處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ea typeface="微軟正黑體" pitchFamily="34" charset="-120"/>
              </a:rPr>
              <a:t>台灣自來水股份有限公司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ea typeface="微軟正黑體" pitchFamily="34" charset="-120"/>
              </a:rPr>
              <a:t>屏東縣萬丹鄉公所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ea typeface="微軟正黑體" pitchFamily="34" charset="-120"/>
              </a:rPr>
              <a:t>屏東縣麟洛鄉公所</a:t>
            </a:r>
          </a:p>
        </p:txBody>
      </p:sp>
      <p:sp>
        <p:nvSpPr>
          <p:cNvPr id="5157" name="Text Box 37"/>
          <p:cNvSpPr txBox="1">
            <a:spLocks noChangeArrowheads="1"/>
          </p:cNvSpPr>
          <p:nvPr/>
        </p:nvSpPr>
        <p:spPr bwMode="auto">
          <a:xfrm>
            <a:off x="3424238" y="954088"/>
            <a:ext cx="3657600" cy="4379912"/>
          </a:xfrm>
          <a:prstGeom prst="rect">
            <a:avLst/>
          </a:prstGeom>
          <a:solidFill>
            <a:schemeClr val="tx2">
              <a:lumMod val="10000"/>
              <a:alpha val="49001"/>
            </a:schemeClr>
          </a:solidFill>
          <a:ln w="9525">
            <a:solidFill>
              <a:srgbClr val="80808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中央畜牧場蘇偵、蘇鵬先生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農委會畜試所</a:t>
            </a:r>
            <a:r>
              <a:rPr kumimoji="0" lang="en-US" altLang="zh-TW" sz="1600" b="1">
                <a:latin typeface="微軟正黑體" pitchFamily="34" charset="-120"/>
                <a:ea typeface="微軟正黑體" pitchFamily="34" charset="-120"/>
              </a:rPr>
              <a:t>(</a:t>
            </a: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退休</a:t>
            </a:r>
            <a:r>
              <a:rPr kumimoji="0" lang="en-US" altLang="zh-TW" sz="1600" b="1">
                <a:latin typeface="微軟正黑體" pitchFamily="34" charset="-120"/>
                <a:ea typeface="微軟正黑體" pitchFamily="34" charset="-120"/>
              </a:rPr>
              <a:t>)</a:t>
            </a: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洪嘉模博士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國立高雄大學 曾梓峰教授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環境與發展基金會總經理 陳文卿博士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國立屏東大學 林育諄教授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國立成功大學 鄭幸雄教授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屏東科技大學 郭文健教授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環保署管考處</a:t>
            </a:r>
            <a:r>
              <a:rPr kumimoji="0" lang="en-US" altLang="zh-TW" sz="1600" b="1">
                <a:latin typeface="微軟正黑體" pitchFamily="34" charset="-120"/>
                <a:ea typeface="微軟正黑體" pitchFamily="34" charset="-120"/>
              </a:rPr>
              <a:t>(</a:t>
            </a: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退休</a:t>
            </a:r>
            <a:r>
              <a:rPr kumimoji="0" lang="en-US" altLang="zh-TW" sz="1600" b="1">
                <a:latin typeface="微軟正黑體" pitchFamily="34" charset="-120"/>
                <a:ea typeface="微軟正黑體" pitchFamily="34" charset="-120"/>
              </a:rPr>
              <a:t>)</a:t>
            </a: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黃萬居處長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台灣糖業股份有限公司畜殖事業部暨</a:t>
            </a:r>
          </a:p>
          <a:p>
            <a:pPr>
              <a:spcBef>
                <a:spcPct val="50000"/>
              </a:spcBef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各畜殖場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美商傑明工程顧問股份有限公司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kumimoji="0" lang="zh-TW" altLang="en-US" sz="1600" b="1">
                <a:latin typeface="微軟正黑體" pitchFamily="34" charset="-120"/>
                <a:ea typeface="微軟正黑體" pitchFamily="34" charset="-120"/>
              </a:rPr>
              <a:t>蘋果綠環境規劃設計股份有限公司</a:t>
            </a:r>
          </a:p>
        </p:txBody>
      </p:sp>
      <p:pic>
        <p:nvPicPr>
          <p:cNvPr id="5162" name="Picture 42" descr="lZ8Yg13W4CBcAj9ISaN48veXRQFtPQxVQQsREoxbZW81LT7zeGucjxD-TIXkm75BQtDXDO55YXwwzaMe6_Eo2s03RdD3Wjnhr2gCmcVsgWEu12R8-sF0n1q68nKu6lupjMiyZXo4Zds5I_c0CLfN2flDEJSZz_vsqRS5_JlI_Rf0Z6CdvMPoAirjfZl90YoxxPQk16ULKT_ByXHjXvR4QVtImfsTu88UntoiTnymh66RglureCRPe7MbHogt1VRyqLI-fZggplXB8466cLTyYxI4sdi5hpmaI3t883z6Ew6vZoMYYsycSVJ1oitKCiOY-xaA9IeGJektpm7ob7q5RX0zXw3Tw0CP-MITBXCLELkjP6fnmsCTZb-W-xpKi9oE8WYmFAAnFOL_0enwXTPBrMSJCdwduYZhyvSMy8p8OPNEJk15j06OTnOSb1eTIRKVjoipxpjAGg-fRvl_LyV-iQewdrC3hyqMEI9YY2ciorQMBctqzGFMjXnXHMRruwgk4uFDMhijCRX1bJw-kH3clFGVIVNMMyAfbjMTQ00kbJE=w1186-h667-no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829300"/>
            <a:ext cx="1828800" cy="1028700"/>
          </a:xfrm>
          <a:prstGeom prst="rect">
            <a:avLst/>
          </a:prstGeom>
          <a:noFill/>
        </p:spPr>
      </p:pic>
      <p:pic>
        <p:nvPicPr>
          <p:cNvPr id="5164" name="Picture 44" descr="X_iuJJTXqkVdwRxLJCfh6eppdxmJDXMsu_Tlp5lvQv7QJ3_nmY5Z13IAKeZnSksp8fhO9OL7Gk1E-IzJHPIjxViU54YNCQ8fGaLGnmM_3eYxaNY-IXLPwWAA_Blx-mI1rqr6yOwfKqE_FCdN1RpASn_2jNWXuHxYH3Gviue0lYR7a3En9Ve4GB-UBIzFw1RiZE6oDhMo_cvAWarSituISjOAZKBtaLPpZJa-PgFzXgjJBAlChwW9ELA4DnNCzqSYmJ_2A6jEXbUoR5pIIOLDtzRyt2cRK3VmGmBYlfJocbgi35Yo4do2M2UHhOlslQ44SzNU4RrCCT8W0HLtoKemIDD4ECr042sqk8YcGvOInLDJyFgc_PhIXWFPDQt3-2X32B3YGC_-8zeZx8rKzbXOUlJ9sf_p3B2i5Pkp66GqBMXKrJclo8cJ-uFPCibWDZYeldnmz-i4UPR5fa4uyBmTQJnhCjZjoBVBePGNLfuugH6qhA9N8u-40p4hNlGJ4Gcub-M36EYJJUSCg6qAlNyf4DrMdcPrXsxPupig3vi0vUA=w1366-h269-n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0"/>
            <a:ext cx="9201150" cy="914400"/>
          </a:xfrm>
          <a:prstGeom prst="rect">
            <a:avLst/>
          </a:prstGeom>
          <a:noFill/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610600" cy="685800"/>
          </a:xfrm>
        </p:spPr>
        <p:txBody>
          <a:bodyPr/>
          <a:lstStyle/>
          <a:p>
            <a:r>
              <a:rPr lang="zh-TW" altLang="en-US" sz="2400" b="1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感謝許多單位鼎力協助始能完成東港溪</a:t>
            </a:r>
            <a:r>
              <a:rPr lang="en-US" altLang="zh-TW" sz="2400" b="1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2030</a:t>
            </a:r>
            <a:r>
              <a:rPr lang="zh-TW" altLang="en-US" sz="2400" b="1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整治願景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2690" name="Picture 2"/>
          <p:cNvPicPr>
            <a:picLocks noChangeAspect="1" noChangeArrowheads="1"/>
          </p:cNvPicPr>
          <p:nvPr/>
        </p:nvPicPr>
        <p:blipFill>
          <a:blip r:embed="rId2" cstate="print">
            <a:lum bright="26000" contrast="-58000"/>
          </a:blip>
          <a:srcRect l="28416" t="11610" r="10707" b="718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圓角矩形圖說文字 39"/>
          <p:cNvSpPr/>
          <p:nvPr/>
        </p:nvSpPr>
        <p:spPr bwMode="auto">
          <a:xfrm>
            <a:off x="251520" y="188640"/>
            <a:ext cx="1944216" cy="2016224"/>
          </a:xfrm>
          <a:prstGeom prst="wedgeRoundRectCallout">
            <a:avLst>
              <a:gd name="adj1" fmla="val 136731"/>
              <a:gd name="adj2" fmla="val 144137"/>
              <a:gd name="adj3" fmla="val 16667"/>
            </a:avLst>
          </a:prstGeom>
          <a:solidFill>
            <a:srgbClr val="660033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從上游湧泉甲類水體到下游因汙染致使成丁類水體</a:t>
            </a:r>
          </a:p>
        </p:txBody>
      </p:sp>
      <p:sp>
        <p:nvSpPr>
          <p:cNvPr id="68" name="手繪多邊形 67"/>
          <p:cNvSpPr/>
          <p:nvPr/>
        </p:nvSpPr>
        <p:spPr bwMode="auto">
          <a:xfrm>
            <a:off x="6693068" y="4486542"/>
            <a:ext cx="1221992" cy="575755"/>
          </a:xfrm>
          <a:custGeom>
            <a:avLst/>
            <a:gdLst>
              <a:gd name="connsiteX0" fmla="*/ 1170772 w 1221992"/>
              <a:gd name="connsiteY0" fmla="*/ 334840 h 575755"/>
              <a:gd name="connsiteX1" fmla="*/ 1170772 w 1221992"/>
              <a:gd name="connsiteY1" fmla="*/ 334840 h 575755"/>
              <a:gd name="connsiteX2" fmla="*/ 1021143 w 1221992"/>
              <a:gd name="connsiteY2" fmla="*/ 318214 h 575755"/>
              <a:gd name="connsiteX3" fmla="*/ 971267 w 1221992"/>
              <a:gd name="connsiteY3" fmla="*/ 301589 h 575755"/>
              <a:gd name="connsiteX4" fmla="*/ 904765 w 1221992"/>
              <a:gd name="connsiteY4" fmla="*/ 235087 h 575755"/>
              <a:gd name="connsiteX5" fmla="*/ 821637 w 1221992"/>
              <a:gd name="connsiteY5" fmla="*/ 135334 h 575755"/>
              <a:gd name="connsiteX6" fmla="*/ 788387 w 1221992"/>
              <a:gd name="connsiteY6" fmla="*/ 85458 h 575755"/>
              <a:gd name="connsiteX7" fmla="*/ 688634 w 1221992"/>
              <a:gd name="connsiteY7" fmla="*/ 52207 h 575755"/>
              <a:gd name="connsiteX8" fmla="*/ 588881 w 1221992"/>
              <a:gd name="connsiteY8" fmla="*/ 2331 h 575755"/>
              <a:gd name="connsiteX9" fmla="*/ 289623 w 1221992"/>
              <a:gd name="connsiteY9" fmla="*/ 35582 h 575755"/>
              <a:gd name="connsiteX10" fmla="*/ 239747 w 1221992"/>
              <a:gd name="connsiteY10" fmla="*/ 52207 h 575755"/>
              <a:gd name="connsiteX11" fmla="*/ 206496 w 1221992"/>
              <a:gd name="connsiteY11" fmla="*/ 102083 h 575755"/>
              <a:gd name="connsiteX12" fmla="*/ 139994 w 1221992"/>
              <a:gd name="connsiteY12" fmla="*/ 168585 h 575755"/>
              <a:gd name="connsiteX13" fmla="*/ 173245 w 1221992"/>
              <a:gd name="connsiteY13" fmla="*/ 218462 h 575755"/>
              <a:gd name="connsiteX14" fmla="*/ 106743 w 1221992"/>
              <a:gd name="connsiteY14" fmla="*/ 318214 h 575755"/>
              <a:gd name="connsiteX15" fmla="*/ 206496 w 1221992"/>
              <a:gd name="connsiteY15" fmla="*/ 368091 h 575755"/>
              <a:gd name="connsiteX16" fmla="*/ 356125 w 1221992"/>
              <a:gd name="connsiteY16" fmla="*/ 451218 h 575755"/>
              <a:gd name="connsiteX17" fmla="*/ 622132 w 1221992"/>
              <a:gd name="connsiteY17" fmla="*/ 467843 h 575755"/>
              <a:gd name="connsiteX18" fmla="*/ 721885 w 1221992"/>
              <a:gd name="connsiteY18" fmla="*/ 534345 h 575755"/>
              <a:gd name="connsiteX19" fmla="*/ 821637 w 1221992"/>
              <a:gd name="connsiteY19" fmla="*/ 567596 h 575755"/>
              <a:gd name="connsiteX20" fmla="*/ 1054394 w 1221992"/>
              <a:gd name="connsiteY20" fmla="*/ 484469 h 575755"/>
              <a:gd name="connsiteX21" fmla="*/ 1054394 w 1221992"/>
              <a:gd name="connsiteY21" fmla="*/ 484469 h 575755"/>
              <a:gd name="connsiteX22" fmla="*/ 1154147 w 1221992"/>
              <a:gd name="connsiteY22" fmla="*/ 451218 h 575755"/>
              <a:gd name="connsiteX23" fmla="*/ 1220648 w 1221992"/>
              <a:gd name="connsiteY23" fmla="*/ 351465 h 575755"/>
              <a:gd name="connsiteX24" fmla="*/ 1170772 w 1221992"/>
              <a:gd name="connsiteY24" fmla="*/ 334840 h 575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21992" h="575755">
                <a:moveTo>
                  <a:pt x="1170772" y="334840"/>
                </a:moveTo>
                <a:lnTo>
                  <a:pt x="1170772" y="334840"/>
                </a:lnTo>
                <a:cubicBezTo>
                  <a:pt x="1120896" y="329298"/>
                  <a:pt x="1070643" y="326464"/>
                  <a:pt x="1021143" y="318214"/>
                </a:cubicBezTo>
                <a:cubicBezTo>
                  <a:pt x="1003857" y="315333"/>
                  <a:pt x="983659" y="313981"/>
                  <a:pt x="971267" y="301589"/>
                </a:cubicBezTo>
                <a:cubicBezTo>
                  <a:pt x="882596" y="212919"/>
                  <a:pt x="1037770" y="279424"/>
                  <a:pt x="904765" y="235087"/>
                </a:cubicBezTo>
                <a:cubicBezTo>
                  <a:pt x="822205" y="111249"/>
                  <a:pt x="928318" y="263352"/>
                  <a:pt x="821637" y="135334"/>
                </a:cubicBezTo>
                <a:cubicBezTo>
                  <a:pt x="808845" y="119984"/>
                  <a:pt x="805331" y="96048"/>
                  <a:pt x="788387" y="85458"/>
                </a:cubicBezTo>
                <a:cubicBezTo>
                  <a:pt x="758665" y="66882"/>
                  <a:pt x="717797" y="71649"/>
                  <a:pt x="688634" y="52207"/>
                </a:cubicBezTo>
                <a:cubicBezTo>
                  <a:pt x="624176" y="9235"/>
                  <a:pt x="657713" y="25275"/>
                  <a:pt x="588881" y="2331"/>
                </a:cubicBezTo>
                <a:cubicBezTo>
                  <a:pt x="448741" y="49043"/>
                  <a:pt x="609864" y="0"/>
                  <a:pt x="289623" y="35582"/>
                </a:cubicBezTo>
                <a:cubicBezTo>
                  <a:pt x="272206" y="37517"/>
                  <a:pt x="256372" y="46665"/>
                  <a:pt x="239747" y="52207"/>
                </a:cubicBezTo>
                <a:cubicBezTo>
                  <a:pt x="228663" y="68832"/>
                  <a:pt x="222099" y="89601"/>
                  <a:pt x="206496" y="102083"/>
                </a:cubicBezTo>
                <a:cubicBezTo>
                  <a:pt x="125888" y="166569"/>
                  <a:pt x="176266" y="59766"/>
                  <a:pt x="139994" y="168585"/>
                </a:cubicBezTo>
                <a:cubicBezTo>
                  <a:pt x="151078" y="185211"/>
                  <a:pt x="170419" y="198681"/>
                  <a:pt x="173245" y="218462"/>
                </a:cubicBezTo>
                <a:cubicBezTo>
                  <a:pt x="182580" y="283809"/>
                  <a:pt x="148690" y="290249"/>
                  <a:pt x="106743" y="318214"/>
                </a:cubicBezTo>
                <a:cubicBezTo>
                  <a:pt x="328158" y="465825"/>
                  <a:pt x="0" y="253370"/>
                  <a:pt x="206496" y="368091"/>
                </a:cubicBezTo>
                <a:cubicBezTo>
                  <a:pt x="247655" y="390957"/>
                  <a:pt x="300426" y="445355"/>
                  <a:pt x="356125" y="451218"/>
                </a:cubicBezTo>
                <a:cubicBezTo>
                  <a:pt x="444479" y="460518"/>
                  <a:pt x="533463" y="462301"/>
                  <a:pt x="622132" y="467843"/>
                </a:cubicBezTo>
                <a:cubicBezTo>
                  <a:pt x="655383" y="490010"/>
                  <a:pt x="683973" y="521708"/>
                  <a:pt x="721885" y="534345"/>
                </a:cubicBezTo>
                <a:lnTo>
                  <a:pt x="821637" y="567596"/>
                </a:lnTo>
                <a:cubicBezTo>
                  <a:pt x="994295" y="546014"/>
                  <a:pt x="917465" y="575755"/>
                  <a:pt x="1054394" y="484469"/>
                </a:cubicBezTo>
                <a:lnTo>
                  <a:pt x="1054394" y="484469"/>
                </a:lnTo>
                <a:lnTo>
                  <a:pt x="1154147" y="451218"/>
                </a:lnTo>
                <a:cubicBezTo>
                  <a:pt x="1205656" y="399709"/>
                  <a:pt x="1204608" y="415628"/>
                  <a:pt x="1220648" y="351465"/>
                </a:cubicBezTo>
                <a:cubicBezTo>
                  <a:pt x="1221992" y="346089"/>
                  <a:pt x="1179085" y="337611"/>
                  <a:pt x="1170772" y="334840"/>
                </a:cubicBezTo>
                <a:close/>
              </a:path>
            </a:pathLst>
          </a:custGeom>
          <a:solidFill>
            <a:srgbClr val="00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63" name="手繪多邊形 62"/>
          <p:cNvSpPr/>
          <p:nvPr/>
        </p:nvSpPr>
        <p:spPr bwMode="auto">
          <a:xfrm>
            <a:off x="1403648" y="0"/>
            <a:ext cx="6417425" cy="6949440"/>
          </a:xfrm>
          <a:custGeom>
            <a:avLst/>
            <a:gdLst>
              <a:gd name="connsiteX0" fmla="*/ 6417425 w 6417425"/>
              <a:gd name="connsiteY0" fmla="*/ 0 h 6949440"/>
              <a:gd name="connsiteX1" fmla="*/ 6400800 w 6417425"/>
              <a:gd name="connsiteY1" fmla="*/ 199506 h 6949440"/>
              <a:gd name="connsiteX2" fmla="*/ 6384174 w 6417425"/>
              <a:gd name="connsiteY2" fmla="*/ 249382 h 6949440"/>
              <a:gd name="connsiteX3" fmla="*/ 6334298 w 6417425"/>
              <a:gd name="connsiteY3" fmla="*/ 282633 h 6949440"/>
              <a:gd name="connsiteX4" fmla="*/ 6267796 w 6417425"/>
              <a:gd name="connsiteY4" fmla="*/ 382386 h 6949440"/>
              <a:gd name="connsiteX5" fmla="*/ 6234545 w 6417425"/>
              <a:gd name="connsiteY5" fmla="*/ 482138 h 6949440"/>
              <a:gd name="connsiteX6" fmla="*/ 6201294 w 6417425"/>
              <a:gd name="connsiteY6" fmla="*/ 532015 h 6949440"/>
              <a:gd name="connsiteX7" fmla="*/ 6151418 w 6417425"/>
              <a:gd name="connsiteY7" fmla="*/ 714895 h 6949440"/>
              <a:gd name="connsiteX8" fmla="*/ 6134792 w 6417425"/>
              <a:gd name="connsiteY8" fmla="*/ 798022 h 6949440"/>
              <a:gd name="connsiteX9" fmla="*/ 6101541 w 6417425"/>
              <a:gd name="connsiteY9" fmla="*/ 914400 h 6949440"/>
              <a:gd name="connsiteX10" fmla="*/ 6051665 w 6417425"/>
              <a:gd name="connsiteY10" fmla="*/ 947651 h 6949440"/>
              <a:gd name="connsiteX11" fmla="*/ 5935287 w 6417425"/>
              <a:gd name="connsiteY11" fmla="*/ 1064029 h 6949440"/>
              <a:gd name="connsiteX12" fmla="*/ 5885411 w 6417425"/>
              <a:gd name="connsiteY12" fmla="*/ 1097280 h 6949440"/>
              <a:gd name="connsiteX13" fmla="*/ 5785658 w 6417425"/>
              <a:gd name="connsiteY13" fmla="*/ 1130531 h 6949440"/>
              <a:gd name="connsiteX14" fmla="*/ 5752407 w 6417425"/>
              <a:gd name="connsiteY14" fmla="*/ 1180407 h 6949440"/>
              <a:gd name="connsiteX15" fmla="*/ 5652654 w 6417425"/>
              <a:gd name="connsiteY15" fmla="*/ 1263535 h 6949440"/>
              <a:gd name="connsiteX16" fmla="*/ 5552901 w 6417425"/>
              <a:gd name="connsiteY16" fmla="*/ 1296786 h 6949440"/>
              <a:gd name="connsiteX17" fmla="*/ 5503025 w 6417425"/>
              <a:gd name="connsiteY17" fmla="*/ 1330036 h 6949440"/>
              <a:gd name="connsiteX18" fmla="*/ 5403272 w 6417425"/>
              <a:gd name="connsiteY18" fmla="*/ 1363287 h 6949440"/>
              <a:gd name="connsiteX19" fmla="*/ 5303520 w 6417425"/>
              <a:gd name="connsiteY19" fmla="*/ 1429789 h 6949440"/>
              <a:gd name="connsiteX20" fmla="*/ 5253643 w 6417425"/>
              <a:gd name="connsiteY20" fmla="*/ 1579418 h 6949440"/>
              <a:gd name="connsiteX21" fmla="*/ 5220392 w 6417425"/>
              <a:gd name="connsiteY21" fmla="*/ 1629295 h 6949440"/>
              <a:gd name="connsiteX22" fmla="*/ 5153891 w 6417425"/>
              <a:gd name="connsiteY22" fmla="*/ 1712422 h 6949440"/>
              <a:gd name="connsiteX23" fmla="*/ 5137265 w 6417425"/>
              <a:gd name="connsiteY23" fmla="*/ 1762298 h 6949440"/>
              <a:gd name="connsiteX24" fmla="*/ 5020887 w 6417425"/>
              <a:gd name="connsiteY24" fmla="*/ 1911927 h 6949440"/>
              <a:gd name="connsiteX25" fmla="*/ 4987636 w 6417425"/>
              <a:gd name="connsiteY25" fmla="*/ 2011680 h 6949440"/>
              <a:gd name="connsiteX26" fmla="*/ 4937760 w 6417425"/>
              <a:gd name="connsiteY26" fmla="*/ 2111433 h 6949440"/>
              <a:gd name="connsiteX27" fmla="*/ 4887883 w 6417425"/>
              <a:gd name="connsiteY27" fmla="*/ 2161309 h 6949440"/>
              <a:gd name="connsiteX28" fmla="*/ 4804756 w 6417425"/>
              <a:gd name="connsiteY28" fmla="*/ 2244436 h 6949440"/>
              <a:gd name="connsiteX29" fmla="*/ 4771505 w 6417425"/>
              <a:gd name="connsiteY29" fmla="*/ 2294313 h 6949440"/>
              <a:gd name="connsiteX30" fmla="*/ 4721629 w 6417425"/>
              <a:gd name="connsiteY30" fmla="*/ 2327564 h 6949440"/>
              <a:gd name="connsiteX31" fmla="*/ 4638501 w 6417425"/>
              <a:gd name="connsiteY31" fmla="*/ 2477193 h 6949440"/>
              <a:gd name="connsiteX32" fmla="*/ 4621876 w 6417425"/>
              <a:gd name="connsiteY32" fmla="*/ 2610196 h 6949440"/>
              <a:gd name="connsiteX33" fmla="*/ 4522123 w 6417425"/>
              <a:gd name="connsiteY33" fmla="*/ 2660073 h 6949440"/>
              <a:gd name="connsiteX34" fmla="*/ 4322618 w 6417425"/>
              <a:gd name="connsiteY34" fmla="*/ 2676698 h 6949440"/>
              <a:gd name="connsiteX35" fmla="*/ 4339243 w 6417425"/>
              <a:gd name="connsiteY35" fmla="*/ 2743200 h 6949440"/>
              <a:gd name="connsiteX36" fmla="*/ 4389120 w 6417425"/>
              <a:gd name="connsiteY36" fmla="*/ 2842953 h 6949440"/>
              <a:gd name="connsiteX37" fmla="*/ 4438996 w 6417425"/>
              <a:gd name="connsiteY37" fmla="*/ 2876204 h 6949440"/>
              <a:gd name="connsiteX38" fmla="*/ 4422371 w 6417425"/>
              <a:gd name="connsiteY38" fmla="*/ 2926080 h 6949440"/>
              <a:gd name="connsiteX39" fmla="*/ 4322618 w 6417425"/>
              <a:gd name="connsiteY39" fmla="*/ 2959331 h 6949440"/>
              <a:gd name="connsiteX40" fmla="*/ 4039985 w 6417425"/>
              <a:gd name="connsiteY40" fmla="*/ 2992582 h 6949440"/>
              <a:gd name="connsiteX41" fmla="*/ 3973483 w 6417425"/>
              <a:gd name="connsiteY41" fmla="*/ 3092335 h 6949440"/>
              <a:gd name="connsiteX42" fmla="*/ 3923607 w 6417425"/>
              <a:gd name="connsiteY42" fmla="*/ 3125586 h 6949440"/>
              <a:gd name="connsiteX43" fmla="*/ 3873731 w 6417425"/>
              <a:gd name="connsiteY43" fmla="*/ 3175462 h 6949440"/>
              <a:gd name="connsiteX44" fmla="*/ 3840480 w 6417425"/>
              <a:gd name="connsiteY44" fmla="*/ 3225338 h 6949440"/>
              <a:gd name="connsiteX45" fmla="*/ 3823854 w 6417425"/>
              <a:gd name="connsiteY45" fmla="*/ 3275215 h 6949440"/>
              <a:gd name="connsiteX46" fmla="*/ 3773978 w 6417425"/>
              <a:gd name="connsiteY46" fmla="*/ 3308466 h 6949440"/>
              <a:gd name="connsiteX47" fmla="*/ 3640974 w 6417425"/>
              <a:gd name="connsiteY47" fmla="*/ 3424844 h 6949440"/>
              <a:gd name="connsiteX48" fmla="*/ 3591098 w 6417425"/>
              <a:gd name="connsiteY48" fmla="*/ 3458095 h 6949440"/>
              <a:gd name="connsiteX49" fmla="*/ 3474720 w 6417425"/>
              <a:gd name="connsiteY49" fmla="*/ 3491346 h 6949440"/>
              <a:gd name="connsiteX50" fmla="*/ 3042458 w 6417425"/>
              <a:gd name="connsiteY50" fmla="*/ 3507971 h 6949440"/>
              <a:gd name="connsiteX51" fmla="*/ 3025832 w 6417425"/>
              <a:gd name="connsiteY51" fmla="*/ 3557847 h 6949440"/>
              <a:gd name="connsiteX52" fmla="*/ 2942705 w 6417425"/>
              <a:gd name="connsiteY52" fmla="*/ 3657600 h 6949440"/>
              <a:gd name="connsiteX53" fmla="*/ 2842952 w 6417425"/>
              <a:gd name="connsiteY53" fmla="*/ 3724102 h 6949440"/>
              <a:gd name="connsiteX54" fmla="*/ 2660072 w 6417425"/>
              <a:gd name="connsiteY54" fmla="*/ 3773978 h 6949440"/>
              <a:gd name="connsiteX55" fmla="*/ 2610196 w 6417425"/>
              <a:gd name="connsiteY55" fmla="*/ 3807229 h 6949440"/>
              <a:gd name="connsiteX56" fmla="*/ 2593571 w 6417425"/>
              <a:gd name="connsiteY56" fmla="*/ 3857106 h 6949440"/>
              <a:gd name="connsiteX57" fmla="*/ 2560320 w 6417425"/>
              <a:gd name="connsiteY57" fmla="*/ 3906982 h 6949440"/>
              <a:gd name="connsiteX58" fmla="*/ 2527069 w 6417425"/>
              <a:gd name="connsiteY58" fmla="*/ 4006735 h 6949440"/>
              <a:gd name="connsiteX59" fmla="*/ 2493818 w 6417425"/>
              <a:gd name="connsiteY59" fmla="*/ 4123113 h 6949440"/>
              <a:gd name="connsiteX60" fmla="*/ 2443941 w 6417425"/>
              <a:gd name="connsiteY60" fmla="*/ 4156364 h 6949440"/>
              <a:gd name="connsiteX61" fmla="*/ 2327563 w 6417425"/>
              <a:gd name="connsiteY61" fmla="*/ 4289367 h 6949440"/>
              <a:gd name="connsiteX62" fmla="*/ 2310938 w 6417425"/>
              <a:gd name="connsiteY62" fmla="*/ 4339244 h 6949440"/>
              <a:gd name="connsiteX63" fmla="*/ 2227811 w 6417425"/>
              <a:gd name="connsiteY63" fmla="*/ 4438996 h 6949440"/>
              <a:gd name="connsiteX64" fmla="*/ 2177934 w 6417425"/>
              <a:gd name="connsiteY64" fmla="*/ 4472247 h 6949440"/>
              <a:gd name="connsiteX65" fmla="*/ 2144683 w 6417425"/>
              <a:gd name="connsiteY65" fmla="*/ 4522124 h 6949440"/>
              <a:gd name="connsiteX66" fmla="*/ 2044931 w 6417425"/>
              <a:gd name="connsiteY66" fmla="*/ 4588626 h 6949440"/>
              <a:gd name="connsiteX67" fmla="*/ 1961803 w 6417425"/>
              <a:gd name="connsiteY67" fmla="*/ 4655127 h 6949440"/>
              <a:gd name="connsiteX68" fmla="*/ 1911927 w 6417425"/>
              <a:gd name="connsiteY68" fmla="*/ 4705004 h 6949440"/>
              <a:gd name="connsiteX69" fmla="*/ 1862051 w 6417425"/>
              <a:gd name="connsiteY69" fmla="*/ 4738255 h 6949440"/>
              <a:gd name="connsiteX70" fmla="*/ 1778923 w 6417425"/>
              <a:gd name="connsiteY70" fmla="*/ 4821382 h 6949440"/>
              <a:gd name="connsiteX71" fmla="*/ 1679171 w 6417425"/>
              <a:gd name="connsiteY71" fmla="*/ 4887884 h 6949440"/>
              <a:gd name="connsiteX72" fmla="*/ 1596043 w 6417425"/>
              <a:gd name="connsiteY72" fmla="*/ 4987636 h 6949440"/>
              <a:gd name="connsiteX73" fmla="*/ 1562792 w 6417425"/>
              <a:gd name="connsiteY73" fmla="*/ 5037513 h 6949440"/>
              <a:gd name="connsiteX74" fmla="*/ 1512916 w 6417425"/>
              <a:gd name="connsiteY74" fmla="*/ 5087389 h 6949440"/>
              <a:gd name="connsiteX75" fmla="*/ 1479665 w 6417425"/>
              <a:gd name="connsiteY75" fmla="*/ 5137266 h 6949440"/>
              <a:gd name="connsiteX76" fmla="*/ 1379912 w 6417425"/>
              <a:gd name="connsiteY76" fmla="*/ 5220393 h 6949440"/>
              <a:gd name="connsiteX77" fmla="*/ 1346661 w 6417425"/>
              <a:gd name="connsiteY77" fmla="*/ 5270269 h 6949440"/>
              <a:gd name="connsiteX78" fmla="*/ 1263534 w 6417425"/>
              <a:gd name="connsiteY78" fmla="*/ 5419898 h 6949440"/>
              <a:gd name="connsiteX79" fmla="*/ 1213658 w 6417425"/>
              <a:gd name="connsiteY79" fmla="*/ 5453149 h 6949440"/>
              <a:gd name="connsiteX80" fmla="*/ 1180407 w 6417425"/>
              <a:gd name="connsiteY80" fmla="*/ 5503026 h 6949440"/>
              <a:gd name="connsiteX81" fmla="*/ 1097280 w 6417425"/>
              <a:gd name="connsiteY81" fmla="*/ 5586153 h 6949440"/>
              <a:gd name="connsiteX82" fmla="*/ 1113905 w 6417425"/>
              <a:gd name="connsiteY82" fmla="*/ 5685906 h 6949440"/>
              <a:gd name="connsiteX83" fmla="*/ 1163781 w 6417425"/>
              <a:gd name="connsiteY83" fmla="*/ 5719156 h 6949440"/>
              <a:gd name="connsiteX84" fmla="*/ 1197032 w 6417425"/>
              <a:gd name="connsiteY84" fmla="*/ 5818909 h 6949440"/>
              <a:gd name="connsiteX85" fmla="*/ 1230283 w 6417425"/>
              <a:gd name="connsiteY85" fmla="*/ 5868786 h 6949440"/>
              <a:gd name="connsiteX86" fmla="*/ 1213658 w 6417425"/>
              <a:gd name="connsiteY86" fmla="*/ 6151418 h 6949440"/>
              <a:gd name="connsiteX87" fmla="*/ 1197032 w 6417425"/>
              <a:gd name="connsiteY87" fmla="*/ 6201295 h 6949440"/>
              <a:gd name="connsiteX88" fmla="*/ 1147156 w 6417425"/>
              <a:gd name="connsiteY88" fmla="*/ 6217920 h 6949440"/>
              <a:gd name="connsiteX89" fmla="*/ 1113905 w 6417425"/>
              <a:gd name="connsiteY89" fmla="*/ 6267796 h 6949440"/>
              <a:gd name="connsiteX90" fmla="*/ 1030778 w 6417425"/>
              <a:gd name="connsiteY90" fmla="*/ 6334298 h 6949440"/>
              <a:gd name="connsiteX91" fmla="*/ 997527 w 6417425"/>
              <a:gd name="connsiteY91" fmla="*/ 6467302 h 6949440"/>
              <a:gd name="connsiteX92" fmla="*/ 980901 w 6417425"/>
              <a:gd name="connsiteY92" fmla="*/ 6517178 h 6949440"/>
              <a:gd name="connsiteX93" fmla="*/ 931025 w 6417425"/>
              <a:gd name="connsiteY93" fmla="*/ 6550429 h 6949440"/>
              <a:gd name="connsiteX94" fmla="*/ 847898 w 6417425"/>
              <a:gd name="connsiteY94" fmla="*/ 6650182 h 6949440"/>
              <a:gd name="connsiteX95" fmla="*/ 748145 w 6417425"/>
              <a:gd name="connsiteY95" fmla="*/ 6716684 h 6949440"/>
              <a:gd name="connsiteX96" fmla="*/ 665018 w 6417425"/>
              <a:gd name="connsiteY96" fmla="*/ 6783186 h 6949440"/>
              <a:gd name="connsiteX97" fmla="*/ 648392 w 6417425"/>
              <a:gd name="connsiteY97" fmla="*/ 6833062 h 6949440"/>
              <a:gd name="connsiteX98" fmla="*/ 548640 w 6417425"/>
              <a:gd name="connsiteY98" fmla="*/ 6866313 h 6949440"/>
              <a:gd name="connsiteX99" fmla="*/ 199505 w 6417425"/>
              <a:gd name="connsiteY99" fmla="*/ 6899564 h 6949440"/>
              <a:gd name="connsiteX100" fmla="*/ 133003 w 6417425"/>
              <a:gd name="connsiteY100" fmla="*/ 6916189 h 6949440"/>
              <a:gd name="connsiteX101" fmla="*/ 83127 w 6417425"/>
              <a:gd name="connsiteY101" fmla="*/ 6932815 h 6949440"/>
              <a:gd name="connsiteX102" fmla="*/ 0 w 6417425"/>
              <a:gd name="connsiteY102" fmla="*/ 6949440 h 694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6417425" h="6949440">
                <a:moveTo>
                  <a:pt x="6417425" y="0"/>
                </a:moveTo>
                <a:cubicBezTo>
                  <a:pt x="6411883" y="66502"/>
                  <a:pt x="6409620" y="133359"/>
                  <a:pt x="6400800" y="199506"/>
                </a:cubicBezTo>
                <a:cubicBezTo>
                  <a:pt x="6398484" y="216877"/>
                  <a:pt x="6395122" y="235698"/>
                  <a:pt x="6384174" y="249382"/>
                </a:cubicBezTo>
                <a:cubicBezTo>
                  <a:pt x="6371692" y="264985"/>
                  <a:pt x="6350923" y="271549"/>
                  <a:pt x="6334298" y="282633"/>
                </a:cubicBezTo>
                <a:lnTo>
                  <a:pt x="6267796" y="382386"/>
                </a:lnTo>
                <a:cubicBezTo>
                  <a:pt x="6248354" y="411549"/>
                  <a:pt x="6253987" y="452975"/>
                  <a:pt x="6234545" y="482138"/>
                </a:cubicBezTo>
                <a:lnTo>
                  <a:pt x="6201294" y="532015"/>
                </a:lnTo>
                <a:cubicBezTo>
                  <a:pt x="6177408" y="603675"/>
                  <a:pt x="6170170" y="621139"/>
                  <a:pt x="6151418" y="714895"/>
                </a:cubicBezTo>
                <a:cubicBezTo>
                  <a:pt x="6145876" y="742604"/>
                  <a:pt x="6140922" y="770437"/>
                  <a:pt x="6134792" y="798022"/>
                </a:cubicBezTo>
                <a:cubicBezTo>
                  <a:pt x="6133872" y="802161"/>
                  <a:pt x="6110088" y="903716"/>
                  <a:pt x="6101541" y="914400"/>
                </a:cubicBezTo>
                <a:cubicBezTo>
                  <a:pt x="6089059" y="930003"/>
                  <a:pt x="6068290" y="936567"/>
                  <a:pt x="6051665" y="947651"/>
                </a:cubicBezTo>
                <a:cubicBezTo>
                  <a:pt x="5975442" y="1061985"/>
                  <a:pt x="6023075" y="1034767"/>
                  <a:pt x="5935287" y="1064029"/>
                </a:cubicBezTo>
                <a:cubicBezTo>
                  <a:pt x="5918662" y="1075113"/>
                  <a:pt x="5903670" y="1089165"/>
                  <a:pt x="5885411" y="1097280"/>
                </a:cubicBezTo>
                <a:cubicBezTo>
                  <a:pt x="5853382" y="1111515"/>
                  <a:pt x="5785658" y="1130531"/>
                  <a:pt x="5785658" y="1130531"/>
                </a:cubicBezTo>
                <a:cubicBezTo>
                  <a:pt x="5774574" y="1147156"/>
                  <a:pt x="5765199" y="1165057"/>
                  <a:pt x="5752407" y="1180407"/>
                </a:cubicBezTo>
                <a:cubicBezTo>
                  <a:pt x="5729375" y="1208046"/>
                  <a:pt x="5687274" y="1248148"/>
                  <a:pt x="5652654" y="1263535"/>
                </a:cubicBezTo>
                <a:cubicBezTo>
                  <a:pt x="5620625" y="1277770"/>
                  <a:pt x="5582064" y="1277344"/>
                  <a:pt x="5552901" y="1296786"/>
                </a:cubicBezTo>
                <a:cubicBezTo>
                  <a:pt x="5536276" y="1307869"/>
                  <a:pt x="5521284" y="1321921"/>
                  <a:pt x="5503025" y="1330036"/>
                </a:cubicBezTo>
                <a:cubicBezTo>
                  <a:pt x="5470996" y="1344271"/>
                  <a:pt x="5403272" y="1363287"/>
                  <a:pt x="5403272" y="1363287"/>
                </a:cubicBezTo>
                <a:cubicBezTo>
                  <a:pt x="5370021" y="1385454"/>
                  <a:pt x="5316157" y="1391877"/>
                  <a:pt x="5303520" y="1429789"/>
                </a:cubicBezTo>
                <a:lnTo>
                  <a:pt x="5253643" y="1579418"/>
                </a:lnTo>
                <a:cubicBezTo>
                  <a:pt x="5247324" y="1598374"/>
                  <a:pt x="5231476" y="1612669"/>
                  <a:pt x="5220392" y="1629295"/>
                </a:cubicBezTo>
                <a:cubicBezTo>
                  <a:pt x="5178606" y="1754657"/>
                  <a:pt x="5239833" y="1604995"/>
                  <a:pt x="5153891" y="1712422"/>
                </a:cubicBezTo>
                <a:cubicBezTo>
                  <a:pt x="5142943" y="1726106"/>
                  <a:pt x="5146986" y="1747717"/>
                  <a:pt x="5137265" y="1762298"/>
                </a:cubicBezTo>
                <a:cubicBezTo>
                  <a:pt x="5079889" y="1848363"/>
                  <a:pt x="5065151" y="1779134"/>
                  <a:pt x="5020887" y="1911927"/>
                </a:cubicBezTo>
                <a:lnTo>
                  <a:pt x="4987636" y="2011680"/>
                </a:lnTo>
                <a:cubicBezTo>
                  <a:pt x="4970974" y="2061667"/>
                  <a:pt x="4973570" y="2068461"/>
                  <a:pt x="4937760" y="2111433"/>
                </a:cubicBezTo>
                <a:cubicBezTo>
                  <a:pt x="4922708" y="2129495"/>
                  <a:pt x="4902935" y="2143247"/>
                  <a:pt x="4887883" y="2161309"/>
                </a:cubicBezTo>
                <a:cubicBezTo>
                  <a:pt x="4818609" y="2244437"/>
                  <a:pt x="4896197" y="2183477"/>
                  <a:pt x="4804756" y="2244436"/>
                </a:cubicBezTo>
                <a:cubicBezTo>
                  <a:pt x="4793672" y="2261062"/>
                  <a:pt x="4785634" y="2280184"/>
                  <a:pt x="4771505" y="2294313"/>
                </a:cubicBezTo>
                <a:cubicBezTo>
                  <a:pt x="4757376" y="2308442"/>
                  <a:pt x="4734787" y="2312527"/>
                  <a:pt x="4721629" y="2327564"/>
                </a:cubicBezTo>
                <a:cubicBezTo>
                  <a:pt x="4660064" y="2397924"/>
                  <a:pt x="4661336" y="2408689"/>
                  <a:pt x="4638501" y="2477193"/>
                </a:cubicBezTo>
                <a:cubicBezTo>
                  <a:pt x="4632959" y="2521527"/>
                  <a:pt x="4638469" y="2568712"/>
                  <a:pt x="4621876" y="2610196"/>
                </a:cubicBezTo>
                <a:cubicBezTo>
                  <a:pt x="4613983" y="2629930"/>
                  <a:pt x="4541345" y="2657510"/>
                  <a:pt x="4522123" y="2660073"/>
                </a:cubicBezTo>
                <a:cubicBezTo>
                  <a:pt x="4455976" y="2668893"/>
                  <a:pt x="4389120" y="2671156"/>
                  <a:pt x="4322618" y="2676698"/>
                </a:cubicBezTo>
                <a:cubicBezTo>
                  <a:pt x="4328160" y="2698865"/>
                  <a:pt x="4332966" y="2721230"/>
                  <a:pt x="4339243" y="2743200"/>
                </a:cubicBezTo>
                <a:cubicBezTo>
                  <a:pt x="4350060" y="2781060"/>
                  <a:pt x="4359976" y="2813809"/>
                  <a:pt x="4389120" y="2842953"/>
                </a:cubicBezTo>
                <a:cubicBezTo>
                  <a:pt x="4403249" y="2857082"/>
                  <a:pt x="4422371" y="2865120"/>
                  <a:pt x="4438996" y="2876204"/>
                </a:cubicBezTo>
                <a:cubicBezTo>
                  <a:pt x="4433454" y="2892829"/>
                  <a:pt x="4436631" y="2915894"/>
                  <a:pt x="4422371" y="2926080"/>
                </a:cubicBezTo>
                <a:cubicBezTo>
                  <a:pt x="4393850" y="2946452"/>
                  <a:pt x="4355869" y="2948247"/>
                  <a:pt x="4322618" y="2959331"/>
                </a:cubicBezTo>
                <a:cubicBezTo>
                  <a:pt x="4198953" y="3000552"/>
                  <a:pt x="4290203" y="2974709"/>
                  <a:pt x="4039985" y="2992582"/>
                </a:cubicBezTo>
                <a:lnTo>
                  <a:pt x="3973483" y="3092335"/>
                </a:lnTo>
                <a:cubicBezTo>
                  <a:pt x="3962399" y="3108960"/>
                  <a:pt x="3938957" y="3112794"/>
                  <a:pt x="3923607" y="3125586"/>
                </a:cubicBezTo>
                <a:cubicBezTo>
                  <a:pt x="3905545" y="3140638"/>
                  <a:pt x="3888783" y="3157400"/>
                  <a:pt x="3873731" y="3175462"/>
                </a:cubicBezTo>
                <a:cubicBezTo>
                  <a:pt x="3860939" y="3190812"/>
                  <a:pt x="3849416" y="3207466"/>
                  <a:pt x="3840480" y="3225338"/>
                </a:cubicBezTo>
                <a:cubicBezTo>
                  <a:pt x="3832643" y="3241013"/>
                  <a:pt x="3834802" y="3261530"/>
                  <a:pt x="3823854" y="3275215"/>
                </a:cubicBezTo>
                <a:cubicBezTo>
                  <a:pt x="3811372" y="3290818"/>
                  <a:pt x="3790603" y="3297382"/>
                  <a:pt x="3773978" y="3308466"/>
                </a:cubicBezTo>
                <a:cubicBezTo>
                  <a:pt x="3718559" y="3391593"/>
                  <a:pt x="3757353" y="3347258"/>
                  <a:pt x="3640974" y="3424844"/>
                </a:cubicBezTo>
                <a:lnTo>
                  <a:pt x="3591098" y="3458095"/>
                </a:lnTo>
                <a:cubicBezTo>
                  <a:pt x="3578868" y="3466248"/>
                  <a:pt x="3480875" y="3490936"/>
                  <a:pt x="3474720" y="3491346"/>
                </a:cubicBezTo>
                <a:cubicBezTo>
                  <a:pt x="3330846" y="3500938"/>
                  <a:pt x="3186545" y="3502429"/>
                  <a:pt x="3042458" y="3507971"/>
                </a:cubicBezTo>
                <a:cubicBezTo>
                  <a:pt x="3036916" y="3524596"/>
                  <a:pt x="3033669" y="3542172"/>
                  <a:pt x="3025832" y="3557847"/>
                </a:cubicBezTo>
                <a:cubicBezTo>
                  <a:pt x="3008366" y="3592778"/>
                  <a:pt x="2972790" y="3634201"/>
                  <a:pt x="2942705" y="3657600"/>
                </a:cubicBezTo>
                <a:cubicBezTo>
                  <a:pt x="2911160" y="3682135"/>
                  <a:pt x="2880864" y="3711465"/>
                  <a:pt x="2842952" y="3724102"/>
                </a:cubicBezTo>
                <a:cubicBezTo>
                  <a:pt x="2716392" y="3766289"/>
                  <a:pt x="2777569" y="3750480"/>
                  <a:pt x="2660072" y="3773978"/>
                </a:cubicBezTo>
                <a:cubicBezTo>
                  <a:pt x="2643447" y="3785062"/>
                  <a:pt x="2622678" y="3791626"/>
                  <a:pt x="2610196" y="3807229"/>
                </a:cubicBezTo>
                <a:cubicBezTo>
                  <a:pt x="2599248" y="3820914"/>
                  <a:pt x="2601408" y="3841431"/>
                  <a:pt x="2593571" y="3857106"/>
                </a:cubicBezTo>
                <a:cubicBezTo>
                  <a:pt x="2584635" y="3874978"/>
                  <a:pt x="2568435" y="3888723"/>
                  <a:pt x="2560320" y="3906982"/>
                </a:cubicBezTo>
                <a:cubicBezTo>
                  <a:pt x="2546085" y="3939011"/>
                  <a:pt x="2538153" y="3973484"/>
                  <a:pt x="2527069" y="4006735"/>
                </a:cubicBezTo>
                <a:cubicBezTo>
                  <a:pt x="2525364" y="4011851"/>
                  <a:pt x="2502964" y="4111680"/>
                  <a:pt x="2493818" y="4123113"/>
                </a:cubicBezTo>
                <a:cubicBezTo>
                  <a:pt x="2481336" y="4138716"/>
                  <a:pt x="2460567" y="4145280"/>
                  <a:pt x="2443941" y="4156364"/>
                </a:cubicBezTo>
                <a:cubicBezTo>
                  <a:pt x="2366356" y="4272742"/>
                  <a:pt x="2410691" y="4233949"/>
                  <a:pt x="2327563" y="4289367"/>
                </a:cubicBezTo>
                <a:cubicBezTo>
                  <a:pt x="2322021" y="4305993"/>
                  <a:pt x="2318775" y="4323569"/>
                  <a:pt x="2310938" y="4339244"/>
                </a:cubicBezTo>
                <a:cubicBezTo>
                  <a:pt x="2292256" y="4376608"/>
                  <a:pt x="2259326" y="4412734"/>
                  <a:pt x="2227811" y="4438996"/>
                </a:cubicBezTo>
                <a:cubicBezTo>
                  <a:pt x="2212461" y="4451788"/>
                  <a:pt x="2194560" y="4461163"/>
                  <a:pt x="2177934" y="4472247"/>
                </a:cubicBezTo>
                <a:cubicBezTo>
                  <a:pt x="2166850" y="4488873"/>
                  <a:pt x="2159721" y="4508966"/>
                  <a:pt x="2144683" y="4522124"/>
                </a:cubicBezTo>
                <a:cubicBezTo>
                  <a:pt x="2114608" y="4548440"/>
                  <a:pt x="2044931" y="4588626"/>
                  <a:pt x="2044931" y="4588626"/>
                </a:cubicBezTo>
                <a:cubicBezTo>
                  <a:pt x="1970565" y="4700174"/>
                  <a:pt x="2058171" y="4590882"/>
                  <a:pt x="1961803" y="4655127"/>
                </a:cubicBezTo>
                <a:cubicBezTo>
                  <a:pt x="1942240" y="4668169"/>
                  <a:pt x="1929989" y="4689952"/>
                  <a:pt x="1911927" y="4705004"/>
                </a:cubicBezTo>
                <a:cubicBezTo>
                  <a:pt x="1896577" y="4717796"/>
                  <a:pt x="1878676" y="4727171"/>
                  <a:pt x="1862051" y="4738255"/>
                </a:cubicBezTo>
                <a:cubicBezTo>
                  <a:pt x="1801090" y="4829695"/>
                  <a:pt x="1862051" y="4752109"/>
                  <a:pt x="1778923" y="4821382"/>
                </a:cubicBezTo>
                <a:cubicBezTo>
                  <a:pt x="1695898" y="4890569"/>
                  <a:pt x="1766824" y="4858665"/>
                  <a:pt x="1679171" y="4887884"/>
                </a:cubicBezTo>
                <a:cubicBezTo>
                  <a:pt x="1596612" y="5011722"/>
                  <a:pt x="1702724" y="4859620"/>
                  <a:pt x="1596043" y="4987636"/>
                </a:cubicBezTo>
                <a:cubicBezTo>
                  <a:pt x="1583251" y="5002986"/>
                  <a:pt x="1575584" y="5022163"/>
                  <a:pt x="1562792" y="5037513"/>
                </a:cubicBezTo>
                <a:cubicBezTo>
                  <a:pt x="1547740" y="5055575"/>
                  <a:pt x="1527968" y="5069327"/>
                  <a:pt x="1512916" y="5087389"/>
                </a:cubicBezTo>
                <a:cubicBezTo>
                  <a:pt x="1500124" y="5102739"/>
                  <a:pt x="1492457" y="5121916"/>
                  <a:pt x="1479665" y="5137266"/>
                </a:cubicBezTo>
                <a:cubicBezTo>
                  <a:pt x="1439662" y="5185270"/>
                  <a:pt x="1428954" y="5187699"/>
                  <a:pt x="1379912" y="5220393"/>
                </a:cubicBezTo>
                <a:cubicBezTo>
                  <a:pt x="1368828" y="5237018"/>
                  <a:pt x="1355597" y="5252397"/>
                  <a:pt x="1346661" y="5270269"/>
                </a:cubicBezTo>
                <a:cubicBezTo>
                  <a:pt x="1316342" y="5330908"/>
                  <a:pt x="1342169" y="5367474"/>
                  <a:pt x="1263534" y="5419898"/>
                </a:cubicBezTo>
                <a:lnTo>
                  <a:pt x="1213658" y="5453149"/>
                </a:lnTo>
                <a:cubicBezTo>
                  <a:pt x="1202574" y="5469775"/>
                  <a:pt x="1194536" y="5488897"/>
                  <a:pt x="1180407" y="5503026"/>
                </a:cubicBezTo>
                <a:cubicBezTo>
                  <a:pt x="1069570" y="5613863"/>
                  <a:pt x="1185950" y="5453146"/>
                  <a:pt x="1097280" y="5586153"/>
                </a:cubicBezTo>
                <a:cubicBezTo>
                  <a:pt x="1102822" y="5619404"/>
                  <a:pt x="1098830" y="5655755"/>
                  <a:pt x="1113905" y="5685906"/>
                </a:cubicBezTo>
                <a:cubicBezTo>
                  <a:pt x="1122841" y="5703778"/>
                  <a:pt x="1153191" y="5702212"/>
                  <a:pt x="1163781" y="5719156"/>
                </a:cubicBezTo>
                <a:cubicBezTo>
                  <a:pt x="1182357" y="5748878"/>
                  <a:pt x="1177590" y="5789746"/>
                  <a:pt x="1197032" y="5818909"/>
                </a:cubicBezTo>
                <a:lnTo>
                  <a:pt x="1230283" y="5868786"/>
                </a:lnTo>
                <a:cubicBezTo>
                  <a:pt x="1224741" y="5962997"/>
                  <a:pt x="1223049" y="6057513"/>
                  <a:pt x="1213658" y="6151418"/>
                </a:cubicBezTo>
                <a:cubicBezTo>
                  <a:pt x="1211914" y="6168856"/>
                  <a:pt x="1209424" y="6188903"/>
                  <a:pt x="1197032" y="6201295"/>
                </a:cubicBezTo>
                <a:cubicBezTo>
                  <a:pt x="1184640" y="6213687"/>
                  <a:pt x="1163781" y="6212378"/>
                  <a:pt x="1147156" y="6217920"/>
                </a:cubicBezTo>
                <a:cubicBezTo>
                  <a:pt x="1136072" y="6234545"/>
                  <a:pt x="1129508" y="6255314"/>
                  <a:pt x="1113905" y="6267796"/>
                </a:cubicBezTo>
                <a:cubicBezTo>
                  <a:pt x="1034009" y="6331713"/>
                  <a:pt x="1086365" y="6223125"/>
                  <a:pt x="1030778" y="6334298"/>
                </a:cubicBezTo>
                <a:cubicBezTo>
                  <a:pt x="1011775" y="6372305"/>
                  <a:pt x="1007014" y="6429356"/>
                  <a:pt x="997527" y="6467302"/>
                </a:cubicBezTo>
                <a:cubicBezTo>
                  <a:pt x="993277" y="6484303"/>
                  <a:pt x="991849" y="6503494"/>
                  <a:pt x="980901" y="6517178"/>
                </a:cubicBezTo>
                <a:cubicBezTo>
                  <a:pt x="968419" y="6532781"/>
                  <a:pt x="947650" y="6539345"/>
                  <a:pt x="931025" y="6550429"/>
                </a:cubicBezTo>
                <a:cubicBezTo>
                  <a:pt x="901469" y="6594764"/>
                  <a:pt x="892210" y="6615717"/>
                  <a:pt x="847898" y="6650182"/>
                </a:cubicBezTo>
                <a:cubicBezTo>
                  <a:pt x="816353" y="6674717"/>
                  <a:pt x="748145" y="6716684"/>
                  <a:pt x="748145" y="6716684"/>
                </a:cubicBezTo>
                <a:cubicBezTo>
                  <a:pt x="600532" y="6938102"/>
                  <a:pt x="825626" y="6622578"/>
                  <a:pt x="665018" y="6783186"/>
                </a:cubicBezTo>
                <a:cubicBezTo>
                  <a:pt x="652626" y="6795578"/>
                  <a:pt x="662652" y="6822876"/>
                  <a:pt x="648392" y="6833062"/>
                </a:cubicBezTo>
                <a:cubicBezTo>
                  <a:pt x="619871" y="6853434"/>
                  <a:pt x="581891" y="6855229"/>
                  <a:pt x="548640" y="6866313"/>
                </a:cubicBezTo>
                <a:cubicBezTo>
                  <a:pt x="403989" y="6914530"/>
                  <a:pt x="516228" y="6881968"/>
                  <a:pt x="199505" y="6899564"/>
                </a:cubicBezTo>
                <a:cubicBezTo>
                  <a:pt x="177338" y="6905106"/>
                  <a:pt x="154973" y="6909912"/>
                  <a:pt x="133003" y="6916189"/>
                </a:cubicBezTo>
                <a:cubicBezTo>
                  <a:pt x="116153" y="6921003"/>
                  <a:pt x="100128" y="6928565"/>
                  <a:pt x="83127" y="6932815"/>
                </a:cubicBezTo>
                <a:cubicBezTo>
                  <a:pt x="55713" y="6939669"/>
                  <a:pt x="0" y="6949440"/>
                  <a:pt x="0" y="6949440"/>
                </a:cubicBezTo>
              </a:path>
            </a:pathLst>
          </a:custGeom>
          <a:noFill/>
          <a:ln w="762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64" name="手繪多邊形 63"/>
          <p:cNvSpPr/>
          <p:nvPr/>
        </p:nvSpPr>
        <p:spPr bwMode="auto">
          <a:xfrm>
            <a:off x="1617658" y="4005064"/>
            <a:ext cx="2345027" cy="3005005"/>
          </a:xfrm>
          <a:custGeom>
            <a:avLst/>
            <a:gdLst>
              <a:gd name="connsiteX0" fmla="*/ 2222822 w 2299300"/>
              <a:gd name="connsiteY0" fmla="*/ 0 h 2970083"/>
              <a:gd name="connsiteX1" fmla="*/ 2272698 w 2299300"/>
              <a:gd name="connsiteY1" fmla="*/ 49877 h 2970083"/>
              <a:gd name="connsiteX2" fmla="*/ 2272698 w 2299300"/>
              <a:gd name="connsiteY2" fmla="*/ 149630 h 2970083"/>
              <a:gd name="connsiteX3" fmla="*/ 2222822 w 2299300"/>
              <a:gd name="connsiteY3" fmla="*/ 166255 h 2970083"/>
              <a:gd name="connsiteX4" fmla="*/ 2106444 w 2299300"/>
              <a:gd name="connsiteY4" fmla="*/ 299259 h 2970083"/>
              <a:gd name="connsiteX5" fmla="*/ 2089818 w 2299300"/>
              <a:gd name="connsiteY5" fmla="*/ 349135 h 2970083"/>
              <a:gd name="connsiteX6" fmla="*/ 1990066 w 2299300"/>
              <a:gd name="connsiteY6" fmla="*/ 415637 h 2970083"/>
              <a:gd name="connsiteX7" fmla="*/ 1890313 w 2299300"/>
              <a:gd name="connsiteY7" fmla="*/ 465513 h 2970083"/>
              <a:gd name="connsiteX8" fmla="*/ 1857062 w 2299300"/>
              <a:gd name="connsiteY8" fmla="*/ 515390 h 2970083"/>
              <a:gd name="connsiteX9" fmla="*/ 1807186 w 2299300"/>
              <a:gd name="connsiteY9" fmla="*/ 548640 h 2970083"/>
              <a:gd name="connsiteX10" fmla="*/ 1740684 w 2299300"/>
              <a:gd name="connsiteY10" fmla="*/ 615142 h 2970083"/>
              <a:gd name="connsiteX11" fmla="*/ 1707433 w 2299300"/>
              <a:gd name="connsiteY11" fmla="*/ 665019 h 2970083"/>
              <a:gd name="connsiteX12" fmla="*/ 1657556 w 2299300"/>
              <a:gd name="connsiteY12" fmla="*/ 698270 h 2970083"/>
              <a:gd name="connsiteX13" fmla="*/ 1591055 w 2299300"/>
              <a:gd name="connsiteY13" fmla="*/ 781397 h 2970083"/>
              <a:gd name="connsiteX14" fmla="*/ 1557804 w 2299300"/>
              <a:gd name="connsiteY14" fmla="*/ 831273 h 2970083"/>
              <a:gd name="connsiteX15" fmla="*/ 1441426 w 2299300"/>
              <a:gd name="connsiteY15" fmla="*/ 931026 h 2970083"/>
              <a:gd name="connsiteX16" fmla="*/ 1391549 w 2299300"/>
              <a:gd name="connsiteY16" fmla="*/ 947651 h 2970083"/>
              <a:gd name="connsiteX17" fmla="*/ 1291796 w 2299300"/>
              <a:gd name="connsiteY17" fmla="*/ 1030779 h 2970083"/>
              <a:gd name="connsiteX18" fmla="*/ 1275171 w 2299300"/>
              <a:gd name="connsiteY18" fmla="*/ 1080655 h 2970083"/>
              <a:gd name="connsiteX19" fmla="*/ 1192044 w 2299300"/>
              <a:gd name="connsiteY19" fmla="*/ 1180408 h 2970083"/>
              <a:gd name="connsiteX20" fmla="*/ 1142167 w 2299300"/>
              <a:gd name="connsiteY20" fmla="*/ 1280160 h 2970083"/>
              <a:gd name="connsiteX21" fmla="*/ 1042415 w 2299300"/>
              <a:gd name="connsiteY21" fmla="*/ 1313411 h 2970083"/>
              <a:gd name="connsiteX22" fmla="*/ 1009164 w 2299300"/>
              <a:gd name="connsiteY22" fmla="*/ 1363288 h 2970083"/>
              <a:gd name="connsiteX23" fmla="*/ 909411 w 2299300"/>
              <a:gd name="connsiteY23" fmla="*/ 1463040 h 2970083"/>
              <a:gd name="connsiteX24" fmla="*/ 909411 w 2299300"/>
              <a:gd name="connsiteY24" fmla="*/ 1679171 h 2970083"/>
              <a:gd name="connsiteX25" fmla="*/ 959287 w 2299300"/>
              <a:gd name="connsiteY25" fmla="*/ 1729048 h 2970083"/>
              <a:gd name="connsiteX26" fmla="*/ 1025789 w 2299300"/>
              <a:gd name="connsiteY26" fmla="*/ 1878677 h 2970083"/>
              <a:gd name="connsiteX27" fmla="*/ 975913 w 2299300"/>
              <a:gd name="connsiteY27" fmla="*/ 2094808 h 2970083"/>
              <a:gd name="connsiteX28" fmla="*/ 959287 w 2299300"/>
              <a:gd name="connsiteY28" fmla="*/ 2144684 h 2970083"/>
              <a:gd name="connsiteX29" fmla="*/ 842909 w 2299300"/>
              <a:gd name="connsiteY29" fmla="*/ 2194560 h 2970083"/>
              <a:gd name="connsiteX30" fmla="*/ 809658 w 2299300"/>
              <a:gd name="connsiteY30" fmla="*/ 2360815 h 2970083"/>
              <a:gd name="connsiteX31" fmla="*/ 793033 w 2299300"/>
              <a:gd name="connsiteY31" fmla="*/ 2410691 h 2970083"/>
              <a:gd name="connsiteX32" fmla="*/ 743156 w 2299300"/>
              <a:gd name="connsiteY32" fmla="*/ 2427317 h 2970083"/>
              <a:gd name="connsiteX33" fmla="*/ 709906 w 2299300"/>
              <a:gd name="connsiteY33" fmla="*/ 2477193 h 2970083"/>
              <a:gd name="connsiteX34" fmla="*/ 676655 w 2299300"/>
              <a:gd name="connsiteY34" fmla="*/ 2576946 h 2970083"/>
              <a:gd name="connsiteX35" fmla="*/ 626778 w 2299300"/>
              <a:gd name="connsiteY35" fmla="*/ 2593571 h 2970083"/>
              <a:gd name="connsiteX36" fmla="*/ 527026 w 2299300"/>
              <a:gd name="connsiteY36" fmla="*/ 2660073 h 2970083"/>
              <a:gd name="connsiteX37" fmla="*/ 443898 w 2299300"/>
              <a:gd name="connsiteY37" fmla="*/ 2743200 h 2970083"/>
              <a:gd name="connsiteX38" fmla="*/ 377396 w 2299300"/>
              <a:gd name="connsiteY38" fmla="*/ 2842953 h 2970083"/>
              <a:gd name="connsiteX39" fmla="*/ 277644 w 2299300"/>
              <a:gd name="connsiteY39" fmla="*/ 2892830 h 2970083"/>
              <a:gd name="connsiteX40" fmla="*/ 227767 w 2299300"/>
              <a:gd name="connsiteY40" fmla="*/ 2909455 h 2970083"/>
              <a:gd name="connsiteX41" fmla="*/ 177891 w 2299300"/>
              <a:gd name="connsiteY41" fmla="*/ 2942706 h 2970083"/>
              <a:gd name="connsiteX42" fmla="*/ 244393 w 2299300"/>
              <a:gd name="connsiteY42" fmla="*/ 2959331 h 297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2299300" h="2970083">
                <a:moveTo>
                  <a:pt x="2222822" y="0"/>
                </a:moveTo>
                <a:cubicBezTo>
                  <a:pt x="2239447" y="16626"/>
                  <a:pt x="2259656" y="30314"/>
                  <a:pt x="2272698" y="49877"/>
                </a:cubicBezTo>
                <a:cubicBezTo>
                  <a:pt x="2290432" y="76479"/>
                  <a:pt x="2299300" y="123028"/>
                  <a:pt x="2272698" y="149630"/>
                </a:cubicBezTo>
                <a:cubicBezTo>
                  <a:pt x="2260306" y="162022"/>
                  <a:pt x="2239447" y="160713"/>
                  <a:pt x="2222822" y="166255"/>
                </a:cubicBezTo>
                <a:cubicBezTo>
                  <a:pt x="2164633" y="205048"/>
                  <a:pt x="2134154" y="216131"/>
                  <a:pt x="2106444" y="299259"/>
                </a:cubicBezTo>
                <a:cubicBezTo>
                  <a:pt x="2100902" y="315884"/>
                  <a:pt x="2099539" y="334554"/>
                  <a:pt x="2089818" y="349135"/>
                </a:cubicBezTo>
                <a:cubicBezTo>
                  <a:pt x="2042544" y="420045"/>
                  <a:pt x="2051071" y="385134"/>
                  <a:pt x="1990066" y="415637"/>
                </a:cubicBezTo>
                <a:cubicBezTo>
                  <a:pt x="1861158" y="480092"/>
                  <a:pt x="2015670" y="423728"/>
                  <a:pt x="1890313" y="465513"/>
                </a:cubicBezTo>
                <a:cubicBezTo>
                  <a:pt x="1879229" y="482139"/>
                  <a:pt x="1871191" y="501261"/>
                  <a:pt x="1857062" y="515390"/>
                </a:cubicBezTo>
                <a:cubicBezTo>
                  <a:pt x="1842933" y="529519"/>
                  <a:pt x="1819668" y="533037"/>
                  <a:pt x="1807186" y="548640"/>
                </a:cubicBezTo>
                <a:cubicBezTo>
                  <a:pt x="1742699" y="629248"/>
                  <a:pt x="1849504" y="578869"/>
                  <a:pt x="1740684" y="615142"/>
                </a:cubicBezTo>
                <a:cubicBezTo>
                  <a:pt x="1729600" y="631768"/>
                  <a:pt x="1721562" y="650890"/>
                  <a:pt x="1707433" y="665019"/>
                </a:cubicBezTo>
                <a:cubicBezTo>
                  <a:pt x="1693304" y="679148"/>
                  <a:pt x="1670038" y="682667"/>
                  <a:pt x="1657556" y="698270"/>
                </a:cubicBezTo>
                <a:cubicBezTo>
                  <a:pt x="1565778" y="812992"/>
                  <a:pt x="1733997" y="686102"/>
                  <a:pt x="1591055" y="781397"/>
                </a:cubicBezTo>
                <a:cubicBezTo>
                  <a:pt x="1579971" y="798022"/>
                  <a:pt x="1570596" y="815923"/>
                  <a:pt x="1557804" y="831273"/>
                </a:cubicBezTo>
                <a:cubicBezTo>
                  <a:pt x="1531004" y="863433"/>
                  <a:pt x="1476451" y="911012"/>
                  <a:pt x="1441426" y="931026"/>
                </a:cubicBezTo>
                <a:cubicBezTo>
                  <a:pt x="1426210" y="939721"/>
                  <a:pt x="1408175" y="942109"/>
                  <a:pt x="1391549" y="947651"/>
                </a:cubicBezTo>
                <a:cubicBezTo>
                  <a:pt x="1354746" y="972187"/>
                  <a:pt x="1317398" y="992376"/>
                  <a:pt x="1291796" y="1030779"/>
                </a:cubicBezTo>
                <a:cubicBezTo>
                  <a:pt x="1282075" y="1045360"/>
                  <a:pt x="1283008" y="1064981"/>
                  <a:pt x="1275171" y="1080655"/>
                </a:cubicBezTo>
                <a:cubicBezTo>
                  <a:pt x="1252026" y="1126946"/>
                  <a:pt x="1228811" y="1143641"/>
                  <a:pt x="1192044" y="1180408"/>
                </a:cubicBezTo>
                <a:cubicBezTo>
                  <a:pt x="1182985" y="1207584"/>
                  <a:pt x="1169307" y="1263198"/>
                  <a:pt x="1142167" y="1280160"/>
                </a:cubicBezTo>
                <a:cubicBezTo>
                  <a:pt x="1112445" y="1298736"/>
                  <a:pt x="1042415" y="1313411"/>
                  <a:pt x="1042415" y="1313411"/>
                </a:cubicBezTo>
                <a:cubicBezTo>
                  <a:pt x="1031331" y="1330037"/>
                  <a:pt x="1022439" y="1348354"/>
                  <a:pt x="1009164" y="1363288"/>
                </a:cubicBezTo>
                <a:cubicBezTo>
                  <a:pt x="977923" y="1398434"/>
                  <a:pt x="909411" y="1463040"/>
                  <a:pt x="909411" y="1463040"/>
                </a:cubicBezTo>
                <a:cubicBezTo>
                  <a:pt x="901323" y="1527742"/>
                  <a:pt x="876408" y="1613163"/>
                  <a:pt x="909411" y="1679171"/>
                </a:cubicBezTo>
                <a:cubicBezTo>
                  <a:pt x="919926" y="1700201"/>
                  <a:pt x="942662" y="1712422"/>
                  <a:pt x="959287" y="1729048"/>
                </a:cubicBezTo>
                <a:cubicBezTo>
                  <a:pt x="998857" y="1847756"/>
                  <a:pt x="973096" y="1799637"/>
                  <a:pt x="1025789" y="1878677"/>
                </a:cubicBezTo>
                <a:cubicBezTo>
                  <a:pt x="996003" y="2176548"/>
                  <a:pt x="1044066" y="1958503"/>
                  <a:pt x="975913" y="2094808"/>
                </a:cubicBezTo>
                <a:cubicBezTo>
                  <a:pt x="968076" y="2110483"/>
                  <a:pt x="971679" y="2132292"/>
                  <a:pt x="959287" y="2144684"/>
                </a:cubicBezTo>
                <a:cubicBezTo>
                  <a:pt x="938741" y="2165230"/>
                  <a:pt x="872718" y="2184624"/>
                  <a:pt x="842909" y="2194560"/>
                </a:cubicBezTo>
                <a:cubicBezTo>
                  <a:pt x="805349" y="2307245"/>
                  <a:pt x="847866" y="2169774"/>
                  <a:pt x="809658" y="2360815"/>
                </a:cubicBezTo>
                <a:cubicBezTo>
                  <a:pt x="806221" y="2377999"/>
                  <a:pt x="805425" y="2398299"/>
                  <a:pt x="793033" y="2410691"/>
                </a:cubicBezTo>
                <a:cubicBezTo>
                  <a:pt x="780641" y="2423083"/>
                  <a:pt x="759782" y="2421775"/>
                  <a:pt x="743156" y="2427317"/>
                </a:cubicBezTo>
                <a:cubicBezTo>
                  <a:pt x="732073" y="2443942"/>
                  <a:pt x="718021" y="2458934"/>
                  <a:pt x="709906" y="2477193"/>
                </a:cubicBezTo>
                <a:cubicBezTo>
                  <a:pt x="695671" y="2509222"/>
                  <a:pt x="709906" y="2565863"/>
                  <a:pt x="676655" y="2576946"/>
                </a:cubicBezTo>
                <a:lnTo>
                  <a:pt x="626778" y="2593571"/>
                </a:lnTo>
                <a:cubicBezTo>
                  <a:pt x="593527" y="2615738"/>
                  <a:pt x="549193" y="2626822"/>
                  <a:pt x="527026" y="2660073"/>
                </a:cubicBezTo>
                <a:cubicBezTo>
                  <a:pt x="482691" y="2726576"/>
                  <a:pt x="510401" y="2698867"/>
                  <a:pt x="443898" y="2743200"/>
                </a:cubicBezTo>
                <a:cubicBezTo>
                  <a:pt x="421731" y="2776451"/>
                  <a:pt x="415308" y="2830315"/>
                  <a:pt x="377396" y="2842953"/>
                </a:cubicBezTo>
                <a:cubicBezTo>
                  <a:pt x="252021" y="2884746"/>
                  <a:pt x="406570" y="2828367"/>
                  <a:pt x="277644" y="2892830"/>
                </a:cubicBezTo>
                <a:cubicBezTo>
                  <a:pt x="261969" y="2900667"/>
                  <a:pt x="244393" y="2903913"/>
                  <a:pt x="227767" y="2909455"/>
                </a:cubicBezTo>
                <a:cubicBezTo>
                  <a:pt x="211142" y="2920539"/>
                  <a:pt x="196257" y="2934835"/>
                  <a:pt x="177891" y="2942706"/>
                </a:cubicBezTo>
                <a:cubicBezTo>
                  <a:pt x="114010" y="2970083"/>
                  <a:pt x="0" y="2959331"/>
                  <a:pt x="244393" y="2959331"/>
                </a:cubicBezTo>
              </a:path>
            </a:pathLst>
          </a:custGeom>
          <a:noFill/>
          <a:ln w="762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" name="手繪多邊形 3"/>
          <p:cNvSpPr/>
          <p:nvPr/>
        </p:nvSpPr>
        <p:spPr bwMode="auto">
          <a:xfrm>
            <a:off x="3940233" y="4039985"/>
            <a:ext cx="1562792" cy="653004"/>
          </a:xfrm>
          <a:custGeom>
            <a:avLst/>
            <a:gdLst>
              <a:gd name="connsiteX0" fmla="*/ 0 w 1562792"/>
              <a:gd name="connsiteY0" fmla="*/ 0 h 653004"/>
              <a:gd name="connsiteX1" fmla="*/ 166254 w 1562792"/>
              <a:gd name="connsiteY1" fmla="*/ 16626 h 653004"/>
              <a:gd name="connsiteX2" fmla="*/ 266007 w 1562792"/>
              <a:gd name="connsiteY2" fmla="*/ 83128 h 653004"/>
              <a:gd name="connsiteX3" fmla="*/ 448887 w 1562792"/>
              <a:gd name="connsiteY3" fmla="*/ 33251 h 653004"/>
              <a:gd name="connsiteX4" fmla="*/ 498763 w 1562792"/>
              <a:gd name="connsiteY4" fmla="*/ 16626 h 653004"/>
              <a:gd name="connsiteX5" fmla="*/ 781396 w 1562792"/>
              <a:gd name="connsiteY5" fmla="*/ 33251 h 653004"/>
              <a:gd name="connsiteX6" fmla="*/ 831272 w 1562792"/>
              <a:gd name="connsiteY6" fmla="*/ 49877 h 653004"/>
              <a:gd name="connsiteX7" fmla="*/ 1047403 w 1562792"/>
              <a:gd name="connsiteY7" fmla="*/ 83128 h 653004"/>
              <a:gd name="connsiteX8" fmla="*/ 1097280 w 1562792"/>
              <a:gd name="connsiteY8" fmla="*/ 116379 h 653004"/>
              <a:gd name="connsiteX9" fmla="*/ 1130531 w 1562792"/>
              <a:gd name="connsiteY9" fmla="*/ 216131 h 653004"/>
              <a:gd name="connsiteX10" fmla="*/ 1147156 w 1562792"/>
              <a:gd name="connsiteY10" fmla="*/ 282633 h 653004"/>
              <a:gd name="connsiteX11" fmla="*/ 1246909 w 1562792"/>
              <a:gd name="connsiteY11" fmla="*/ 349135 h 653004"/>
              <a:gd name="connsiteX12" fmla="*/ 1296785 w 1562792"/>
              <a:gd name="connsiteY12" fmla="*/ 382386 h 653004"/>
              <a:gd name="connsiteX13" fmla="*/ 1379912 w 1562792"/>
              <a:gd name="connsiteY13" fmla="*/ 465513 h 653004"/>
              <a:gd name="connsiteX14" fmla="*/ 1413163 w 1562792"/>
              <a:gd name="connsiteY14" fmla="*/ 515390 h 653004"/>
              <a:gd name="connsiteX15" fmla="*/ 1512916 w 1562792"/>
              <a:gd name="connsiteY15" fmla="*/ 598517 h 653004"/>
              <a:gd name="connsiteX16" fmla="*/ 1562792 w 1562792"/>
              <a:gd name="connsiteY16" fmla="*/ 648393 h 653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62792" h="653004">
                <a:moveTo>
                  <a:pt x="0" y="0"/>
                </a:moveTo>
                <a:cubicBezTo>
                  <a:pt x="55418" y="5542"/>
                  <a:pt x="113095" y="14"/>
                  <a:pt x="166254" y="16626"/>
                </a:cubicBezTo>
                <a:cubicBezTo>
                  <a:pt x="204398" y="28546"/>
                  <a:pt x="266007" y="83128"/>
                  <a:pt x="266007" y="83128"/>
                </a:cubicBezTo>
                <a:cubicBezTo>
                  <a:pt x="383505" y="59628"/>
                  <a:pt x="322324" y="75438"/>
                  <a:pt x="448887" y="33251"/>
                </a:cubicBezTo>
                <a:lnTo>
                  <a:pt x="498763" y="16626"/>
                </a:lnTo>
                <a:cubicBezTo>
                  <a:pt x="592974" y="22168"/>
                  <a:pt x="687491" y="23860"/>
                  <a:pt x="781396" y="33251"/>
                </a:cubicBezTo>
                <a:cubicBezTo>
                  <a:pt x="798834" y="34995"/>
                  <a:pt x="814165" y="46075"/>
                  <a:pt x="831272" y="49877"/>
                </a:cubicBezTo>
                <a:cubicBezTo>
                  <a:pt x="872779" y="59101"/>
                  <a:pt x="1010297" y="77827"/>
                  <a:pt x="1047403" y="83128"/>
                </a:cubicBezTo>
                <a:cubicBezTo>
                  <a:pt x="1064029" y="94212"/>
                  <a:pt x="1086690" y="99435"/>
                  <a:pt x="1097280" y="116379"/>
                </a:cubicBezTo>
                <a:cubicBezTo>
                  <a:pt x="1115856" y="146101"/>
                  <a:pt x="1122031" y="182128"/>
                  <a:pt x="1130531" y="216131"/>
                </a:cubicBezTo>
                <a:cubicBezTo>
                  <a:pt x="1136073" y="238298"/>
                  <a:pt x="1132110" y="265437"/>
                  <a:pt x="1147156" y="282633"/>
                </a:cubicBezTo>
                <a:cubicBezTo>
                  <a:pt x="1173472" y="312708"/>
                  <a:pt x="1213658" y="326968"/>
                  <a:pt x="1246909" y="349135"/>
                </a:cubicBezTo>
                <a:lnTo>
                  <a:pt x="1296785" y="382386"/>
                </a:lnTo>
                <a:cubicBezTo>
                  <a:pt x="1385457" y="515393"/>
                  <a:pt x="1269073" y="354673"/>
                  <a:pt x="1379912" y="465513"/>
                </a:cubicBezTo>
                <a:cubicBezTo>
                  <a:pt x="1394041" y="479642"/>
                  <a:pt x="1400371" y="500040"/>
                  <a:pt x="1413163" y="515390"/>
                </a:cubicBezTo>
                <a:cubicBezTo>
                  <a:pt x="1453165" y="563392"/>
                  <a:pt x="1463877" y="565824"/>
                  <a:pt x="1512916" y="598517"/>
                </a:cubicBezTo>
                <a:cubicBezTo>
                  <a:pt x="1549241" y="653004"/>
                  <a:pt x="1526186" y="648393"/>
                  <a:pt x="1562792" y="648393"/>
                </a:cubicBezTo>
              </a:path>
            </a:pathLst>
          </a:custGeom>
          <a:noFill/>
          <a:ln w="28575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cxnSp>
        <p:nvCxnSpPr>
          <p:cNvPr id="6" name="直線接點 5"/>
          <p:cNvCxnSpPr/>
          <p:nvPr/>
        </p:nvCxnSpPr>
        <p:spPr bwMode="auto">
          <a:xfrm>
            <a:off x="2411760" y="5445224"/>
            <a:ext cx="288032" cy="144016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" name="手繪多邊形 6"/>
          <p:cNvSpPr/>
          <p:nvPr/>
        </p:nvSpPr>
        <p:spPr bwMode="auto">
          <a:xfrm>
            <a:off x="3291840" y="698269"/>
            <a:ext cx="1080655" cy="3208713"/>
          </a:xfrm>
          <a:custGeom>
            <a:avLst/>
            <a:gdLst>
              <a:gd name="connsiteX0" fmla="*/ 648393 w 1080655"/>
              <a:gd name="connsiteY0" fmla="*/ 3208713 h 3208713"/>
              <a:gd name="connsiteX1" fmla="*/ 598516 w 1080655"/>
              <a:gd name="connsiteY1" fmla="*/ 3108960 h 3208713"/>
              <a:gd name="connsiteX2" fmla="*/ 448887 w 1080655"/>
              <a:gd name="connsiteY2" fmla="*/ 3025833 h 3208713"/>
              <a:gd name="connsiteX3" fmla="*/ 382385 w 1080655"/>
              <a:gd name="connsiteY3" fmla="*/ 2992582 h 3208713"/>
              <a:gd name="connsiteX4" fmla="*/ 282633 w 1080655"/>
              <a:gd name="connsiteY4" fmla="*/ 2959331 h 3208713"/>
              <a:gd name="connsiteX5" fmla="*/ 232756 w 1080655"/>
              <a:gd name="connsiteY5" fmla="*/ 2926080 h 3208713"/>
              <a:gd name="connsiteX6" fmla="*/ 182880 w 1080655"/>
              <a:gd name="connsiteY6" fmla="*/ 2876204 h 3208713"/>
              <a:gd name="connsiteX7" fmla="*/ 16625 w 1080655"/>
              <a:gd name="connsiteY7" fmla="*/ 2842953 h 3208713"/>
              <a:gd name="connsiteX8" fmla="*/ 0 w 1080655"/>
              <a:gd name="connsiteY8" fmla="*/ 2793076 h 3208713"/>
              <a:gd name="connsiteX9" fmla="*/ 49876 w 1080655"/>
              <a:gd name="connsiteY9" fmla="*/ 2643447 h 3208713"/>
              <a:gd name="connsiteX10" fmla="*/ 99753 w 1080655"/>
              <a:gd name="connsiteY10" fmla="*/ 2593571 h 3208713"/>
              <a:gd name="connsiteX11" fmla="*/ 282633 w 1080655"/>
              <a:gd name="connsiteY11" fmla="*/ 2543695 h 3208713"/>
              <a:gd name="connsiteX12" fmla="*/ 382385 w 1080655"/>
              <a:gd name="connsiteY12" fmla="*/ 2510444 h 3208713"/>
              <a:gd name="connsiteX13" fmla="*/ 415636 w 1080655"/>
              <a:gd name="connsiteY13" fmla="*/ 2460567 h 3208713"/>
              <a:gd name="connsiteX14" fmla="*/ 515389 w 1080655"/>
              <a:gd name="connsiteY14" fmla="*/ 2427316 h 3208713"/>
              <a:gd name="connsiteX15" fmla="*/ 598516 w 1080655"/>
              <a:gd name="connsiteY15" fmla="*/ 2344189 h 3208713"/>
              <a:gd name="connsiteX16" fmla="*/ 631767 w 1080655"/>
              <a:gd name="connsiteY16" fmla="*/ 2294313 h 3208713"/>
              <a:gd name="connsiteX17" fmla="*/ 681644 w 1080655"/>
              <a:gd name="connsiteY17" fmla="*/ 2277687 h 3208713"/>
              <a:gd name="connsiteX18" fmla="*/ 731520 w 1080655"/>
              <a:gd name="connsiteY18" fmla="*/ 2244436 h 3208713"/>
              <a:gd name="connsiteX19" fmla="*/ 764771 w 1080655"/>
              <a:gd name="connsiteY19" fmla="*/ 2194560 h 3208713"/>
              <a:gd name="connsiteX20" fmla="*/ 864524 w 1080655"/>
              <a:gd name="connsiteY20" fmla="*/ 2144684 h 3208713"/>
              <a:gd name="connsiteX21" fmla="*/ 947651 w 1080655"/>
              <a:gd name="connsiteY21" fmla="*/ 1995055 h 3208713"/>
              <a:gd name="connsiteX22" fmla="*/ 964276 w 1080655"/>
              <a:gd name="connsiteY22" fmla="*/ 1928553 h 3208713"/>
              <a:gd name="connsiteX23" fmla="*/ 997527 w 1080655"/>
              <a:gd name="connsiteY23" fmla="*/ 1828800 h 3208713"/>
              <a:gd name="connsiteX24" fmla="*/ 1080655 w 1080655"/>
              <a:gd name="connsiteY24" fmla="*/ 1729047 h 3208713"/>
              <a:gd name="connsiteX25" fmla="*/ 1047404 w 1080655"/>
              <a:gd name="connsiteY25" fmla="*/ 1546167 h 3208713"/>
              <a:gd name="connsiteX26" fmla="*/ 980902 w 1080655"/>
              <a:gd name="connsiteY26" fmla="*/ 1396538 h 3208713"/>
              <a:gd name="connsiteX27" fmla="*/ 881149 w 1080655"/>
              <a:gd name="connsiteY27" fmla="*/ 1313411 h 3208713"/>
              <a:gd name="connsiteX28" fmla="*/ 847898 w 1080655"/>
              <a:gd name="connsiteY28" fmla="*/ 1263535 h 3208713"/>
              <a:gd name="connsiteX29" fmla="*/ 798022 w 1080655"/>
              <a:gd name="connsiteY29" fmla="*/ 1230284 h 3208713"/>
              <a:gd name="connsiteX30" fmla="*/ 748145 w 1080655"/>
              <a:gd name="connsiteY30" fmla="*/ 1180407 h 3208713"/>
              <a:gd name="connsiteX31" fmla="*/ 714895 w 1080655"/>
              <a:gd name="connsiteY31" fmla="*/ 1080655 h 3208713"/>
              <a:gd name="connsiteX32" fmla="*/ 698269 w 1080655"/>
              <a:gd name="connsiteY32" fmla="*/ 1030778 h 3208713"/>
              <a:gd name="connsiteX33" fmla="*/ 714895 w 1080655"/>
              <a:gd name="connsiteY33" fmla="*/ 914400 h 3208713"/>
              <a:gd name="connsiteX34" fmla="*/ 731520 w 1080655"/>
              <a:gd name="connsiteY34" fmla="*/ 864524 h 3208713"/>
              <a:gd name="connsiteX35" fmla="*/ 714895 w 1080655"/>
              <a:gd name="connsiteY35" fmla="*/ 731520 h 3208713"/>
              <a:gd name="connsiteX36" fmla="*/ 681644 w 1080655"/>
              <a:gd name="connsiteY36" fmla="*/ 681644 h 3208713"/>
              <a:gd name="connsiteX37" fmla="*/ 581891 w 1080655"/>
              <a:gd name="connsiteY37" fmla="*/ 615142 h 3208713"/>
              <a:gd name="connsiteX38" fmla="*/ 581891 w 1080655"/>
              <a:gd name="connsiteY38" fmla="*/ 365760 h 3208713"/>
              <a:gd name="connsiteX39" fmla="*/ 681644 w 1080655"/>
              <a:gd name="connsiteY39" fmla="*/ 315884 h 3208713"/>
              <a:gd name="connsiteX40" fmla="*/ 731520 w 1080655"/>
              <a:gd name="connsiteY40" fmla="*/ 282633 h 3208713"/>
              <a:gd name="connsiteX41" fmla="*/ 764771 w 1080655"/>
              <a:gd name="connsiteY41" fmla="*/ 182880 h 3208713"/>
              <a:gd name="connsiteX42" fmla="*/ 748145 w 1080655"/>
              <a:gd name="connsiteY42" fmla="*/ 0 h 3208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080655" h="3208713">
                <a:moveTo>
                  <a:pt x="648393" y="3208713"/>
                </a:moveTo>
                <a:cubicBezTo>
                  <a:pt x="636534" y="3173135"/>
                  <a:pt x="628849" y="3135502"/>
                  <a:pt x="598516" y="3108960"/>
                </a:cubicBezTo>
                <a:cubicBezTo>
                  <a:pt x="494827" y="3018232"/>
                  <a:pt x="532008" y="3061456"/>
                  <a:pt x="448887" y="3025833"/>
                </a:cubicBezTo>
                <a:cubicBezTo>
                  <a:pt x="426107" y="3016070"/>
                  <a:pt x="405396" y="3001787"/>
                  <a:pt x="382385" y="2992582"/>
                </a:cubicBezTo>
                <a:cubicBezTo>
                  <a:pt x="349843" y="2979565"/>
                  <a:pt x="282633" y="2959331"/>
                  <a:pt x="282633" y="2959331"/>
                </a:cubicBezTo>
                <a:cubicBezTo>
                  <a:pt x="266007" y="2948247"/>
                  <a:pt x="248106" y="2938872"/>
                  <a:pt x="232756" y="2926080"/>
                </a:cubicBezTo>
                <a:cubicBezTo>
                  <a:pt x="214694" y="2911028"/>
                  <a:pt x="202443" y="2889246"/>
                  <a:pt x="182880" y="2876204"/>
                </a:cubicBezTo>
                <a:cubicBezTo>
                  <a:pt x="151222" y="2855099"/>
                  <a:pt x="26486" y="2844362"/>
                  <a:pt x="16625" y="2842953"/>
                </a:cubicBezTo>
                <a:cubicBezTo>
                  <a:pt x="11083" y="2826327"/>
                  <a:pt x="0" y="2810601"/>
                  <a:pt x="0" y="2793076"/>
                </a:cubicBezTo>
                <a:cubicBezTo>
                  <a:pt x="0" y="2723800"/>
                  <a:pt x="9728" y="2691624"/>
                  <a:pt x="49876" y="2643447"/>
                </a:cubicBezTo>
                <a:cubicBezTo>
                  <a:pt x="64928" y="2625385"/>
                  <a:pt x="79200" y="2604989"/>
                  <a:pt x="99753" y="2593571"/>
                </a:cubicBezTo>
                <a:cubicBezTo>
                  <a:pt x="164353" y="2557682"/>
                  <a:pt x="215091" y="2562115"/>
                  <a:pt x="282633" y="2543695"/>
                </a:cubicBezTo>
                <a:cubicBezTo>
                  <a:pt x="316447" y="2534473"/>
                  <a:pt x="382385" y="2510444"/>
                  <a:pt x="382385" y="2510444"/>
                </a:cubicBezTo>
                <a:cubicBezTo>
                  <a:pt x="393469" y="2493818"/>
                  <a:pt x="398692" y="2471157"/>
                  <a:pt x="415636" y="2460567"/>
                </a:cubicBezTo>
                <a:cubicBezTo>
                  <a:pt x="445358" y="2441991"/>
                  <a:pt x="515389" y="2427316"/>
                  <a:pt x="515389" y="2427316"/>
                </a:cubicBezTo>
                <a:cubicBezTo>
                  <a:pt x="604058" y="2294313"/>
                  <a:pt x="487680" y="2455025"/>
                  <a:pt x="598516" y="2344189"/>
                </a:cubicBezTo>
                <a:cubicBezTo>
                  <a:pt x="612645" y="2330060"/>
                  <a:pt x="616164" y="2306795"/>
                  <a:pt x="631767" y="2294313"/>
                </a:cubicBezTo>
                <a:cubicBezTo>
                  <a:pt x="645452" y="2283365"/>
                  <a:pt x="665969" y="2285524"/>
                  <a:pt x="681644" y="2277687"/>
                </a:cubicBezTo>
                <a:cubicBezTo>
                  <a:pt x="699516" y="2268751"/>
                  <a:pt x="714895" y="2255520"/>
                  <a:pt x="731520" y="2244436"/>
                </a:cubicBezTo>
                <a:cubicBezTo>
                  <a:pt x="742604" y="2227811"/>
                  <a:pt x="750642" y="2208689"/>
                  <a:pt x="764771" y="2194560"/>
                </a:cubicBezTo>
                <a:cubicBezTo>
                  <a:pt x="797001" y="2162330"/>
                  <a:pt x="823957" y="2158206"/>
                  <a:pt x="864524" y="2144684"/>
                </a:cubicBezTo>
                <a:cubicBezTo>
                  <a:pt x="924059" y="2055380"/>
                  <a:pt x="925705" y="2071866"/>
                  <a:pt x="947651" y="1995055"/>
                </a:cubicBezTo>
                <a:cubicBezTo>
                  <a:pt x="953928" y="1973085"/>
                  <a:pt x="957710" y="1950439"/>
                  <a:pt x="964276" y="1928553"/>
                </a:cubicBezTo>
                <a:cubicBezTo>
                  <a:pt x="974347" y="1894982"/>
                  <a:pt x="972743" y="1853584"/>
                  <a:pt x="997527" y="1828800"/>
                </a:cubicBezTo>
                <a:cubicBezTo>
                  <a:pt x="1061533" y="1764795"/>
                  <a:pt x="1034362" y="1798487"/>
                  <a:pt x="1080655" y="1729047"/>
                </a:cubicBezTo>
                <a:cubicBezTo>
                  <a:pt x="1075226" y="1696473"/>
                  <a:pt x="1057359" y="1582669"/>
                  <a:pt x="1047404" y="1546167"/>
                </a:cubicBezTo>
                <a:cubicBezTo>
                  <a:pt x="1029771" y="1481514"/>
                  <a:pt x="1021088" y="1444761"/>
                  <a:pt x="980902" y="1396538"/>
                </a:cubicBezTo>
                <a:cubicBezTo>
                  <a:pt x="940900" y="1348536"/>
                  <a:pt x="930188" y="1346104"/>
                  <a:pt x="881149" y="1313411"/>
                </a:cubicBezTo>
                <a:cubicBezTo>
                  <a:pt x="870065" y="1296786"/>
                  <a:pt x="862027" y="1277664"/>
                  <a:pt x="847898" y="1263535"/>
                </a:cubicBezTo>
                <a:cubicBezTo>
                  <a:pt x="833769" y="1249406"/>
                  <a:pt x="813372" y="1243076"/>
                  <a:pt x="798022" y="1230284"/>
                </a:cubicBezTo>
                <a:cubicBezTo>
                  <a:pt x="779959" y="1215232"/>
                  <a:pt x="764771" y="1197033"/>
                  <a:pt x="748145" y="1180407"/>
                </a:cubicBezTo>
                <a:lnTo>
                  <a:pt x="714895" y="1080655"/>
                </a:lnTo>
                <a:lnTo>
                  <a:pt x="698269" y="1030778"/>
                </a:lnTo>
                <a:cubicBezTo>
                  <a:pt x="703811" y="991985"/>
                  <a:pt x="707210" y="952826"/>
                  <a:pt x="714895" y="914400"/>
                </a:cubicBezTo>
                <a:cubicBezTo>
                  <a:pt x="718332" y="897216"/>
                  <a:pt x="731520" y="882049"/>
                  <a:pt x="731520" y="864524"/>
                </a:cubicBezTo>
                <a:cubicBezTo>
                  <a:pt x="731520" y="819844"/>
                  <a:pt x="726651" y="774625"/>
                  <a:pt x="714895" y="731520"/>
                </a:cubicBezTo>
                <a:cubicBezTo>
                  <a:pt x="709638" y="712243"/>
                  <a:pt x="696681" y="694802"/>
                  <a:pt x="681644" y="681644"/>
                </a:cubicBezTo>
                <a:cubicBezTo>
                  <a:pt x="651569" y="655328"/>
                  <a:pt x="581891" y="615142"/>
                  <a:pt x="581891" y="615142"/>
                </a:cubicBezTo>
                <a:cubicBezTo>
                  <a:pt x="550371" y="520585"/>
                  <a:pt x="540165" y="511800"/>
                  <a:pt x="581891" y="365760"/>
                </a:cubicBezTo>
                <a:cubicBezTo>
                  <a:pt x="588676" y="342011"/>
                  <a:pt x="663394" y="321967"/>
                  <a:pt x="681644" y="315884"/>
                </a:cubicBezTo>
                <a:cubicBezTo>
                  <a:pt x="698269" y="304800"/>
                  <a:pt x="720930" y="299577"/>
                  <a:pt x="731520" y="282633"/>
                </a:cubicBezTo>
                <a:cubicBezTo>
                  <a:pt x="750096" y="252911"/>
                  <a:pt x="764771" y="182880"/>
                  <a:pt x="764771" y="182880"/>
                </a:cubicBezTo>
                <a:cubicBezTo>
                  <a:pt x="743590" y="55795"/>
                  <a:pt x="748145" y="116837"/>
                  <a:pt x="748145" y="0"/>
                </a:cubicBezTo>
              </a:path>
            </a:pathLst>
          </a:custGeom>
          <a:noFill/>
          <a:ln w="5715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8" name="手繪多邊形 7"/>
          <p:cNvSpPr/>
          <p:nvPr/>
        </p:nvSpPr>
        <p:spPr bwMode="auto">
          <a:xfrm>
            <a:off x="3374967" y="1197033"/>
            <a:ext cx="557817" cy="1995054"/>
          </a:xfrm>
          <a:custGeom>
            <a:avLst/>
            <a:gdLst>
              <a:gd name="connsiteX0" fmla="*/ 315884 w 557817"/>
              <a:gd name="connsiteY0" fmla="*/ 1995054 h 1995054"/>
              <a:gd name="connsiteX1" fmla="*/ 349135 w 557817"/>
              <a:gd name="connsiteY1" fmla="*/ 1945178 h 1995054"/>
              <a:gd name="connsiteX2" fmla="*/ 299258 w 557817"/>
              <a:gd name="connsiteY2" fmla="*/ 1828800 h 1995054"/>
              <a:gd name="connsiteX3" fmla="*/ 315884 w 557817"/>
              <a:gd name="connsiteY3" fmla="*/ 1695796 h 1995054"/>
              <a:gd name="connsiteX4" fmla="*/ 415637 w 557817"/>
              <a:gd name="connsiteY4" fmla="*/ 1612669 h 1995054"/>
              <a:gd name="connsiteX5" fmla="*/ 432262 w 557817"/>
              <a:gd name="connsiteY5" fmla="*/ 1562792 h 1995054"/>
              <a:gd name="connsiteX6" fmla="*/ 498764 w 557817"/>
              <a:gd name="connsiteY6" fmla="*/ 1463040 h 1995054"/>
              <a:gd name="connsiteX7" fmla="*/ 498764 w 557817"/>
              <a:gd name="connsiteY7" fmla="*/ 997527 h 1995054"/>
              <a:gd name="connsiteX8" fmla="*/ 482138 w 557817"/>
              <a:gd name="connsiteY8" fmla="*/ 947651 h 1995054"/>
              <a:gd name="connsiteX9" fmla="*/ 465513 w 557817"/>
              <a:gd name="connsiteY9" fmla="*/ 864523 h 1995054"/>
              <a:gd name="connsiteX10" fmla="*/ 415637 w 557817"/>
              <a:gd name="connsiteY10" fmla="*/ 814647 h 1995054"/>
              <a:gd name="connsiteX11" fmla="*/ 382386 w 557817"/>
              <a:gd name="connsiteY11" fmla="*/ 764771 h 1995054"/>
              <a:gd name="connsiteX12" fmla="*/ 332509 w 557817"/>
              <a:gd name="connsiteY12" fmla="*/ 714894 h 1995054"/>
              <a:gd name="connsiteX13" fmla="*/ 266008 w 557817"/>
              <a:gd name="connsiteY13" fmla="*/ 615142 h 1995054"/>
              <a:gd name="connsiteX14" fmla="*/ 216131 w 557817"/>
              <a:gd name="connsiteY14" fmla="*/ 565265 h 1995054"/>
              <a:gd name="connsiteX15" fmla="*/ 182880 w 557817"/>
              <a:gd name="connsiteY15" fmla="*/ 515389 h 1995054"/>
              <a:gd name="connsiteX16" fmla="*/ 149629 w 557817"/>
              <a:gd name="connsiteY16" fmla="*/ 415636 h 1995054"/>
              <a:gd name="connsiteX17" fmla="*/ 133004 w 557817"/>
              <a:gd name="connsiteY17" fmla="*/ 365760 h 1995054"/>
              <a:gd name="connsiteX18" fmla="*/ 149629 w 557817"/>
              <a:gd name="connsiteY18" fmla="*/ 282632 h 1995054"/>
              <a:gd name="connsiteX19" fmla="*/ 166255 w 557817"/>
              <a:gd name="connsiteY19" fmla="*/ 232756 h 1995054"/>
              <a:gd name="connsiteX20" fmla="*/ 66502 w 557817"/>
              <a:gd name="connsiteY20" fmla="*/ 149629 h 1995054"/>
              <a:gd name="connsiteX21" fmla="*/ 33251 w 557817"/>
              <a:gd name="connsiteY21" fmla="*/ 99752 h 1995054"/>
              <a:gd name="connsiteX22" fmla="*/ 16626 w 557817"/>
              <a:gd name="connsiteY22" fmla="*/ 33251 h 1995054"/>
              <a:gd name="connsiteX23" fmla="*/ 0 w 557817"/>
              <a:gd name="connsiteY23" fmla="*/ 0 h 1995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57817" h="1995054">
                <a:moveTo>
                  <a:pt x="315884" y="1995054"/>
                </a:moveTo>
                <a:cubicBezTo>
                  <a:pt x="326968" y="1978429"/>
                  <a:pt x="346309" y="1964958"/>
                  <a:pt x="349135" y="1945178"/>
                </a:cubicBezTo>
                <a:cubicBezTo>
                  <a:pt x="355450" y="1900972"/>
                  <a:pt x="320885" y="1861240"/>
                  <a:pt x="299258" y="1828800"/>
                </a:cubicBezTo>
                <a:cubicBezTo>
                  <a:pt x="304800" y="1784465"/>
                  <a:pt x="300615" y="1737786"/>
                  <a:pt x="315884" y="1695796"/>
                </a:cubicBezTo>
                <a:cubicBezTo>
                  <a:pt x="326125" y="1667633"/>
                  <a:pt x="391888" y="1628501"/>
                  <a:pt x="415637" y="1612669"/>
                </a:cubicBezTo>
                <a:cubicBezTo>
                  <a:pt x="421179" y="1596043"/>
                  <a:pt x="423751" y="1578112"/>
                  <a:pt x="432262" y="1562792"/>
                </a:cubicBezTo>
                <a:cubicBezTo>
                  <a:pt x="451669" y="1527859"/>
                  <a:pt x="498764" y="1463040"/>
                  <a:pt x="498764" y="1463040"/>
                </a:cubicBezTo>
                <a:cubicBezTo>
                  <a:pt x="557817" y="1285873"/>
                  <a:pt x="527301" y="1397039"/>
                  <a:pt x="498764" y="997527"/>
                </a:cubicBezTo>
                <a:cubicBezTo>
                  <a:pt x="497515" y="980047"/>
                  <a:pt x="486388" y="964652"/>
                  <a:pt x="482138" y="947651"/>
                </a:cubicBezTo>
                <a:cubicBezTo>
                  <a:pt x="475284" y="920237"/>
                  <a:pt x="478150" y="889798"/>
                  <a:pt x="465513" y="864523"/>
                </a:cubicBezTo>
                <a:cubicBezTo>
                  <a:pt x="454998" y="843493"/>
                  <a:pt x="430689" y="832709"/>
                  <a:pt x="415637" y="814647"/>
                </a:cubicBezTo>
                <a:cubicBezTo>
                  <a:pt x="402845" y="799297"/>
                  <a:pt x="395178" y="780121"/>
                  <a:pt x="382386" y="764771"/>
                </a:cubicBezTo>
                <a:cubicBezTo>
                  <a:pt x="367334" y="746708"/>
                  <a:pt x="346944" y="733453"/>
                  <a:pt x="332509" y="714894"/>
                </a:cubicBezTo>
                <a:cubicBezTo>
                  <a:pt x="307975" y="683350"/>
                  <a:pt x="288175" y="648393"/>
                  <a:pt x="266008" y="615142"/>
                </a:cubicBezTo>
                <a:cubicBezTo>
                  <a:pt x="252966" y="595579"/>
                  <a:pt x="231183" y="583328"/>
                  <a:pt x="216131" y="565265"/>
                </a:cubicBezTo>
                <a:cubicBezTo>
                  <a:pt x="203339" y="549915"/>
                  <a:pt x="193964" y="532014"/>
                  <a:pt x="182880" y="515389"/>
                </a:cubicBezTo>
                <a:lnTo>
                  <a:pt x="149629" y="415636"/>
                </a:lnTo>
                <a:lnTo>
                  <a:pt x="133004" y="365760"/>
                </a:lnTo>
                <a:cubicBezTo>
                  <a:pt x="138546" y="338051"/>
                  <a:pt x="142775" y="310046"/>
                  <a:pt x="149629" y="282632"/>
                </a:cubicBezTo>
                <a:cubicBezTo>
                  <a:pt x="153879" y="265631"/>
                  <a:pt x="171797" y="249381"/>
                  <a:pt x="166255" y="232756"/>
                </a:cubicBezTo>
                <a:cubicBezTo>
                  <a:pt x="157112" y="205327"/>
                  <a:pt x="89317" y="164839"/>
                  <a:pt x="66502" y="149629"/>
                </a:cubicBezTo>
                <a:cubicBezTo>
                  <a:pt x="55418" y="133003"/>
                  <a:pt x="41122" y="118118"/>
                  <a:pt x="33251" y="99752"/>
                </a:cubicBezTo>
                <a:cubicBezTo>
                  <a:pt x="24250" y="78750"/>
                  <a:pt x="23852" y="54928"/>
                  <a:pt x="16626" y="33251"/>
                </a:cubicBezTo>
                <a:cubicBezTo>
                  <a:pt x="12707" y="21495"/>
                  <a:pt x="5542" y="11084"/>
                  <a:pt x="0" y="0"/>
                </a:cubicBezTo>
              </a:path>
            </a:pathLst>
          </a:custGeom>
          <a:noFill/>
          <a:ln w="381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9" name="手繪多邊形 8"/>
          <p:cNvSpPr/>
          <p:nvPr/>
        </p:nvSpPr>
        <p:spPr bwMode="auto">
          <a:xfrm>
            <a:off x="7032567" y="1230284"/>
            <a:ext cx="1651177" cy="203550"/>
          </a:xfrm>
          <a:custGeom>
            <a:avLst/>
            <a:gdLst>
              <a:gd name="connsiteX0" fmla="*/ 0 w 1651177"/>
              <a:gd name="connsiteY0" fmla="*/ 0 h 203550"/>
              <a:gd name="connsiteX1" fmla="*/ 149629 w 1651177"/>
              <a:gd name="connsiteY1" fmla="*/ 99752 h 203550"/>
              <a:gd name="connsiteX2" fmla="*/ 199506 w 1651177"/>
              <a:gd name="connsiteY2" fmla="*/ 116378 h 203550"/>
              <a:gd name="connsiteX3" fmla="*/ 299258 w 1651177"/>
              <a:gd name="connsiteY3" fmla="*/ 199505 h 203550"/>
              <a:gd name="connsiteX4" fmla="*/ 432262 w 1651177"/>
              <a:gd name="connsiteY4" fmla="*/ 182880 h 203550"/>
              <a:gd name="connsiteX5" fmla="*/ 532015 w 1651177"/>
              <a:gd name="connsiteY5" fmla="*/ 133003 h 203550"/>
              <a:gd name="connsiteX6" fmla="*/ 581891 w 1651177"/>
              <a:gd name="connsiteY6" fmla="*/ 116378 h 203550"/>
              <a:gd name="connsiteX7" fmla="*/ 1047404 w 1651177"/>
              <a:gd name="connsiteY7" fmla="*/ 116378 h 203550"/>
              <a:gd name="connsiteX8" fmla="*/ 1147157 w 1651177"/>
              <a:gd name="connsiteY8" fmla="*/ 83127 h 203550"/>
              <a:gd name="connsiteX9" fmla="*/ 1213658 w 1651177"/>
              <a:gd name="connsiteY9" fmla="*/ 49876 h 203550"/>
              <a:gd name="connsiteX10" fmla="*/ 1596044 w 1651177"/>
              <a:gd name="connsiteY10" fmla="*/ 33251 h 203550"/>
              <a:gd name="connsiteX11" fmla="*/ 1645920 w 1651177"/>
              <a:gd name="connsiteY11" fmla="*/ 0 h 203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51177" h="203550">
                <a:moveTo>
                  <a:pt x="0" y="0"/>
                </a:moveTo>
                <a:lnTo>
                  <a:pt x="149629" y="99752"/>
                </a:lnTo>
                <a:cubicBezTo>
                  <a:pt x="164211" y="109473"/>
                  <a:pt x="182880" y="110836"/>
                  <a:pt x="199506" y="116378"/>
                </a:cubicBezTo>
                <a:cubicBezTo>
                  <a:pt x="211762" y="128634"/>
                  <a:pt x="273797" y="197190"/>
                  <a:pt x="299258" y="199505"/>
                </a:cubicBezTo>
                <a:cubicBezTo>
                  <a:pt x="343754" y="203550"/>
                  <a:pt x="387927" y="188422"/>
                  <a:pt x="432262" y="182880"/>
                </a:cubicBezTo>
                <a:cubicBezTo>
                  <a:pt x="557633" y="141088"/>
                  <a:pt x="403092" y="197464"/>
                  <a:pt x="532015" y="133003"/>
                </a:cubicBezTo>
                <a:cubicBezTo>
                  <a:pt x="547690" y="125166"/>
                  <a:pt x="565266" y="121920"/>
                  <a:pt x="581891" y="116378"/>
                </a:cubicBezTo>
                <a:cubicBezTo>
                  <a:pt x="775052" y="128450"/>
                  <a:pt x="864108" y="146927"/>
                  <a:pt x="1047404" y="116378"/>
                </a:cubicBezTo>
                <a:cubicBezTo>
                  <a:pt x="1081977" y="110616"/>
                  <a:pt x="1113906" y="94211"/>
                  <a:pt x="1147157" y="83127"/>
                </a:cubicBezTo>
                <a:cubicBezTo>
                  <a:pt x="1170669" y="75290"/>
                  <a:pt x="1189026" y="52613"/>
                  <a:pt x="1213658" y="49876"/>
                </a:cubicBezTo>
                <a:cubicBezTo>
                  <a:pt x="1340460" y="35787"/>
                  <a:pt x="1468582" y="38793"/>
                  <a:pt x="1596044" y="33251"/>
                </a:cubicBezTo>
                <a:cubicBezTo>
                  <a:pt x="1651177" y="14873"/>
                  <a:pt x="1645920" y="34150"/>
                  <a:pt x="1645920" y="0"/>
                </a:cubicBezTo>
              </a:path>
            </a:pathLst>
          </a:custGeom>
          <a:noFill/>
          <a:ln w="381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0" name="手繪多邊形 9"/>
          <p:cNvSpPr/>
          <p:nvPr/>
        </p:nvSpPr>
        <p:spPr bwMode="auto">
          <a:xfrm>
            <a:off x="4605251" y="1612669"/>
            <a:ext cx="365760" cy="1845426"/>
          </a:xfrm>
          <a:custGeom>
            <a:avLst/>
            <a:gdLst>
              <a:gd name="connsiteX0" fmla="*/ 99753 w 365760"/>
              <a:gd name="connsiteY0" fmla="*/ 1845426 h 1845426"/>
              <a:gd name="connsiteX1" fmla="*/ 49876 w 365760"/>
              <a:gd name="connsiteY1" fmla="*/ 1695796 h 1845426"/>
              <a:gd name="connsiteX2" fmla="*/ 33251 w 365760"/>
              <a:gd name="connsiteY2" fmla="*/ 1645920 h 1845426"/>
              <a:gd name="connsiteX3" fmla="*/ 99753 w 365760"/>
              <a:gd name="connsiteY3" fmla="*/ 1562793 h 1845426"/>
              <a:gd name="connsiteX4" fmla="*/ 232756 w 365760"/>
              <a:gd name="connsiteY4" fmla="*/ 1413164 h 1845426"/>
              <a:gd name="connsiteX5" fmla="*/ 166254 w 365760"/>
              <a:gd name="connsiteY5" fmla="*/ 1263535 h 1845426"/>
              <a:gd name="connsiteX6" fmla="*/ 116378 w 365760"/>
              <a:gd name="connsiteY6" fmla="*/ 1246909 h 1845426"/>
              <a:gd name="connsiteX7" fmla="*/ 16625 w 365760"/>
              <a:gd name="connsiteY7" fmla="*/ 1047404 h 1845426"/>
              <a:gd name="connsiteX8" fmla="*/ 0 w 365760"/>
              <a:gd name="connsiteY8" fmla="*/ 997527 h 1845426"/>
              <a:gd name="connsiteX9" fmla="*/ 49876 w 365760"/>
              <a:gd name="connsiteY9" fmla="*/ 864524 h 1845426"/>
              <a:gd name="connsiteX10" fmla="*/ 99753 w 365760"/>
              <a:gd name="connsiteY10" fmla="*/ 847898 h 1845426"/>
              <a:gd name="connsiteX11" fmla="*/ 149629 w 365760"/>
              <a:gd name="connsiteY11" fmla="*/ 798022 h 1845426"/>
              <a:gd name="connsiteX12" fmla="*/ 249382 w 365760"/>
              <a:gd name="connsiteY12" fmla="*/ 731520 h 1845426"/>
              <a:gd name="connsiteX13" fmla="*/ 315884 w 365760"/>
              <a:gd name="connsiteY13" fmla="*/ 631767 h 1845426"/>
              <a:gd name="connsiteX14" fmla="*/ 315884 w 365760"/>
              <a:gd name="connsiteY14" fmla="*/ 266007 h 1845426"/>
              <a:gd name="connsiteX15" fmla="*/ 349134 w 365760"/>
              <a:gd name="connsiteY15" fmla="*/ 166255 h 1845426"/>
              <a:gd name="connsiteX16" fmla="*/ 332509 w 365760"/>
              <a:gd name="connsiteY16" fmla="*/ 83127 h 1845426"/>
              <a:gd name="connsiteX17" fmla="*/ 315884 w 365760"/>
              <a:gd name="connsiteY17" fmla="*/ 33251 h 1845426"/>
              <a:gd name="connsiteX18" fmla="*/ 365760 w 365760"/>
              <a:gd name="connsiteY18" fmla="*/ 0 h 1845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65760" h="1845426">
                <a:moveTo>
                  <a:pt x="99753" y="1845426"/>
                </a:moveTo>
                <a:lnTo>
                  <a:pt x="49876" y="1695796"/>
                </a:lnTo>
                <a:lnTo>
                  <a:pt x="33251" y="1645920"/>
                </a:lnTo>
                <a:cubicBezTo>
                  <a:pt x="62145" y="1559235"/>
                  <a:pt x="28509" y="1626121"/>
                  <a:pt x="99753" y="1562793"/>
                </a:cubicBezTo>
                <a:cubicBezTo>
                  <a:pt x="192926" y="1479972"/>
                  <a:pt x="182220" y="1488968"/>
                  <a:pt x="232756" y="1413164"/>
                </a:cubicBezTo>
                <a:cubicBezTo>
                  <a:pt x="222595" y="1382682"/>
                  <a:pt x="202182" y="1292277"/>
                  <a:pt x="166254" y="1263535"/>
                </a:cubicBezTo>
                <a:cubicBezTo>
                  <a:pt x="152570" y="1252587"/>
                  <a:pt x="133003" y="1252451"/>
                  <a:pt x="116378" y="1246909"/>
                </a:cubicBezTo>
                <a:cubicBezTo>
                  <a:pt x="30436" y="1117996"/>
                  <a:pt x="62512" y="1185066"/>
                  <a:pt x="16625" y="1047404"/>
                </a:cubicBezTo>
                <a:lnTo>
                  <a:pt x="0" y="997527"/>
                </a:lnTo>
                <a:cubicBezTo>
                  <a:pt x="9012" y="952465"/>
                  <a:pt x="9104" y="897141"/>
                  <a:pt x="49876" y="864524"/>
                </a:cubicBezTo>
                <a:cubicBezTo>
                  <a:pt x="63561" y="853576"/>
                  <a:pt x="83127" y="853440"/>
                  <a:pt x="99753" y="847898"/>
                </a:cubicBezTo>
                <a:cubicBezTo>
                  <a:pt x="116378" y="831273"/>
                  <a:pt x="130066" y="811064"/>
                  <a:pt x="149629" y="798022"/>
                </a:cubicBezTo>
                <a:cubicBezTo>
                  <a:pt x="239255" y="738271"/>
                  <a:pt x="163708" y="841671"/>
                  <a:pt x="249382" y="731520"/>
                </a:cubicBezTo>
                <a:cubicBezTo>
                  <a:pt x="273917" y="699975"/>
                  <a:pt x="315884" y="631767"/>
                  <a:pt x="315884" y="631767"/>
                </a:cubicBezTo>
                <a:cubicBezTo>
                  <a:pt x="297461" y="465963"/>
                  <a:pt x="286507" y="452061"/>
                  <a:pt x="315884" y="266007"/>
                </a:cubicBezTo>
                <a:cubicBezTo>
                  <a:pt x="321350" y="231387"/>
                  <a:pt x="349134" y="166255"/>
                  <a:pt x="349134" y="166255"/>
                </a:cubicBezTo>
                <a:cubicBezTo>
                  <a:pt x="343592" y="138546"/>
                  <a:pt x="339362" y="110541"/>
                  <a:pt x="332509" y="83127"/>
                </a:cubicBezTo>
                <a:cubicBezTo>
                  <a:pt x="328259" y="66126"/>
                  <a:pt x="309375" y="49522"/>
                  <a:pt x="315884" y="33251"/>
                </a:cubicBezTo>
                <a:cubicBezTo>
                  <a:pt x="323305" y="14699"/>
                  <a:pt x="365760" y="0"/>
                  <a:pt x="365760" y="0"/>
                </a:cubicBezTo>
              </a:path>
            </a:pathLst>
          </a:custGeom>
          <a:noFill/>
          <a:ln w="381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1" name="手繪多邊形 10"/>
          <p:cNvSpPr/>
          <p:nvPr/>
        </p:nvSpPr>
        <p:spPr bwMode="auto">
          <a:xfrm>
            <a:off x="4871258" y="847898"/>
            <a:ext cx="1056340" cy="1479666"/>
          </a:xfrm>
          <a:custGeom>
            <a:avLst/>
            <a:gdLst>
              <a:gd name="connsiteX0" fmla="*/ 0 w 1056340"/>
              <a:gd name="connsiteY0" fmla="*/ 1479666 h 1479666"/>
              <a:gd name="connsiteX1" fmla="*/ 33251 w 1056340"/>
              <a:gd name="connsiteY1" fmla="*/ 1429789 h 1479666"/>
              <a:gd name="connsiteX2" fmla="*/ 49877 w 1056340"/>
              <a:gd name="connsiteY2" fmla="*/ 1379913 h 1479666"/>
              <a:gd name="connsiteX3" fmla="*/ 99753 w 1056340"/>
              <a:gd name="connsiteY3" fmla="*/ 1346662 h 1479666"/>
              <a:gd name="connsiteX4" fmla="*/ 149629 w 1056340"/>
              <a:gd name="connsiteY4" fmla="*/ 1296786 h 1479666"/>
              <a:gd name="connsiteX5" fmla="*/ 199506 w 1056340"/>
              <a:gd name="connsiteY5" fmla="*/ 1280160 h 1479666"/>
              <a:gd name="connsiteX6" fmla="*/ 299258 w 1056340"/>
              <a:gd name="connsiteY6" fmla="*/ 1213658 h 1479666"/>
              <a:gd name="connsiteX7" fmla="*/ 448887 w 1056340"/>
              <a:gd name="connsiteY7" fmla="*/ 1147157 h 1479666"/>
              <a:gd name="connsiteX8" fmla="*/ 498764 w 1056340"/>
              <a:gd name="connsiteY8" fmla="*/ 1097280 h 1479666"/>
              <a:gd name="connsiteX9" fmla="*/ 532015 w 1056340"/>
              <a:gd name="connsiteY9" fmla="*/ 1047404 h 1479666"/>
              <a:gd name="connsiteX10" fmla="*/ 548640 w 1056340"/>
              <a:gd name="connsiteY10" fmla="*/ 997527 h 1479666"/>
              <a:gd name="connsiteX11" fmla="*/ 498764 w 1056340"/>
              <a:gd name="connsiteY11" fmla="*/ 831273 h 1479666"/>
              <a:gd name="connsiteX12" fmla="*/ 515389 w 1056340"/>
              <a:gd name="connsiteY12" fmla="*/ 698269 h 1479666"/>
              <a:gd name="connsiteX13" fmla="*/ 681644 w 1056340"/>
              <a:gd name="connsiteY13" fmla="*/ 532015 h 1479666"/>
              <a:gd name="connsiteX14" fmla="*/ 781397 w 1056340"/>
              <a:gd name="connsiteY14" fmla="*/ 482138 h 1479666"/>
              <a:gd name="connsiteX15" fmla="*/ 881149 w 1056340"/>
              <a:gd name="connsiteY15" fmla="*/ 415637 h 1479666"/>
              <a:gd name="connsiteX16" fmla="*/ 964277 w 1056340"/>
              <a:gd name="connsiteY16" fmla="*/ 315884 h 1479666"/>
              <a:gd name="connsiteX17" fmla="*/ 1047404 w 1056340"/>
              <a:gd name="connsiteY17" fmla="*/ 216131 h 1479666"/>
              <a:gd name="connsiteX18" fmla="*/ 1047404 w 1056340"/>
              <a:gd name="connsiteY18" fmla="*/ 0 h 1479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056340" h="1479666">
                <a:moveTo>
                  <a:pt x="0" y="1479666"/>
                </a:moveTo>
                <a:cubicBezTo>
                  <a:pt x="11084" y="1463040"/>
                  <a:pt x="24315" y="1447661"/>
                  <a:pt x="33251" y="1429789"/>
                </a:cubicBezTo>
                <a:cubicBezTo>
                  <a:pt x="41088" y="1414114"/>
                  <a:pt x="38929" y="1393597"/>
                  <a:pt x="49877" y="1379913"/>
                </a:cubicBezTo>
                <a:cubicBezTo>
                  <a:pt x="62359" y="1364310"/>
                  <a:pt x="84403" y="1359454"/>
                  <a:pt x="99753" y="1346662"/>
                </a:cubicBezTo>
                <a:cubicBezTo>
                  <a:pt x="117815" y="1331610"/>
                  <a:pt x="130066" y="1309828"/>
                  <a:pt x="149629" y="1296786"/>
                </a:cubicBezTo>
                <a:cubicBezTo>
                  <a:pt x="164211" y="1287065"/>
                  <a:pt x="184186" y="1288671"/>
                  <a:pt x="199506" y="1280160"/>
                </a:cubicBezTo>
                <a:cubicBezTo>
                  <a:pt x="234439" y="1260752"/>
                  <a:pt x="261346" y="1226295"/>
                  <a:pt x="299258" y="1213658"/>
                </a:cubicBezTo>
                <a:cubicBezTo>
                  <a:pt x="371748" y="1189495"/>
                  <a:pt x="396196" y="1191066"/>
                  <a:pt x="448887" y="1147157"/>
                </a:cubicBezTo>
                <a:cubicBezTo>
                  <a:pt x="466950" y="1132105"/>
                  <a:pt x="483712" y="1115343"/>
                  <a:pt x="498764" y="1097280"/>
                </a:cubicBezTo>
                <a:cubicBezTo>
                  <a:pt x="511556" y="1081930"/>
                  <a:pt x="520931" y="1064029"/>
                  <a:pt x="532015" y="1047404"/>
                </a:cubicBezTo>
                <a:cubicBezTo>
                  <a:pt x="537557" y="1030778"/>
                  <a:pt x="548640" y="1015052"/>
                  <a:pt x="548640" y="997527"/>
                </a:cubicBezTo>
                <a:cubicBezTo>
                  <a:pt x="548640" y="890544"/>
                  <a:pt x="543834" y="898877"/>
                  <a:pt x="498764" y="831273"/>
                </a:cubicBezTo>
                <a:cubicBezTo>
                  <a:pt x="504306" y="786938"/>
                  <a:pt x="500362" y="740346"/>
                  <a:pt x="515389" y="698269"/>
                </a:cubicBezTo>
                <a:cubicBezTo>
                  <a:pt x="550025" y="601288"/>
                  <a:pt x="602674" y="584662"/>
                  <a:pt x="681644" y="532015"/>
                </a:cubicBezTo>
                <a:cubicBezTo>
                  <a:pt x="746103" y="489043"/>
                  <a:pt x="712563" y="505083"/>
                  <a:pt x="781397" y="482138"/>
                </a:cubicBezTo>
                <a:cubicBezTo>
                  <a:pt x="940508" y="323027"/>
                  <a:pt x="736785" y="511880"/>
                  <a:pt x="881149" y="415637"/>
                </a:cubicBezTo>
                <a:cubicBezTo>
                  <a:pt x="935791" y="379209"/>
                  <a:pt x="925941" y="361887"/>
                  <a:pt x="964277" y="315884"/>
                </a:cubicBezTo>
                <a:cubicBezTo>
                  <a:pt x="978094" y="299304"/>
                  <a:pt x="1043762" y="245266"/>
                  <a:pt x="1047404" y="216131"/>
                </a:cubicBezTo>
                <a:cubicBezTo>
                  <a:pt x="1056340" y="144644"/>
                  <a:pt x="1047404" y="72044"/>
                  <a:pt x="1047404" y="0"/>
                </a:cubicBezTo>
              </a:path>
            </a:pathLst>
          </a:custGeom>
          <a:noFill/>
          <a:ln w="28575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2" name="手繪多邊形 11"/>
          <p:cNvSpPr/>
          <p:nvPr/>
        </p:nvSpPr>
        <p:spPr bwMode="auto">
          <a:xfrm>
            <a:off x="5104015" y="1313411"/>
            <a:ext cx="847898" cy="1878676"/>
          </a:xfrm>
          <a:custGeom>
            <a:avLst/>
            <a:gdLst>
              <a:gd name="connsiteX0" fmla="*/ 166254 w 847898"/>
              <a:gd name="connsiteY0" fmla="*/ 1878676 h 1878676"/>
              <a:gd name="connsiteX1" fmla="*/ 116378 w 847898"/>
              <a:gd name="connsiteY1" fmla="*/ 1778924 h 1878676"/>
              <a:gd name="connsiteX2" fmla="*/ 16625 w 847898"/>
              <a:gd name="connsiteY2" fmla="*/ 1712422 h 1878676"/>
              <a:gd name="connsiteX3" fmla="*/ 0 w 847898"/>
              <a:gd name="connsiteY3" fmla="*/ 1662545 h 1878676"/>
              <a:gd name="connsiteX4" fmla="*/ 33250 w 847898"/>
              <a:gd name="connsiteY4" fmla="*/ 1496291 h 1878676"/>
              <a:gd name="connsiteX5" fmla="*/ 99752 w 847898"/>
              <a:gd name="connsiteY5" fmla="*/ 1396538 h 1878676"/>
              <a:gd name="connsiteX6" fmla="*/ 116378 w 847898"/>
              <a:gd name="connsiteY6" fmla="*/ 1346662 h 1878676"/>
              <a:gd name="connsiteX7" fmla="*/ 149629 w 847898"/>
              <a:gd name="connsiteY7" fmla="*/ 1296785 h 1878676"/>
              <a:gd name="connsiteX8" fmla="*/ 182880 w 847898"/>
              <a:gd name="connsiteY8" fmla="*/ 1097280 h 1878676"/>
              <a:gd name="connsiteX9" fmla="*/ 199505 w 847898"/>
              <a:gd name="connsiteY9" fmla="*/ 1047404 h 1878676"/>
              <a:gd name="connsiteX10" fmla="*/ 299258 w 847898"/>
              <a:gd name="connsiteY10" fmla="*/ 980902 h 1878676"/>
              <a:gd name="connsiteX11" fmla="*/ 349134 w 847898"/>
              <a:gd name="connsiteY11" fmla="*/ 947651 h 1878676"/>
              <a:gd name="connsiteX12" fmla="*/ 399010 w 847898"/>
              <a:gd name="connsiteY12" fmla="*/ 931025 h 1878676"/>
              <a:gd name="connsiteX13" fmla="*/ 448887 w 847898"/>
              <a:gd name="connsiteY13" fmla="*/ 897774 h 1878676"/>
              <a:gd name="connsiteX14" fmla="*/ 448887 w 847898"/>
              <a:gd name="connsiteY14" fmla="*/ 532014 h 1878676"/>
              <a:gd name="connsiteX15" fmla="*/ 415636 w 847898"/>
              <a:gd name="connsiteY15" fmla="*/ 432262 h 1878676"/>
              <a:gd name="connsiteX16" fmla="*/ 382385 w 847898"/>
              <a:gd name="connsiteY16" fmla="*/ 382385 h 1878676"/>
              <a:gd name="connsiteX17" fmla="*/ 399010 w 847898"/>
              <a:gd name="connsiteY17" fmla="*/ 249382 h 1878676"/>
              <a:gd name="connsiteX18" fmla="*/ 415636 w 847898"/>
              <a:gd name="connsiteY18" fmla="*/ 199505 h 1878676"/>
              <a:gd name="connsiteX19" fmla="*/ 465512 w 847898"/>
              <a:gd name="connsiteY19" fmla="*/ 166254 h 1878676"/>
              <a:gd name="connsiteX20" fmla="*/ 532014 w 847898"/>
              <a:gd name="connsiteY20" fmla="*/ 66502 h 1878676"/>
              <a:gd name="connsiteX21" fmla="*/ 798021 w 847898"/>
              <a:gd name="connsiteY21" fmla="*/ 33251 h 1878676"/>
              <a:gd name="connsiteX22" fmla="*/ 847898 w 847898"/>
              <a:gd name="connsiteY22" fmla="*/ 0 h 1878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7898" h="1878676">
                <a:moveTo>
                  <a:pt x="166254" y="1878676"/>
                </a:moveTo>
                <a:cubicBezTo>
                  <a:pt x="154395" y="1843098"/>
                  <a:pt x="146712" y="1805466"/>
                  <a:pt x="116378" y="1778924"/>
                </a:cubicBezTo>
                <a:cubicBezTo>
                  <a:pt x="86303" y="1752608"/>
                  <a:pt x="16625" y="1712422"/>
                  <a:pt x="16625" y="1712422"/>
                </a:cubicBezTo>
                <a:cubicBezTo>
                  <a:pt x="11083" y="1695796"/>
                  <a:pt x="0" y="1680070"/>
                  <a:pt x="0" y="1662545"/>
                </a:cubicBezTo>
                <a:cubicBezTo>
                  <a:pt x="0" y="1641068"/>
                  <a:pt x="12777" y="1533143"/>
                  <a:pt x="33250" y="1496291"/>
                </a:cubicBezTo>
                <a:cubicBezTo>
                  <a:pt x="52658" y="1461357"/>
                  <a:pt x="77585" y="1429789"/>
                  <a:pt x="99752" y="1396538"/>
                </a:cubicBezTo>
                <a:cubicBezTo>
                  <a:pt x="109473" y="1381957"/>
                  <a:pt x="108541" y="1362337"/>
                  <a:pt x="116378" y="1346662"/>
                </a:cubicBezTo>
                <a:cubicBezTo>
                  <a:pt x="125314" y="1328790"/>
                  <a:pt x="138545" y="1313411"/>
                  <a:pt x="149629" y="1296785"/>
                </a:cubicBezTo>
                <a:cubicBezTo>
                  <a:pt x="188605" y="1179856"/>
                  <a:pt x="145758" y="1320008"/>
                  <a:pt x="182880" y="1097280"/>
                </a:cubicBezTo>
                <a:cubicBezTo>
                  <a:pt x="185761" y="1079994"/>
                  <a:pt x="187113" y="1059796"/>
                  <a:pt x="199505" y="1047404"/>
                </a:cubicBezTo>
                <a:cubicBezTo>
                  <a:pt x="227763" y="1019146"/>
                  <a:pt x="266007" y="1003069"/>
                  <a:pt x="299258" y="980902"/>
                </a:cubicBezTo>
                <a:lnTo>
                  <a:pt x="349134" y="947651"/>
                </a:lnTo>
                <a:cubicBezTo>
                  <a:pt x="363715" y="937930"/>
                  <a:pt x="383335" y="938862"/>
                  <a:pt x="399010" y="931025"/>
                </a:cubicBezTo>
                <a:cubicBezTo>
                  <a:pt x="416882" y="922089"/>
                  <a:pt x="432261" y="908858"/>
                  <a:pt x="448887" y="897774"/>
                </a:cubicBezTo>
                <a:cubicBezTo>
                  <a:pt x="496110" y="756103"/>
                  <a:pt x="482948" y="815854"/>
                  <a:pt x="448887" y="532014"/>
                </a:cubicBezTo>
                <a:cubicBezTo>
                  <a:pt x="444711" y="497214"/>
                  <a:pt x="426720" y="465513"/>
                  <a:pt x="415636" y="432262"/>
                </a:cubicBezTo>
                <a:cubicBezTo>
                  <a:pt x="409317" y="413306"/>
                  <a:pt x="393469" y="399011"/>
                  <a:pt x="382385" y="382385"/>
                </a:cubicBezTo>
                <a:cubicBezTo>
                  <a:pt x="387927" y="338051"/>
                  <a:pt x="391017" y="293341"/>
                  <a:pt x="399010" y="249382"/>
                </a:cubicBezTo>
                <a:cubicBezTo>
                  <a:pt x="402145" y="232140"/>
                  <a:pt x="404688" y="213190"/>
                  <a:pt x="415636" y="199505"/>
                </a:cubicBezTo>
                <a:cubicBezTo>
                  <a:pt x="428118" y="183902"/>
                  <a:pt x="448887" y="177338"/>
                  <a:pt x="465512" y="166254"/>
                </a:cubicBezTo>
                <a:cubicBezTo>
                  <a:pt x="487679" y="133003"/>
                  <a:pt x="492296" y="70915"/>
                  <a:pt x="532014" y="66502"/>
                </a:cubicBezTo>
                <a:cubicBezTo>
                  <a:pt x="720590" y="45548"/>
                  <a:pt x="631964" y="56973"/>
                  <a:pt x="798021" y="33251"/>
                </a:cubicBezTo>
                <a:lnTo>
                  <a:pt x="847898" y="0"/>
                </a:lnTo>
              </a:path>
            </a:pathLst>
          </a:custGeom>
          <a:noFill/>
          <a:ln w="381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3" name="手繪多邊形 12"/>
          <p:cNvSpPr/>
          <p:nvPr/>
        </p:nvSpPr>
        <p:spPr bwMode="auto">
          <a:xfrm>
            <a:off x="7164288" y="-171400"/>
            <a:ext cx="2304256" cy="7139836"/>
          </a:xfrm>
          <a:custGeom>
            <a:avLst/>
            <a:gdLst>
              <a:gd name="connsiteX0" fmla="*/ 622017 w 2001929"/>
              <a:gd name="connsiteY0" fmla="*/ 259102 h 7139836"/>
              <a:gd name="connsiteX1" fmla="*/ 588766 w 2001929"/>
              <a:gd name="connsiteY1" fmla="*/ 392106 h 7139836"/>
              <a:gd name="connsiteX2" fmla="*/ 538889 w 2001929"/>
              <a:gd name="connsiteY2" fmla="*/ 425357 h 7139836"/>
              <a:gd name="connsiteX3" fmla="*/ 555515 w 2001929"/>
              <a:gd name="connsiteY3" fmla="*/ 525110 h 7139836"/>
              <a:gd name="connsiteX4" fmla="*/ 588766 w 2001929"/>
              <a:gd name="connsiteY4" fmla="*/ 574986 h 7139836"/>
              <a:gd name="connsiteX5" fmla="*/ 572140 w 2001929"/>
              <a:gd name="connsiteY5" fmla="*/ 824368 h 7139836"/>
              <a:gd name="connsiteX6" fmla="*/ 522264 w 2001929"/>
              <a:gd name="connsiteY6" fmla="*/ 874244 h 7139836"/>
              <a:gd name="connsiteX7" fmla="*/ 489013 w 2001929"/>
              <a:gd name="connsiteY7" fmla="*/ 924120 h 7139836"/>
              <a:gd name="connsiteX8" fmla="*/ 455762 w 2001929"/>
              <a:gd name="connsiteY8" fmla="*/ 1040499 h 7139836"/>
              <a:gd name="connsiteX9" fmla="*/ 439137 w 2001929"/>
              <a:gd name="connsiteY9" fmla="*/ 1190128 h 7139836"/>
              <a:gd name="connsiteX10" fmla="*/ 405886 w 2001929"/>
              <a:gd name="connsiteY10" fmla="*/ 1240004 h 7139836"/>
              <a:gd name="connsiteX11" fmla="*/ 389260 w 2001929"/>
              <a:gd name="connsiteY11" fmla="*/ 1289880 h 7139836"/>
              <a:gd name="connsiteX12" fmla="*/ 405886 w 2001929"/>
              <a:gd name="connsiteY12" fmla="*/ 1373008 h 7139836"/>
              <a:gd name="connsiteX13" fmla="*/ 439137 w 2001929"/>
              <a:gd name="connsiteY13" fmla="*/ 1472760 h 7139836"/>
              <a:gd name="connsiteX14" fmla="*/ 522264 w 2001929"/>
              <a:gd name="connsiteY14" fmla="*/ 1622390 h 7139836"/>
              <a:gd name="connsiteX15" fmla="*/ 622017 w 2001929"/>
              <a:gd name="connsiteY15" fmla="*/ 1672266 h 7139836"/>
              <a:gd name="connsiteX16" fmla="*/ 522264 w 2001929"/>
              <a:gd name="connsiteY16" fmla="*/ 1755393 h 7139836"/>
              <a:gd name="connsiteX17" fmla="*/ 489013 w 2001929"/>
              <a:gd name="connsiteY17" fmla="*/ 1855146 h 7139836"/>
              <a:gd name="connsiteX18" fmla="*/ 505638 w 2001929"/>
              <a:gd name="connsiteY18" fmla="*/ 2021400 h 7139836"/>
              <a:gd name="connsiteX19" fmla="*/ 605391 w 2001929"/>
              <a:gd name="connsiteY19" fmla="*/ 2121153 h 7139836"/>
              <a:gd name="connsiteX20" fmla="*/ 638642 w 2001929"/>
              <a:gd name="connsiteY20" fmla="*/ 2171030 h 7139836"/>
              <a:gd name="connsiteX21" fmla="*/ 622017 w 2001929"/>
              <a:gd name="connsiteY21" fmla="*/ 2254157 h 7139836"/>
              <a:gd name="connsiteX22" fmla="*/ 605391 w 2001929"/>
              <a:gd name="connsiteY22" fmla="*/ 2304033 h 7139836"/>
              <a:gd name="connsiteX23" fmla="*/ 588766 w 2001929"/>
              <a:gd name="connsiteY23" fmla="*/ 2470288 h 7139836"/>
              <a:gd name="connsiteX24" fmla="*/ 538889 w 2001929"/>
              <a:gd name="connsiteY24" fmla="*/ 2486913 h 7139836"/>
              <a:gd name="connsiteX25" fmla="*/ 522264 w 2001929"/>
              <a:gd name="connsiteY25" fmla="*/ 2686419 h 7139836"/>
              <a:gd name="connsiteX26" fmla="*/ 555515 w 2001929"/>
              <a:gd name="connsiteY26" fmla="*/ 2736295 h 7139836"/>
              <a:gd name="connsiteX27" fmla="*/ 605391 w 2001929"/>
              <a:gd name="connsiteY27" fmla="*/ 2752920 h 7139836"/>
              <a:gd name="connsiteX28" fmla="*/ 655267 w 2001929"/>
              <a:gd name="connsiteY28" fmla="*/ 2802797 h 7139836"/>
              <a:gd name="connsiteX29" fmla="*/ 705144 w 2001929"/>
              <a:gd name="connsiteY29" fmla="*/ 2836048 h 7139836"/>
              <a:gd name="connsiteX30" fmla="*/ 671893 w 2001929"/>
              <a:gd name="connsiteY30" fmla="*/ 2935800 h 7139836"/>
              <a:gd name="connsiteX31" fmla="*/ 638642 w 2001929"/>
              <a:gd name="connsiteY31" fmla="*/ 3035553 h 7139836"/>
              <a:gd name="connsiteX32" fmla="*/ 505638 w 2001929"/>
              <a:gd name="connsiteY32" fmla="*/ 3002302 h 7139836"/>
              <a:gd name="connsiteX33" fmla="*/ 455762 w 2001929"/>
              <a:gd name="connsiteY33" fmla="*/ 2985677 h 7139836"/>
              <a:gd name="connsiteX34" fmla="*/ 505638 w 2001929"/>
              <a:gd name="connsiteY34" fmla="*/ 3018928 h 7139836"/>
              <a:gd name="connsiteX35" fmla="*/ 505638 w 2001929"/>
              <a:gd name="connsiteY35" fmla="*/ 3235059 h 7139836"/>
              <a:gd name="connsiteX36" fmla="*/ 489013 w 2001929"/>
              <a:gd name="connsiteY36" fmla="*/ 3284935 h 7139836"/>
              <a:gd name="connsiteX37" fmla="*/ 439137 w 2001929"/>
              <a:gd name="connsiteY37" fmla="*/ 3334811 h 7139836"/>
              <a:gd name="connsiteX38" fmla="*/ 405886 w 2001929"/>
              <a:gd name="connsiteY38" fmla="*/ 3384688 h 7139836"/>
              <a:gd name="connsiteX39" fmla="*/ 439137 w 2001929"/>
              <a:gd name="connsiteY39" fmla="*/ 3501066 h 7139836"/>
              <a:gd name="connsiteX40" fmla="*/ 472387 w 2001929"/>
              <a:gd name="connsiteY40" fmla="*/ 3550942 h 7139836"/>
              <a:gd name="connsiteX41" fmla="*/ 505638 w 2001929"/>
              <a:gd name="connsiteY41" fmla="*/ 3650695 h 7139836"/>
              <a:gd name="connsiteX42" fmla="*/ 489013 w 2001929"/>
              <a:gd name="connsiteY42" fmla="*/ 3816950 h 7139836"/>
              <a:gd name="connsiteX43" fmla="*/ 505638 w 2001929"/>
              <a:gd name="connsiteY43" fmla="*/ 3900077 h 7139836"/>
              <a:gd name="connsiteX44" fmla="*/ 455762 w 2001929"/>
              <a:gd name="connsiteY44" fmla="*/ 4033080 h 7139836"/>
              <a:gd name="connsiteX45" fmla="*/ 439137 w 2001929"/>
              <a:gd name="connsiteY45" fmla="*/ 4082957 h 7139836"/>
              <a:gd name="connsiteX46" fmla="*/ 505638 w 2001929"/>
              <a:gd name="connsiteY46" fmla="*/ 4166084 h 7139836"/>
              <a:gd name="connsiteX47" fmla="*/ 555515 w 2001929"/>
              <a:gd name="connsiteY47" fmla="*/ 4215960 h 7139836"/>
              <a:gd name="connsiteX48" fmla="*/ 588766 w 2001929"/>
              <a:gd name="connsiteY48" fmla="*/ 4714724 h 7139836"/>
              <a:gd name="connsiteX49" fmla="*/ 638642 w 2001929"/>
              <a:gd name="connsiteY49" fmla="*/ 4747975 h 7139836"/>
              <a:gd name="connsiteX50" fmla="*/ 655267 w 2001929"/>
              <a:gd name="connsiteY50" fmla="*/ 4797851 h 7139836"/>
              <a:gd name="connsiteX51" fmla="*/ 688518 w 2001929"/>
              <a:gd name="connsiteY51" fmla="*/ 4864353 h 7139836"/>
              <a:gd name="connsiteX52" fmla="*/ 705144 w 2001929"/>
              <a:gd name="connsiteY52" fmla="*/ 4964106 h 7139836"/>
              <a:gd name="connsiteX53" fmla="*/ 821522 w 2001929"/>
              <a:gd name="connsiteY53" fmla="*/ 4880979 h 7139836"/>
              <a:gd name="connsiteX54" fmla="*/ 937900 w 2001929"/>
              <a:gd name="connsiteY54" fmla="*/ 4764600 h 7139836"/>
              <a:gd name="connsiteX55" fmla="*/ 854773 w 2001929"/>
              <a:gd name="connsiteY55" fmla="*/ 4914230 h 7139836"/>
              <a:gd name="connsiteX56" fmla="*/ 804897 w 2001929"/>
              <a:gd name="connsiteY56" fmla="*/ 4947480 h 7139836"/>
              <a:gd name="connsiteX57" fmla="*/ 771646 w 2001929"/>
              <a:gd name="connsiteY57" fmla="*/ 4997357 h 7139836"/>
              <a:gd name="connsiteX58" fmla="*/ 721769 w 2001929"/>
              <a:gd name="connsiteY58" fmla="*/ 5047233 h 7139836"/>
              <a:gd name="connsiteX59" fmla="*/ 671893 w 2001929"/>
              <a:gd name="connsiteY59" fmla="*/ 5263364 h 7139836"/>
              <a:gd name="connsiteX60" fmla="*/ 622017 w 2001929"/>
              <a:gd name="connsiteY60" fmla="*/ 5296615 h 7139836"/>
              <a:gd name="connsiteX61" fmla="*/ 555515 w 2001929"/>
              <a:gd name="connsiteY61" fmla="*/ 5396368 h 7139836"/>
              <a:gd name="connsiteX62" fmla="*/ 522264 w 2001929"/>
              <a:gd name="connsiteY62" fmla="*/ 5496120 h 7139836"/>
              <a:gd name="connsiteX63" fmla="*/ 489013 w 2001929"/>
              <a:gd name="connsiteY63" fmla="*/ 5545997 h 7139836"/>
              <a:gd name="connsiteX64" fmla="*/ 405886 w 2001929"/>
              <a:gd name="connsiteY64" fmla="*/ 5695626 h 7139836"/>
              <a:gd name="connsiteX65" fmla="*/ 356009 w 2001929"/>
              <a:gd name="connsiteY65" fmla="*/ 5712251 h 7139836"/>
              <a:gd name="connsiteX66" fmla="*/ 306133 w 2001929"/>
              <a:gd name="connsiteY66" fmla="*/ 5745502 h 7139836"/>
              <a:gd name="connsiteX67" fmla="*/ 239631 w 2001929"/>
              <a:gd name="connsiteY67" fmla="*/ 5762128 h 7139836"/>
              <a:gd name="connsiteX68" fmla="*/ 189755 w 2001929"/>
              <a:gd name="connsiteY68" fmla="*/ 5778753 h 7139836"/>
              <a:gd name="connsiteX69" fmla="*/ 139878 w 2001929"/>
              <a:gd name="connsiteY69" fmla="*/ 5978259 h 7139836"/>
              <a:gd name="connsiteX70" fmla="*/ 123253 w 2001929"/>
              <a:gd name="connsiteY70" fmla="*/ 6028135 h 7139836"/>
              <a:gd name="connsiteX71" fmla="*/ 40126 w 2001929"/>
              <a:gd name="connsiteY71" fmla="*/ 6044760 h 7139836"/>
              <a:gd name="connsiteX72" fmla="*/ 6875 w 2001929"/>
              <a:gd name="connsiteY72" fmla="*/ 6094637 h 7139836"/>
              <a:gd name="connsiteX73" fmla="*/ 73377 w 2001929"/>
              <a:gd name="connsiteY73" fmla="*/ 6194390 h 7139836"/>
              <a:gd name="connsiteX74" fmla="*/ 123253 w 2001929"/>
              <a:gd name="connsiteY74" fmla="*/ 6294142 h 7139836"/>
              <a:gd name="connsiteX75" fmla="*/ 173129 w 2001929"/>
              <a:gd name="connsiteY75" fmla="*/ 6327393 h 7139836"/>
              <a:gd name="connsiteX76" fmla="*/ 239631 w 2001929"/>
              <a:gd name="connsiteY76" fmla="*/ 6427146 h 7139836"/>
              <a:gd name="connsiteX77" fmla="*/ 272882 w 2001929"/>
              <a:gd name="connsiteY77" fmla="*/ 6477022 h 7139836"/>
              <a:gd name="connsiteX78" fmla="*/ 289507 w 2001929"/>
              <a:gd name="connsiteY78" fmla="*/ 6526899 h 7139836"/>
              <a:gd name="connsiteX79" fmla="*/ 189755 w 2001929"/>
              <a:gd name="connsiteY79" fmla="*/ 6610026 h 7139836"/>
              <a:gd name="connsiteX80" fmla="*/ 139878 w 2001929"/>
              <a:gd name="connsiteY80" fmla="*/ 6776280 h 7139836"/>
              <a:gd name="connsiteX81" fmla="*/ 73377 w 2001929"/>
              <a:gd name="connsiteY81" fmla="*/ 6876033 h 7139836"/>
              <a:gd name="connsiteX82" fmla="*/ 40126 w 2001929"/>
              <a:gd name="connsiteY82" fmla="*/ 6925910 h 7139836"/>
              <a:gd name="connsiteX83" fmla="*/ 189755 w 2001929"/>
              <a:gd name="connsiteY83" fmla="*/ 7042288 h 7139836"/>
              <a:gd name="connsiteX84" fmla="*/ 489013 w 2001929"/>
              <a:gd name="connsiteY84" fmla="*/ 6992411 h 7139836"/>
              <a:gd name="connsiteX85" fmla="*/ 788271 w 2001929"/>
              <a:gd name="connsiteY85" fmla="*/ 7042288 h 7139836"/>
              <a:gd name="connsiteX86" fmla="*/ 788271 w 2001929"/>
              <a:gd name="connsiteY86" fmla="*/ 7042288 h 7139836"/>
              <a:gd name="connsiteX87" fmla="*/ 871398 w 2001929"/>
              <a:gd name="connsiteY87" fmla="*/ 7058913 h 7139836"/>
              <a:gd name="connsiteX88" fmla="*/ 1187282 w 2001929"/>
              <a:gd name="connsiteY88" fmla="*/ 7075539 h 7139836"/>
              <a:gd name="connsiteX89" fmla="*/ 1336911 w 2001929"/>
              <a:gd name="connsiteY89" fmla="*/ 7042288 h 7139836"/>
              <a:gd name="connsiteX90" fmla="*/ 1553042 w 2001929"/>
              <a:gd name="connsiteY90" fmla="*/ 7058913 h 7139836"/>
              <a:gd name="connsiteX91" fmla="*/ 1602918 w 2001929"/>
              <a:gd name="connsiteY91" fmla="*/ 7075539 h 7139836"/>
              <a:gd name="connsiteX92" fmla="*/ 1835675 w 2001929"/>
              <a:gd name="connsiteY92" fmla="*/ 7042288 h 7139836"/>
              <a:gd name="connsiteX93" fmla="*/ 1885551 w 2001929"/>
              <a:gd name="connsiteY93" fmla="*/ 7025662 h 7139836"/>
              <a:gd name="connsiteX94" fmla="*/ 1968678 w 2001929"/>
              <a:gd name="connsiteY94" fmla="*/ 7042288 h 7139836"/>
              <a:gd name="connsiteX95" fmla="*/ 1935427 w 2001929"/>
              <a:gd name="connsiteY95" fmla="*/ 6942535 h 7139836"/>
              <a:gd name="connsiteX96" fmla="*/ 1918802 w 2001929"/>
              <a:gd name="connsiteY96" fmla="*/ 6892659 h 7139836"/>
              <a:gd name="connsiteX97" fmla="*/ 1902177 w 2001929"/>
              <a:gd name="connsiteY97" fmla="*/ 6842782 h 7139836"/>
              <a:gd name="connsiteX98" fmla="*/ 1885551 w 2001929"/>
              <a:gd name="connsiteY98" fmla="*/ 6792906 h 7139836"/>
              <a:gd name="connsiteX99" fmla="*/ 1885551 w 2001929"/>
              <a:gd name="connsiteY99" fmla="*/ 6161139 h 7139836"/>
              <a:gd name="connsiteX100" fmla="*/ 1918802 w 2001929"/>
              <a:gd name="connsiteY100" fmla="*/ 5728877 h 7139836"/>
              <a:gd name="connsiteX101" fmla="*/ 1952053 w 2001929"/>
              <a:gd name="connsiteY101" fmla="*/ 5629124 h 7139836"/>
              <a:gd name="connsiteX102" fmla="*/ 1968678 w 2001929"/>
              <a:gd name="connsiteY102" fmla="*/ 5562622 h 7139836"/>
              <a:gd name="connsiteX103" fmla="*/ 1985304 w 2001929"/>
              <a:gd name="connsiteY103" fmla="*/ 5512746 h 7139836"/>
              <a:gd name="connsiteX104" fmla="*/ 1968678 w 2001929"/>
              <a:gd name="connsiteY104" fmla="*/ 5163611 h 7139836"/>
              <a:gd name="connsiteX105" fmla="*/ 2001929 w 2001929"/>
              <a:gd name="connsiteY105" fmla="*/ 3983204 h 7139836"/>
              <a:gd name="connsiteX106" fmla="*/ 1985304 w 2001929"/>
              <a:gd name="connsiteY106" fmla="*/ 2669793 h 7139836"/>
              <a:gd name="connsiteX107" fmla="*/ 1968678 w 2001929"/>
              <a:gd name="connsiteY107" fmla="*/ 2603291 h 7139836"/>
              <a:gd name="connsiteX108" fmla="*/ 1952053 w 2001929"/>
              <a:gd name="connsiteY108" fmla="*/ 2420411 h 7139836"/>
              <a:gd name="connsiteX109" fmla="*/ 1935427 w 2001929"/>
              <a:gd name="connsiteY109" fmla="*/ 2104528 h 7139836"/>
              <a:gd name="connsiteX110" fmla="*/ 1918802 w 2001929"/>
              <a:gd name="connsiteY110" fmla="*/ 1838520 h 7139836"/>
              <a:gd name="connsiteX111" fmla="*/ 1935427 w 2001929"/>
              <a:gd name="connsiteY111" fmla="*/ 1439510 h 7139836"/>
              <a:gd name="connsiteX112" fmla="*/ 1952053 w 2001929"/>
              <a:gd name="connsiteY112" fmla="*/ 1289880 h 7139836"/>
              <a:gd name="connsiteX113" fmla="*/ 1918802 w 2001929"/>
              <a:gd name="connsiteY113" fmla="*/ 641488 h 7139836"/>
              <a:gd name="connsiteX114" fmla="*/ 1902177 w 2001929"/>
              <a:gd name="connsiteY114" fmla="*/ 441982 h 7139836"/>
              <a:gd name="connsiteX115" fmla="*/ 1519791 w 2001929"/>
              <a:gd name="connsiteY115" fmla="*/ 159350 h 7139836"/>
              <a:gd name="connsiteX116" fmla="*/ 1403413 w 2001929"/>
              <a:gd name="connsiteY116" fmla="*/ 126099 h 7139836"/>
              <a:gd name="connsiteX117" fmla="*/ 1320286 w 2001929"/>
              <a:gd name="connsiteY117" fmla="*/ 109473 h 7139836"/>
              <a:gd name="connsiteX118" fmla="*/ 1253784 w 2001929"/>
              <a:gd name="connsiteY118" fmla="*/ 92848 h 7139836"/>
              <a:gd name="connsiteX119" fmla="*/ 1203907 w 2001929"/>
              <a:gd name="connsiteY119" fmla="*/ 76222 h 7139836"/>
              <a:gd name="connsiteX120" fmla="*/ 1087529 w 2001929"/>
              <a:gd name="connsiteY120" fmla="*/ 59597 h 7139836"/>
              <a:gd name="connsiteX121" fmla="*/ 738395 w 2001929"/>
              <a:gd name="connsiteY121" fmla="*/ 42971 h 7139836"/>
              <a:gd name="connsiteX122" fmla="*/ 638642 w 2001929"/>
              <a:gd name="connsiteY122" fmla="*/ 126099 h 7139836"/>
              <a:gd name="connsiteX123" fmla="*/ 605391 w 2001929"/>
              <a:gd name="connsiteY123" fmla="*/ 225851 h 7139836"/>
              <a:gd name="connsiteX124" fmla="*/ 588766 w 2001929"/>
              <a:gd name="connsiteY124" fmla="*/ 358855 h 7139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</a:cxnLst>
            <a:rect l="l" t="t" r="r" b="b"/>
            <a:pathLst>
              <a:path w="2001929" h="7139836">
                <a:moveTo>
                  <a:pt x="622017" y="259102"/>
                </a:moveTo>
                <a:cubicBezTo>
                  <a:pt x="621190" y="263238"/>
                  <a:pt x="602398" y="375067"/>
                  <a:pt x="588766" y="392106"/>
                </a:cubicBezTo>
                <a:cubicBezTo>
                  <a:pt x="576284" y="407709"/>
                  <a:pt x="555515" y="414273"/>
                  <a:pt x="538889" y="425357"/>
                </a:cubicBezTo>
                <a:cubicBezTo>
                  <a:pt x="544431" y="458608"/>
                  <a:pt x="544855" y="493130"/>
                  <a:pt x="555515" y="525110"/>
                </a:cubicBezTo>
                <a:cubicBezTo>
                  <a:pt x="561834" y="544066"/>
                  <a:pt x="587658" y="555036"/>
                  <a:pt x="588766" y="574986"/>
                </a:cubicBezTo>
                <a:cubicBezTo>
                  <a:pt x="593387" y="658170"/>
                  <a:pt x="590213" y="743040"/>
                  <a:pt x="572140" y="824368"/>
                </a:cubicBezTo>
                <a:cubicBezTo>
                  <a:pt x="567040" y="847320"/>
                  <a:pt x="537316" y="856182"/>
                  <a:pt x="522264" y="874244"/>
                </a:cubicBezTo>
                <a:cubicBezTo>
                  <a:pt x="509472" y="889594"/>
                  <a:pt x="497949" y="906248"/>
                  <a:pt x="489013" y="924120"/>
                </a:cubicBezTo>
                <a:cubicBezTo>
                  <a:pt x="477086" y="947974"/>
                  <a:pt x="461090" y="1019187"/>
                  <a:pt x="455762" y="1040499"/>
                </a:cubicBezTo>
                <a:cubicBezTo>
                  <a:pt x="450220" y="1090375"/>
                  <a:pt x="451308" y="1141443"/>
                  <a:pt x="439137" y="1190128"/>
                </a:cubicBezTo>
                <a:cubicBezTo>
                  <a:pt x="434291" y="1209513"/>
                  <a:pt x="414822" y="1222132"/>
                  <a:pt x="405886" y="1240004"/>
                </a:cubicBezTo>
                <a:cubicBezTo>
                  <a:pt x="398049" y="1255679"/>
                  <a:pt x="394802" y="1273255"/>
                  <a:pt x="389260" y="1289880"/>
                </a:cubicBezTo>
                <a:cubicBezTo>
                  <a:pt x="394802" y="1317589"/>
                  <a:pt x="398451" y="1345746"/>
                  <a:pt x="405886" y="1373008"/>
                </a:cubicBezTo>
                <a:cubicBezTo>
                  <a:pt x="415108" y="1406822"/>
                  <a:pt x="428053" y="1439509"/>
                  <a:pt x="439137" y="1472760"/>
                </a:cubicBezTo>
                <a:cubicBezTo>
                  <a:pt x="456462" y="1524736"/>
                  <a:pt x="473261" y="1589722"/>
                  <a:pt x="522264" y="1622390"/>
                </a:cubicBezTo>
                <a:cubicBezTo>
                  <a:pt x="586722" y="1665361"/>
                  <a:pt x="553184" y="1649321"/>
                  <a:pt x="622017" y="1672266"/>
                </a:cubicBezTo>
                <a:cubicBezTo>
                  <a:pt x="590973" y="1692962"/>
                  <a:pt x="541089" y="1721508"/>
                  <a:pt x="522264" y="1755393"/>
                </a:cubicBezTo>
                <a:cubicBezTo>
                  <a:pt x="505242" y="1786032"/>
                  <a:pt x="489013" y="1855146"/>
                  <a:pt x="489013" y="1855146"/>
                </a:cubicBezTo>
                <a:cubicBezTo>
                  <a:pt x="494555" y="1910564"/>
                  <a:pt x="483315" y="1970375"/>
                  <a:pt x="505638" y="2021400"/>
                </a:cubicBezTo>
                <a:cubicBezTo>
                  <a:pt x="524486" y="2064481"/>
                  <a:pt x="579307" y="2082027"/>
                  <a:pt x="605391" y="2121153"/>
                </a:cubicBezTo>
                <a:lnTo>
                  <a:pt x="638642" y="2171030"/>
                </a:lnTo>
                <a:cubicBezTo>
                  <a:pt x="633100" y="2198739"/>
                  <a:pt x="628871" y="2226743"/>
                  <a:pt x="622017" y="2254157"/>
                </a:cubicBezTo>
                <a:cubicBezTo>
                  <a:pt x="617767" y="2271158"/>
                  <a:pt x="608056" y="2286712"/>
                  <a:pt x="605391" y="2304033"/>
                </a:cubicBezTo>
                <a:cubicBezTo>
                  <a:pt x="596922" y="2359080"/>
                  <a:pt x="607799" y="2417946"/>
                  <a:pt x="588766" y="2470288"/>
                </a:cubicBezTo>
                <a:cubicBezTo>
                  <a:pt x="582777" y="2486758"/>
                  <a:pt x="555515" y="2481371"/>
                  <a:pt x="538889" y="2486913"/>
                </a:cubicBezTo>
                <a:cubicBezTo>
                  <a:pt x="506617" y="2583730"/>
                  <a:pt x="488682" y="2585674"/>
                  <a:pt x="522264" y="2686419"/>
                </a:cubicBezTo>
                <a:cubicBezTo>
                  <a:pt x="528583" y="2705375"/>
                  <a:pt x="539912" y="2723813"/>
                  <a:pt x="555515" y="2736295"/>
                </a:cubicBezTo>
                <a:cubicBezTo>
                  <a:pt x="569199" y="2747242"/>
                  <a:pt x="588766" y="2747378"/>
                  <a:pt x="605391" y="2752920"/>
                </a:cubicBezTo>
                <a:cubicBezTo>
                  <a:pt x="622016" y="2769546"/>
                  <a:pt x="637205" y="2787745"/>
                  <a:pt x="655267" y="2802797"/>
                </a:cubicBezTo>
                <a:cubicBezTo>
                  <a:pt x="670617" y="2815589"/>
                  <a:pt x="702666" y="2816221"/>
                  <a:pt x="705144" y="2836048"/>
                </a:cubicBezTo>
                <a:cubicBezTo>
                  <a:pt x="709491" y="2870827"/>
                  <a:pt x="682977" y="2902549"/>
                  <a:pt x="671893" y="2935800"/>
                </a:cubicBezTo>
                <a:lnTo>
                  <a:pt x="638642" y="3035553"/>
                </a:lnTo>
                <a:cubicBezTo>
                  <a:pt x="524633" y="2997551"/>
                  <a:pt x="666137" y="3042427"/>
                  <a:pt x="505638" y="3002302"/>
                </a:cubicBezTo>
                <a:cubicBezTo>
                  <a:pt x="488637" y="2998052"/>
                  <a:pt x="472387" y="2991219"/>
                  <a:pt x="455762" y="2985677"/>
                </a:cubicBezTo>
                <a:cubicBezTo>
                  <a:pt x="472387" y="2996761"/>
                  <a:pt x="493156" y="3003325"/>
                  <a:pt x="505638" y="3018928"/>
                </a:cubicBezTo>
                <a:cubicBezTo>
                  <a:pt x="544998" y="3068127"/>
                  <a:pt x="507734" y="3221435"/>
                  <a:pt x="505638" y="3235059"/>
                </a:cubicBezTo>
                <a:cubicBezTo>
                  <a:pt x="502973" y="3252380"/>
                  <a:pt x="498734" y="3270354"/>
                  <a:pt x="489013" y="3284935"/>
                </a:cubicBezTo>
                <a:cubicBezTo>
                  <a:pt x="475971" y="3304498"/>
                  <a:pt x="454189" y="3316749"/>
                  <a:pt x="439137" y="3334811"/>
                </a:cubicBezTo>
                <a:cubicBezTo>
                  <a:pt x="426345" y="3350161"/>
                  <a:pt x="416970" y="3368062"/>
                  <a:pt x="405886" y="3384688"/>
                </a:cubicBezTo>
                <a:cubicBezTo>
                  <a:pt x="411214" y="3406002"/>
                  <a:pt x="427209" y="3477210"/>
                  <a:pt x="439137" y="3501066"/>
                </a:cubicBezTo>
                <a:cubicBezTo>
                  <a:pt x="448073" y="3518938"/>
                  <a:pt x="464272" y="3532683"/>
                  <a:pt x="472387" y="3550942"/>
                </a:cubicBezTo>
                <a:cubicBezTo>
                  <a:pt x="486622" y="3582971"/>
                  <a:pt x="505638" y="3650695"/>
                  <a:pt x="505638" y="3650695"/>
                </a:cubicBezTo>
                <a:cubicBezTo>
                  <a:pt x="500096" y="3706113"/>
                  <a:pt x="489013" y="3761255"/>
                  <a:pt x="489013" y="3816950"/>
                </a:cubicBezTo>
                <a:cubicBezTo>
                  <a:pt x="489013" y="3845208"/>
                  <a:pt x="505638" y="3871819"/>
                  <a:pt x="505638" y="3900077"/>
                </a:cubicBezTo>
                <a:cubicBezTo>
                  <a:pt x="505638" y="3971982"/>
                  <a:pt x="490161" y="3981482"/>
                  <a:pt x="455762" y="4033080"/>
                </a:cubicBezTo>
                <a:cubicBezTo>
                  <a:pt x="450220" y="4049706"/>
                  <a:pt x="439137" y="4065432"/>
                  <a:pt x="439137" y="4082957"/>
                </a:cubicBezTo>
                <a:cubicBezTo>
                  <a:pt x="439137" y="4142091"/>
                  <a:pt x="467340" y="4134170"/>
                  <a:pt x="505638" y="4166084"/>
                </a:cubicBezTo>
                <a:cubicBezTo>
                  <a:pt x="523700" y="4181136"/>
                  <a:pt x="538889" y="4199335"/>
                  <a:pt x="555515" y="4215960"/>
                </a:cubicBezTo>
                <a:cubicBezTo>
                  <a:pt x="628883" y="4436073"/>
                  <a:pt x="491216" y="4007488"/>
                  <a:pt x="588766" y="4714724"/>
                </a:cubicBezTo>
                <a:cubicBezTo>
                  <a:pt x="591496" y="4734518"/>
                  <a:pt x="622017" y="4736891"/>
                  <a:pt x="638642" y="4747975"/>
                </a:cubicBezTo>
                <a:cubicBezTo>
                  <a:pt x="644184" y="4764600"/>
                  <a:pt x="648364" y="4781743"/>
                  <a:pt x="655267" y="4797851"/>
                </a:cubicBezTo>
                <a:cubicBezTo>
                  <a:pt x="665030" y="4820631"/>
                  <a:pt x="681396" y="4840614"/>
                  <a:pt x="688518" y="4864353"/>
                </a:cubicBezTo>
                <a:cubicBezTo>
                  <a:pt x="698204" y="4896641"/>
                  <a:pt x="699602" y="4930855"/>
                  <a:pt x="705144" y="4964106"/>
                </a:cubicBezTo>
                <a:cubicBezTo>
                  <a:pt x="809413" y="4807704"/>
                  <a:pt x="638497" y="5043668"/>
                  <a:pt x="821522" y="4880979"/>
                </a:cubicBezTo>
                <a:cubicBezTo>
                  <a:pt x="981591" y="4738695"/>
                  <a:pt x="813343" y="4806121"/>
                  <a:pt x="937900" y="4764600"/>
                </a:cubicBezTo>
                <a:cubicBezTo>
                  <a:pt x="905776" y="4860972"/>
                  <a:pt x="923689" y="4856800"/>
                  <a:pt x="854773" y="4914230"/>
                </a:cubicBezTo>
                <a:cubicBezTo>
                  <a:pt x="839423" y="4927022"/>
                  <a:pt x="821522" y="4936397"/>
                  <a:pt x="804897" y="4947480"/>
                </a:cubicBezTo>
                <a:cubicBezTo>
                  <a:pt x="793813" y="4964106"/>
                  <a:pt x="784438" y="4982007"/>
                  <a:pt x="771646" y="4997357"/>
                </a:cubicBezTo>
                <a:cubicBezTo>
                  <a:pt x="756594" y="5015419"/>
                  <a:pt x="728684" y="5024761"/>
                  <a:pt x="721769" y="5047233"/>
                </a:cubicBezTo>
                <a:cubicBezTo>
                  <a:pt x="687045" y="5160086"/>
                  <a:pt x="741818" y="5193439"/>
                  <a:pt x="671893" y="5263364"/>
                </a:cubicBezTo>
                <a:cubicBezTo>
                  <a:pt x="657764" y="5277493"/>
                  <a:pt x="638642" y="5285531"/>
                  <a:pt x="622017" y="5296615"/>
                </a:cubicBezTo>
                <a:cubicBezTo>
                  <a:pt x="567012" y="5461623"/>
                  <a:pt x="659298" y="5209558"/>
                  <a:pt x="555515" y="5396368"/>
                </a:cubicBezTo>
                <a:cubicBezTo>
                  <a:pt x="538494" y="5427007"/>
                  <a:pt x="533348" y="5462869"/>
                  <a:pt x="522264" y="5496120"/>
                </a:cubicBezTo>
                <a:cubicBezTo>
                  <a:pt x="515945" y="5515076"/>
                  <a:pt x="497128" y="5527738"/>
                  <a:pt x="489013" y="5545997"/>
                </a:cubicBezTo>
                <a:cubicBezTo>
                  <a:pt x="452486" y="5628182"/>
                  <a:pt x="477756" y="5647714"/>
                  <a:pt x="405886" y="5695626"/>
                </a:cubicBezTo>
                <a:cubicBezTo>
                  <a:pt x="391304" y="5705347"/>
                  <a:pt x="372635" y="5706709"/>
                  <a:pt x="356009" y="5712251"/>
                </a:cubicBezTo>
                <a:cubicBezTo>
                  <a:pt x="339384" y="5723335"/>
                  <a:pt x="324499" y="5737631"/>
                  <a:pt x="306133" y="5745502"/>
                </a:cubicBezTo>
                <a:cubicBezTo>
                  <a:pt x="285131" y="5754503"/>
                  <a:pt x="261601" y="5755851"/>
                  <a:pt x="239631" y="5762128"/>
                </a:cubicBezTo>
                <a:cubicBezTo>
                  <a:pt x="222781" y="5766942"/>
                  <a:pt x="206380" y="5773211"/>
                  <a:pt x="189755" y="5778753"/>
                </a:cubicBezTo>
                <a:cubicBezTo>
                  <a:pt x="123669" y="5877883"/>
                  <a:pt x="171265" y="5789939"/>
                  <a:pt x="139878" y="5978259"/>
                </a:cubicBezTo>
                <a:cubicBezTo>
                  <a:pt x="136997" y="5995545"/>
                  <a:pt x="137834" y="6018414"/>
                  <a:pt x="123253" y="6028135"/>
                </a:cubicBezTo>
                <a:cubicBezTo>
                  <a:pt x="99741" y="6043810"/>
                  <a:pt x="67835" y="6039218"/>
                  <a:pt x="40126" y="6044760"/>
                </a:cubicBezTo>
                <a:cubicBezTo>
                  <a:pt x="29042" y="6061386"/>
                  <a:pt x="10160" y="6074927"/>
                  <a:pt x="6875" y="6094637"/>
                </a:cubicBezTo>
                <a:cubicBezTo>
                  <a:pt x="0" y="6135884"/>
                  <a:pt x="52613" y="6173626"/>
                  <a:pt x="73377" y="6194390"/>
                </a:cubicBezTo>
                <a:cubicBezTo>
                  <a:pt x="86899" y="6234956"/>
                  <a:pt x="91023" y="6261912"/>
                  <a:pt x="123253" y="6294142"/>
                </a:cubicBezTo>
                <a:cubicBezTo>
                  <a:pt x="137382" y="6308271"/>
                  <a:pt x="156504" y="6316309"/>
                  <a:pt x="173129" y="6327393"/>
                </a:cubicBezTo>
                <a:lnTo>
                  <a:pt x="239631" y="6427146"/>
                </a:lnTo>
                <a:lnTo>
                  <a:pt x="272882" y="6477022"/>
                </a:lnTo>
                <a:cubicBezTo>
                  <a:pt x="278424" y="6493648"/>
                  <a:pt x="295049" y="6510273"/>
                  <a:pt x="289507" y="6526899"/>
                </a:cubicBezTo>
                <a:cubicBezTo>
                  <a:pt x="280364" y="6554329"/>
                  <a:pt x="212570" y="6594816"/>
                  <a:pt x="189755" y="6610026"/>
                </a:cubicBezTo>
                <a:cubicBezTo>
                  <a:pt x="95096" y="6752013"/>
                  <a:pt x="237131" y="6523421"/>
                  <a:pt x="139878" y="6776280"/>
                </a:cubicBezTo>
                <a:cubicBezTo>
                  <a:pt x="125532" y="6813579"/>
                  <a:pt x="95544" y="6842782"/>
                  <a:pt x="73377" y="6876033"/>
                </a:cubicBezTo>
                <a:lnTo>
                  <a:pt x="40126" y="6925910"/>
                </a:lnTo>
                <a:cubicBezTo>
                  <a:pt x="122302" y="7049174"/>
                  <a:pt x="67441" y="7017825"/>
                  <a:pt x="189755" y="7042288"/>
                </a:cubicBezTo>
                <a:cubicBezTo>
                  <a:pt x="399821" y="7000275"/>
                  <a:pt x="299930" y="7016047"/>
                  <a:pt x="489013" y="6992411"/>
                </a:cubicBezTo>
                <a:cubicBezTo>
                  <a:pt x="631548" y="7028046"/>
                  <a:pt x="532895" y="7005806"/>
                  <a:pt x="788271" y="7042288"/>
                </a:cubicBezTo>
                <a:lnTo>
                  <a:pt x="788271" y="7042288"/>
                </a:lnTo>
                <a:lnTo>
                  <a:pt x="871398" y="7058913"/>
                </a:lnTo>
                <a:cubicBezTo>
                  <a:pt x="992784" y="7139836"/>
                  <a:pt x="912056" y="7100560"/>
                  <a:pt x="1187282" y="7075539"/>
                </a:cubicBezTo>
                <a:cubicBezTo>
                  <a:pt x="1267743" y="7068224"/>
                  <a:pt x="1274071" y="7063234"/>
                  <a:pt x="1336911" y="7042288"/>
                </a:cubicBezTo>
                <a:cubicBezTo>
                  <a:pt x="1408955" y="7047830"/>
                  <a:pt x="1481343" y="7049951"/>
                  <a:pt x="1553042" y="7058913"/>
                </a:cubicBezTo>
                <a:cubicBezTo>
                  <a:pt x="1570431" y="7061087"/>
                  <a:pt x="1585393" y="7075539"/>
                  <a:pt x="1602918" y="7075539"/>
                </a:cubicBezTo>
                <a:cubicBezTo>
                  <a:pt x="1644524" y="7075539"/>
                  <a:pt x="1786044" y="7050560"/>
                  <a:pt x="1835675" y="7042288"/>
                </a:cubicBezTo>
                <a:cubicBezTo>
                  <a:pt x="1852300" y="7036746"/>
                  <a:pt x="1868026" y="7025662"/>
                  <a:pt x="1885551" y="7025662"/>
                </a:cubicBezTo>
                <a:cubicBezTo>
                  <a:pt x="1913809" y="7025662"/>
                  <a:pt x="1954140" y="7066519"/>
                  <a:pt x="1968678" y="7042288"/>
                </a:cubicBezTo>
                <a:cubicBezTo>
                  <a:pt x="1986711" y="7012233"/>
                  <a:pt x="1946511" y="6975786"/>
                  <a:pt x="1935427" y="6942535"/>
                </a:cubicBezTo>
                <a:lnTo>
                  <a:pt x="1918802" y="6892659"/>
                </a:lnTo>
                <a:lnTo>
                  <a:pt x="1902177" y="6842782"/>
                </a:lnTo>
                <a:lnTo>
                  <a:pt x="1885551" y="6792906"/>
                </a:lnTo>
                <a:cubicBezTo>
                  <a:pt x="1860477" y="6140952"/>
                  <a:pt x="1859675" y="6575152"/>
                  <a:pt x="1885551" y="6161139"/>
                </a:cubicBezTo>
                <a:cubicBezTo>
                  <a:pt x="1890829" y="6076683"/>
                  <a:pt x="1887892" y="5852520"/>
                  <a:pt x="1918802" y="5728877"/>
                </a:cubicBezTo>
                <a:cubicBezTo>
                  <a:pt x="1927303" y="5694874"/>
                  <a:pt x="1940969" y="5662375"/>
                  <a:pt x="1952053" y="5629124"/>
                </a:cubicBezTo>
                <a:cubicBezTo>
                  <a:pt x="1959279" y="5607447"/>
                  <a:pt x="1962401" y="5584592"/>
                  <a:pt x="1968678" y="5562622"/>
                </a:cubicBezTo>
                <a:cubicBezTo>
                  <a:pt x="1973492" y="5545772"/>
                  <a:pt x="1979762" y="5529371"/>
                  <a:pt x="1985304" y="5512746"/>
                </a:cubicBezTo>
                <a:cubicBezTo>
                  <a:pt x="1979762" y="5396368"/>
                  <a:pt x="1968678" y="5280121"/>
                  <a:pt x="1968678" y="5163611"/>
                </a:cubicBezTo>
                <a:cubicBezTo>
                  <a:pt x="1968678" y="4515776"/>
                  <a:pt x="1975304" y="4462461"/>
                  <a:pt x="2001929" y="3983204"/>
                </a:cubicBezTo>
                <a:cubicBezTo>
                  <a:pt x="1996387" y="3545400"/>
                  <a:pt x="1995851" y="3107505"/>
                  <a:pt x="1985304" y="2669793"/>
                </a:cubicBezTo>
                <a:cubicBezTo>
                  <a:pt x="1984754" y="2646950"/>
                  <a:pt x="1971698" y="2625940"/>
                  <a:pt x="1968678" y="2603291"/>
                </a:cubicBezTo>
                <a:cubicBezTo>
                  <a:pt x="1960588" y="2542617"/>
                  <a:pt x="1956125" y="2481487"/>
                  <a:pt x="1952053" y="2420411"/>
                </a:cubicBezTo>
                <a:cubicBezTo>
                  <a:pt x="1945039" y="2315204"/>
                  <a:pt x="1941442" y="2209796"/>
                  <a:pt x="1935427" y="2104528"/>
                </a:cubicBezTo>
                <a:cubicBezTo>
                  <a:pt x="1930359" y="2015830"/>
                  <a:pt x="1924344" y="1927189"/>
                  <a:pt x="1918802" y="1838520"/>
                </a:cubicBezTo>
                <a:cubicBezTo>
                  <a:pt x="1924344" y="1705517"/>
                  <a:pt x="1927374" y="1572385"/>
                  <a:pt x="1935427" y="1439510"/>
                </a:cubicBezTo>
                <a:cubicBezTo>
                  <a:pt x="1938463" y="1389418"/>
                  <a:pt x="1952053" y="1340064"/>
                  <a:pt x="1952053" y="1289880"/>
                </a:cubicBezTo>
                <a:cubicBezTo>
                  <a:pt x="1952053" y="783655"/>
                  <a:pt x="1969778" y="896373"/>
                  <a:pt x="1918802" y="641488"/>
                </a:cubicBezTo>
                <a:cubicBezTo>
                  <a:pt x="1913260" y="574986"/>
                  <a:pt x="1909286" y="508335"/>
                  <a:pt x="1902177" y="441982"/>
                </a:cubicBezTo>
                <a:cubicBezTo>
                  <a:pt x="1861325" y="60691"/>
                  <a:pt x="1949253" y="179800"/>
                  <a:pt x="1519791" y="159350"/>
                </a:cubicBezTo>
                <a:cubicBezTo>
                  <a:pt x="1464243" y="140833"/>
                  <a:pt x="1466049" y="140018"/>
                  <a:pt x="1403413" y="126099"/>
                </a:cubicBezTo>
                <a:cubicBezTo>
                  <a:pt x="1375828" y="119969"/>
                  <a:pt x="1347871" y="115603"/>
                  <a:pt x="1320286" y="109473"/>
                </a:cubicBezTo>
                <a:cubicBezTo>
                  <a:pt x="1297981" y="104516"/>
                  <a:pt x="1275754" y="99125"/>
                  <a:pt x="1253784" y="92848"/>
                </a:cubicBezTo>
                <a:cubicBezTo>
                  <a:pt x="1236933" y="88034"/>
                  <a:pt x="1221092" y="79659"/>
                  <a:pt x="1203907" y="76222"/>
                </a:cubicBezTo>
                <a:cubicBezTo>
                  <a:pt x="1165481" y="68537"/>
                  <a:pt x="1126322" y="65139"/>
                  <a:pt x="1087529" y="59597"/>
                </a:cubicBezTo>
                <a:cubicBezTo>
                  <a:pt x="908741" y="0"/>
                  <a:pt x="1022749" y="24015"/>
                  <a:pt x="738395" y="42971"/>
                </a:cubicBezTo>
                <a:cubicBezTo>
                  <a:pt x="707349" y="63668"/>
                  <a:pt x="657468" y="92212"/>
                  <a:pt x="638642" y="126099"/>
                </a:cubicBezTo>
                <a:cubicBezTo>
                  <a:pt x="621621" y="156738"/>
                  <a:pt x="616475" y="192600"/>
                  <a:pt x="605391" y="225851"/>
                </a:cubicBezTo>
                <a:cubicBezTo>
                  <a:pt x="580004" y="302013"/>
                  <a:pt x="588766" y="258207"/>
                  <a:pt x="588766" y="358855"/>
                </a:cubicBezTo>
              </a:path>
            </a:pathLst>
          </a:custGeom>
          <a:solidFill>
            <a:srgbClr val="008000">
              <a:alpha val="20000"/>
            </a:srgbClr>
          </a:solidFill>
          <a:ln w="9525" cap="flat" cmpd="sng" algn="ctr">
            <a:solidFill>
              <a:srgbClr val="92D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4" name="矩形 13"/>
          <p:cNvSpPr/>
          <p:nvPr/>
        </p:nvSpPr>
        <p:spPr bwMode="auto">
          <a:xfrm>
            <a:off x="2843808" y="44624"/>
            <a:ext cx="3168352" cy="1152128"/>
          </a:xfrm>
          <a:prstGeom prst="rect">
            <a:avLst/>
          </a:prstGeom>
          <a:solidFill>
            <a:srgbClr val="FF0000">
              <a:alpha val="50196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東港溪養豬戶</a:t>
            </a:r>
            <a:endParaRPr kumimoji="1" lang="en-US" altLang="zh-TW" sz="24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  <a:p>
            <a:pPr algn="ctr"/>
            <a:r>
              <a:rPr lang="en-US" altLang="zh-TW" sz="2400" b="1" dirty="0" smtClean="0"/>
              <a:t>40</a:t>
            </a:r>
            <a:r>
              <a:rPr lang="zh-TW" altLang="en-US" sz="2400" b="1" dirty="0" smtClean="0"/>
              <a:t>萬頭社會總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調查</a:t>
            </a:r>
            <a:endParaRPr kumimoji="1" lang="en-US" altLang="zh-TW" sz="24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  <a:p>
            <a:pPr algn="ctr"/>
            <a:r>
              <a:rPr lang="en-US" altLang="zh-TW" sz="2400" b="1" dirty="0" smtClean="0"/>
              <a:t>(</a:t>
            </a:r>
            <a:r>
              <a:rPr lang="zh-TW" altLang="en-US" sz="2400" b="1" dirty="0" smtClean="0"/>
              <a:t>公民參與</a:t>
            </a:r>
            <a:r>
              <a:rPr lang="en-US" altLang="zh-TW" sz="2400" b="1" dirty="0" smtClean="0"/>
              <a:t>)</a:t>
            </a:r>
            <a:endParaRPr kumimoji="1" lang="zh-TW" altLang="en-US" sz="24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5" name="矩形 14"/>
          <p:cNvSpPr/>
          <p:nvPr/>
        </p:nvSpPr>
        <p:spPr bwMode="auto">
          <a:xfrm>
            <a:off x="2051720" y="1628800"/>
            <a:ext cx="1296144" cy="1656184"/>
          </a:xfrm>
          <a:prstGeom prst="rect">
            <a:avLst/>
          </a:prstGeom>
          <a:solidFill>
            <a:srgbClr val="FF0000">
              <a:alpha val="4902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10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萬頭豬沼氣中心</a:t>
            </a: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(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集中處理</a:t>
            </a: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)</a:t>
            </a:r>
            <a:endParaRPr kumimoji="1" lang="zh-TW" altLang="en-US" sz="2400" b="1" i="0" u="none" strike="noStrike" cap="none" normalizeH="0" baseline="0" dirty="0" smtClean="0">
              <a:ln>
                <a:noFill/>
              </a:ln>
              <a:effectLst/>
              <a:latin typeface="+mj-ea"/>
              <a:ea typeface="+mj-ea"/>
            </a:endParaRPr>
          </a:p>
        </p:txBody>
      </p:sp>
      <p:sp>
        <p:nvSpPr>
          <p:cNvPr id="16" name="矩形 15"/>
          <p:cNvSpPr/>
          <p:nvPr/>
        </p:nvSpPr>
        <p:spPr bwMode="auto">
          <a:xfrm>
            <a:off x="5652120" y="1988840"/>
            <a:ext cx="1440160" cy="936104"/>
          </a:xfrm>
          <a:prstGeom prst="rect">
            <a:avLst/>
          </a:prstGeom>
          <a:solidFill>
            <a:srgbClr val="003300">
              <a:alpha val="49020"/>
            </a:srgb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10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萬頭豬零排放</a:t>
            </a:r>
          </a:p>
        </p:txBody>
      </p:sp>
      <p:sp>
        <p:nvSpPr>
          <p:cNvPr id="17" name="矩形 16"/>
          <p:cNvSpPr/>
          <p:nvPr/>
        </p:nvSpPr>
        <p:spPr bwMode="auto">
          <a:xfrm>
            <a:off x="3563888" y="2708920"/>
            <a:ext cx="1872208" cy="1080120"/>
          </a:xfrm>
          <a:prstGeom prst="rect">
            <a:avLst/>
          </a:prstGeom>
          <a:solidFill>
            <a:srgbClr val="7030A0">
              <a:alpha val="4902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TW" sz="3200" dirty="0" smtClean="0">
                <a:latin typeface="+mj-ea"/>
                <a:ea typeface="+mj-ea"/>
              </a:rPr>
              <a:t>2</a:t>
            </a:r>
            <a:r>
              <a:rPr kumimoji="1" lang="en-US" altLang="zh-TW" sz="32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0</a:t>
            </a:r>
            <a:r>
              <a:rPr kumimoji="1" lang="zh-TW" altLang="en-US" sz="3200" b="1" i="0" u="none" strike="noStrike" cap="none" normalizeH="0" baseline="0" dirty="0" smtClean="0">
                <a:ln>
                  <a:noFill/>
                </a:ln>
                <a:effectLst/>
                <a:latin typeface="+mj-ea"/>
                <a:ea typeface="+mj-ea"/>
              </a:rPr>
              <a:t>萬頭豬離牧</a:t>
            </a:r>
          </a:p>
        </p:txBody>
      </p:sp>
      <p:cxnSp>
        <p:nvCxnSpPr>
          <p:cNvPr id="19" name="直線單箭頭接點 18"/>
          <p:cNvCxnSpPr/>
          <p:nvPr/>
        </p:nvCxnSpPr>
        <p:spPr bwMode="auto">
          <a:xfrm flipH="1">
            <a:off x="2771800" y="1052736"/>
            <a:ext cx="648072" cy="576064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20" name="直線單箭頭接點 19"/>
          <p:cNvCxnSpPr/>
          <p:nvPr/>
        </p:nvCxnSpPr>
        <p:spPr bwMode="auto">
          <a:xfrm>
            <a:off x="4283968" y="1124744"/>
            <a:ext cx="216024" cy="1584176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23" name="直線單箭頭接點 22"/>
          <p:cNvCxnSpPr/>
          <p:nvPr/>
        </p:nvCxnSpPr>
        <p:spPr bwMode="auto">
          <a:xfrm>
            <a:off x="5436096" y="980728"/>
            <a:ext cx="720080" cy="1008112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008000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1" name="橢圓 30"/>
          <p:cNvSpPr/>
          <p:nvPr/>
        </p:nvSpPr>
        <p:spPr bwMode="auto">
          <a:xfrm>
            <a:off x="539552" y="3717032"/>
            <a:ext cx="1656184" cy="1152128"/>
          </a:xfrm>
          <a:prstGeom prst="ellipse">
            <a:avLst/>
          </a:prstGeom>
          <a:solidFill>
            <a:srgbClr val="FF0000">
              <a:alpha val="54902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豬糞尿最佳化清運計畫</a:t>
            </a:r>
          </a:p>
        </p:txBody>
      </p:sp>
      <p:sp>
        <p:nvSpPr>
          <p:cNvPr id="34" name="橢圓 33"/>
          <p:cNvSpPr/>
          <p:nvPr/>
        </p:nvSpPr>
        <p:spPr bwMode="auto">
          <a:xfrm>
            <a:off x="2051720" y="4221088"/>
            <a:ext cx="1728192" cy="1152128"/>
          </a:xfrm>
          <a:prstGeom prst="ellipse">
            <a:avLst/>
          </a:prstGeom>
          <a:solidFill>
            <a:srgbClr val="FF0000">
              <a:alpha val="54902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最有效飼養空間輔導計畫</a:t>
            </a:r>
          </a:p>
        </p:txBody>
      </p:sp>
      <p:sp>
        <p:nvSpPr>
          <p:cNvPr id="35" name="橢圓 34"/>
          <p:cNvSpPr/>
          <p:nvPr/>
        </p:nvSpPr>
        <p:spPr bwMode="auto">
          <a:xfrm>
            <a:off x="2987824" y="5301208"/>
            <a:ext cx="1728192" cy="1152128"/>
          </a:xfrm>
          <a:prstGeom prst="ellipse">
            <a:avLst/>
          </a:prstGeom>
          <a:solidFill>
            <a:srgbClr val="7030A0">
              <a:alpha val="65098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退休安養</a:t>
            </a:r>
            <a:endParaRPr kumimoji="1" lang="en-US" altLang="zh-TW" sz="1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TW" dirty="0" smtClean="0"/>
              <a:t>(</a:t>
            </a:r>
            <a:r>
              <a:rPr lang="zh-TW" altLang="en-US" dirty="0" smtClean="0"/>
              <a:t>高齡友善社區</a:t>
            </a:r>
            <a:r>
              <a:rPr lang="en-US" altLang="zh-TW" dirty="0" smtClean="0"/>
              <a:t>)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37" name="橢圓 36"/>
          <p:cNvSpPr/>
          <p:nvPr/>
        </p:nvSpPr>
        <p:spPr bwMode="auto">
          <a:xfrm>
            <a:off x="6876256" y="4365104"/>
            <a:ext cx="1728192" cy="1152128"/>
          </a:xfrm>
          <a:prstGeom prst="ellipse">
            <a:avLst/>
          </a:prstGeom>
          <a:solidFill>
            <a:srgbClr val="003300">
              <a:alpha val="65098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沼氣發電管理與碳權計畫</a:t>
            </a:r>
          </a:p>
        </p:txBody>
      </p:sp>
      <p:sp>
        <p:nvSpPr>
          <p:cNvPr id="38" name="橢圓 37"/>
          <p:cNvSpPr/>
          <p:nvPr/>
        </p:nvSpPr>
        <p:spPr bwMode="auto">
          <a:xfrm>
            <a:off x="5580112" y="3789040"/>
            <a:ext cx="1728192" cy="936104"/>
          </a:xfrm>
          <a:prstGeom prst="ellipse">
            <a:avLst/>
          </a:prstGeom>
          <a:solidFill>
            <a:srgbClr val="003300">
              <a:alpha val="65098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dirty="0" smtClean="0"/>
              <a:t>沼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液沼渣灌溉農田</a:t>
            </a:r>
          </a:p>
        </p:txBody>
      </p:sp>
      <p:sp>
        <p:nvSpPr>
          <p:cNvPr id="39" name="橢圓 38"/>
          <p:cNvSpPr/>
          <p:nvPr/>
        </p:nvSpPr>
        <p:spPr bwMode="auto">
          <a:xfrm>
            <a:off x="4788024" y="5461849"/>
            <a:ext cx="1728192" cy="1152128"/>
          </a:xfrm>
          <a:prstGeom prst="ellipse">
            <a:avLst/>
          </a:prstGeom>
          <a:solidFill>
            <a:srgbClr val="7030A0">
              <a:alpha val="65098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TW" dirty="0" smtClean="0"/>
              <a:t>10</a:t>
            </a:r>
            <a:r>
              <a:rPr lang="zh-TW" altLang="en-US" dirty="0" smtClean="0"/>
              <a:t>萬頭養豬專區上下班豬農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1" name="手繪多邊形 40"/>
          <p:cNvSpPr/>
          <p:nvPr/>
        </p:nvSpPr>
        <p:spPr bwMode="auto">
          <a:xfrm rot="316813">
            <a:off x="4151834" y="3717032"/>
            <a:ext cx="576243" cy="1849725"/>
          </a:xfrm>
          <a:custGeom>
            <a:avLst/>
            <a:gdLst>
              <a:gd name="connsiteX0" fmla="*/ 171796 w 698270"/>
              <a:gd name="connsiteY0" fmla="*/ 0 h 1925781"/>
              <a:gd name="connsiteX1" fmla="*/ 687186 w 698270"/>
              <a:gd name="connsiteY1" fmla="*/ 598516 h 1925781"/>
              <a:gd name="connsiteX2" fmla="*/ 105295 w 698270"/>
              <a:gd name="connsiteY2" fmla="*/ 1729047 h 1925781"/>
              <a:gd name="connsiteX3" fmla="*/ 55418 w 698270"/>
              <a:gd name="connsiteY3" fmla="*/ 1778923 h 1925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270" h="1925781">
                <a:moveTo>
                  <a:pt x="171796" y="0"/>
                </a:moveTo>
                <a:cubicBezTo>
                  <a:pt x="435033" y="155171"/>
                  <a:pt x="698270" y="310342"/>
                  <a:pt x="687186" y="598516"/>
                </a:cubicBezTo>
                <a:cubicBezTo>
                  <a:pt x="676103" y="886691"/>
                  <a:pt x="210590" y="1532313"/>
                  <a:pt x="105295" y="1729047"/>
                </a:cubicBezTo>
                <a:cubicBezTo>
                  <a:pt x="0" y="1925781"/>
                  <a:pt x="27709" y="1852352"/>
                  <a:pt x="55418" y="1778923"/>
                </a:cubicBezTo>
              </a:path>
            </a:pathLst>
          </a:custGeom>
          <a:noFill/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2" name="手繪多邊形 41"/>
          <p:cNvSpPr/>
          <p:nvPr/>
        </p:nvSpPr>
        <p:spPr bwMode="auto">
          <a:xfrm>
            <a:off x="4549833" y="3740727"/>
            <a:ext cx="953192" cy="1778924"/>
          </a:xfrm>
          <a:custGeom>
            <a:avLst/>
            <a:gdLst>
              <a:gd name="connsiteX0" fmla="*/ 22167 w 953192"/>
              <a:gd name="connsiteY0" fmla="*/ 0 h 1778924"/>
              <a:gd name="connsiteX1" fmla="*/ 155171 w 953192"/>
              <a:gd name="connsiteY1" fmla="*/ 648393 h 1778924"/>
              <a:gd name="connsiteX2" fmla="*/ 953192 w 953192"/>
              <a:gd name="connsiteY2" fmla="*/ 1778924 h 1778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3192" h="1778924">
                <a:moveTo>
                  <a:pt x="22167" y="0"/>
                </a:moveTo>
                <a:cubicBezTo>
                  <a:pt x="11083" y="175953"/>
                  <a:pt x="0" y="351906"/>
                  <a:pt x="155171" y="648393"/>
                </a:cubicBezTo>
                <a:cubicBezTo>
                  <a:pt x="310342" y="944880"/>
                  <a:pt x="631767" y="1361902"/>
                  <a:pt x="953192" y="1778924"/>
                </a:cubicBezTo>
              </a:path>
            </a:pathLst>
          </a:custGeom>
          <a:noFill/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36" name="橢圓 35"/>
          <p:cNvSpPr/>
          <p:nvPr/>
        </p:nvSpPr>
        <p:spPr bwMode="auto">
          <a:xfrm>
            <a:off x="3851920" y="3933056"/>
            <a:ext cx="1728192" cy="1152128"/>
          </a:xfrm>
          <a:prstGeom prst="ellipse">
            <a:avLst/>
          </a:prstGeom>
          <a:solidFill>
            <a:srgbClr val="7030A0">
              <a:alpha val="65098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dirty="0" smtClean="0"/>
              <a:t>離牧後舊豬舍光電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計畫</a:t>
            </a:r>
          </a:p>
        </p:txBody>
      </p:sp>
      <p:cxnSp>
        <p:nvCxnSpPr>
          <p:cNvPr id="45" name="直線單箭頭接點 44"/>
          <p:cNvCxnSpPr/>
          <p:nvPr/>
        </p:nvCxnSpPr>
        <p:spPr bwMode="auto">
          <a:xfrm flipH="1">
            <a:off x="1475656" y="3212976"/>
            <a:ext cx="648072" cy="576064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46" name="直線單箭頭接點 45"/>
          <p:cNvCxnSpPr>
            <a:stCxn id="15" idx="2"/>
          </p:cNvCxnSpPr>
          <p:nvPr/>
        </p:nvCxnSpPr>
        <p:spPr bwMode="auto">
          <a:xfrm>
            <a:off x="2699792" y="3284984"/>
            <a:ext cx="288032" cy="936104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50" name="直線單箭頭接點 49"/>
          <p:cNvCxnSpPr/>
          <p:nvPr/>
        </p:nvCxnSpPr>
        <p:spPr bwMode="auto">
          <a:xfrm>
            <a:off x="6660232" y="2852936"/>
            <a:ext cx="864096" cy="1512168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008000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52" name="直線單箭頭接點 51"/>
          <p:cNvCxnSpPr/>
          <p:nvPr/>
        </p:nvCxnSpPr>
        <p:spPr bwMode="auto">
          <a:xfrm>
            <a:off x="6228184" y="2924944"/>
            <a:ext cx="72008" cy="864096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008000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43" name="圓角矩形圖說文字 42"/>
          <p:cNvSpPr/>
          <p:nvPr/>
        </p:nvSpPr>
        <p:spPr bwMode="auto">
          <a:xfrm>
            <a:off x="7812360" y="5733256"/>
            <a:ext cx="1008112" cy="936104"/>
          </a:xfrm>
          <a:prstGeom prst="wedgeRoundRectCallout">
            <a:avLst>
              <a:gd name="adj1" fmla="val -153445"/>
              <a:gd name="adj2" fmla="val 22158"/>
              <a:gd name="adj3" fmla="val 16667"/>
            </a:avLst>
          </a:prstGeom>
          <a:solidFill>
            <a:srgbClr val="FFCC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25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萬頭</a:t>
            </a:r>
            <a:r>
              <a:rPr lang="zh-TW" altLang="en-US" dirty="0" smtClean="0">
                <a:solidFill>
                  <a:srgbClr val="000000"/>
                </a:solidFill>
              </a:rPr>
              <a:t>養豬專區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4" name="圓角矩形圖說文字 43"/>
          <p:cNvSpPr/>
          <p:nvPr/>
        </p:nvSpPr>
        <p:spPr bwMode="auto">
          <a:xfrm>
            <a:off x="7812360" y="5733256"/>
            <a:ext cx="1259632" cy="936104"/>
          </a:xfrm>
          <a:prstGeom prst="wedgeRoundRectCallout">
            <a:avLst>
              <a:gd name="adj1" fmla="val -144522"/>
              <a:gd name="adj2" fmla="val -98612"/>
              <a:gd name="adj3" fmla="val 16667"/>
            </a:avLst>
          </a:prstGeom>
          <a:solidFill>
            <a:srgbClr val="FFCC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總數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25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萬頭清潔</a:t>
            </a:r>
            <a:r>
              <a:rPr lang="zh-TW" altLang="en-US" dirty="0" smtClean="0">
                <a:solidFill>
                  <a:srgbClr val="000000"/>
                </a:solidFill>
              </a:rPr>
              <a:t>養豬專區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7" name="圓角矩形圖說文字 46"/>
          <p:cNvSpPr/>
          <p:nvPr/>
        </p:nvSpPr>
        <p:spPr bwMode="auto">
          <a:xfrm>
            <a:off x="7740352" y="1628800"/>
            <a:ext cx="1368152" cy="1008112"/>
          </a:xfrm>
          <a:prstGeom prst="wedgeRoundRectCallout">
            <a:avLst>
              <a:gd name="adj1" fmla="val -113186"/>
              <a:gd name="adj2" fmla="val 41336"/>
              <a:gd name="adj3" fmla="val 16667"/>
            </a:avLst>
          </a:prstGeom>
          <a:solidFill>
            <a:srgbClr val="00206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經費</a:t>
            </a:r>
            <a:r>
              <a:rPr lang="en-US" altLang="zh-TW" dirty="0" smtClean="0"/>
              <a:t>3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00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萬已獲環保署補助</a:t>
            </a:r>
          </a:p>
        </p:txBody>
      </p:sp>
      <p:sp>
        <p:nvSpPr>
          <p:cNvPr id="48" name="圓角矩形圖說文字 47"/>
          <p:cNvSpPr/>
          <p:nvPr/>
        </p:nvSpPr>
        <p:spPr bwMode="auto">
          <a:xfrm>
            <a:off x="0" y="2276872"/>
            <a:ext cx="1368152" cy="1296144"/>
          </a:xfrm>
          <a:prstGeom prst="wedgeRoundRectCallout">
            <a:avLst>
              <a:gd name="adj1" fmla="val 114052"/>
              <a:gd name="adj2" fmla="val -16934"/>
              <a:gd name="adj3" fmla="val 16667"/>
            </a:avLst>
          </a:prstGeom>
          <a:solidFill>
            <a:srgbClr val="00206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先期規劃經費</a:t>
            </a:r>
            <a:r>
              <a:rPr lang="en-US" altLang="zh-TW" dirty="0" smtClean="0"/>
              <a:t>17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00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萬已獲環保署補助</a:t>
            </a:r>
          </a:p>
        </p:txBody>
      </p:sp>
      <p:sp>
        <p:nvSpPr>
          <p:cNvPr id="49" name="圓角矩形圖說文字 48"/>
          <p:cNvSpPr/>
          <p:nvPr/>
        </p:nvSpPr>
        <p:spPr bwMode="auto">
          <a:xfrm>
            <a:off x="7668344" y="2780928"/>
            <a:ext cx="1368152" cy="1512168"/>
          </a:xfrm>
          <a:prstGeom prst="wedgeRoundRectCallout">
            <a:avLst>
              <a:gd name="adj1" fmla="val -245641"/>
              <a:gd name="adj2" fmla="val -4291"/>
              <a:gd name="adj3" fmla="val 16667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dirty="0" smtClean="0"/>
              <a:t>預估</a:t>
            </a:r>
            <a:r>
              <a:rPr lang="en-US" altLang="zh-TW" dirty="0" smtClean="0"/>
              <a:t>20</a:t>
            </a:r>
            <a:r>
              <a:rPr lang="zh-TW" altLang="en-US" dirty="0" smtClean="0"/>
              <a:t>億將爭取行政院比照高屏溪專案補助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cxnSp>
        <p:nvCxnSpPr>
          <p:cNvPr id="53" name="直線接點 52"/>
          <p:cNvCxnSpPr/>
          <p:nvPr/>
        </p:nvCxnSpPr>
        <p:spPr bwMode="auto">
          <a:xfrm flipH="1" flipV="1">
            <a:off x="45869" y="4437112"/>
            <a:ext cx="2509907" cy="1040597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4" name="圓角矩形圖說文字 53"/>
          <p:cNvSpPr/>
          <p:nvPr/>
        </p:nvSpPr>
        <p:spPr bwMode="auto">
          <a:xfrm>
            <a:off x="107504" y="5517232"/>
            <a:ext cx="1584176" cy="1340768"/>
          </a:xfrm>
          <a:prstGeom prst="wedgeRoundRectCallout">
            <a:avLst>
              <a:gd name="adj1" fmla="val -52197"/>
              <a:gd name="adj2" fmla="val -127573"/>
              <a:gd name="adj3" fmla="val 16667"/>
            </a:avLst>
          </a:prstGeom>
          <a:solidFill>
            <a:srgbClr val="FFFF00">
              <a:alpha val="6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每日</a:t>
            </a:r>
            <a:r>
              <a:rPr lang="en-US" altLang="zh-TW" dirty="0" smtClean="0">
                <a:solidFill>
                  <a:srgbClr val="000000"/>
                </a:solidFill>
              </a:rPr>
              <a:t>3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0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萬</a:t>
            </a:r>
            <a:r>
              <a:rPr lang="zh-TW" altLang="en-US" dirty="0" smtClean="0">
                <a:solidFill>
                  <a:srgbClr val="000000"/>
                </a:solidFill>
              </a:rPr>
              <a:t>噸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引水至鳳山水庫提供工業用水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18" presetClass="entr" presetSubtype="9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8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9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500"/>
                            </p:stCondLst>
                            <p:childTnLst>
                              <p:par>
                                <p:cTn id="10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500"/>
                            </p:stCondLst>
                            <p:childTnLst>
                              <p:par>
                                <p:cTn id="13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63" grpId="0" animBg="1"/>
      <p:bldP spid="64" grpId="0" animBg="1"/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31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36" grpId="0" animBg="1"/>
      <p:bldP spid="43" grpId="0" animBg="1"/>
      <p:bldP spid="44" grpId="0" animBg="1"/>
      <p:bldP spid="47" grpId="0" animBg="1"/>
      <p:bldP spid="48" grpId="0" animBg="1"/>
      <p:bldP spid="49" grpId="0" animBg="1"/>
      <p:bldP spid="54" grpId="0" animBg="1"/>
    </p:bldLst>
  </p:timing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lum bright="26000" contrast="-58000"/>
          </a:blip>
          <a:srcRect l="28416" t="11610" r="10707" b="718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552" y="332656"/>
            <a:ext cx="8208912" cy="1224136"/>
          </a:xfrm>
          <a:solidFill>
            <a:srgbClr val="FF9999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zh-TW" altLang="en-US" sz="3600" dirty="0" smtClean="0">
                <a:solidFill>
                  <a:srgbClr val="000000"/>
                </a:solidFill>
              </a:rPr>
              <a:t>東港溪水質水量提升計畫</a:t>
            </a:r>
            <a:r>
              <a:rPr lang="en-US" altLang="zh-TW" sz="2800" dirty="0" smtClean="0">
                <a:solidFill>
                  <a:srgbClr val="000000"/>
                </a:solidFill>
              </a:rPr>
              <a:t/>
            </a:r>
            <a:br>
              <a:rPr lang="en-US" altLang="zh-TW" sz="2800" dirty="0" smtClean="0">
                <a:solidFill>
                  <a:srgbClr val="000000"/>
                </a:solidFill>
              </a:rPr>
            </a:br>
            <a:r>
              <a:rPr lang="en-US" altLang="zh-TW" sz="2800" dirty="0" smtClean="0">
                <a:solidFill>
                  <a:srgbClr val="000000"/>
                </a:solidFill>
              </a:rPr>
              <a:t>(</a:t>
            </a:r>
            <a:r>
              <a:rPr lang="zh-TW" altLang="en-US" sz="2800" dirty="0" smtClean="0">
                <a:solidFill>
                  <a:srgbClr val="000000"/>
                </a:solidFill>
              </a:rPr>
              <a:t>我們希望將水體由丁類變甲類</a:t>
            </a:r>
            <a:r>
              <a:rPr lang="en-US" altLang="zh-TW" sz="2800" dirty="0" smtClean="0">
                <a:solidFill>
                  <a:srgbClr val="000000"/>
                </a:solidFill>
              </a:rPr>
              <a:t>)</a:t>
            </a:r>
            <a:endParaRPr lang="zh-TW" altLang="en-US" sz="2800" b="1" dirty="0" smtClean="0">
              <a:solidFill>
                <a:srgbClr val="000000"/>
              </a:solidFill>
              <a:latin typeface="+mn-ea"/>
              <a:ea typeface="+mn-ea"/>
            </a:endParaRPr>
          </a:p>
        </p:txBody>
      </p:sp>
      <p:sp>
        <p:nvSpPr>
          <p:cNvPr id="4" name="內容版面配置區 3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4896544"/>
          </a:xfrm>
          <a:solidFill>
            <a:srgbClr val="CCFFCC">
              <a:alpha val="69804"/>
            </a:srgb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 smtClean="0">
                <a:solidFill>
                  <a:srgbClr val="000000"/>
                </a:solidFill>
                <a:effectLst/>
              </a:rPr>
              <a:t>大潮州人工湖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300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公頃開闢後，每年增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1~2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億噸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(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每日至少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30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萬噸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)</a:t>
            </a:r>
            <a:r>
              <a:rPr lang="zh-TW" altLang="en-US" dirty="0" smtClean="0">
                <a:solidFill>
                  <a:srgbClr val="FF0000"/>
                </a:solidFill>
                <a:effectLst/>
              </a:rPr>
              <a:t>湧泉水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補注東港溪</a:t>
            </a:r>
            <a:r>
              <a:rPr lang="en-US" altLang="zh-TW" dirty="0" smtClean="0">
                <a:solidFill>
                  <a:srgbClr val="FF0000"/>
                </a:solidFill>
                <a:effectLst/>
              </a:rPr>
              <a:t>(</a:t>
            </a:r>
            <a:r>
              <a:rPr lang="zh-TW" altLang="en-US" dirty="0" smtClean="0">
                <a:solidFill>
                  <a:srgbClr val="FF0000"/>
                </a:solidFill>
                <a:effectLst/>
              </a:rPr>
              <a:t>因此水源會更穩定充沛</a:t>
            </a:r>
            <a:r>
              <a:rPr lang="en-US" altLang="zh-TW" dirty="0" smtClean="0">
                <a:solidFill>
                  <a:srgbClr val="FF0000"/>
                </a:solidFill>
                <a:effectLst/>
              </a:rPr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>
                <a:solidFill>
                  <a:srgbClr val="000000"/>
                </a:solidFill>
                <a:effectLst/>
              </a:rPr>
              <a:t>東港溪主要汙染養豬業，多元解決汙染計畫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:</a:t>
            </a:r>
          </a:p>
          <a:p>
            <a:pPr marL="514350" indent="-514350">
              <a:buNone/>
            </a:pPr>
            <a:r>
              <a:rPr lang="zh-TW" altLang="en-US" dirty="0" smtClean="0">
                <a:solidFill>
                  <a:srgbClr val="000000"/>
                </a:solidFill>
                <a:effectLst/>
              </a:rPr>
              <a:t>    </a:t>
            </a:r>
            <a:r>
              <a:rPr lang="en-US" altLang="zh-TW" dirty="0" err="1" smtClean="0">
                <a:solidFill>
                  <a:srgbClr val="000000"/>
                </a:solidFill>
                <a:effectLst/>
              </a:rPr>
              <a:t>a.10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萬頭豬糞尿集中處理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~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豬糞變黃金計畫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-10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年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5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億</a:t>
            </a:r>
            <a:endParaRPr lang="en-US" altLang="zh-TW" dirty="0" smtClean="0">
              <a:solidFill>
                <a:srgbClr val="000000"/>
              </a:solidFill>
              <a:effectLst/>
            </a:endParaRPr>
          </a:p>
          <a:p>
            <a:pPr marL="514350" indent="-514350">
              <a:buNone/>
            </a:pPr>
            <a:r>
              <a:rPr lang="zh-TW" altLang="en-US" dirty="0" smtClean="0">
                <a:solidFill>
                  <a:srgbClr val="000000"/>
                </a:solidFill>
                <a:effectLst/>
              </a:rPr>
              <a:t>    </a:t>
            </a:r>
            <a:r>
              <a:rPr lang="en-US" altLang="zh-TW" dirty="0" err="1" smtClean="0">
                <a:solidFill>
                  <a:srgbClr val="000000"/>
                </a:solidFill>
                <a:effectLst/>
              </a:rPr>
              <a:t>b.20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萬頭離牧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(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部分轉移至養豬專區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)—20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億</a:t>
            </a:r>
            <a:endParaRPr lang="en-US" altLang="zh-TW" dirty="0" smtClean="0">
              <a:solidFill>
                <a:srgbClr val="000000"/>
              </a:solidFill>
              <a:effectLst/>
            </a:endParaRPr>
          </a:p>
          <a:p>
            <a:pPr marL="514350" indent="-514350">
              <a:buNone/>
            </a:pPr>
            <a:r>
              <a:rPr lang="zh-TW" altLang="en-US" dirty="0" smtClean="0">
                <a:solidFill>
                  <a:srgbClr val="000000"/>
                </a:solidFill>
                <a:effectLst/>
              </a:rPr>
              <a:t>    </a:t>
            </a:r>
            <a:r>
              <a:rPr lang="en-US" altLang="zh-TW" dirty="0" err="1" smtClean="0">
                <a:solidFill>
                  <a:srgbClr val="000000"/>
                </a:solidFill>
                <a:effectLst/>
              </a:rPr>
              <a:t>c.10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萬頭零排放</a:t>
            </a:r>
            <a:r>
              <a:rPr lang="en-US" altLang="zh-TW" dirty="0" smtClean="0">
                <a:solidFill>
                  <a:srgbClr val="000000"/>
                </a:solidFill>
                <a:effectLst/>
              </a:rPr>
              <a:t>—</a:t>
            </a:r>
            <a:r>
              <a:rPr lang="zh-TW" altLang="en-US" dirty="0" smtClean="0">
                <a:solidFill>
                  <a:srgbClr val="000000"/>
                </a:solidFill>
                <a:effectLst/>
              </a:rPr>
              <a:t>不用補助還能減碳</a:t>
            </a:r>
            <a:endParaRPr lang="en-US" altLang="zh-TW" dirty="0" smtClean="0">
              <a:solidFill>
                <a:srgbClr val="000000"/>
              </a:solidFill>
              <a:effectLst/>
            </a:endParaRPr>
          </a:p>
          <a:p>
            <a:pPr marL="514350" indent="-514350">
              <a:buNone/>
            </a:pPr>
            <a:endParaRPr lang="zh-TW" altLang="en-US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群組 9"/>
          <p:cNvGrpSpPr>
            <a:grpSpLocks/>
          </p:cNvGrpSpPr>
          <p:nvPr/>
        </p:nvGrpSpPr>
        <p:grpSpPr bwMode="auto">
          <a:xfrm>
            <a:off x="468313" y="1196975"/>
            <a:ext cx="5791200" cy="4824413"/>
            <a:chOff x="457200" y="914400"/>
            <a:chExt cx="6400800" cy="5634710"/>
          </a:xfrm>
        </p:grpSpPr>
        <p:pic>
          <p:nvPicPr>
            <p:cNvPr id="8211" name="Picture 2" descr="萬丹沼氣中心用地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57200" y="914400"/>
              <a:ext cx="6400800" cy="56347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手繪多邊形 8"/>
            <p:cNvSpPr/>
            <p:nvPr/>
          </p:nvSpPr>
          <p:spPr>
            <a:xfrm>
              <a:off x="1950369" y="2636890"/>
              <a:ext cx="701842" cy="745361"/>
            </a:xfrm>
            <a:custGeom>
              <a:avLst/>
              <a:gdLst>
                <a:gd name="connsiteX0" fmla="*/ 487680 w 701040"/>
                <a:gd name="connsiteY0" fmla="*/ 0 h 746760"/>
                <a:gd name="connsiteX1" fmla="*/ 0 w 701040"/>
                <a:gd name="connsiteY1" fmla="*/ 746760 h 746760"/>
                <a:gd name="connsiteX2" fmla="*/ 335280 w 701040"/>
                <a:gd name="connsiteY2" fmla="*/ 716280 h 746760"/>
                <a:gd name="connsiteX3" fmla="*/ 701040 w 701040"/>
                <a:gd name="connsiteY3" fmla="*/ 106680 h 746760"/>
                <a:gd name="connsiteX4" fmla="*/ 487680 w 701040"/>
                <a:gd name="connsiteY4" fmla="*/ 0 h 746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040" h="746760">
                  <a:moveTo>
                    <a:pt x="487680" y="0"/>
                  </a:moveTo>
                  <a:lnTo>
                    <a:pt x="0" y="746760"/>
                  </a:lnTo>
                  <a:lnTo>
                    <a:pt x="335280" y="716280"/>
                  </a:lnTo>
                  <a:lnTo>
                    <a:pt x="701040" y="106680"/>
                  </a:lnTo>
                  <a:lnTo>
                    <a:pt x="487680" y="0"/>
                  </a:lnTo>
                  <a:close/>
                </a:path>
              </a:pathLst>
            </a:custGeom>
            <a:solidFill>
              <a:srgbClr val="FFC000">
                <a:alpha val="22000"/>
              </a:srgbClr>
            </a:solidFill>
            <a:ln w="254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>
                <a:solidFill>
                  <a:srgbClr val="FFFFFF"/>
                </a:solidFill>
                <a:ea typeface="新細明體" pitchFamily="18" charset="-120"/>
              </a:endParaRPr>
            </a:p>
          </p:txBody>
        </p:sp>
      </p:grpSp>
      <p:grpSp>
        <p:nvGrpSpPr>
          <p:cNvPr id="6" name="群組 9"/>
          <p:cNvGrpSpPr>
            <a:grpSpLocks/>
          </p:cNvGrpSpPr>
          <p:nvPr/>
        </p:nvGrpSpPr>
        <p:grpSpPr bwMode="auto">
          <a:xfrm>
            <a:off x="468313" y="981075"/>
            <a:ext cx="5791200" cy="4824413"/>
            <a:chOff x="457200" y="914400"/>
            <a:chExt cx="6400800" cy="5634710"/>
          </a:xfrm>
        </p:grpSpPr>
        <p:pic>
          <p:nvPicPr>
            <p:cNvPr id="8209" name="Picture 2" descr="萬丹沼氣中心用地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57200" y="914400"/>
              <a:ext cx="6400800" cy="56347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手繪多邊形 8"/>
            <p:cNvSpPr/>
            <p:nvPr/>
          </p:nvSpPr>
          <p:spPr>
            <a:xfrm>
              <a:off x="1950369" y="2636890"/>
              <a:ext cx="701842" cy="745361"/>
            </a:xfrm>
            <a:custGeom>
              <a:avLst/>
              <a:gdLst>
                <a:gd name="connsiteX0" fmla="*/ 487680 w 701040"/>
                <a:gd name="connsiteY0" fmla="*/ 0 h 746760"/>
                <a:gd name="connsiteX1" fmla="*/ 0 w 701040"/>
                <a:gd name="connsiteY1" fmla="*/ 746760 h 746760"/>
                <a:gd name="connsiteX2" fmla="*/ 335280 w 701040"/>
                <a:gd name="connsiteY2" fmla="*/ 716280 h 746760"/>
                <a:gd name="connsiteX3" fmla="*/ 701040 w 701040"/>
                <a:gd name="connsiteY3" fmla="*/ 106680 h 746760"/>
                <a:gd name="connsiteX4" fmla="*/ 487680 w 701040"/>
                <a:gd name="connsiteY4" fmla="*/ 0 h 746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040" h="746760">
                  <a:moveTo>
                    <a:pt x="487680" y="0"/>
                  </a:moveTo>
                  <a:lnTo>
                    <a:pt x="0" y="746760"/>
                  </a:lnTo>
                  <a:lnTo>
                    <a:pt x="335280" y="716280"/>
                  </a:lnTo>
                  <a:lnTo>
                    <a:pt x="701040" y="106680"/>
                  </a:lnTo>
                  <a:lnTo>
                    <a:pt x="487680" y="0"/>
                  </a:lnTo>
                  <a:close/>
                </a:path>
              </a:pathLst>
            </a:custGeom>
            <a:solidFill>
              <a:srgbClr val="FFC000">
                <a:alpha val="22000"/>
              </a:srgbClr>
            </a:solidFill>
            <a:ln w="254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>
                <a:solidFill>
                  <a:srgbClr val="FFFFFF"/>
                </a:solidFill>
                <a:ea typeface="新細明體" pitchFamily="18" charset="-120"/>
              </a:endParaRPr>
            </a:p>
          </p:txBody>
        </p:sp>
      </p:grpSp>
      <p:sp>
        <p:nvSpPr>
          <p:cNvPr id="2" name="文字方塊 1"/>
          <p:cNvSpPr txBox="1"/>
          <p:nvPr/>
        </p:nvSpPr>
        <p:spPr>
          <a:xfrm>
            <a:off x="107504" y="260648"/>
            <a:ext cx="8892480" cy="584775"/>
          </a:xfrm>
          <a:prstGeom prst="rect">
            <a:avLst/>
          </a:prstGeom>
          <a:solidFill>
            <a:srgbClr val="FF9999"/>
          </a:solidFill>
          <a:ln>
            <a:solidFill>
              <a:schemeClr val="tx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TW" altLang="en-US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繁黑體 Std B" pitchFamily="34" charset="-120"/>
                <a:ea typeface="Adobe 繁黑體 Std B" pitchFamily="34" charset="-120"/>
              </a:rPr>
              <a:t>萬丹沼氣</a:t>
            </a:r>
            <a:r>
              <a:rPr lang="zh-TW" altLang="en-US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繁黑體 Std B" pitchFamily="34" charset="-120"/>
                <a:ea typeface="Adobe 繁黑體 Std B" pitchFamily="34" charset="-120"/>
              </a:rPr>
              <a:t>中心</a:t>
            </a:r>
            <a:r>
              <a:rPr lang="en-US" altLang="zh-TW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繁黑體 Std B" pitchFamily="34" charset="-120"/>
                <a:ea typeface="Adobe 繁黑體 Std B" pitchFamily="34" charset="-120"/>
              </a:rPr>
              <a:t>(10</a:t>
            </a:r>
            <a:r>
              <a:rPr lang="zh-TW" altLang="en-US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繁黑體 Std B" pitchFamily="34" charset="-120"/>
                <a:ea typeface="Adobe 繁黑體 Std B" pitchFamily="34" charset="-120"/>
              </a:rPr>
              <a:t>萬頭豬糞尿集中綠能運用</a:t>
            </a:r>
            <a:r>
              <a:rPr lang="en-US" altLang="zh-TW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繁黑體 Std B" pitchFamily="34" charset="-120"/>
                <a:ea typeface="Adobe 繁黑體 Std B" pitchFamily="34" charset="-120"/>
              </a:rPr>
              <a:t>)</a:t>
            </a:r>
            <a:r>
              <a:rPr lang="zh-TW" altLang="en-US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繁黑體 Std B" pitchFamily="34" charset="-120"/>
                <a:ea typeface="Adobe 繁黑體 Std B" pitchFamily="34" charset="-120"/>
              </a:rPr>
              <a:t>計畫</a:t>
            </a:r>
            <a:endParaRPr lang="zh-TW" altLang="en-US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dobe 繁黑體 Std B" pitchFamily="34" charset="-120"/>
              <a:ea typeface="Adobe 繁黑體 Std B" pitchFamily="34" charset="-120"/>
            </a:endParaRPr>
          </a:p>
        </p:txBody>
      </p:sp>
      <p:pic>
        <p:nvPicPr>
          <p:cNvPr id="8197" name="Picture 3" descr="IMG_250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3284538"/>
            <a:ext cx="262890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4" descr="IMG_249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1268413"/>
            <a:ext cx="262890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直線圖說文字 1 13"/>
          <p:cNvSpPr/>
          <p:nvPr/>
        </p:nvSpPr>
        <p:spPr>
          <a:xfrm>
            <a:off x="1252538" y="4879975"/>
            <a:ext cx="1350962" cy="338138"/>
          </a:xfrm>
          <a:prstGeom prst="borderCallout1">
            <a:avLst>
              <a:gd name="adj1" fmla="val -21775"/>
              <a:gd name="adj2" fmla="val 51266"/>
              <a:gd name="adj3" fmla="val -233579"/>
              <a:gd name="adj4" fmla="val 119434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TW" altLang="en-US" sz="2000" b="1" dirty="0">
                <a:solidFill>
                  <a:schemeClr val="tx1"/>
                </a:solidFill>
                <a:latin typeface="Adobe 繁黑體 Std B" pitchFamily="34" charset="-120"/>
                <a:ea typeface="Adobe 繁黑體 Std B" pitchFamily="34" charset="-120"/>
              </a:rPr>
              <a:t>毛豆田區</a:t>
            </a:r>
          </a:p>
        </p:txBody>
      </p:sp>
      <p:sp>
        <p:nvSpPr>
          <p:cNvPr id="20" name="直線圖說文字 1 19"/>
          <p:cNvSpPr/>
          <p:nvPr/>
        </p:nvSpPr>
        <p:spPr>
          <a:xfrm>
            <a:off x="3879850" y="1900238"/>
            <a:ext cx="2063750" cy="342900"/>
          </a:xfrm>
          <a:prstGeom prst="borderCallout1">
            <a:avLst>
              <a:gd name="adj1" fmla="val 18750"/>
              <a:gd name="adj2" fmla="val -8333"/>
              <a:gd name="adj3" fmla="val 348156"/>
              <a:gd name="adj4" fmla="val -30543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TW" altLang="en-US" sz="2000" dirty="0">
                <a:solidFill>
                  <a:schemeClr val="tx1"/>
                </a:solidFill>
                <a:latin typeface="Adobe 繁黑體 Std B" pitchFamily="34" charset="-120"/>
                <a:ea typeface="Adobe 繁黑體 Std B" pitchFamily="34" charset="-120"/>
              </a:rPr>
              <a:t>台糖平地造林區</a:t>
            </a:r>
          </a:p>
        </p:txBody>
      </p:sp>
      <p:sp>
        <p:nvSpPr>
          <p:cNvPr id="8201" name="文字方塊 14"/>
          <p:cNvSpPr txBox="1">
            <a:spLocks noChangeArrowheads="1"/>
          </p:cNvSpPr>
          <p:nvPr/>
        </p:nvSpPr>
        <p:spPr bwMode="auto">
          <a:xfrm>
            <a:off x="539552" y="5235575"/>
            <a:ext cx="5688632" cy="646331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TW" b="1" dirty="0">
                <a:latin typeface="Adobe 繁黑體 Std B"/>
                <a:ea typeface="Adobe 繁黑體 Std B"/>
                <a:cs typeface="Adobe 繁黑體 Std B"/>
              </a:rPr>
              <a:t>※</a:t>
            </a:r>
            <a:r>
              <a:rPr lang="zh-TW" altLang="en-US" b="1" dirty="0">
                <a:latin typeface="Adobe 繁黑體 Std B"/>
                <a:ea typeface="Adobe 繁黑體 Std B"/>
                <a:cs typeface="Adobe 繁黑體 Std B"/>
              </a:rPr>
              <a:t>沼氣中心場址如紅線區塊，面積約</a:t>
            </a:r>
            <a:r>
              <a:rPr lang="en-US" altLang="zh-TW" b="1" dirty="0">
                <a:latin typeface="Adobe 繁黑體 Std B"/>
                <a:ea typeface="Adobe 繁黑體 Std B"/>
                <a:cs typeface="Adobe 繁黑體 Std B"/>
              </a:rPr>
              <a:t>2</a:t>
            </a:r>
            <a:r>
              <a:rPr lang="zh-TW" altLang="en-US" b="1" dirty="0">
                <a:latin typeface="Adobe 繁黑體 Std B"/>
                <a:ea typeface="Adobe 繁黑體 Std B"/>
                <a:cs typeface="Adobe 繁黑體 Std B"/>
              </a:rPr>
              <a:t>公頃</a:t>
            </a:r>
            <a:endParaRPr lang="en-US" altLang="zh-TW" b="1" dirty="0">
              <a:latin typeface="Adobe 繁黑體 Std B"/>
              <a:ea typeface="Adobe 繁黑體 Std B"/>
              <a:cs typeface="Adobe 繁黑體 Std B"/>
            </a:endParaRPr>
          </a:p>
          <a:p>
            <a:r>
              <a:rPr lang="zh-TW" altLang="en-US" b="1" dirty="0">
                <a:latin typeface="Adobe 繁黑體 Std B"/>
                <a:ea typeface="Adobe 繁黑體 Std B"/>
                <a:cs typeface="Adobe 繁黑體 Std B"/>
              </a:rPr>
              <a:t>    台糖萬丹農場整體面積初估約</a:t>
            </a:r>
            <a:r>
              <a:rPr lang="en-US" altLang="zh-TW" b="1" dirty="0">
                <a:latin typeface="Adobe 繁黑體 Std B"/>
                <a:ea typeface="Adobe 繁黑體 Std B"/>
                <a:cs typeface="Adobe 繁黑體 Std B"/>
              </a:rPr>
              <a:t>60</a:t>
            </a:r>
            <a:r>
              <a:rPr lang="zh-TW" altLang="en-US" b="1" dirty="0" smtClean="0">
                <a:latin typeface="Adobe 繁黑體 Std B"/>
                <a:ea typeface="Adobe 繁黑體 Std B"/>
                <a:cs typeface="Adobe 繁黑體 Std B"/>
              </a:rPr>
              <a:t>公頃</a:t>
            </a:r>
            <a:r>
              <a:rPr lang="en-US" altLang="zh-TW" b="1" dirty="0" smtClean="0">
                <a:latin typeface="Adobe 繁黑體 Std B"/>
                <a:ea typeface="Adobe 繁黑體 Std B"/>
                <a:cs typeface="Adobe 繁黑體 Std B"/>
              </a:rPr>
              <a:t>(</a:t>
            </a:r>
            <a:r>
              <a:rPr lang="zh-TW" altLang="en-US" b="1" dirty="0" smtClean="0">
                <a:latin typeface="Adobe 繁黑體 Std B"/>
                <a:ea typeface="Adobe 繁黑體 Std B"/>
                <a:cs typeface="Adobe 繁黑體 Std B"/>
              </a:rPr>
              <a:t>農地還是農用</a:t>
            </a:r>
            <a:r>
              <a:rPr lang="en-US" altLang="zh-TW" b="1" dirty="0" smtClean="0">
                <a:latin typeface="Adobe 繁黑體 Std B"/>
                <a:ea typeface="Adobe 繁黑體 Std B"/>
                <a:cs typeface="Adobe 繁黑體 Std B"/>
              </a:rPr>
              <a:t>)</a:t>
            </a:r>
            <a:endParaRPr lang="zh-TW" altLang="en-US" b="1" dirty="0">
              <a:latin typeface="Adobe 繁黑體 Std B"/>
              <a:ea typeface="Adobe 繁黑體 Std B"/>
              <a:cs typeface="Adobe 繁黑體 Std B"/>
            </a:endParaRPr>
          </a:p>
        </p:txBody>
      </p:sp>
      <p:sp>
        <p:nvSpPr>
          <p:cNvPr id="7" name="直線圖說文字 2 6"/>
          <p:cNvSpPr/>
          <p:nvPr/>
        </p:nvSpPr>
        <p:spPr>
          <a:xfrm flipH="1">
            <a:off x="196850" y="2398713"/>
            <a:ext cx="1495425" cy="1317625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44330"/>
              <a:gd name="adj6" fmla="val -28200"/>
            </a:avLst>
          </a:prstGeom>
          <a:ln w="15875">
            <a:solidFill>
              <a:srgbClr val="CC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>
                <a:solidFill>
                  <a:srgbClr val="000000"/>
                </a:solidFill>
                <a:ea typeface="新細明體" pitchFamily="18" charset="-120"/>
              </a:rPr>
              <a:t>萬丹農場沼氣中心場址</a:t>
            </a:r>
            <a:r>
              <a:rPr lang="en-US" altLang="zh-TW" sz="2000">
                <a:solidFill>
                  <a:srgbClr val="000000"/>
                </a:solidFill>
                <a:ea typeface="新細明體" pitchFamily="18" charset="-120"/>
              </a:rPr>
              <a:t>(2</a:t>
            </a:r>
            <a:r>
              <a:rPr lang="zh-TW" altLang="en-US" sz="2000">
                <a:solidFill>
                  <a:srgbClr val="000000"/>
                </a:solidFill>
                <a:ea typeface="新細明體" pitchFamily="18" charset="-120"/>
              </a:rPr>
              <a:t>公頃</a:t>
            </a:r>
            <a:r>
              <a:rPr lang="en-US" altLang="zh-TW" sz="2000">
                <a:solidFill>
                  <a:srgbClr val="000000"/>
                </a:solidFill>
                <a:ea typeface="新細明體" pitchFamily="18" charset="-120"/>
              </a:rPr>
              <a:t>)</a:t>
            </a:r>
            <a:endParaRPr lang="zh-TW" altLang="en-US" sz="2000">
              <a:solidFill>
                <a:srgbClr val="000000"/>
              </a:solidFill>
              <a:ea typeface="新細明體" pitchFamily="18" charset="-120"/>
            </a:endParaRPr>
          </a:p>
        </p:txBody>
      </p:sp>
      <p:sp>
        <p:nvSpPr>
          <p:cNvPr id="11" name="直線圖說文字 2 10"/>
          <p:cNvSpPr/>
          <p:nvPr/>
        </p:nvSpPr>
        <p:spPr>
          <a:xfrm>
            <a:off x="4959350" y="4619625"/>
            <a:ext cx="1196975" cy="465138"/>
          </a:xfrm>
          <a:prstGeom prst="borderCallout2">
            <a:avLst>
              <a:gd name="adj1" fmla="val 48258"/>
              <a:gd name="adj2" fmla="val -4511"/>
              <a:gd name="adj3" fmla="val 18750"/>
              <a:gd name="adj4" fmla="val -16667"/>
              <a:gd name="adj5" fmla="val -100615"/>
              <a:gd name="adj6" fmla="val -21190"/>
            </a:avLst>
          </a:prstGeom>
          <a:ln w="15875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TW" altLang="en-US" dirty="0">
                <a:solidFill>
                  <a:schemeClr val="accent6">
                    <a:lumMod val="75000"/>
                  </a:schemeClr>
                </a:solidFill>
                <a:latin typeface="Adobe 黑体 Std R" pitchFamily="34" charset="-128"/>
                <a:ea typeface="Adobe 黑体 Std R" pitchFamily="34" charset="-128"/>
              </a:rPr>
              <a:t>萬丹公園</a:t>
            </a:r>
          </a:p>
        </p:txBody>
      </p:sp>
      <p:sp>
        <p:nvSpPr>
          <p:cNvPr id="8204" name="文字方塊 2"/>
          <p:cNvSpPr txBox="1">
            <a:spLocks noChangeArrowheads="1"/>
          </p:cNvSpPr>
          <p:nvPr/>
        </p:nvSpPr>
        <p:spPr bwMode="auto">
          <a:xfrm>
            <a:off x="6516688" y="5229225"/>
            <a:ext cx="22145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TW" altLang="en-US" sz="2400">
                <a:latin typeface="Trebuchet MS" pitchFamily="34" charset="0"/>
                <a:ea typeface="微軟正黑體" pitchFamily="34" charset="-120"/>
              </a:rPr>
              <a:t>實地現勘照片</a:t>
            </a:r>
          </a:p>
        </p:txBody>
      </p:sp>
      <p:sp>
        <p:nvSpPr>
          <p:cNvPr id="8205" name="投影片編號版面配置區 5"/>
          <p:cNvSpPr txBox="1">
            <a:spLocks noGrp="1"/>
          </p:cNvSpPr>
          <p:nvPr/>
        </p:nvSpPr>
        <p:spPr bwMode="auto">
          <a:xfrm>
            <a:off x="7315200" y="6492875"/>
            <a:ext cx="18288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fld id="{D5DEF20F-58B9-4863-8D49-5F7D0C4CF6A7}" type="slidenum">
              <a:rPr lang="zh-TW" altLang="en-US" sz="1200" b="1">
                <a:solidFill>
                  <a:srgbClr val="7F7F7F"/>
                </a:solidFill>
                <a:latin typeface="Times New Roman" pitchFamily="18" charset="0"/>
                <a:ea typeface="新細明體" pitchFamily="18" charset="-120"/>
              </a:rPr>
              <a:pPr algn="ctr"/>
              <a:t>233</a:t>
            </a:fld>
            <a:endParaRPr lang="en-US" altLang="zh-TW" sz="1200" b="1">
              <a:solidFill>
                <a:srgbClr val="7F7F7F"/>
              </a:solidFill>
              <a:latin typeface="Times New Roman" pitchFamily="18" charset="0"/>
              <a:ea typeface="新細明體" pitchFamily="18" charset="-120"/>
            </a:endParaRPr>
          </a:p>
        </p:txBody>
      </p:sp>
      <p:sp>
        <p:nvSpPr>
          <p:cNvPr id="4" name="直線圖說文字 2 6"/>
          <p:cNvSpPr/>
          <p:nvPr/>
        </p:nvSpPr>
        <p:spPr>
          <a:xfrm flipH="1">
            <a:off x="179388" y="2349500"/>
            <a:ext cx="1495425" cy="1317625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44330"/>
              <a:gd name="adj6" fmla="val -28200"/>
            </a:avLst>
          </a:prstGeom>
          <a:ln w="15875">
            <a:solidFill>
              <a:srgbClr val="CC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zh-TW" altLang="en-US" sz="2000" b="1" dirty="0">
                <a:solidFill>
                  <a:srgbClr val="000000"/>
                </a:solidFill>
                <a:ea typeface="新細明體" pitchFamily="18" charset="-120"/>
              </a:rPr>
              <a:t>萬丹農場沼氣中心場址</a:t>
            </a:r>
            <a:r>
              <a:rPr lang="en-US" altLang="zh-TW" sz="2000" b="1" dirty="0">
                <a:solidFill>
                  <a:srgbClr val="000000"/>
                </a:solidFill>
                <a:ea typeface="新細明體" pitchFamily="18" charset="-120"/>
              </a:rPr>
              <a:t>(2</a:t>
            </a:r>
            <a:r>
              <a:rPr lang="zh-TW" altLang="en-US" sz="2000" b="1" dirty="0" smtClean="0">
                <a:solidFill>
                  <a:srgbClr val="000000"/>
                </a:solidFill>
                <a:ea typeface="新細明體" pitchFamily="18" charset="-120"/>
              </a:rPr>
              <a:t>公頃，</a:t>
            </a:r>
            <a:r>
              <a:rPr lang="zh-TW" altLang="en-US" sz="2000" b="1" dirty="0" smtClean="0">
                <a:solidFill>
                  <a:srgbClr val="FF0000"/>
                </a:solidFill>
                <a:ea typeface="新細明體" pitchFamily="18" charset="-120"/>
              </a:rPr>
              <a:t>在樹林中</a:t>
            </a:r>
            <a:r>
              <a:rPr lang="en-US" altLang="zh-TW" sz="2000" b="1" dirty="0" smtClean="0">
                <a:solidFill>
                  <a:srgbClr val="000000"/>
                </a:solidFill>
                <a:ea typeface="新細明體" pitchFamily="18" charset="-120"/>
              </a:rPr>
              <a:t>)</a:t>
            </a:r>
            <a:endParaRPr lang="zh-TW" altLang="en-US" sz="2000" b="1" dirty="0">
              <a:solidFill>
                <a:srgbClr val="000000"/>
              </a:solidFill>
              <a:ea typeface="新細明體" pitchFamily="18" charset="-120"/>
            </a:endParaRPr>
          </a:p>
        </p:txBody>
      </p:sp>
      <p:sp>
        <p:nvSpPr>
          <p:cNvPr id="8208" name="Text Box 21"/>
          <p:cNvSpPr txBox="1">
            <a:spLocks noChangeArrowheads="1"/>
          </p:cNvSpPr>
          <p:nvPr/>
        </p:nvSpPr>
        <p:spPr bwMode="auto">
          <a:xfrm>
            <a:off x="0" y="5934670"/>
            <a:ext cx="8892480" cy="923330"/>
          </a:xfrm>
          <a:prstGeom prst="rect">
            <a:avLst/>
          </a:prstGeom>
          <a:solidFill>
            <a:srgbClr val="FFFF99"/>
          </a:solidFill>
          <a:ln w="9525">
            <a:solidFill>
              <a:srgbClr val="FFFF00"/>
            </a:solidFill>
            <a:miter lim="800000"/>
            <a:headEnd/>
            <a:tailEnd/>
          </a:ln>
          <a:effectLst>
            <a:prstShdw prst="shdw13" dist="53882" dir="13500000">
              <a:srgbClr val="999900">
                <a:alpha val="50000"/>
              </a:srgbClr>
            </a:prstShdw>
          </a:effec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TW" altLang="en-US" sz="2400" b="1" dirty="0">
                <a:solidFill>
                  <a:srgbClr val="000000"/>
                </a:solidFill>
                <a:ea typeface="新細明體" pitchFamily="18" charset="-120"/>
              </a:rPr>
              <a:t>本計畫規劃設計</a:t>
            </a:r>
            <a:r>
              <a:rPr lang="zh-TW" altLang="en-US" sz="2400" b="1" dirty="0" smtClean="0">
                <a:solidFill>
                  <a:srgbClr val="000000"/>
                </a:solidFill>
                <a:ea typeface="新細明體" pitchFamily="18" charset="-120"/>
              </a:rPr>
              <a:t>工作已獲環保署補助</a:t>
            </a:r>
            <a:r>
              <a:rPr lang="en-US" altLang="zh-TW" sz="2400" b="1" dirty="0" smtClean="0">
                <a:solidFill>
                  <a:srgbClr val="000000"/>
                </a:solidFill>
                <a:ea typeface="新細明體" pitchFamily="18" charset="-120"/>
              </a:rPr>
              <a:t>1700</a:t>
            </a:r>
            <a:r>
              <a:rPr lang="zh-TW" altLang="en-US" sz="2400" b="1" dirty="0" smtClean="0">
                <a:solidFill>
                  <a:srgbClr val="000000"/>
                </a:solidFill>
                <a:ea typeface="新細明體" pitchFamily="18" charset="-120"/>
              </a:rPr>
              <a:t>萬辦理設計規劃</a:t>
            </a:r>
            <a:endParaRPr lang="en-US" altLang="zh-TW" sz="2400" b="1" dirty="0" smtClean="0">
              <a:solidFill>
                <a:srgbClr val="000000"/>
              </a:solidFill>
              <a:ea typeface="新細明體" pitchFamily="18" charset="-120"/>
            </a:endParaRPr>
          </a:p>
          <a:p>
            <a:pPr algn="ctr">
              <a:spcBef>
                <a:spcPct val="50000"/>
              </a:spcBef>
            </a:pPr>
            <a:r>
              <a:rPr lang="en-US" altLang="zh-TW" sz="2000" b="1" dirty="0" smtClean="0">
                <a:solidFill>
                  <a:srgbClr val="000000"/>
                </a:solidFill>
                <a:ea typeface="新細明體" pitchFamily="18" charset="-120"/>
              </a:rPr>
              <a:t>(</a:t>
            </a:r>
            <a:r>
              <a:rPr lang="zh-TW" altLang="en-US" sz="2000" b="1" dirty="0" smtClean="0">
                <a:solidFill>
                  <a:srgbClr val="000000"/>
                </a:solidFill>
              </a:rPr>
              <a:t>密閉收集→密閉厭氧發酵產生沼氣→脫硫發電→剩餘沼液沼渣回歸農田使用</a:t>
            </a:r>
            <a:r>
              <a:rPr lang="en-US" altLang="zh-TW" sz="2000" b="1" dirty="0" smtClean="0">
                <a:solidFill>
                  <a:srgbClr val="000000"/>
                </a:solidFill>
              </a:rPr>
              <a:t>)</a:t>
            </a:r>
            <a:endParaRPr lang="zh-TW" altLang="en-US" sz="2000" b="1" dirty="0">
              <a:solidFill>
                <a:srgbClr val="000000"/>
              </a:solidFill>
              <a:ea typeface="新細明體" pitchFamily="18" charset="-120"/>
            </a:endParaRPr>
          </a:p>
        </p:txBody>
      </p:sp>
      <p:sp>
        <p:nvSpPr>
          <p:cNvPr id="22" name="手繪多邊形 21"/>
          <p:cNvSpPr/>
          <p:nvPr/>
        </p:nvSpPr>
        <p:spPr bwMode="auto">
          <a:xfrm>
            <a:off x="1979712" y="2989614"/>
            <a:ext cx="503041" cy="1033746"/>
          </a:xfrm>
          <a:custGeom>
            <a:avLst/>
            <a:gdLst>
              <a:gd name="connsiteX0" fmla="*/ 37528 w 503041"/>
              <a:gd name="connsiteY0" fmla="*/ 2968 h 1033746"/>
              <a:gd name="connsiteX1" fmla="*/ 137281 w 503041"/>
              <a:gd name="connsiteY1" fmla="*/ 19593 h 1033746"/>
              <a:gd name="connsiteX2" fmla="*/ 153906 w 503041"/>
              <a:gd name="connsiteY2" fmla="*/ 86095 h 1033746"/>
              <a:gd name="connsiteX3" fmla="*/ 87405 w 503041"/>
              <a:gd name="connsiteY3" fmla="*/ 219099 h 1033746"/>
              <a:gd name="connsiteX4" fmla="*/ 220408 w 503041"/>
              <a:gd name="connsiteY4" fmla="*/ 302226 h 1033746"/>
              <a:gd name="connsiteX5" fmla="*/ 253659 w 503041"/>
              <a:gd name="connsiteY5" fmla="*/ 352102 h 1033746"/>
              <a:gd name="connsiteX6" fmla="*/ 237034 w 503041"/>
              <a:gd name="connsiteY6" fmla="*/ 435230 h 1033746"/>
              <a:gd name="connsiteX7" fmla="*/ 237034 w 503041"/>
              <a:gd name="connsiteY7" fmla="*/ 534982 h 1033746"/>
              <a:gd name="connsiteX8" fmla="*/ 286910 w 503041"/>
              <a:gd name="connsiteY8" fmla="*/ 568233 h 1033746"/>
              <a:gd name="connsiteX9" fmla="*/ 353412 w 503041"/>
              <a:gd name="connsiteY9" fmla="*/ 584859 h 1033746"/>
              <a:gd name="connsiteX10" fmla="*/ 320161 w 503041"/>
              <a:gd name="connsiteY10" fmla="*/ 734488 h 1033746"/>
              <a:gd name="connsiteX11" fmla="*/ 419914 w 503041"/>
              <a:gd name="connsiteY11" fmla="*/ 800990 h 1033746"/>
              <a:gd name="connsiteX12" fmla="*/ 419914 w 503041"/>
              <a:gd name="connsiteY12" fmla="*/ 1000495 h 1033746"/>
              <a:gd name="connsiteX13" fmla="*/ 469790 w 503041"/>
              <a:gd name="connsiteY13" fmla="*/ 1017121 h 1033746"/>
              <a:gd name="connsiteX14" fmla="*/ 503041 w 503041"/>
              <a:gd name="connsiteY14" fmla="*/ 1033746 h 1033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03041" h="1033746">
                <a:moveTo>
                  <a:pt x="37528" y="2968"/>
                </a:moveTo>
                <a:cubicBezTo>
                  <a:pt x="70779" y="8510"/>
                  <a:pt x="109850" y="0"/>
                  <a:pt x="137281" y="19593"/>
                </a:cubicBezTo>
                <a:cubicBezTo>
                  <a:pt x="155874" y="32874"/>
                  <a:pt x="153906" y="63245"/>
                  <a:pt x="153906" y="86095"/>
                </a:cubicBezTo>
                <a:cubicBezTo>
                  <a:pt x="153906" y="171041"/>
                  <a:pt x="139593" y="166910"/>
                  <a:pt x="87405" y="219099"/>
                </a:cubicBezTo>
                <a:cubicBezTo>
                  <a:pt x="249340" y="381034"/>
                  <a:pt x="0" y="144792"/>
                  <a:pt x="220408" y="302226"/>
                </a:cubicBezTo>
                <a:cubicBezTo>
                  <a:pt x="236667" y="313840"/>
                  <a:pt x="242575" y="335477"/>
                  <a:pt x="253659" y="352102"/>
                </a:cubicBezTo>
                <a:cubicBezTo>
                  <a:pt x="248117" y="379811"/>
                  <a:pt x="243888" y="407816"/>
                  <a:pt x="237034" y="435230"/>
                </a:cubicBezTo>
                <a:cubicBezTo>
                  <a:pt x="226478" y="477455"/>
                  <a:pt x="203254" y="492757"/>
                  <a:pt x="237034" y="534982"/>
                </a:cubicBezTo>
                <a:cubicBezTo>
                  <a:pt x="249516" y="550585"/>
                  <a:pt x="268544" y="560362"/>
                  <a:pt x="286910" y="568233"/>
                </a:cubicBezTo>
                <a:cubicBezTo>
                  <a:pt x="307912" y="577234"/>
                  <a:pt x="331245" y="579317"/>
                  <a:pt x="353412" y="584859"/>
                </a:cubicBezTo>
                <a:cubicBezTo>
                  <a:pt x="317257" y="633065"/>
                  <a:pt x="266816" y="665902"/>
                  <a:pt x="320161" y="734488"/>
                </a:cubicBezTo>
                <a:cubicBezTo>
                  <a:pt x="344696" y="766033"/>
                  <a:pt x="419914" y="800990"/>
                  <a:pt x="419914" y="800990"/>
                </a:cubicBezTo>
                <a:cubicBezTo>
                  <a:pt x="400451" y="878842"/>
                  <a:pt x="355488" y="936069"/>
                  <a:pt x="419914" y="1000495"/>
                </a:cubicBezTo>
                <a:cubicBezTo>
                  <a:pt x="432306" y="1012887"/>
                  <a:pt x="453519" y="1010612"/>
                  <a:pt x="469790" y="1017121"/>
                </a:cubicBezTo>
                <a:cubicBezTo>
                  <a:pt x="481296" y="1021723"/>
                  <a:pt x="491957" y="1028204"/>
                  <a:pt x="503041" y="1033746"/>
                </a:cubicBezTo>
              </a:path>
            </a:pathLst>
          </a:cu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23" name="手繪多邊形 22"/>
          <p:cNvSpPr/>
          <p:nvPr/>
        </p:nvSpPr>
        <p:spPr bwMode="auto">
          <a:xfrm rot="20731339">
            <a:off x="2244961" y="2827396"/>
            <a:ext cx="503041" cy="1033746"/>
          </a:xfrm>
          <a:custGeom>
            <a:avLst/>
            <a:gdLst>
              <a:gd name="connsiteX0" fmla="*/ 37528 w 503041"/>
              <a:gd name="connsiteY0" fmla="*/ 2968 h 1033746"/>
              <a:gd name="connsiteX1" fmla="*/ 137281 w 503041"/>
              <a:gd name="connsiteY1" fmla="*/ 19593 h 1033746"/>
              <a:gd name="connsiteX2" fmla="*/ 153906 w 503041"/>
              <a:gd name="connsiteY2" fmla="*/ 86095 h 1033746"/>
              <a:gd name="connsiteX3" fmla="*/ 87405 w 503041"/>
              <a:gd name="connsiteY3" fmla="*/ 219099 h 1033746"/>
              <a:gd name="connsiteX4" fmla="*/ 220408 w 503041"/>
              <a:gd name="connsiteY4" fmla="*/ 302226 h 1033746"/>
              <a:gd name="connsiteX5" fmla="*/ 253659 w 503041"/>
              <a:gd name="connsiteY5" fmla="*/ 352102 h 1033746"/>
              <a:gd name="connsiteX6" fmla="*/ 237034 w 503041"/>
              <a:gd name="connsiteY6" fmla="*/ 435230 h 1033746"/>
              <a:gd name="connsiteX7" fmla="*/ 237034 w 503041"/>
              <a:gd name="connsiteY7" fmla="*/ 534982 h 1033746"/>
              <a:gd name="connsiteX8" fmla="*/ 286910 w 503041"/>
              <a:gd name="connsiteY8" fmla="*/ 568233 h 1033746"/>
              <a:gd name="connsiteX9" fmla="*/ 353412 w 503041"/>
              <a:gd name="connsiteY9" fmla="*/ 584859 h 1033746"/>
              <a:gd name="connsiteX10" fmla="*/ 320161 w 503041"/>
              <a:gd name="connsiteY10" fmla="*/ 734488 h 1033746"/>
              <a:gd name="connsiteX11" fmla="*/ 419914 w 503041"/>
              <a:gd name="connsiteY11" fmla="*/ 800990 h 1033746"/>
              <a:gd name="connsiteX12" fmla="*/ 419914 w 503041"/>
              <a:gd name="connsiteY12" fmla="*/ 1000495 h 1033746"/>
              <a:gd name="connsiteX13" fmla="*/ 469790 w 503041"/>
              <a:gd name="connsiteY13" fmla="*/ 1017121 h 1033746"/>
              <a:gd name="connsiteX14" fmla="*/ 503041 w 503041"/>
              <a:gd name="connsiteY14" fmla="*/ 1033746 h 1033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03041" h="1033746">
                <a:moveTo>
                  <a:pt x="37528" y="2968"/>
                </a:moveTo>
                <a:cubicBezTo>
                  <a:pt x="70779" y="8510"/>
                  <a:pt x="109850" y="0"/>
                  <a:pt x="137281" y="19593"/>
                </a:cubicBezTo>
                <a:cubicBezTo>
                  <a:pt x="155874" y="32874"/>
                  <a:pt x="153906" y="63245"/>
                  <a:pt x="153906" y="86095"/>
                </a:cubicBezTo>
                <a:cubicBezTo>
                  <a:pt x="153906" y="171041"/>
                  <a:pt x="139593" y="166910"/>
                  <a:pt x="87405" y="219099"/>
                </a:cubicBezTo>
                <a:cubicBezTo>
                  <a:pt x="249340" y="381034"/>
                  <a:pt x="0" y="144792"/>
                  <a:pt x="220408" y="302226"/>
                </a:cubicBezTo>
                <a:cubicBezTo>
                  <a:pt x="236667" y="313840"/>
                  <a:pt x="242575" y="335477"/>
                  <a:pt x="253659" y="352102"/>
                </a:cubicBezTo>
                <a:cubicBezTo>
                  <a:pt x="248117" y="379811"/>
                  <a:pt x="243888" y="407816"/>
                  <a:pt x="237034" y="435230"/>
                </a:cubicBezTo>
                <a:cubicBezTo>
                  <a:pt x="226478" y="477455"/>
                  <a:pt x="203254" y="492757"/>
                  <a:pt x="237034" y="534982"/>
                </a:cubicBezTo>
                <a:cubicBezTo>
                  <a:pt x="249516" y="550585"/>
                  <a:pt x="268544" y="560362"/>
                  <a:pt x="286910" y="568233"/>
                </a:cubicBezTo>
                <a:cubicBezTo>
                  <a:pt x="307912" y="577234"/>
                  <a:pt x="331245" y="579317"/>
                  <a:pt x="353412" y="584859"/>
                </a:cubicBezTo>
                <a:cubicBezTo>
                  <a:pt x="317257" y="633065"/>
                  <a:pt x="266816" y="665902"/>
                  <a:pt x="320161" y="734488"/>
                </a:cubicBezTo>
                <a:cubicBezTo>
                  <a:pt x="344696" y="766033"/>
                  <a:pt x="419914" y="800990"/>
                  <a:pt x="419914" y="800990"/>
                </a:cubicBezTo>
                <a:cubicBezTo>
                  <a:pt x="400451" y="878842"/>
                  <a:pt x="355488" y="936069"/>
                  <a:pt x="419914" y="1000495"/>
                </a:cubicBezTo>
                <a:cubicBezTo>
                  <a:pt x="432306" y="1012887"/>
                  <a:pt x="453519" y="1010612"/>
                  <a:pt x="469790" y="1017121"/>
                </a:cubicBezTo>
                <a:cubicBezTo>
                  <a:pt x="481296" y="1021723"/>
                  <a:pt x="491957" y="1028204"/>
                  <a:pt x="503041" y="1033746"/>
                </a:cubicBezTo>
              </a:path>
            </a:pathLst>
          </a:cu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24" name="手繪多邊形 23"/>
          <p:cNvSpPr/>
          <p:nvPr/>
        </p:nvSpPr>
        <p:spPr bwMode="auto">
          <a:xfrm rot="19313003">
            <a:off x="2461148" y="2609939"/>
            <a:ext cx="503041" cy="1033746"/>
          </a:xfrm>
          <a:custGeom>
            <a:avLst/>
            <a:gdLst>
              <a:gd name="connsiteX0" fmla="*/ 37528 w 503041"/>
              <a:gd name="connsiteY0" fmla="*/ 2968 h 1033746"/>
              <a:gd name="connsiteX1" fmla="*/ 137281 w 503041"/>
              <a:gd name="connsiteY1" fmla="*/ 19593 h 1033746"/>
              <a:gd name="connsiteX2" fmla="*/ 153906 w 503041"/>
              <a:gd name="connsiteY2" fmla="*/ 86095 h 1033746"/>
              <a:gd name="connsiteX3" fmla="*/ 87405 w 503041"/>
              <a:gd name="connsiteY3" fmla="*/ 219099 h 1033746"/>
              <a:gd name="connsiteX4" fmla="*/ 220408 w 503041"/>
              <a:gd name="connsiteY4" fmla="*/ 302226 h 1033746"/>
              <a:gd name="connsiteX5" fmla="*/ 253659 w 503041"/>
              <a:gd name="connsiteY5" fmla="*/ 352102 h 1033746"/>
              <a:gd name="connsiteX6" fmla="*/ 237034 w 503041"/>
              <a:gd name="connsiteY6" fmla="*/ 435230 h 1033746"/>
              <a:gd name="connsiteX7" fmla="*/ 237034 w 503041"/>
              <a:gd name="connsiteY7" fmla="*/ 534982 h 1033746"/>
              <a:gd name="connsiteX8" fmla="*/ 286910 w 503041"/>
              <a:gd name="connsiteY8" fmla="*/ 568233 h 1033746"/>
              <a:gd name="connsiteX9" fmla="*/ 353412 w 503041"/>
              <a:gd name="connsiteY9" fmla="*/ 584859 h 1033746"/>
              <a:gd name="connsiteX10" fmla="*/ 320161 w 503041"/>
              <a:gd name="connsiteY10" fmla="*/ 734488 h 1033746"/>
              <a:gd name="connsiteX11" fmla="*/ 419914 w 503041"/>
              <a:gd name="connsiteY11" fmla="*/ 800990 h 1033746"/>
              <a:gd name="connsiteX12" fmla="*/ 419914 w 503041"/>
              <a:gd name="connsiteY12" fmla="*/ 1000495 h 1033746"/>
              <a:gd name="connsiteX13" fmla="*/ 469790 w 503041"/>
              <a:gd name="connsiteY13" fmla="*/ 1017121 h 1033746"/>
              <a:gd name="connsiteX14" fmla="*/ 503041 w 503041"/>
              <a:gd name="connsiteY14" fmla="*/ 1033746 h 1033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03041" h="1033746">
                <a:moveTo>
                  <a:pt x="37528" y="2968"/>
                </a:moveTo>
                <a:cubicBezTo>
                  <a:pt x="70779" y="8510"/>
                  <a:pt x="109850" y="0"/>
                  <a:pt x="137281" y="19593"/>
                </a:cubicBezTo>
                <a:cubicBezTo>
                  <a:pt x="155874" y="32874"/>
                  <a:pt x="153906" y="63245"/>
                  <a:pt x="153906" y="86095"/>
                </a:cubicBezTo>
                <a:cubicBezTo>
                  <a:pt x="153906" y="171041"/>
                  <a:pt x="139593" y="166910"/>
                  <a:pt x="87405" y="219099"/>
                </a:cubicBezTo>
                <a:cubicBezTo>
                  <a:pt x="249340" y="381034"/>
                  <a:pt x="0" y="144792"/>
                  <a:pt x="220408" y="302226"/>
                </a:cubicBezTo>
                <a:cubicBezTo>
                  <a:pt x="236667" y="313840"/>
                  <a:pt x="242575" y="335477"/>
                  <a:pt x="253659" y="352102"/>
                </a:cubicBezTo>
                <a:cubicBezTo>
                  <a:pt x="248117" y="379811"/>
                  <a:pt x="243888" y="407816"/>
                  <a:pt x="237034" y="435230"/>
                </a:cubicBezTo>
                <a:cubicBezTo>
                  <a:pt x="226478" y="477455"/>
                  <a:pt x="203254" y="492757"/>
                  <a:pt x="237034" y="534982"/>
                </a:cubicBezTo>
                <a:cubicBezTo>
                  <a:pt x="249516" y="550585"/>
                  <a:pt x="268544" y="560362"/>
                  <a:pt x="286910" y="568233"/>
                </a:cubicBezTo>
                <a:cubicBezTo>
                  <a:pt x="307912" y="577234"/>
                  <a:pt x="331245" y="579317"/>
                  <a:pt x="353412" y="584859"/>
                </a:cubicBezTo>
                <a:cubicBezTo>
                  <a:pt x="317257" y="633065"/>
                  <a:pt x="266816" y="665902"/>
                  <a:pt x="320161" y="734488"/>
                </a:cubicBezTo>
                <a:cubicBezTo>
                  <a:pt x="344696" y="766033"/>
                  <a:pt x="419914" y="800990"/>
                  <a:pt x="419914" y="800990"/>
                </a:cubicBezTo>
                <a:cubicBezTo>
                  <a:pt x="400451" y="878842"/>
                  <a:pt x="355488" y="936069"/>
                  <a:pt x="419914" y="1000495"/>
                </a:cubicBezTo>
                <a:cubicBezTo>
                  <a:pt x="432306" y="1012887"/>
                  <a:pt x="453519" y="1010612"/>
                  <a:pt x="469790" y="1017121"/>
                </a:cubicBezTo>
                <a:cubicBezTo>
                  <a:pt x="481296" y="1021723"/>
                  <a:pt x="491957" y="1028204"/>
                  <a:pt x="503041" y="1033746"/>
                </a:cubicBezTo>
              </a:path>
            </a:pathLst>
          </a:cu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25" name="手繪多邊形 24"/>
          <p:cNvSpPr/>
          <p:nvPr/>
        </p:nvSpPr>
        <p:spPr bwMode="auto">
          <a:xfrm rot="17026297">
            <a:off x="2512856" y="2195080"/>
            <a:ext cx="472874" cy="968398"/>
          </a:xfrm>
          <a:custGeom>
            <a:avLst/>
            <a:gdLst>
              <a:gd name="connsiteX0" fmla="*/ 37528 w 503041"/>
              <a:gd name="connsiteY0" fmla="*/ 2968 h 1033746"/>
              <a:gd name="connsiteX1" fmla="*/ 137281 w 503041"/>
              <a:gd name="connsiteY1" fmla="*/ 19593 h 1033746"/>
              <a:gd name="connsiteX2" fmla="*/ 153906 w 503041"/>
              <a:gd name="connsiteY2" fmla="*/ 86095 h 1033746"/>
              <a:gd name="connsiteX3" fmla="*/ 87405 w 503041"/>
              <a:gd name="connsiteY3" fmla="*/ 219099 h 1033746"/>
              <a:gd name="connsiteX4" fmla="*/ 220408 w 503041"/>
              <a:gd name="connsiteY4" fmla="*/ 302226 h 1033746"/>
              <a:gd name="connsiteX5" fmla="*/ 253659 w 503041"/>
              <a:gd name="connsiteY5" fmla="*/ 352102 h 1033746"/>
              <a:gd name="connsiteX6" fmla="*/ 237034 w 503041"/>
              <a:gd name="connsiteY6" fmla="*/ 435230 h 1033746"/>
              <a:gd name="connsiteX7" fmla="*/ 237034 w 503041"/>
              <a:gd name="connsiteY7" fmla="*/ 534982 h 1033746"/>
              <a:gd name="connsiteX8" fmla="*/ 286910 w 503041"/>
              <a:gd name="connsiteY8" fmla="*/ 568233 h 1033746"/>
              <a:gd name="connsiteX9" fmla="*/ 353412 w 503041"/>
              <a:gd name="connsiteY9" fmla="*/ 584859 h 1033746"/>
              <a:gd name="connsiteX10" fmla="*/ 320161 w 503041"/>
              <a:gd name="connsiteY10" fmla="*/ 734488 h 1033746"/>
              <a:gd name="connsiteX11" fmla="*/ 419914 w 503041"/>
              <a:gd name="connsiteY11" fmla="*/ 800990 h 1033746"/>
              <a:gd name="connsiteX12" fmla="*/ 419914 w 503041"/>
              <a:gd name="connsiteY12" fmla="*/ 1000495 h 1033746"/>
              <a:gd name="connsiteX13" fmla="*/ 469790 w 503041"/>
              <a:gd name="connsiteY13" fmla="*/ 1017121 h 1033746"/>
              <a:gd name="connsiteX14" fmla="*/ 503041 w 503041"/>
              <a:gd name="connsiteY14" fmla="*/ 1033746 h 1033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03041" h="1033746">
                <a:moveTo>
                  <a:pt x="37528" y="2968"/>
                </a:moveTo>
                <a:cubicBezTo>
                  <a:pt x="70779" y="8510"/>
                  <a:pt x="109850" y="0"/>
                  <a:pt x="137281" y="19593"/>
                </a:cubicBezTo>
                <a:cubicBezTo>
                  <a:pt x="155874" y="32874"/>
                  <a:pt x="153906" y="63245"/>
                  <a:pt x="153906" y="86095"/>
                </a:cubicBezTo>
                <a:cubicBezTo>
                  <a:pt x="153906" y="171041"/>
                  <a:pt x="139593" y="166910"/>
                  <a:pt x="87405" y="219099"/>
                </a:cubicBezTo>
                <a:cubicBezTo>
                  <a:pt x="249340" y="381034"/>
                  <a:pt x="0" y="144792"/>
                  <a:pt x="220408" y="302226"/>
                </a:cubicBezTo>
                <a:cubicBezTo>
                  <a:pt x="236667" y="313840"/>
                  <a:pt x="242575" y="335477"/>
                  <a:pt x="253659" y="352102"/>
                </a:cubicBezTo>
                <a:cubicBezTo>
                  <a:pt x="248117" y="379811"/>
                  <a:pt x="243888" y="407816"/>
                  <a:pt x="237034" y="435230"/>
                </a:cubicBezTo>
                <a:cubicBezTo>
                  <a:pt x="226478" y="477455"/>
                  <a:pt x="203254" y="492757"/>
                  <a:pt x="237034" y="534982"/>
                </a:cubicBezTo>
                <a:cubicBezTo>
                  <a:pt x="249516" y="550585"/>
                  <a:pt x="268544" y="560362"/>
                  <a:pt x="286910" y="568233"/>
                </a:cubicBezTo>
                <a:cubicBezTo>
                  <a:pt x="307912" y="577234"/>
                  <a:pt x="331245" y="579317"/>
                  <a:pt x="353412" y="584859"/>
                </a:cubicBezTo>
                <a:cubicBezTo>
                  <a:pt x="317257" y="633065"/>
                  <a:pt x="266816" y="665902"/>
                  <a:pt x="320161" y="734488"/>
                </a:cubicBezTo>
                <a:cubicBezTo>
                  <a:pt x="344696" y="766033"/>
                  <a:pt x="419914" y="800990"/>
                  <a:pt x="419914" y="800990"/>
                </a:cubicBezTo>
                <a:cubicBezTo>
                  <a:pt x="400451" y="878842"/>
                  <a:pt x="355488" y="936069"/>
                  <a:pt x="419914" y="1000495"/>
                </a:cubicBezTo>
                <a:cubicBezTo>
                  <a:pt x="432306" y="1012887"/>
                  <a:pt x="453519" y="1010612"/>
                  <a:pt x="469790" y="1017121"/>
                </a:cubicBezTo>
                <a:cubicBezTo>
                  <a:pt x="481296" y="1021723"/>
                  <a:pt x="491957" y="1028204"/>
                  <a:pt x="503041" y="1033746"/>
                </a:cubicBezTo>
              </a:path>
            </a:pathLst>
          </a:custGeom>
          <a:noFill/>
          <a:ln w="28575" cap="flat" cmpd="sng" algn="ctr">
            <a:solidFill>
              <a:srgbClr val="FFFF00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26" name="手繪多邊形 25"/>
          <p:cNvSpPr/>
          <p:nvPr/>
        </p:nvSpPr>
        <p:spPr bwMode="auto">
          <a:xfrm>
            <a:off x="4222865" y="1596044"/>
            <a:ext cx="182880" cy="249381"/>
          </a:xfrm>
          <a:custGeom>
            <a:avLst/>
            <a:gdLst>
              <a:gd name="connsiteX0" fmla="*/ 49877 w 182880"/>
              <a:gd name="connsiteY0" fmla="*/ 0 h 249381"/>
              <a:gd name="connsiteX1" fmla="*/ 149630 w 182880"/>
              <a:gd name="connsiteY1" fmla="*/ 49876 h 249381"/>
              <a:gd name="connsiteX2" fmla="*/ 182880 w 182880"/>
              <a:gd name="connsiteY2" fmla="*/ 249381 h 249381"/>
              <a:gd name="connsiteX3" fmla="*/ 0 w 182880"/>
              <a:gd name="connsiteY3" fmla="*/ 182880 h 249381"/>
              <a:gd name="connsiteX4" fmla="*/ 49877 w 182880"/>
              <a:gd name="connsiteY4" fmla="*/ 0 h 249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880" h="249381">
                <a:moveTo>
                  <a:pt x="49877" y="0"/>
                </a:moveTo>
                <a:lnTo>
                  <a:pt x="149630" y="49876"/>
                </a:lnTo>
                <a:lnTo>
                  <a:pt x="182880" y="249381"/>
                </a:lnTo>
                <a:lnTo>
                  <a:pt x="0" y="182880"/>
                </a:lnTo>
                <a:lnTo>
                  <a:pt x="49877" y="0"/>
                </a:lnTo>
                <a:close/>
              </a:path>
            </a:pathLst>
          </a:cu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repeatCount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3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6" presetClass="emph" presetSubtype="0" repeatCount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lum bright="26000" contrast="-58000"/>
          </a:blip>
          <a:srcRect l="28416" t="11610" r="10707" b="718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8"/>
          <p:cNvSpPr>
            <a:spLocks noChangeArrowheads="1"/>
          </p:cNvSpPr>
          <p:nvPr/>
        </p:nvSpPr>
        <p:spPr bwMode="auto">
          <a:xfrm>
            <a:off x="107504" y="155391"/>
            <a:ext cx="8927976" cy="969353"/>
          </a:xfrm>
          <a:prstGeom prst="rect">
            <a:avLst/>
          </a:prstGeom>
          <a:solidFill>
            <a:srgbClr val="FF9999">
              <a:alpha val="69804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zh-TW" altLang="en-US" sz="4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離牧後廢豬舍太陽能發電方案</a:t>
            </a:r>
            <a:endParaRPr lang="en-US" altLang="zh-TW" sz="4800" b="1" dirty="0" smtClean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72008" y="1196752"/>
            <a:ext cx="8964488" cy="5661248"/>
          </a:xfrm>
          <a:prstGeom prst="rect">
            <a:avLst/>
          </a:prstGeom>
          <a:solidFill>
            <a:srgbClr val="CCFFCC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以養豬</a:t>
            </a:r>
            <a:r>
              <a:rPr kumimoji="1" lang="en-US" altLang="zh-TW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400</a:t>
            </a: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頭為例，可獲約</a:t>
            </a:r>
            <a:r>
              <a:rPr kumimoji="1" lang="en-US" altLang="zh-TW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400</a:t>
            </a: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萬</a:t>
            </a: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離牧費用</a:t>
            </a:r>
            <a:endParaRPr kumimoji="1" lang="en-US" altLang="zh-TW" sz="32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lang="en-US" altLang="zh-TW" sz="3200" b="1" kern="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1" lang="en-US" altLang="zh-TW" sz="32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舊豬舍上方搭太陽能發電</a:t>
            </a:r>
            <a:endParaRPr kumimoji="1" lang="en-US" altLang="zh-TW" sz="32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zh-TW" altLang="en-US" sz="3200" b="1" kern="0" dirty="0" smtClean="0">
                <a:solidFill>
                  <a:srgbClr val="000000"/>
                </a:solidFill>
                <a:latin typeface="+mn-lt"/>
                <a:ea typeface="+mn-ea"/>
              </a:rPr>
              <a:t>      </a:t>
            </a:r>
            <a:r>
              <a:rPr kumimoji="1" lang="en-US" altLang="zh-TW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避免復養</a:t>
            </a:r>
            <a:r>
              <a:rPr kumimoji="1" lang="en-US" altLang="zh-TW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可裝置</a:t>
            </a:r>
            <a:r>
              <a:rPr kumimoji="1" lang="en-US" altLang="zh-TW" sz="3200" b="1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40KW</a:t>
            </a:r>
            <a:endParaRPr kumimoji="1" lang="en-US" altLang="zh-TW" sz="3200" b="1" i="0" u="none" strike="noStrike" kern="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Tx/>
              <a:buChar char="•"/>
            </a:pP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發電躉售每月可以收入</a:t>
            </a:r>
            <a:r>
              <a:rPr kumimoji="1" lang="en-US" altLang="zh-TW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2.2</a:t>
            </a:r>
            <a:r>
              <a:rPr kumimoji="1" lang="zh-TW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萬</a:t>
            </a:r>
            <a:r>
              <a:rPr lang="zh-TW" altLang="en-US" sz="3200" b="1" kern="0" dirty="0" smtClean="0">
                <a:solidFill>
                  <a:srgbClr val="000000"/>
                </a:solidFill>
                <a:latin typeface="+mn-lt"/>
                <a:ea typeface="+mn-ea"/>
              </a:rPr>
              <a:t>元</a:t>
            </a:r>
            <a:r>
              <a:rPr lang="en-US" altLang="zh-TW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(</a:t>
            </a:r>
            <a:r>
              <a:rPr lang="zh-TW" altLang="en-US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每度電</a:t>
            </a:r>
            <a:r>
              <a:rPr lang="en-US" altLang="zh-TW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5</a:t>
            </a:r>
            <a:r>
              <a:rPr lang="zh-TW" altLang="en-US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元，每</a:t>
            </a:r>
            <a:r>
              <a:rPr lang="en-US" altLang="zh-TW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KW</a:t>
            </a:r>
            <a:r>
              <a:rPr lang="zh-TW" altLang="en-US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每年發</a:t>
            </a:r>
            <a:r>
              <a:rPr lang="en-US" altLang="zh-TW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1320</a:t>
            </a:r>
            <a:r>
              <a:rPr lang="zh-TW" altLang="en-US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度電，售電</a:t>
            </a:r>
            <a:r>
              <a:rPr lang="en-US" altLang="zh-TW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20</a:t>
            </a:r>
            <a:r>
              <a:rPr lang="zh-TW" altLang="en-US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年回收至少</a:t>
            </a:r>
            <a:r>
              <a:rPr lang="en-US" altLang="zh-TW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500</a:t>
            </a:r>
            <a:r>
              <a:rPr lang="zh-TW" altLang="en-US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萬元</a:t>
            </a:r>
            <a:r>
              <a:rPr lang="en-US" altLang="zh-TW" sz="2800" b="1" kern="0" dirty="0" smtClean="0">
                <a:solidFill>
                  <a:srgbClr val="000000"/>
                </a:solidFill>
                <a:latin typeface="+mn-lt"/>
                <a:ea typeface="+mn-ea"/>
              </a:rPr>
              <a:t>)</a:t>
            </a:r>
            <a:endParaRPr kumimoji="1" lang="en-US" altLang="zh-TW" sz="28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zh-TW" altLang="en-US" sz="3200" b="1" kern="0" dirty="0" smtClean="0">
                <a:solidFill>
                  <a:srgbClr val="000000"/>
                </a:solidFill>
                <a:latin typeface="+mn-lt"/>
                <a:ea typeface="+mn-ea"/>
              </a:rPr>
              <a:t>以</a:t>
            </a:r>
            <a:r>
              <a:rPr lang="en-US" altLang="zh-TW" sz="3200" b="1" kern="0" dirty="0" smtClean="0">
                <a:solidFill>
                  <a:srgbClr val="000000"/>
                </a:solidFill>
                <a:latin typeface="+mn-lt"/>
                <a:ea typeface="+mn-ea"/>
              </a:rPr>
              <a:t>20</a:t>
            </a:r>
            <a:r>
              <a:rPr lang="zh-TW" altLang="en-US" sz="3200" b="1" kern="0" dirty="0" smtClean="0">
                <a:solidFill>
                  <a:srgbClr val="000000"/>
                </a:solidFill>
                <a:latin typeface="+mn-lt"/>
                <a:ea typeface="+mn-ea"/>
              </a:rPr>
              <a:t>萬頭豬隻豬舍，總裝置容量</a:t>
            </a:r>
            <a:r>
              <a:rPr lang="en-US" altLang="zh-TW" sz="3200" b="1" kern="0" dirty="0" err="1" smtClean="0">
                <a:solidFill>
                  <a:srgbClr val="000000"/>
                </a:solidFill>
                <a:latin typeface="+mn-lt"/>
                <a:ea typeface="+mn-ea"/>
              </a:rPr>
              <a:t>20MW</a:t>
            </a:r>
            <a:endParaRPr kumimoji="1" lang="en-US" altLang="zh-TW" sz="32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zh-TW" altLang="en-US" sz="3200" b="1" kern="0" noProof="0" dirty="0" smtClean="0">
                <a:solidFill>
                  <a:srgbClr val="FF0000"/>
                </a:solidFill>
                <a:latin typeface="+mn-lt"/>
                <a:ea typeface="+mn-ea"/>
              </a:rPr>
              <a:t>可減碳</a:t>
            </a:r>
            <a:r>
              <a:rPr lang="en-US" altLang="zh-TW" sz="3200" b="1" kern="0" noProof="0" dirty="0" smtClean="0">
                <a:solidFill>
                  <a:srgbClr val="FF0000"/>
                </a:solidFill>
                <a:latin typeface="+mn-lt"/>
                <a:ea typeface="+mn-ea"/>
              </a:rPr>
              <a:t>1.5</a:t>
            </a:r>
            <a:r>
              <a:rPr lang="zh-TW" altLang="en-US" sz="3200" b="1" kern="0" noProof="0" dirty="0" smtClean="0">
                <a:solidFill>
                  <a:srgbClr val="FF0000"/>
                </a:solidFill>
                <a:latin typeface="+mn-lt"/>
                <a:ea typeface="+mn-ea"/>
              </a:rPr>
              <a:t>萬噸，以所得碳權費支援統一維護費</a:t>
            </a:r>
            <a:endParaRPr lang="en-US" altLang="zh-TW" sz="3200" b="1" kern="0" noProof="0" dirty="0" smtClean="0">
              <a:solidFill>
                <a:srgbClr val="FF0000"/>
              </a:solidFill>
              <a:latin typeface="+mn-lt"/>
              <a:ea typeface="+mn-ea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1" lang="zh-TW" altLang="en-US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1" lang="en-US" altLang="zh-TW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1" lang="zh-TW" altLang="en-US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維護費</a:t>
            </a:r>
            <a:r>
              <a:rPr kumimoji="1" lang="en-US" altLang="zh-TW" sz="2800" b="1" i="0" u="none" strike="noStrike" kern="0" cap="none" spc="0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1KW</a:t>
            </a:r>
            <a:r>
              <a:rPr kumimoji="1" lang="zh-TW" altLang="en-US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每年約</a:t>
            </a:r>
            <a:r>
              <a:rPr kumimoji="1" lang="en-US" altLang="zh-TW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1" lang="zh-TW" altLang="en-US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千元，需保證</a:t>
            </a:r>
            <a:r>
              <a:rPr kumimoji="1" lang="en-US" altLang="zh-TW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25</a:t>
            </a:r>
            <a:r>
              <a:rPr kumimoji="1" lang="zh-TW" altLang="en-US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年衰減</a:t>
            </a:r>
            <a:r>
              <a:rPr kumimoji="1" lang="en-US" altLang="zh-TW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20%</a:t>
            </a:r>
            <a:r>
              <a:rPr kumimoji="1" lang="zh-TW" altLang="en-US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以內</a:t>
            </a:r>
            <a:r>
              <a:rPr kumimoji="1" lang="en-US" altLang="zh-TW" sz="2800" b="1" i="0" u="none" strike="noStrike" kern="0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endParaRPr kumimoji="1" lang="en-US" altLang="zh-TW" sz="3200" b="1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07504" y="1844824"/>
            <a:ext cx="720080" cy="110799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en-US" altLang="zh-TW" sz="6600" b="1" dirty="0" smtClean="0">
                <a:solidFill>
                  <a:schemeClr val="bg1"/>
                </a:solidFill>
              </a:rPr>
              <a:t>﹛</a:t>
            </a:r>
            <a:endParaRPr lang="zh-TW" altLang="en-US" sz="6600" b="1" dirty="0">
              <a:solidFill>
                <a:schemeClr val="bg1"/>
              </a:solidFill>
            </a:endParaRPr>
          </a:p>
        </p:txBody>
      </p:sp>
      <p:sp>
        <p:nvSpPr>
          <p:cNvPr id="6" name="矩形 5"/>
          <p:cNvSpPr/>
          <p:nvPr/>
        </p:nvSpPr>
        <p:spPr bwMode="auto">
          <a:xfrm>
            <a:off x="827584" y="1916832"/>
            <a:ext cx="60486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200</a:t>
            </a: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萬投入太陽能發電</a:t>
            </a:r>
            <a:r>
              <a:rPr kumimoji="1" lang="en-US" altLang="zh-TW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(</a:t>
            </a: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避免復養，亦保有農保身份</a:t>
            </a:r>
            <a:r>
              <a:rPr kumimoji="1" lang="en-US" altLang="zh-TW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)</a:t>
            </a:r>
            <a:endParaRPr kumimoji="1" lang="zh-TW" altLang="en-US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7" name="矩形 6"/>
          <p:cNvSpPr/>
          <p:nvPr/>
        </p:nvSpPr>
        <p:spPr bwMode="auto">
          <a:xfrm>
            <a:off x="827584" y="2492896"/>
            <a:ext cx="165618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200</a:t>
            </a:r>
            <a:r>
              <a:rPr kumimoji="1" lang="zh-TW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萬養老金</a:t>
            </a:r>
          </a:p>
        </p:txBody>
      </p:sp>
      <p:pic>
        <p:nvPicPr>
          <p:cNvPr id="2050" name="Picture 2" descr="C:\Users\luty\Desktop\3891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708920"/>
            <a:ext cx="2088232" cy="1174631"/>
          </a:xfrm>
          <a:prstGeom prst="rect">
            <a:avLst/>
          </a:prstGeom>
          <a:noFill/>
        </p:spPr>
      </p:pic>
      <p:pic>
        <p:nvPicPr>
          <p:cNvPr id="2051" name="Picture 3" descr="C:\Users\luty\Desktop\389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844824"/>
            <a:ext cx="1296144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/>
      <p:bldP spid="6" grpId="0" animBg="1"/>
      <p:bldP spid="7" grpId="0" animBg="1"/>
    </p:bldLst>
  </p:timing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2690" name="Picture 2"/>
          <p:cNvPicPr>
            <a:picLocks noChangeAspect="1" noChangeArrowheads="1"/>
          </p:cNvPicPr>
          <p:nvPr/>
        </p:nvPicPr>
        <p:blipFill>
          <a:blip r:embed="rId3" cstate="print">
            <a:lum bright="26000" contrast="-58000"/>
          </a:blip>
          <a:srcRect l="28416" t="11610" r="10707" b="718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1"/>
          <p:cNvPicPr>
            <a:picLocks noChangeAspect="1" noChangeArrowheads="1"/>
          </p:cNvPicPr>
          <p:nvPr/>
        </p:nvPicPr>
        <p:blipFill>
          <a:blip r:embed="rId4" cstate="print"/>
          <a:srcRect l="28783" t="14173" r="18367" b="861"/>
          <a:stretch>
            <a:fillRect/>
          </a:stretch>
        </p:blipFill>
        <p:spPr bwMode="auto">
          <a:xfrm>
            <a:off x="0" y="4509120"/>
            <a:ext cx="2337658" cy="234888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45" name="圓角矩形圖說文字 44"/>
          <p:cNvSpPr/>
          <p:nvPr/>
        </p:nvSpPr>
        <p:spPr bwMode="auto">
          <a:xfrm>
            <a:off x="5652120" y="4149080"/>
            <a:ext cx="1152128" cy="936104"/>
          </a:xfrm>
          <a:prstGeom prst="wedgeRoundRectCallout">
            <a:avLst>
              <a:gd name="adj1" fmla="val -88642"/>
              <a:gd name="adj2" fmla="val -27570"/>
              <a:gd name="adj3" fmla="val 16667"/>
            </a:avLst>
          </a:prstGeom>
          <a:solidFill>
            <a:srgbClr val="00FFFF"/>
          </a:solidFill>
          <a:ln w="9525" cap="flat" cmpd="sng" algn="ctr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潮州生活汙水處理廠</a:t>
            </a:r>
          </a:p>
        </p:txBody>
      </p:sp>
      <p:sp>
        <p:nvSpPr>
          <p:cNvPr id="63" name="手繪多邊形 62"/>
          <p:cNvSpPr/>
          <p:nvPr/>
        </p:nvSpPr>
        <p:spPr bwMode="auto">
          <a:xfrm>
            <a:off x="1403648" y="0"/>
            <a:ext cx="6417425" cy="6949440"/>
          </a:xfrm>
          <a:custGeom>
            <a:avLst/>
            <a:gdLst>
              <a:gd name="connsiteX0" fmla="*/ 6417425 w 6417425"/>
              <a:gd name="connsiteY0" fmla="*/ 0 h 6949440"/>
              <a:gd name="connsiteX1" fmla="*/ 6400800 w 6417425"/>
              <a:gd name="connsiteY1" fmla="*/ 199506 h 6949440"/>
              <a:gd name="connsiteX2" fmla="*/ 6384174 w 6417425"/>
              <a:gd name="connsiteY2" fmla="*/ 249382 h 6949440"/>
              <a:gd name="connsiteX3" fmla="*/ 6334298 w 6417425"/>
              <a:gd name="connsiteY3" fmla="*/ 282633 h 6949440"/>
              <a:gd name="connsiteX4" fmla="*/ 6267796 w 6417425"/>
              <a:gd name="connsiteY4" fmla="*/ 382386 h 6949440"/>
              <a:gd name="connsiteX5" fmla="*/ 6234545 w 6417425"/>
              <a:gd name="connsiteY5" fmla="*/ 482138 h 6949440"/>
              <a:gd name="connsiteX6" fmla="*/ 6201294 w 6417425"/>
              <a:gd name="connsiteY6" fmla="*/ 532015 h 6949440"/>
              <a:gd name="connsiteX7" fmla="*/ 6151418 w 6417425"/>
              <a:gd name="connsiteY7" fmla="*/ 714895 h 6949440"/>
              <a:gd name="connsiteX8" fmla="*/ 6134792 w 6417425"/>
              <a:gd name="connsiteY8" fmla="*/ 798022 h 6949440"/>
              <a:gd name="connsiteX9" fmla="*/ 6101541 w 6417425"/>
              <a:gd name="connsiteY9" fmla="*/ 914400 h 6949440"/>
              <a:gd name="connsiteX10" fmla="*/ 6051665 w 6417425"/>
              <a:gd name="connsiteY10" fmla="*/ 947651 h 6949440"/>
              <a:gd name="connsiteX11" fmla="*/ 5935287 w 6417425"/>
              <a:gd name="connsiteY11" fmla="*/ 1064029 h 6949440"/>
              <a:gd name="connsiteX12" fmla="*/ 5885411 w 6417425"/>
              <a:gd name="connsiteY12" fmla="*/ 1097280 h 6949440"/>
              <a:gd name="connsiteX13" fmla="*/ 5785658 w 6417425"/>
              <a:gd name="connsiteY13" fmla="*/ 1130531 h 6949440"/>
              <a:gd name="connsiteX14" fmla="*/ 5752407 w 6417425"/>
              <a:gd name="connsiteY14" fmla="*/ 1180407 h 6949440"/>
              <a:gd name="connsiteX15" fmla="*/ 5652654 w 6417425"/>
              <a:gd name="connsiteY15" fmla="*/ 1263535 h 6949440"/>
              <a:gd name="connsiteX16" fmla="*/ 5552901 w 6417425"/>
              <a:gd name="connsiteY16" fmla="*/ 1296786 h 6949440"/>
              <a:gd name="connsiteX17" fmla="*/ 5503025 w 6417425"/>
              <a:gd name="connsiteY17" fmla="*/ 1330036 h 6949440"/>
              <a:gd name="connsiteX18" fmla="*/ 5403272 w 6417425"/>
              <a:gd name="connsiteY18" fmla="*/ 1363287 h 6949440"/>
              <a:gd name="connsiteX19" fmla="*/ 5303520 w 6417425"/>
              <a:gd name="connsiteY19" fmla="*/ 1429789 h 6949440"/>
              <a:gd name="connsiteX20" fmla="*/ 5253643 w 6417425"/>
              <a:gd name="connsiteY20" fmla="*/ 1579418 h 6949440"/>
              <a:gd name="connsiteX21" fmla="*/ 5220392 w 6417425"/>
              <a:gd name="connsiteY21" fmla="*/ 1629295 h 6949440"/>
              <a:gd name="connsiteX22" fmla="*/ 5153891 w 6417425"/>
              <a:gd name="connsiteY22" fmla="*/ 1712422 h 6949440"/>
              <a:gd name="connsiteX23" fmla="*/ 5137265 w 6417425"/>
              <a:gd name="connsiteY23" fmla="*/ 1762298 h 6949440"/>
              <a:gd name="connsiteX24" fmla="*/ 5020887 w 6417425"/>
              <a:gd name="connsiteY24" fmla="*/ 1911927 h 6949440"/>
              <a:gd name="connsiteX25" fmla="*/ 4987636 w 6417425"/>
              <a:gd name="connsiteY25" fmla="*/ 2011680 h 6949440"/>
              <a:gd name="connsiteX26" fmla="*/ 4937760 w 6417425"/>
              <a:gd name="connsiteY26" fmla="*/ 2111433 h 6949440"/>
              <a:gd name="connsiteX27" fmla="*/ 4887883 w 6417425"/>
              <a:gd name="connsiteY27" fmla="*/ 2161309 h 6949440"/>
              <a:gd name="connsiteX28" fmla="*/ 4804756 w 6417425"/>
              <a:gd name="connsiteY28" fmla="*/ 2244436 h 6949440"/>
              <a:gd name="connsiteX29" fmla="*/ 4771505 w 6417425"/>
              <a:gd name="connsiteY29" fmla="*/ 2294313 h 6949440"/>
              <a:gd name="connsiteX30" fmla="*/ 4721629 w 6417425"/>
              <a:gd name="connsiteY30" fmla="*/ 2327564 h 6949440"/>
              <a:gd name="connsiteX31" fmla="*/ 4638501 w 6417425"/>
              <a:gd name="connsiteY31" fmla="*/ 2477193 h 6949440"/>
              <a:gd name="connsiteX32" fmla="*/ 4621876 w 6417425"/>
              <a:gd name="connsiteY32" fmla="*/ 2610196 h 6949440"/>
              <a:gd name="connsiteX33" fmla="*/ 4522123 w 6417425"/>
              <a:gd name="connsiteY33" fmla="*/ 2660073 h 6949440"/>
              <a:gd name="connsiteX34" fmla="*/ 4322618 w 6417425"/>
              <a:gd name="connsiteY34" fmla="*/ 2676698 h 6949440"/>
              <a:gd name="connsiteX35" fmla="*/ 4339243 w 6417425"/>
              <a:gd name="connsiteY35" fmla="*/ 2743200 h 6949440"/>
              <a:gd name="connsiteX36" fmla="*/ 4389120 w 6417425"/>
              <a:gd name="connsiteY36" fmla="*/ 2842953 h 6949440"/>
              <a:gd name="connsiteX37" fmla="*/ 4438996 w 6417425"/>
              <a:gd name="connsiteY37" fmla="*/ 2876204 h 6949440"/>
              <a:gd name="connsiteX38" fmla="*/ 4422371 w 6417425"/>
              <a:gd name="connsiteY38" fmla="*/ 2926080 h 6949440"/>
              <a:gd name="connsiteX39" fmla="*/ 4322618 w 6417425"/>
              <a:gd name="connsiteY39" fmla="*/ 2959331 h 6949440"/>
              <a:gd name="connsiteX40" fmla="*/ 4039985 w 6417425"/>
              <a:gd name="connsiteY40" fmla="*/ 2992582 h 6949440"/>
              <a:gd name="connsiteX41" fmla="*/ 3973483 w 6417425"/>
              <a:gd name="connsiteY41" fmla="*/ 3092335 h 6949440"/>
              <a:gd name="connsiteX42" fmla="*/ 3923607 w 6417425"/>
              <a:gd name="connsiteY42" fmla="*/ 3125586 h 6949440"/>
              <a:gd name="connsiteX43" fmla="*/ 3873731 w 6417425"/>
              <a:gd name="connsiteY43" fmla="*/ 3175462 h 6949440"/>
              <a:gd name="connsiteX44" fmla="*/ 3840480 w 6417425"/>
              <a:gd name="connsiteY44" fmla="*/ 3225338 h 6949440"/>
              <a:gd name="connsiteX45" fmla="*/ 3823854 w 6417425"/>
              <a:gd name="connsiteY45" fmla="*/ 3275215 h 6949440"/>
              <a:gd name="connsiteX46" fmla="*/ 3773978 w 6417425"/>
              <a:gd name="connsiteY46" fmla="*/ 3308466 h 6949440"/>
              <a:gd name="connsiteX47" fmla="*/ 3640974 w 6417425"/>
              <a:gd name="connsiteY47" fmla="*/ 3424844 h 6949440"/>
              <a:gd name="connsiteX48" fmla="*/ 3591098 w 6417425"/>
              <a:gd name="connsiteY48" fmla="*/ 3458095 h 6949440"/>
              <a:gd name="connsiteX49" fmla="*/ 3474720 w 6417425"/>
              <a:gd name="connsiteY49" fmla="*/ 3491346 h 6949440"/>
              <a:gd name="connsiteX50" fmla="*/ 3042458 w 6417425"/>
              <a:gd name="connsiteY50" fmla="*/ 3507971 h 6949440"/>
              <a:gd name="connsiteX51" fmla="*/ 3025832 w 6417425"/>
              <a:gd name="connsiteY51" fmla="*/ 3557847 h 6949440"/>
              <a:gd name="connsiteX52" fmla="*/ 2942705 w 6417425"/>
              <a:gd name="connsiteY52" fmla="*/ 3657600 h 6949440"/>
              <a:gd name="connsiteX53" fmla="*/ 2842952 w 6417425"/>
              <a:gd name="connsiteY53" fmla="*/ 3724102 h 6949440"/>
              <a:gd name="connsiteX54" fmla="*/ 2660072 w 6417425"/>
              <a:gd name="connsiteY54" fmla="*/ 3773978 h 6949440"/>
              <a:gd name="connsiteX55" fmla="*/ 2610196 w 6417425"/>
              <a:gd name="connsiteY55" fmla="*/ 3807229 h 6949440"/>
              <a:gd name="connsiteX56" fmla="*/ 2593571 w 6417425"/>
              <a:gd name="connsiteY56" fmla="*/ 3857106 h 6949440"/>
              <a:gd name="connsiteX57" fmla="*/ 2560320 w 6417425"/>
              <a:gd name="connsiteY57" fmla="*/ 3906982 h 6949440"/>
              <a:gd name="connsiteX58" fmla="*/ 2527069 w 6417425"/>
              <a:gd name="connsiteY58" fmla="*/ 4006735 h 6949440"/>
              <a:gd name="connsiteX59" fmla="*/ 2493818 w 6417425"/>
              <a:gd name="connsiteY59" fmla="*/ 4123113 h 6949440"/>
              <a:gd name="connsiteX60" fmla="*/ 2443941 w 6417425"/>
              <a:gd name="connsiteY60" fmla="*/ 4156364 h 6949440"/>
              <a:gd name="connsiteX61" fmla="*/ 2327563 w 6417425"/>
              <a:gd name="connsiteY61" fmla="*/ 4289367 h 6949440"/>
              <a:gd name="connsiteX62" fmla="*/ 2310938 w 6417425"/>
              <a:gd name="connsiteY62" fmla="*/ 4339244 h 6949440"/>
              <a:gd name="connsiteX63" fmla="*/ 2227811 w 6417425"/>
              <a:gd name="connsiteY63" fmla="*/ 4438996 h 6949440"/>
              <a:gd name="connsiteX64" fmla="*/ 2177934 w 6417425"/>
              <a:gd name="connsiteY64" fmla="*/ 4472247 h 6949440"/>
              <a:gd name="connsiteX65" fmla="*/ 2144683 w 6417425"/>
              <a:gd name="connsiteY65" fmla="*/ 4522124 h 6949440"/>
              <a:gd name="connsiteX66" fmla="*/ 2044931 w 6417425"/>
              <a:gd name="connsiteY66" fmla="*/ 4588626 h 6949440"/>
              <a:gd name="connsiteX67" fmla="*/ 1961803 w 6417425"/>
              <a:gd name="connsiteY67" fmla="*/ 4655127 h 6949440"/>
              <a:gd name="connsiteX68" fmla="*/ 1911927 w 6417425"/>
              <a:gd name="connsiteY68" fmla="*/ 4705004 h 6949440"/>
              <a:gd name="connsiteX69" fmla="*/ 1862051 w 6417425"/>
              <a:gd name="connsiteY69" fmla="*/ 4738255 h 6949440"/>
              <a:gd name="connsiteX70" fmla="*/ 1778923 w 6417425"/>
              <a:gd name="connsiteY70" fmla="*/ 4821382 h 6949440"/>
              <a:gd name="connsiteX71" fmla="*/ 1679171 w 6417425"/>
              <a:gd name="connsiteY71" fmla="*/ 4887884 h 6949440"/>
              <a:gd name="connsiteX72" fmla="*/ 1596043 w 6417425"/>
              <a:gd name="connsiteY72" fmla="*/ 4987636 h 6949440"/>
              <a:gd name="connsiteX73" fmla="*/ 1562792 w 6417425"/>
              <a:gd name="connsiteY73" fmla="*/ 5037513 h 6949440"/>
              <a:gd name="connsiteX74" fmla="*/ 1512916 w 6417425"/>
              <a:gd name="connsiteY74" fmla="*/ 5087389 h 6949440"/>
              <a:gd name="connsiteX75" fmla="*/ 1479665 w 6417425"/>
              <a:gd name="connsiteY75" fmla="*/ 5137266 h 6949440"/>
              <a:gd name="connsiteX76" fmla="*/ 1379912 w 6417425"/>
              <a:gd name="connsiteY76" fmla="*/ 5220393 h 6949440"/>
              <a:gd name="connsiteX77" fmla="*/ 1346661 w 6417425"/>
              <a:gd name="connsiteY77" fmla="*/ 5270269 h 6949440"/>
              <a:gd name="connsiteX78" fmla="*/ 1263534 w 6417425"/>
              <a:gd name="connsiteY78" fmla="*/ 5419898 h 6949440"/>
              <a:gd name="connsiteX79" fmla="*/ 1213658 w 6417425"/>
              <a:gd name="connsiteY79" fmla="*/ 5453149 h 6949440"/>
              <a:gd name="connsiteX80" fmla="*/ 1180407 w 6417425"/>
              <a:gd name="connsiteY80" fmla="*/ 5503026 h 6949440"/>
              <a:gd name="connsiteX81" fmla="*/ 1097280 w 6417425"/>
              <a:gd name="connsiteY81" fmla="*/ 5586153 h 6949440"/>
              <a:gd name="connsiteX82" fmla="*/ 1113905 w 6417425"/>
              <a:gd name="connsiteY82" fmla="*/ 5685906 h 6949440"/>
              <a:gd name="connsiteX83" fmla="*/ 1163781 w 6417425"/>
              <a:gd name="connsiteY83" fmla="*/ 5719156 h 6949440"/>
              <a:gd name="connsiteX84" fmla="*/ 1197032 w 6417425"/>
              <a:gd name="connsiteY84" fmla="*/ 5818909 h 6949440"/>
              <a:gd name="connsiteX85" fmla="*/ 1230283 w 6417425"/>
              <a:gd name="connsiteY85" fmla="*/ 5868786 h 6949440"/>
              <a:gd name="connsiteX86" fmla="*/ 1213658 w 6417425"/>
              <a:gd name="connsiteY86" fmla="*/ 6151418 h 6949440"/>
              <a:gd name="connsiteX87" fmla="*/ 1197032 w 6417425"/>
              <a:gd name="connsiteY87" fmla="*/ 6201295 h 6949440"/>
              <a:gd name="connsiteX88" fmla="*/ 1147156 w 6417425"/>
              <a:gd name="connsiteY88" fmla="*/ 6217920 h 6949440"/>
              <a:gd name="connsiteX89" fmla="*/ 1113905 w 6417425"/>
              <a:gd name="connsiteY89" fmla="*/ 6267796 h 6949440"/>
              <a:gd name="connsiteX90" fmla="*/ 1030778 w 6417425"/>
              <a:gd name="connsiteY90" fmla="*/ 6334298 h 6949440"/>
              <a:gd name="connsiteX91" fmla="*/ 997527 w 6417425"/>
              <a:gd name="connsiteY91" fmla="*/ 6467302 h 6949440"/>
              <a:gd name="connsiteX92" fmla="*/ 980901 w 6417425"/>
              <a:gd name="connsiteY92" fmla="*/ 6517178 h 6949440"/>
              <a:gd name="connsiteX93" fmla="*/ 931025 w 6417425"/>
              <a:gd name="connsiteY93" fmla="*/ 6550429 h 6949440"/>
              <a:gd name="connsiteX94" fmla="*/ 847898 w 6417425"/>
              <a:gd name="connsiteY94" fmla="*/ 6650182 h 6949440"/>
              <a:gd name="connsiteX95" fmla="*/ 748145 w 6417425"/>
              <a:gd name="connsiteY95" fmla="*/ 6716684 h 6949440"/>
              <a:gd name="connsiteX96" fmla="*/ 665018 w 6417425"/>
              <a:gd name="connsiteY96" fmla="*/ 6783186 h 6949440"/>
              <a:gd name="connsiteX97" fmla="*/ 648392 w 6417425"/>
              <a:gd name="connsiteY97" fmla="*/ 6833062 h 6949440"/>
              <a:gd name="connsiteX98" fmla="*/ 548640 w 6417425"/>
              <a:gd name="connsiteY98" fmla="*/ 6866313 h 6949440"/>
              <a:gd name="connsiteX99" fmla="*/ 199505 w 6417425"/>
              <a:gd name="connsiteY99" fmla="*/ 6899564 h 6949440"/>
              <a:gd name="connsiteX100" fmla="*/ 133003 w 6417425"/>
              <a:gd name="connsiteY100" fmla="*/ 6916189 h 6949440"/>
              <a:gd name="connsiteX101" fmla="*/ 83127 w 6417425"/>
              <a:gd name="connsiteY101" fmla="*/ 6932815 h 6949440"/>
              <a:gd name="connsiteX102" fmla="*/ 0 w 6417425"/>
              <a:gd name="connsiteY102" fmla="*/ 6949440 h 694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6417425" h="6949440">
                <a:moveTo>
                  <a:pt x="6417425" y="0"/>
                </a:moveTo>
                <a:cubicBezTo>
                  <a:pt x="6411883" y="66502"/>
                  <a:pt x="6409620" y="133359"/>
                  <a:pt x="6400800" y="199506"/>
                </a:cubicBezTo>
                <a:cubicBezTo>
                  <a:pt x="6398484" y="216877"/>
                  <a:pt x="6395122" y="235698"/>
                  <a:pt x="6384174" y="249382"/>
                </a:cubicBezTo>
                <a:cubicBezTo>
                  <a:pt x="6371692" y="264985"/>
                  <a:pt x="6350923" y="271549"/>
                  <a:pt x="6334298" y="282633"/>
                </a:cubicBezTo>
                <a:lnTo>
                  <a:pt x="6267796" y="382386"/>
                </a:lnTo>
                <a:cubicBezTo>
                  <a:pt x="6248354" y="411549"/>
                  <a:pt x="6253987" y="452975"/>
                  <a:pt x="6234545" y="482138"/>
                </a:cubicBezTo>
                <a:lnTo>
                  <a:pt x="6201294" y="532015"/>
                </a:lnTo>
                <a:cubicBezTo>
                  <a:pt x="6177408" y="603675"/>
                  <a:pt x="6170170" y="621139"/>
                  <a:pt x="6151418" y="714895"/>
                </a:cubicBezTo>
                <a:cubicBezTo>
                  <a:pt x="6145876" y="742604"/>
                  <a:pt x="6140922" y="770437"/>
                  <a:pt x="6134792" y="798022"/>
                </a:cubicBezTo>
                <a:cubicBezTo>
                  <a:pt x="6133872" y="802161"/>
                  <a:pt x="6110088" y="903716"/>
                  <a:pt x="6101541" y="914400"/>
                </a:cubicBezTo>
                <a:cubicBezTo>
                  <a:pt x="6089059" y="930003"/>
                  <a:pt x="6068290" y="936567"/>
                  <a:pt x="6051665" y="947651"/>
                </a:cubicBezTo>
                <a:cubicBezTo>
                  <a:pt x="5975442" y="1061985"/>
                  <a:pt x="6023075" y="1034767"/>
                  <a:pt x="5935287" y="1064029"/>
                </a:cubicBezTo>
                <a:cubicBezTo>
                  <a:pt x="5918662" y="1075113"/>
                  <a:pt x="5903670" y="1089165"/>
                  <a:pt x="5885411" y="1097280"/>
                </a:cubicBezTo>
                <a:cubicBezTo>
                  <a:pt x="5853382" y="1111515"/>
                  <a:pt x="5785658" y="1130531"/>
                  <a:pt x="5785658" y="1130531"/>
                </a:cubicBezTo>
                <a:cubicBezTo>
                  <a:pt x="5774574" y="1147156"/>
                  <a:pt x="5765199" y="1165057"/>
                  <a:pt x="5752407" y="1180407"/>
                </a:cubicBezTo>
                <a:cubicBezTo>
                  <a:pt x="5729375" y="1208046"/>
                  <a:pt x="5687274" y="1248148"/>
                  <a:pt x="5652654" y="1263535"/>
                </a:cubicBezTo>
                <a:cubicBezTo>
                  <a:pt x="5620625" y="1277770"/>
                  <a:pt x="5582064" y="1277344"/>
                  <a:pt x="5552901" y="1296786"/>
                </a:cubicBezTo>
                <a:cubicBezTo>
                  <a:pt x="5536276" y="1307869"/>
                  <a:pt x="5521284" y="1321921"/>
                  <a:pt x="5503025" y="1330036"/>
                </a:cubicBezTo>
                <a:cubicBezTo>
                  <a:pt x="5470996" y="1344271"/>
                  <a:pt x="5403272" y="1363287"/>
                  <a:pt x="5403272" y="1363287"/>
                </a:cubicBezTo>
                <a:cubicBezTo>
                  <a:pt x="5370021" y="1385454"/>
                  <a:pt x="5316157" y="1391877"/>
                  <a:pt x="5303520" y="1429789"/>
                </a:cubicBezTo>
                <a:lnTo>
                  <a:pt x="5253643" y="1579418"/>
                </a:lnTo>
                <a:cubicBezTo>
                  <a:pt x="5247324" y="1598374"/>
                  <a:pt x="5231476" y="1612669"/>
                  <a:pt x="5220392" y="1629295"/>
                </a:cubicBezTo>
                <a:cubicBezTo>
                  <a:pt x="5178606" y="1754657"/>
                  <a:pt x="5239833" y="1604995"/>
                  <a:pt x="5153891" y="1712422"/>
                </a:cubicBezTo>
                <a:cubicBezTo>
                  <a:pt x="5142943" y="1726106"/>
                  <a:pt x="5146986" y="1747717"/>
                  <a:pt x="5137265" y="1762298"/>
                </a:cubicBezTo>
                <a:cubicBezTo>
                  <a:pt x="5079889" y="1848363"/>
                  <a:pt x="5065151" y="1779134"/>
                  <a:pt x="5020887" y="1911927"/>
                </a:cubicBezTo>
                <a:lnTo>
                  <a:pt x="4987636" y="2011680"/>
                </a:lnTo>
                <a:cubicBezTo>
                  <a:pt x="4970974" y="2061667"/>
                  <a:pt x="4973570" y="2068461"/>
                  <a:pt x="4937760" y="2111433"/>
                </a:cubicBezTo>
                <a:cubicBezTo>
                  <a:pt x="4922708" y="2129495"/>
                  <a:pt x="4902935" y="2143247"/>
                  <a:pt x="4887883" y="2161309"/>
                </a:cubicBezTo>
                <a:cubicBezTo>
                  <a:pt x="4818609" y="2244437"/>
                  <a:pt x="4896197" y="2183477"/>
                  <a:pt x="4804756" y="2244436"/>
                </a:cubicBezTo>
                <a:cubicBezTo>
                  <a:pt x="4793672" y="2261062"/>
                  <a:pt x="4785634" y="2280184"/>
                  <a:pt x="4771505" y="2294313"/>
                </a:cubicBezTo>
                <a:cubicBezTo>
                  <a:pt x="4757376" y="2308442"/>
                  <a:pt x="4734787" y="2312527"/>
                  <a:pt x="4721629" y="2327564"/>
                </a:cubicBezTo>
                <a:cubicBezTo>
                  <a:pt x="4660064" y="2397924"/>
                  <a:pt x="4661336" y="2408689"/>
                  <a:pt x="4638501" y="2477193"/>
                </a:cubicBezTo>
                <a:cubicBezTo>
                  <a:pt x="4632959" y="2521527"/>
                  <a:pt x="4638469" y="2568712"/>
                  <a:pt x="4621876" y="2610196"/>
                </a:cubicBezTo>
                <a:cubicBezTo>
                  <a:pt x="4613983" y="2629930"/>
                  <a:pt x="4541345" y="2657510"/>
                  <a:pt x="4522123" y="2660073"/>
                </a:cubicBezTo>
                <a:cubicBezTo>
                  <a:pt x="4455976" y="2668893"/>
                  <a:pt x="4389120" y="2671156"/>
                  <a:pt x="4322618" y="2676698"/>
                </a:cubicBezTo>
                <a:cubicBezTo>
                  <a:pt x="4328160" y="2698865"/>
                  <a:pt x="4332966" y="2721230"/>
                  <a:pt x="4339243" y="2743200"/>
                </a:cubicBezTo>
                <a:cubicBezTo>
                  <a:pt x="4350060" y="2781060"/>
                  <a:pt x="4359976" y="2813809"/>
                  <a:pt x="4389120" y="2842953"/>
                </a:cubicBezTo>
                <a:cubicBezTo>
                  <a:pt x="4403249" y="2857082"/>
                  <a:pt x="4422371" y="2865120"/>
                  <a:pt x="4438996" y="2876204"/>
                </a:cubicBezTo>
                <a:cubicBezTo>
                  <a:pt x="4433454" y="2892829"/>
                  <a:pt x="4436631" y="2915894"/>
                  <a:pt x="4422371" y="2926080"/>
                </a:cubicBezTo>
                <a:cubicBezTo>
                  <a:pt x="4393850" y="2946452"/>
                  <a:pt x="4355869" y="2948247"/>
                  <a:pt x="4322618" y="2959331"/>
                </a:cubicBezTo>
                <a:cubicBezTo>
                  <a:pt x="4198953" y="3000552"/>
                  <a:pt x="4290203" y="2974709"/>
                  <a:pt x="4039985" y="2992582"/>
                </a:cubicBezTo>
                <a:lnTo>
                  <a:pt x="3973483" y="3092335"/>
                </a:lnTo>
                <a:cubicBezTo>
                  <a:pt x="3962399" y="3108960"/>
                  <a:pt x="3938957" y="3112794"/>
                  <a:pt x="3923607" y="3125586"/>
                </a:cubicBezTo>
                <a:cubicBezTo>
                  <a:pt x="3905545" y="3140638"/>
                  <a:pt x="3888783" y="3157400"/>
                  <a:pt x="3873731" y="3175462"/>
                </a:cubicBezTo>
                <a:cubicBezTo>
                  <a:pt x="3860939" y="3190812"/>
                  <a:pt x="3849416" y="3207466"/>
                  <a:pt x="3840480" y="3225338"/>
                </a:cubicBezTo>
                <a:cubicBezTo>
                  <a:pt x="3832643" y="3241013"/>
                  <a:pt x="3834802" y="3261530"/>
                  <a:pt x="3823854" y="3275215"/>
                </a:cubicBezTo>
                <a:cubicBezTo>
                  <a:pt x="3811372" y="3290818"/>
                  <a:pt x="3790603" y="3297382"/>
                  <a:pt x="3773978" y="3308466"/>
                </a:cubicBezTo>
                <a:cubicBezTo>
                  <a:pt x="3718559" y="3391593"/>
                  <a:pt x="3757353" y="3347258"/>
                  <a:pt x="3640974" y="3424844"/>
                </a:cubicBezTo>
                <a:lnTo>
                  <a:pt x="3591098" y="3458095"/>
                </a:lnTo>
                <a:cubicBezTo>
                  <a:pt x="3578868" y="3466248"/>
                  <a:pt x="3480875" y="3490936"/>
                  <a:pt x="3474720" y="3491346"/>
                </a:cubicBezTo>
                <a:cubicBezTo>
                  <a:pt x="3330846" y="3500938"/>
                  <a:pt x="3186545" y="3502429"/>
                  <a:pt x="3042458" y="3507971"/>
                </a:cubicBezTo>
                <a:cubicBezTo>
                  <a:pt x="3036916" y="3524596"/>
                  <a:pt x="3033669" y="3542172"/>
                  <a:pt x="3025832" y="3557847"/>
                </a:cubicBezTo>
                <a:cubicBezTo>
                  <a:pt x="3008366" y="3592778"/>
                  <a:pt x="2972790" y="3634201"/>
                  <a:pt x="2942705" y="3657600"/>
                </a:cubicBezTo>
                <a:cubicBezTo>
                  <a:pt x="2911160" y="3682135"/>
                  <a:pt x="2880864" y="3711465"/>
                  <a:pt x="2842952" y="3724102"/>
                </a:cubicBezTo>
                <a:cubicBezTo>
                  <a:pt x="2716392" y="3766289"/>
                  <a:pt x="2777569" y="3750480"/>
                  <a:pt x="2660072" y="3773978"/>
                </a:cubicBezTo>
                <a:cubicBezTo>
                  <a:pt x="2643447" y="3785062"/>
                  <a:pt x="2622678" y="3791626"/>
                  <a:pt x="2610196" y="3807229"/>
                </a:cubicBezTo>
                <a:cubicBezTo>
                  <a:pt x="2599248" y="3820914"/>
                  <a:pt x="2601408" y="3841431"/>
                  <a:pt x="2593571" y="3857106"/>
                </a:cubicBezTo>
                <a:cubicBezTo>
                  <a:pt x="2584635" y="3874978"/>
                  <a:pt x="2568435" y="3888723"/>
                  <a:pt x="2560320" y="3906982"/>
                </a:cubicBezTo>
                <a:cubicBezTo>
                  <a:pt x="2546085" y="3939011"/>
                  <a:pt x="2538153" y="3973484"/>
                  <a:pt x="2527069" y="4006735"/>
                </a:cubicBezTo>
                <a:cubicBezTo>
                  <a:pt x="2525364" y="4011851"/>
                  <a:pt x="2502964" y="4111680"/>
                  <a:pt x="2493818" y="4123113"/>
                </a:cubicBezTo>
                <a:cubicBezTo>
                  <a:pt x="2481336" y="4138716"/>
                  <a:pt x="2460567" y="4145280"/>
                  <a:pt x="2443941" y="4156364"/>
                </a:cubicBezTo>
                <a:cubicBezTo>
                  <a:pt x="2366356" y="4272742"/>
                  <a:pt x="2410691" y="4233949"/>
                  <a:pt x="2327563" y="4289367"/>
                </a:cubicBezTo>
                <a:cubicBezTo>
                  <a:pt x="2322021" y="4305993"/>
                  <a:pt x="2318775" y="4323569"/>
                  <a:pt x="2310938" y="4339244"/>
                </a:cubicBezTo>
                <a:cubicBezTo>
                  <a:pt x="2292256" y="4376608"/>
                  <a:pt x="2259326" y="4412734"/>
                  <a:pt x="2227811" y="4438996"/>
                </a:cubicBezTo>
                <a:cubicBezTo>
                  <a:pt x="2212461" y="4451788"/>
                  <a:pt x="2194560" y="4461163"/>
                  <a:pt x="2177934" y="4472247"/>
                </a:cubicBezTo>
                <a:cubicBezTo>
                  <a:pt x="2166850" y="4488873"/>
                  <a:pt x="2159721" y="4508966"/>
                  <a:pt x="2144683" y="4522124"/>
                </a:cubicBezTo>
                <a:cubicBezTo>
                  <a:pt x="2114608" y="4548440"/>
                  <a:pt x="2044931" y="4588626"/>
                  <a:pt x="2044931" y="4588626"/>
                </a:cubicBezTo>
                <a:cubicBezTo>
                  <a:pt x="1970565" y="4700174"/>
                  <a:pt x="2058171" y="4590882"/>
                  <a:pt x="1961803" y="4655127"/>
                </a:cubicBezTo>
                <a:cubicBezTo>
                  <a:pt x="1942240" y="4668169"/>
                  <a:pt x="1929989" y="4689952"/>
                  <a:pt x="1911927" y="4705004"/>
                </a:cubicBezTo>
                <a:cubicBezTo>
                  <a:pt x="1896577" y="4717796"/>
                  <a:pt x="1878676" y="4727171"/>
                  <a:pt x="1862051" y="4738255"/>
                </a:cubicBezTo>
                <a:cubicBezTo>
                  <a:pt x="1801090" y="4829695"/>
                  <a:pt x="1862051" y="4752109"/>
                  <a:pt x="1778923" y="4821382"/>
                </a:cubicBezTo>
                <a:cubicBezTo>
                  <a:pt x="1695898" y="4890569"/>
                  <a:pt x="1766824" y="4858665"/>
                  <a:pt x="1679171" y="4887884"/>
                </a:cubicBezTo>
                <a:cubicBezTo>
                  <a:pt x="1596612" y="5011722"/>
                  <a:pt x="1702724" y="4859620"/>
                  <a:pt x="1596043" y="4987636"/>
                </a:cubicBezTo>
                <a:cubicBezTo>
                  <a:pt x="1583251" y="5002986"/>
                  <a:pt x="1575584" y="5022163"/>
                  <a:pt x="1562792" y="5037513"/>
                </a:cubicBezTo>
                <a:cubicBezTo>
                  <a:pt x="1547740" y="5055575"/>
                  <a:pt x="1527968" y="5069327"/>
                  <a:pt x="1512916" y="5087389"/>
                </a:cubicBezTo>
                <a:cubicBezTo>
                  <a:pt x="1500124" y="5102739"/>
                  <a:pt x="1492457" y="5121916"/>
                  <a:pt x="1479665" y="5137266"/>
                </a:cubicBezTo>
                <a:cubicBezTo>
                  <a:pt x="1439662" y="5185270"/>
                  <a:pt x="1428954" y="5187699"/>
                  <a:pt x="1379912" y="5220393"/>
                </a:cubicBezTo>
                <a:cubicBezTo>
                  <a:pt x="1368828" y="5237018"/>
                  <a:pt x="1355597" y="5252397"/>
                  <a:pt x="1346661" y="5270269"/>
                </a:cubicBezTo>
                <a:cubicBezTo>
                  <a:pt x="1316342" y="5330908"/>
                  <a:pt x="1342169" y="5367474"/>
                  <a:pt x="1263534" y="5419898"/>
                </a:cubicBezTo>
                <a:lnTo>
                  <a:pt x="1213658" y="5453149"/>
                </a:lnTo>
                <a:cubicBezTo>
                  <a:pt x="1202574" y="5469775"/>
                  <a:pt x="1194536" y="5488897"/>
                  <a:pt x="1180407" y="5503026"/>
                </a:cubicBezTo>
                <a:cubicBezTo>
                  <a:pt x="1069570" y="5613863"/>
                  <a:pt x="1185950" y="5453146"/>
                  <a:pt x="1097280" y="5586153"/>
                </a:cubicBezTo>
                <a:cubicBezTo>
                  <a:pt x="1102822" y="5619404"/>
                  <a:pt x="1098830" y="5655755"/>
                  <a:pt x="1113905" y="5685906"/>
                </a:cubicBezTo>
                <a:cubicBezTo>
                  <a:pt x="1122841" y="5703778"/>
                  <a:pt x="1153191" y="5702212"/>
                  <a:pt x="1163781" y="5719156"/>
                </a:cubicBezTo>
                <a:cubicBezTo>
                  <a:pt x="1182357" y="5748878"/>
                  <a:pt x="1177590" y="5789746"/>
                  <a:pt x="1197032" y="5818909"/>
                </a:cubicBezTo>
                <a:lnTo>
                  <a:pt x="1230283" y="5868786"/>
                </a:lnTo>
                <a:cubicBezTo>
                  <a:pt x="1224741" y="5962997"/>
                  <a:pt x="1223049" y="6057513"/>
                  <a:pt x="1213658" y="6151418"/>
                </a:cubicBezTo>
                <a:cubicBezTo>
                  <a:pt x="1211914" y="6168856"/>
                  <a:pt x="1209424" y="6188903"/>
                  <a:pt x="1197032" y="6201295"/>
                </a:cubicBezTo>
                <a:cubicBezTo>
                  <a:pt x="1184640" y="6213687"/>
                  <a:pt x="1163781" y="6212378"/>
                  <a:pt x="1147156" y="6217920"/>
                </a:cubicBezTo>
                <a:cubicBezTo>
                  <a:pt x="1136072" y="6234545"/>
                  <a:pt x="1129508" y="6255314"/>
                  <a:pt x="1113905" y="6267796"/>
                </a:cubicBezTo>
                <a:cubicBezTo>
                  <a:pt x="1034009" y="6331713"/>
                  <a:pt x="1086365" y="6223125"/>
                  <a:pt x="1030778" y="6334298"/>
                </a:cubicBezTo>
                <a:cubicBezTo>
                  <a:pt x="1011775" y="6372305"/>
                  <a:pt x="1007014" y="6429356"/>
                  <a:pt x="997527" y="6467302"/>
                </a:cubicBezTo>
                <a:cubicBezTo>
                  <a:pt x="993277" y="6484303"/>
                  <a:pt x="991849" y="6503494"/>
                  <a:pt x="980901" y="6517178"/>
                </a:cubicBezTo>
                <a:cubicBezTo>
                  <a:pt x="968419" y="6532781"/>
                  <a:pt x="947650" y="6539345"/>
                  <a:pt x="931025" y="6550429"/>
                </a:cubicBezTo>
                <a:cubicBezTo>
                  <a:pt x="901469" y="6594764"/>
                  <a:pt x="892210" y="6615717"/>
                  <a:pt x="847898" y="6650182"/>
                </a:cubicBezTo>
                <a:cubicBezTo>
                  <a:pt x="816353" y="6674717"/>
                  <a:pt x="748145" y="6716684"/>
                  <a:pt x="748145" y="6716684"/>
                </a:cubicBezTo>
                <a:cubicBezTo>
                  <a:pt x="600532" y="6938102"/>
                  <a:pt x="825626" y="6622578"/>
                  <a:pt x="665018" y="6783186"/>
                </a:cubicBezTo>
                <a:cubicBezTo>
                  <a:pt x="652626" y="6795578"/>
                  <a:pt x="662652" y="6822876"/>
                  <a:pt x="648392" y="6833062"/>
                </a:cubicBezTo>
                <a:cubicBezTo>
                  <a:pt x="619871" y="6853434"/>
                  <a:pt x="581891" y="6855229"/>
                  <a:pt x="548640" y="6866313"/>
                </a:cubicBezTo>
                <a:cubicBezTo>
                  <a:pt x="403989" y="6914530"/>
                  <a:pt x="516228" y="6881968"/>
                  <a:pt x="199505" y="6899564"/>
                </a:cubicBezTo>
                <a:cubicBezTo>
                  <a:pt x="177338" y="6905106"/>
                  <a:pt x="154973" y="6909912"/>
                  <a:pt x="133003" y="6916189"/>
                </a:cubicBezTo>
                <a:cubicBezTo>
                  <a:pt x="116153" y="6921003"/>
                  <a:pt x="100128" y="6928565"/>
                  <a:pt x="83127" y="6932815"/>
                </a:cubicBezTo>
                <a:cubicBezTo>
                  <a:pt x="55713" y="6939669"/>
                  <a:pt x="0" y="6949440"/>
                  <a:pt x="0" y="6949440"/>
                </a:cubicBezTo>
              </a:path>
            </a:pathLst>
          </a:custGeom>
          <a:noFill/>
          <a:ln w="762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64" name="手繪多邊形 63"/>
          <p:cNvSpPr/>
          <p:nvPr/>
        </p:nvSpPr>
        <p:spPr bwMode="auto">
          <a:xfrm>
            <a:off x="1617658" y="4005064"/>
            <a:ext cx="2345027" cy="3005005"/>
          </a:xfrm>
          <a:custGeom>
            <a:avLst/>
            <a:gdLst>
              <a:gd name="connsiteX0" fmla="*/ 2222822 w 2299300"/>
              <a:gd name="connsiteY0" fmla="*/ 0 h 2970083"/>
              <a:gd name="connsiteX1" fmla="*/ 2272698 w 2299300"/>
              <a:gd name="connsiteY1" fmla="*/ 49877 h 2970083"/>
              <a:gd name="connsiteX2" fmla="*/ 2272698 w 2299300"/>
              <a:gd name="connsiteY2" fmla="*/ 149630 h 2970083"/>
              <a:gd name="connsiteX3" fmla="*/ 2222822 w 2299300"/>
              <a:gd name="connsiteY3" fmla="*/ 166255 h 2970083"/>
              <a:gd name="connsiteX4" fmla="*/ 2106444 w 2299300"/>
              <a:gd name="connsiteY4" fmla="*/ 299259 h 2970083"/>
              <a:gd name="connsiteX5" fmla="*/ 2089818 w 2299300"/>
              <a:gd name="connsiteY5" fmla="*/ 349135 h 2970083"/>
              <a:gd name="connsiteX6" fmla="*/ 1990066 w 2299300"/>
              <a:gd name="connsiteY6" fmla="*/ 415637 h 2970083"/>
              <a:gd name="connsiteX7" fmla="*/ 1890313 w 2299300"/>
              <a:gd name="connsiteY7" fmla="*/ 465513 h 2970083"/>
              <a:gd name="connsiteX8" fmla="*/ 1857062 w 2299300"/>
              <a:gd name="connsiteY8" fmla="*/ 515390 h 2970083"/>
              <a:gd name="connsiteX9" fmla="*/ 1807186 w 2299300"/>
              <a:gd name="connsiteY9" fmla="*/ 548640 h 2970083"/>
              <a:gd name="connsiteX10" fmla="*/ 1740684 w 2299300"/>
              <a:gd name="connsiteY10" fmla="*/ 615142 h 2970083"/>
              <a:gd name="connsiteX11" fmla="*/ 1707433 w 2299300"/>
              <a:gd name="connsiteY11" fmla="*/ 665019 h 2970083"/>
              <a:gd name="connsiteX12" fmla="*/ 1657556 w 2299300"/>
              <a:gd name="connsiteY12" fmla="*/ 698270 h 2970083"/>
              <a:gd name="connsiteX13" fmla="*/ 1591055 w 2299300"/>
              <a:gd name="connsiteY13" fmla="*/ 781397 h 2970083"/>
              <a:gd name="connsiteX14" fmla="*/ 1557804 w 2299300"/>
              <a:gd name="connsiteY14" fmla="*/ 831273 h 2970083"/>
              <a:gd name="connsiteX15" fmla="*/ 1441426 w 2299300"/>
              <a:gd name="connsiteY15" fmla="*/ 931026 h 2970083"/>
              <a:gd name="connsiteX16" fmla="*/ 1391549 w 2299300"/>
              <a:gd name="connsiteY16" fmla="*/ 947651 h 2970083"/>
              <a:gd name="connsiteX17" fmla="*/ 1291796 w 2299300"/>
              <a:gd name="connsiteY17" fmla="*/ 1030779 h 2970083"/>
              <a:gd name="connsiteX18" fmla="*/ 1275171 w 2299300"/>
              <a:gd name="connsiteY18" fmla="*/ 1080655 h 2970083"/>
              <a:gd name="connsiteX19" fmla="*/ 1192044 w 2299300"/>
              <a:gd name="connsiteY19" fmla="*/ 1180408 h 2970083"/>
              <a:gd name="connsiteX20" fmla="*/ 1142167 w 2299300"/>
              <a:gd name="connsiteY20" fmla="*/ 1280160 h 2970083"/>
              <a:gd name="connsiteX21" fmla="*/ 1042415 w 2299300"/>
              <a:gd name="connsiteY21" fmla="*/ 1313411 h 2970083"/>
              <a:gd name="connsiteX22" fmla="*/ 1009164 w 2299300"/>
              <a:gd name="connsiteY22" fmla="*/ 1363288 h 2970083"/>
              <a:gd name="connsiteX23" fmla="*/ 909411 w 2299300"/>
              <a:gd name="connsiteY23" fmla="*/ 1463040 h 2970083"/>
              <a:gd name="connsiteX24" fmla="*/ 909411 w 2299300"/>
              <a:gd name="connsiteY24" fmla="*/ 1679171 h 2970083"/>
              <a:gd name="connsiteX25" fmla="*/ 959287 w 2299300"/>
              <a:gd name="connsiteY25" fmla="*/ 1729048 h 2970083"/>
              <a:gd name="connsiteX26" fmla="*/ 1025789 w 2299300"/>
              <a:gd name="connsiteY26" fmla="*/ 1878677 h 2970083"/>
              <a:gd name="connsiteX27" fmla="*/ 975913 w 2299300"/>
              <a:gd name="connsiteY27" fmla="*/ 2094808 h 2970083"/>
              <a:gd name="connsiteX28" fmla="*/ 959287 w 2299300"/>
              <a:gd name="connsiteY28" fmla="*/ 2144684 h 2970083"/>
              <a:gd name="connsiteX29" fmla="*/ 842909 w 2299300"/>
              <a:gd name="connsiteY29" fmla="*/ 2194560 h 2970083"/>
              <a:gd name="connsiteX30" fmla="*/ 809658 w 2299300"/>
              <a:gd name="connsiteY30" fmla="*/ 2360815 h 2970083"/>
              <a:gd name="connsiteX31" fmla="*/ 793033 w 2299300"/>
              <a:gd name="connsiteY31" fmla="*/ 2410691 h 2970083"/>
              <a:gd name="connsiteX32" fmla="*/ 743156 w 2299300"/>
              <a:gd name="connsiteY32" fmla="*/ 2427317 h 2970083"/>
              <a:gd name="connsiteX33" fmla="*/ 709906 w 2299300"/>
              <a:gd name="connsiteY33" fmla="*/ 2477193 h 2970083"/>
              <a:gd name="connsiteX34" fmla="*/ 676655 w 2299300"/>
              <a:gd name="connsiteY34" fmla="*/ 2576946 h 2970083"/>
              <a:gd name="connsiteX35" fmla="*/ 626778 w 2299300"/>
              <a:gd name="connsiteY35" fmla="*/ 2593571 h 2970083"/>
              <a:gd name="connsiteX36" fmla="*/ 527026 w 2299300"/>
              <a:gd name="connsiteY36" fmla="*/ 2660073 h 2970083"/>
              <a:gd name="connsiteX37" fmla="*/ 443898 w 2299300"/>
              <a:gd name="connsiteY37" fmla="*/ 2743200 h 2970083"/>
              <a:gd name="connsiteX38" fmla="*/ 377396 w 2299300"/>
              <a:gd name="connsiteY38" fmla="*/ 2842953 h 2970083"/>
              <a:gd name="connsiteX39" fmla="*/ 277644 w 2299300"/>
              <a:gd name="connsiteY39" fmla="*/ 2892830 h 2970083"/>
              <a:gd name="connsiteX40" fmla="*/ 227767 w 2299300"/>
              <a:gd name="connsiteY40" fmla="*/ 2909455 h 2970083"/>
              <a:gd name="connsiteX41" fmla="*/ 177891 w 2299300"/>
              <a:gd name="connsiteY41" fmla="*/ 2942706 h 2970083"/>
              <a:gd name="connsiteX42" fmla="*/ 244393 w 2299300"/>
              <a:gd name="connsiteY42" fmla="*/ 2959331 h 297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2299300" h="2970083">
                <a:moveTo>
                  <a:pt x="2222822" y="0"/>
                </a:moveTo>
                <a:cubicBezTo>
                  <a:pt x="2239447" y="16626"/>
                  <a:pt x="2259656" y="30314"/>
                  <a:pt x="2272698" y="49877"/>
                </a:cubicBezTo>
                <a:cubicBezTo>
                  <a:pt x="2290432" y="76479"/>
                  <a:pt x="2299300" y="123028"/>
                  <a:pt x="2272698" y="149630"/>
                </a:cubicBezTo>
                <a:cubicBezTo>
                  <a:pt x="2260306" y="162022"/>
                  <a:pt x="2239447" y="160713"/>
                  <a:pt x="2222822" y="166255"/>
                </a:cubicBezTo>
                <a:cubicBezTo>
                  <a:pt x="2164633" y="205048"/>
                  <a:pt x="2134154" y="216131"/>
                  <a:pt x="2106444" y="299259"/>
                </a:cubicBezTo>
                <a:cubicBezTo>
                  <a:pt x="2100902" y="315884"/>
                  <a:pt x="2099539" y="334554"/>
                  <a:pt x="2089818" y="349135"/>
                </a:cubicBezTo>
                <a:cubicBezTo>
                  <a:pt x="2042544" y="420045"/>
                  <a:pt x="2051071" y="385134"/>
                  <a:pt x="1990066" y="415637"/>
                </a:cubicBezTo>
                <a:cubicBezTo>
                  <a:pt x="1861158" y="480092"/>
                  <a:pt x="2015670" y="423728"/>
                  <a:pt x="1890313" y="465513"/>
                </a:cubicBezTo>
                <a:cubicBezTo>
                  <a:pt x="1879229" y="482139"/>
                  <a:pt x="1871191" y="501261"/>
                  <a:pt x="1857062" y="515390"/>
                </a:cubicBezTo>
                <a:cubicBezTo>
                  <a:pt x="1842933" y="529519"/>
                  <a:pt x="1819668" y="533037"/>
                  <a:pt x="1807186" y="548640"/>
                </a:cubicBezTo>
                <a:cubicBezTo>
                  <a:pt x="1742699" y="629248"/>
                  <a:pt x="1849504" y="578869"/>
                  <a:pt x="1740684" y="615142"/>
                </a:cubicBezTo>
                <a:cubicBezTo>
                  <a:pt x="1729600" y="631768"/>
                  <a:pt x="1721562" y="650890"/>
                  <a:pt x="1707433" y="665019"/>
                </a:cubicBezTo>
                <a:cubicBezTo>
                  <a:pt x="1693304" y="679148"/>
                  <a:pt x="1670038" y="682667"/>
                  <a:pt x="1657556" y="698270"/>
                </a:cubicBezTo>
                <a:cubicBezTo>
                  <a:pt x="1565778" y="812992"/>
                  <a:pt x="1733997" y="686102"/>
                  <a:pt x="1591055" y="781397"/>
                </a:cubicBezTo>
                <a:cubicBezTo>
                  <a:pt x="1579971" y="798022"/>
                  <a:pt x="1570596" y="815923"/>
                  <a:pt x="1557804" y="831273"/>
                </a:cubicBezTo>
                <a:cubicBezTo>
                  <a:pt x="1531004" y="863433"/>
                  <a:pt x="1476451" y="911012"/>
                  <a:pt x="1441426" y="931026"/>
                </a:cubicBezTo>
                <a:cubicBezTo>
                  <a:pt x="1426210" y="939721"/>
                  <a:pt x="1408175" y="942109"/>
                  <a:pt x="1391549" y="947651"/>
                </a:cubicBezTo>
                <a:cubicBezTo>
                  <a:pt x="1354746" y="972187"/>
                  <a:pt x="1317398" y="992376"/>
                  <a:pt x="1291796" y="1030779"/>
                </a:cubicBezTo>
                <a:cubicBezTo>
                  <a:pt x="1282075" y="1045360"/>
                  <a:pt x="1283008" y="1064981"/>
                  <a:pt x="1275171" y="1080655"/>
                </a:cubicBezTo>
                <a:cubicBezTo>
                  <a:pt x="1252026" y="1126946"/>
                  <a:pt x="1228811" y="1143641"/>
                  <a:pt x="1192044" y="1180408"/>
                </a:cubicBezTo>
                <a:cubicBezTo>
                  <a:pt x="1182985" y="1207584"/>
                  <a:pt x="1169307" y="1263198"/>
                  <a:pt x="1142167" y="1280160"/>
                </a:cubicBezTo>
                <a:cubicBezTo>
                  <a:pt x="1112445" y="1298736"/>
                  <a:pt x="1042415" y="1313411"/>
                  <a:pt x="1042415" y="1313411"/>
                </a:cubicBezTo>
                <a:cubicBezTo>
                  <a:pt x="1031331" y="1330037"/>
                  <a:pt x="1022439" y="1348354"/>
                  <a:pt x="1009164" y="1363288"/>
                </a:cubicBezTo>
                <a:cubicBezTo>
                  <a:pt x="977923" y="1398434"/>
                  <a:pt x="909411" y="1463040"/>
                  <a:pt x="909411" y="1463040"/>
                </a:cubicBezTo>
                <a:cubicBezTo>
                  <a:pt x="901323" y="1527742"/>
                  <a:pt x="876408" y="1613163"/>
                  <a:pt x="909411" y="1679171"/>
                </a:cubicBezTo>
                <a:cubicBezTo>
                  <a:pt x="919926" y="1700201"/>
                  <a:pt x="942662" y="1712422"/>
                  <a:pt x="959287" y="1729048"/>
                </a:cubicBezTo>
                <a:cubicBezTo>
                  <a:pt x="998857" y="1847756"/>
                  <a:pt x="973096" y="1799637"/>
                  <a:pt x="1025789" y="1878677"/>
                </a:cubicBezTo>
                <a:cubicBezTo>
                  <a:pt x="996003" y="2176548"/>
                  <a:pt x="1044066" y="1958503"/>
                  <a:pt x="975913" y="2094808"/>
                </a:cubicBezTo>
                <a:cubicBezTo>
                  <a:pt x="968076" y="2110483"/>
                  <a:pt x="971679" y="2132292"/>
                  <a:pt x="959287" y="2144684"/>
                </a:cubicBezTo>
                <a:cubicBezTo>
                  <a:pt x="938741" y="2165230"/>
                  <a:pt x="872718" y="2184624"/>
                  <a:pt x="842909" y="2194560"/>
                </a:cubicBezTo>
                <a:cubicBezTo>
                  <a:pt x="805349" y="2307245"/>
                  <a:pt x="847866" y="2169774"/>
                  <a:pt x="809658" y="2360815"/>
                </a:cubicBezTo>
                <a:cubicBezTo>
                  <a:pt x="806221" y="2377999"/>
                  <a:pt x="805425" y="2398299"/>
                  <a:pt x="793033" y="2410691"/>
                </a:cubicBezTo>
                <a:cubicBezTo>
                  <a:pt x="780641" y="2423083"/>
                  <a:pt x="759782" y="2421775"/>
                  <a:pt x="743156" y="2427317"/>
                </a:cubicBezTo>
                <a:cubicBezTo>
                  <a:pt x="732073" y="2443942"/>
                  <a:pt x="718021" y="2458934"/>
                  <a:pt x="709906" y="2477193"/>
                </a:cubicBezTo>
                <a:cubicBezTo>
                  <a:pt x="695671" y="2509222"/>
                  <a:pt x="709906" y="2565863"/>
                  <a:pt x="676655" y="2576946"/>
                </a:cubicBezTo>
                <a:lnTo>
                  <a:pt x="626778" y="2593571"/>
                </a:lnTo>
                <a:cubicBezTo>
                  <a:pt x="593527" y="2615738"/>
                  <a:pt x="549193" y="2626822"/>
                  <a:pt x="527026" y="2660073"/>
                </a:cubicBezTo>
                <a:cubicBezTo>
                  <a:pt x="482691" y="2726576"/>
                  <a:pt x="510401" y="2698867"/>
                  <a:pt x="443898" y="2743200"/>
                </a:cubicBezTo>
                <a:cubicBezTo>
                  <a:pt x="421731" y="2776451"/>
                  <a:pt x="415308" y="2830315"/>
                  <a:pt x="377396" y="2842953"/>
                </a:cubicBezTo>
                <a:cubicBezTo>
                  <a:pt x="252021" y="2884746"/>
                  <a:pt x="406570" y="2828367"/>
                  <a:pt x="277644" y="2892830"/>
                </a:cubicBezTo>
                <a:cubicBezTo>
                  <a:pt x="261969" y="2900667"/>
                  <a:pt x="244393" y="2903913"/>
                  <a:pt x="227767" y="2909455"/>
                </a:cubicBezTo>
                <a:cubicBezTo>
                  <a:pt x="211142" y="2920539"/>
                  <a:pt x="196257" y="2934835"/>
                  <a:pt x="177891" y="2942706"/>
                </a:cubicBezTo>
                <a:cubicBezTo>
                  <a:pt x="114010" y="2970083"/>
                  <a:pt x="0" y="2959331"/>
                  <a:pt x="244393" y="2959331"/>
                </a:cubicBezTo>
              </a:path>
            </a:pathLst>
          </a:custGeom>
          <a:noFill/>
          <a:ln w="762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" name="手繪多邊形 3"/>
          <p:cNvSpPr/>
          <p:nvPr/>
        </p:nvSpPr>
        <p:spPr bwMode="auto">
          <a:xfrm>
            <a:off x="3940233" y="4039985"/>
            <a:ext cx="1562792" cy="653004"/>
          </a:xfrm>
          <a:custGeom>
            <a:avLst/>
            <a:gdLst>
              <a:gd name="connsiteX0" fmla="*/ 0 w 1562792"/>
              <a:gd name="connsiteY0" fmla="*/ 0 h 653004"/>
              <a:gd name="connsiteX1" fmla="*/ 166254 w 1562792"/>
              <a:gd name="connsiteY1" fmla="*/ 16626 h 653004"/>
              <a:gd name="connsiteX2" fmla="*/ 266007 w 1562792"/>
              <a:gd name="connsiteY2" fmla="*/ 83128 h 653004"/>
              <a:gd name="connsiteX3" fmla="*/ 448887 w 1562792"/>
              <a:gd name="connsiteY3" fmla="*/ 33251 h 653004"/>
              <a:gd name="connsiteX4" fmla="*/ 498763 w 1562792"/>
              <a:gd name="connsiteY4" fmla="*/ 16626 h 653004"/>
              <a:gd name="connsiteX5" fmla="*/ 781396 w 1562792"/>
              <a:gd name="connsiteY5" fmla="*/ 33251 h 653004"/>
              <a:gd name="connsiteX6" fmla="*/ 831272 w 1562792"/>
              <a:gd name="connsiteY6" fmla="*/ 49877 h 653004"/>
              <a:gd name="connsiteX7" fmla="*/ 1047403 w 1562792"/>
              <a:gd name="connsiteY7" fmla="*/ 83128 h 653004"/>
              <a:gd name="connsiteX8" fmla="*/ 1097280 w 1562792"/>
              <a:gd name="connsiteY8" fmla="*/ 116379 h 653004"/>
              <a:gd name="connsiteX9" fmla="*/ 1130531 w 1562792"/>
              <a:gd name="connsiteY9" fmla="*/ 216131 h 653004"/>
              <a:gd name="connsiteX10" fmla="*/ 1147156 w 1562792"/>
              <a:gd name="connsiteY10" fmla="*/ 282633 h 653004"/>
              <a:gd name="connsiteX11" fmla="*/ 1246909 w 1562792"/>
              <a:gd name="connsiteY11" fmla="*/ 349135 h 653004"/>
              <a:gd name="connsiteX12" fmla="*/ 1296785 w 1562792"/>
              <a:gd name="connsiteY12" fmla="*/ 382386 h 653004"/>
              <a:gd name="connsiteX13" fmla="*/ 1379912 w 1562792"/>
              <a:gd name="connsiteY13" fmla="*/ 465513 h 653004"/>
              <a:gd name="connsiteX14" fmla="*/ 1413163 w 1562792"/>
              <a:gd name="connsiteY14" fmla="*/ 515390 h 653004"/>
              <a:gd name="connsiteX15" fmla="*/ 1512916 w 1562792"/>
              <a:gd name="connsiteY15" fmla="*/ 598517 h 653004"/>
              <a:gd name="connsiteX16" fmla="*/ 1562792 w 1562792"/>
              <a:gd name="connsiteY16" fmla="*/ 648393 h 653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62792" h="653004">
                <a:moveTo>
                  <a:pt x="0" y="0"/>
                </a:moveTo>
                <a:cubicBezTo>
                  <a:pt x="55418" y="5542"/>
                  <a:pt x="113095" y="14"/>
                  <a:pt x="166254" y="16626"/>
                </a:cubicBezTo>
                <a:cubicBezTo>
                  <a:pt x="204398" y="28546"/>
                  <a:pt x="266007" y="83128"/>
                  <a:pt x="266007" y="83128"/>
                </a:cubicBezTo>
                <a:cubicBezTo>
                  <a:pt x="383505" y="59628"/>
                  <a:pt x="322324" y="75438"/>
                  <a:pt x="448887" y="33251"/>
                </a:cubicBezTo>
                <a:lnTo>
                  <a:pt x="498763" y="16626"/>
                </a:lnTo>
                <a:cubicBezTo>
                  <a:pt x="592974" y="22168"/>
                  <a:pt x="687491" y="23860"/>
                  <a:pt x="781396" y="33251"/>
                </a:cubicBezTo>
                <a:cubicBezTo>
                  <a:pt x="798834" y="34995"/>
                  <a:pt x="814165" y="46075"/>
                  <a:pt x="831272" y="49877"/>
                </a:cubicBezTo>
                <a:cubicBezTo>
                  <a:pt x="872779" y="59101"/>
                  <a:pt x="1010297" y="77827"/>
                  <a:pt x="1047403" y="83128"/>
                </a:cubicBezTo>
                <a:cubicBezTo>
                  <a:pt x="1064029" y="94212"/>
                  <a:pt x="1086690" y="99435"/>
                  <a:pt x="1097280" y="116379"/>
                </a:cubicBezTo>
                <a:cubicBezTo>
                  <a:pt x="1115856" y="146101"/>
                  <a:pt x="1122031" y="182128"/>
                  <a:pt x="1130531" y="216131"/>
                </a:cubicBezTo>
                <a:cubicBezTo>
                  <a:pt x="1136073" y="238298"/>
                  <a:pt x="1132110" y="265437"/>
                  <a:pt x="1147156" y="282633"/>
                </a:cubicBezTo>
                <a:cubicBezTo>
                  <a:pt x="1173472" y="312708"/>
                  <a:pt x="1213658" y="326968"/>
                  <a:pt x="1246909" y="349135"/>
                </a:cubicBezTo>
                <a:lnTo>
                  <a:pt x="1296785" y="382386"/>
                </a:lnTo>
                <a:cubicBezTo>
                  <a:pt x="1385457" y="515393"/>
                  <a:pt x="1269073" y="354673"/>
                  <a:pt x="1379912" y="465513"/>
                </a:cubicBezTo>
                <a:cubicBezTo>
                  <a:pt x="1394041" y="479642"/>
                  <a:pt x="1400371" y="500040"/>
                  <a:pt x="1413163" y="515390"/>
                </a:cubicBezTo>
                <a:cubicBezTo>
                  <a:pt x="1453165" y="563392"/>
                  <a:pt x="1463877" y="565824"/>
                  <a:pt x="1512916" y="598517"/>
                </a:cubicBezTo>
                <a:cubicBezTo>
                  <a:pt x="1549241" y="653004"/>
                  <a:pt x="1526186" y="648393"/>
                  <a:pt x="1562792" y="648393"/>
                </a:cubicBezTo>
              </a:path>
            </a:pathLst>
          </a:custGeom>
          <a:noFill/>
          <a:ln w="28575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cxnSp>
        <p:nvCxnSpPr>
          <p:cNvPr id="6" name="直線接點 5"/>
          <p:cNvCxnSpPr/>
          <p:nvPr/>
        </p:nvCxnSpPr>
        <p:spPr bwMode="auto">
          <a:xfrm>
            <a:off x="2411760" y="5445224"/>
            <a:ext cx="288032" cy="144016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" name="手繪多邊形 6"/>
          <p:cNvSpPr/>
          <p:nvPr/>
        </p:nvSpPr>
        <p:spPr bwMode="auto">
          <a:xfrm>
            <a:off x="3291840" y="698269"/>
            <a:ext cx="1080655" cy="3208713"/>
          </a:xfrm>
          <a:custGeom>
            <a:avLst/>
            <a:gdLst>
              <a:gd name="connsiteX0" fmla="*/ 648393 w 1080655"/>
              <a:gd name="connsiteY0" fmla="*/ 3208713 h 3208713"/>
              <a:gd name="connsiteX1" fmla="*/ 598516 w 1080655"/>
              <a:gd name="connsiteY1" fmla="*/ 3108960 h 3208713"/>
              <a:gd name="connsiteX2" fmla="*/ 448887 w 1080655"/>
              <a:gd name="connsiteY2" fmla="*/ 3025833 h 3208713"/>
              <a:gd name="connsiteX3" fmla="*/ 382385 w 1080655"/>
              <a:gd name="connsiteY3" fmla="*/ 2992582 h 3208713"/>
              <a:gd name="connsiteX4" fmla="*/ 282633 w 1080655"/>
              <a:gd name="connsiteY4" fmla="*/ 2959331 h 3208713"/>
              <a:gd name="connsiteX5" fmla="*/ 232756 w 1080655"/>
              <a:gd name="connsiteY5" fmla="*/ 2926080 h 3208713"/>
              <a:gd name="connsiteX6" fmla="*/ 182880 w 1080655"/>
              <a:gd name="connsiteY6" fmla="*/ 2876204 h 3208713"/>
              <a:gd name="connsiteX7" fmla="*/ 16625 w 1080655"/>
              <a:gd name="connsiteY7" fmla="*/ 2842953 h 3208713"/>
              <a:gd name="connsiteX8" fmla="*/ 0 w 1080655"/>
              <a:gd name="connsiteY8" fmla="*/ 2793076 h 3208713"/>
              <a:gd name="connsiteX9" fmla="*/ 49876 w 1080655"/>
              <a:gd name="connsiteY9" fmla="*/ 2643447 h 3208713"/>
              <a:gd name="connsiteX10" fmla="*/ 99753 w 1080655"/>
              <a:gd name="connsiteY10" fmla="*/ 2593571 h 3208713"/>
              <a:gd name="connsiteX11" fmla="*/ 282633 w 1080655"/>
              <a:gd name="connsiteY11" fmla="*/ 2543695 h 3208713"/>
              <a:gd name="connsiteX12" fmla="*/ 382385 w 1080655"/>
              <a:gd name="connsiteY12" fmla="*/ 2510444 h 3208713"/>
              <a:gd name="connsiteX13" fmla="*/ 415636 w 1080655"/>
              <a:gd name="connsiteY13" fmla="*/ 2460567 h 3208713"/>
              <a:gd name="connsiteX14" fmla="*/ 515389 w 1080655"/>
              <a:gd name="connsiteY14" fmla="*/ 2427316 h 3208713"/>
              <a:gd name="connsiteX15" fmla="*/ 598516 w 1080655"/>
              <a:gd name="connsiteY15" fmla="*/ 2344189 h 3208713"/>
              <a:gd name="connsiteX16" fmla="*/ 631767 w 1080655"/>
              <a:gd name="connsiteY16" fmla="*/ 2294313 h 3208713"/>
              <a:gd name="connsiteX17" fmla="*/ 681644 w 1080655"/>
              <a:gd name="connsiteY17" fmla="*/ 2277687 h 3208713"/>
              <a:gd name="connsiteX18" fmla="*/ 731520 w 1080655"/>
              <a:gd name="connsiteY18" fmla="*/ 2244436 h 3208713"/>
              <a:gd name="connsiteX19" fmla="*/ 764771 w 1080655"/>
              <a:gd name="connsiteY19" fmla="*/ 2194560 h 3208713"/>
              <a:gd name="connsiteX20" fmla="*/ 864524 w 1080655"/>
              <a:gd name="connsiteY20" fmla="*/ 2144684 h 3208713"/>
              <a:gd name="connsiteX21" fmla="*/ 947651 w 1080655"/>
              <a:gd name="connsiteY21" fmla="*/ 1995055 h 3208713"/>
              <a:gd name="connsiteX22" fmla="*/ 964276 w 1080655"/>
              <a:gd name="connsiteY22" fmla="*/ 1928553 h 3208713"/>
              <a:gd name="connsiteX23" fmla="*/ 997527 w 1080655"/>
              <a:gd name="connsiteY23" fmla="*/ 1828800 h 3208713"/>
              <a:gd name="connsiteX24" fmla="*/ 1080655 w 1080655"/>
              <a:gd name="connsiteY24" fmla="*/ 1729047 h 3208713"/>
              <a:gd name="connsiteX25" fmla="*/ 1047404 w 1080655"/>
              <a:gd name="connsiteY25" fmla="*/ 1546167 h 3208713"/>
              <a:gd name="connsiteX26" fmla="*/ 980902 w 1080655"/>
              <a:gd name="connsiteY26" fmla="*/ 1396538 h 3208713"/>
              <a:gd name="connsiteX27" fmla="*/ 881149 w 1080655"/>
              <a:gd name="connsiteY27" fmla="*/ 1313411 h 3208713"/>
              <a:gd name="connsiteX28" fmla="*/ 847898 w 1080655"/>
              <a:gd name="connsiteY28" fmla="*/ 1263535 h 3208713"/>
              <a:gd name="connsiteX29" fmla="*/ 798022 w 1080655"/>
              <a:gd name="connsiteY29" fmla="*/ 1230284 h 3208713"/>
              <a:gd name="connsiteX30" fmla="*/ 748145 w 1080655"/>
              <a:gd name="connsiteY30" fmla="*/ 1180407 h 3208713"/>
              <a:gd name="connsiteX31" fmla="*/ 714895 w 1080655"/>
              <a:gd name="connsiteY31" fmla="*/ 1080655 h 3208713"/>
              <a:gd name="connsiteX32" fmla="*/ 698269 w 1080655"/>
              <a:gd name="connsiteY32" fmla="*/ 1030778 h 3208713"/>
              <a:gd name="connsiteX33" fmla="*/ 714895 w 1080655"/>
              <a:gd name="connsiteY33" fmla="*/ 914400 h 3208713"/>
              <a:gd name="connsiteX34" fmla="*/ 731520 w 1080655"/>
              <a:gd name="connsiteY34" fmla="*/ 864524 h 3208713"/>
              <a:gd name="connsiteX35" fmla="*/ 714895 w 1080655"/>
              <a:gd name="connsiteY35" fmla="*/ 731520 h 3208713"/>
              <a:gd name="connsiteX36" fmla="*/ 681644 w 1080655"/>
              <a:gd name="connsiteY36" fmla="*/ 681644 h 3208713"/>
              <a:gd name="connsiteX37" fmla="*/ 581891 w 1080655"/>
              <a:gd name="connsiteY37" fmla="*/ 615142 h 3208713"/>
              <a:gd name="connsiteX38" fmla="*/ 581891 w 1080655"/>
              <a:gd name="connsiteY38" fmla="*/ 365760 h 3208713"/>
              <a:gd name="connsiteX39" fmla="*/ 681644 w 1080655"/>
              <a:gd name="connsiteY39" fmla="*/ 315884 h 3208713"/>
              <a:gd name="connsiteX40" fmla="*/ 731520 w 1080655"/>
              <a:gd name="connsiteY40" fmla="*/ 282633 h 3208713"/>
              <a:gd name="connsiteX41" fmla="*/ 764771 w 1080655"/>
              <a:gd name="connsiteY41" fmla="*/ 182880 h 3208713"/>
              <a:gd name="connsiteX42" fmla="*/ 748145 w 1080655"/>
              <a:gd name="connsiteY42" fmla="*/ 0 h 3208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080655" h="3208713">
                <a:moveTo>
                  <a:pt x="648393" y="3208713"/>
                </a:moveTo>
                <a:cubicBezTo>
                  <a:pt x="636534" y="3173135"/>
                  <a:pt x="628849" y="3135502"/>
                  <a:pt x="598516" y="3108960"/>
                </a:cubicBezTo>
                <a:cubicBezTo>
                  <a:pt x="494827" y="3018232"/>
                  <a:pt x="532008" y="3061456"/>
                  <a:pt x="448887" y="3025833"/>
                </a:cubicBezTo>
                <a:cubicBezTo>
                  <a:pt x="426107" y="3016070"/>
                  <a:pt x="405396" y="3001787"/>
                  <a:pt x="382385" y="2992582"/>
                </a:cubicBezTo>
                <a:cubicBezTo>
                  <a:pt x="349843" y="2979565"/>
                  <a:pt x="282633" y="2959331"/>
                  <a:pt x="282633" y="2959331"/>
                </a:cubicBezTo>
                <a:cubicBezTo>
                  <a:pt x="266007" y="2948247"/>
                  <a:pt x="248106" y="2938872"/>
                  <a:pt x="232756" y="2926080"/>
                </a:cubicBezTo>
                <a:cubicBezTo>
                  <a:pt x="214694" y="2911028"/>
                  <a:pt x="202443" y="2889246"/>
                  <a:pt x="182880" y="2876204"/>
                </a:cubicBezTo>
                <a:cubicBezTo>
                  <a:pt x="151222" y="2855099"/>
                  <a:pt x="26486" y="2844362"/>
                  <a:pt x="16625" y="2842953"/>
                </a:cubicBezTo>
                <a:cubicBezTo>
                  <a:pt x="11083" y="2826327"/>
                  <a:pt x="0" y="2810601"/>
                  <a:pt x="0" y="2793076"/>
                </a:cubicBezTo>
                <a:cubicBezTo>
                  <a:pt x="0" y="2723800"/>
                  <a:pt x="9728" y="2691624"/>
                  <a:pt x="49876" y="2643447"/>
                </a:cubicBezTo>
                <a:cubicBezTo>
                  <a:pt x="64928" y="2625385"/>
                  <a:pt x="79200" y="2604989"/>
                  <a:pt x="99753" y="2593571"/>
                </a:cubicBezTo>
                <a:cubicBezTo>
                  <a:pt x="164353" y="2557682"/>
                  <a:pt x="215091" y="2562115"/>
                  <a:pt x="282633" y="2543695"/>
                </a:cubicBezTo>
                <a:cubicBezTo>
                  <a:pt x="316447" y="2534473"/>
                  <a:pt x="382385" y="2510444"/>
                  <a:pt x="382385" y="2510444"/>
                </a:cubicBezTo>
                <a:cubicBezTo>
                  <a:pt x="393469" y="2493818"/>
                  <a:pt x="398692" y="2471157"/>
                  <a:pt x="415636" y="2460567"/>
                </a:cubicBezTo>
                <a:cubicBezTo>
                  <a:pt x="445358" y="2441991"/>
                  <a:pt x="515389" y="2427316"/>
                  <a:pt x="515389" y="2427316"/>
                </a:cubicBezTo>
                <a:cubicBezTo>
                  <a:pt x="604058" y="2294313"/>
                  <a:pt x="487680" y="2455025"/>
                  <a:pt x="598516" y="2344189"/>
                </a:cubicBezTo>
                <a:cubicBezTo>
                  <a:pt x="612645" y="2330060"/>
                  <a:pt x="616164" y="2306795"/>
                  <a:pt x="631767" y="2294313"/>
                </a:cubicBezTo>
                <a:cubicBezTo>
                  <a:pt x="645452" y="2283365"/>
                  <a:pt x="665969" y="2285524"/>
                  <a:pt x="681644" y="2277687"/>
                </a:cubicBezTo>
                <a:cubicBezTo>
                  <a:pt x="699516" y="2268751"/>
                  <a:pt x="714895" y="2255520"/>
                  <a:pt x="731520" y="2244436"/>
                </a:cubicBezTo>
                <a:cubicBezTo>
                  <a:pt x="742604" y="2227811"/>
                  <a:pt x="750642" y="2208689"/>
                  <a:pt x="764771" y="2194560"/>
                </a:cubicBezTo>
                <a:cubicBezTo>
                  <a:pt x="797001" y="2162330"/>
                  <a:pt x="823957" y="2158206"/>
                  <a:pt x="864524" y="2144684"/>
                </a:cubicBezTo>
                <a:cubicBezTo>
                  <a:pt x="924059" y="2055380"/>
                  <a:pt x="925705" y="2071866"/>
                  <a:pt x="947651" y="1995055"/>
                </a:cubicBezTo>
                <a:cubicBezTo>
                  <a:pt x="953928" y="1973085"/>
                  <a:pt x="957710" y="1950439"/>
                  <a:pt x="964276" y="1928553"/>
                </a:cubicBezTo>
                <a:cubicBezTo>
                  <a:pt x="974347" y="1894982"/>
                  <a:pt x="972743" y="1853584"/>
                  <a:pt x="997527" y="1828800"/>
                </a:cubicBezTo>
                <a:cubicBezTo>
                  <a:pt x="1061533" y="1764795"/>
                  <a:pt x="1034362" y="1798487"/>
                  <a:pt x="1080655" y="1729047"/>
                </a:cubicBezTo>
                <a:cubicBezTo>
                  <a:pt x="1075226" y="1696473"/>
                  <a:pt x="1057359" y="1582669"/>
                  <a:pt x="1047404" y="1546167"/>
                </a:cubicBezTo>
                <a:cubicBezTo>
                  <a:pt x="1029771" y="1481514"/>
                  <a:pt x="1021088" y="1444761"/>
                  <a:pt x="980902" y="1396538"/>
                </a:cubicBezTo>
                <a:cubicBezTo>
                  <a:pt x="940900" y="1348536"/>
                  <a:pt x="930188" y="1346104"/>
                  <a:pt x="881149" y="1313411"/>
                </a:cubicBezTo>
                <a:cubicBezTo>
                  <a:pt x="870065" y="1296786"/>
                  <a:pt x="862027" y="1277664"/>
                  <a:pt x="847898" y="1263535"/>
                </a:cubicBezTo>
                <a:cubicBezTo>
                  <a:pt x="833769" y="1249406"/>
                  <a:pt x="813372" y="1243076"/>
                  <a:pt x="798022" y="1230284"/>
                </a:cubicBezTo>
                <a:cubicBezTo>
                  <a:pt x="779959" y="1215232"/>
                  <a:pt x="764771" y="1197033"/>
                  <a:pt x="748145" y="1180407"/>
                </a:cubicBezTo>
                <a:lnTo>
                  <a:pt x="714895" y="1080655"/>
                </a:lnTo>
                <a:lnTo>
                  <a:pt x="698269" y="1030778"/>
                </a:lnTo>
                <a:cubicBezTo>
                  <a:pt x="703811" y="991985"/>
                  <a:pt x="707210" y="952826"/>
                  <a:pt x="714895" y="914400"/>
                </a:cubicBezTo>
                <a:cubicBezTo>
                  <a:pt x="718332" y="897216"/>
                  <a:pt x="731520" y="882049"/>
                  <a:pt x="731520" y="864524"/>
                </a:cubicBezTo>
                <a:cubicBezTo>
                  <a:pt x="731520" y="819844"/>
                  <a:pt x="726651" y="774625"/>
                  <a:pt x="714895" y="731520"/>
                </a:cubicBezTo>
                <a:cubicBezTo>
                  <a:pt x="709638" y="712243"/>
                  <a:pt x="696681" y="694802"/>
                  <a:pt x="681644" y="681644"/>
                </a:cubicBezTo>
                <a:cubicBezTo>
                  <a:pt x="651569" y="655328"/>
                  <a:pt x="581891" y="615142"/>
                  <a:pt x="581891" y="615142"/>
                </a:cubicBezTo>
                <a:cubicBezTo>
                  <a:pt x="550371" y="520585"/>
                  <a:pt x="540165" y="511800"/>
                  <a:pt x="581891" y="365760"/>
                </a:cubicBezTo>
                <a:cubicBezTo>
                  <a:pt x="588676" y="342011"/>
                  <a:pt x="663394" y="321967"/>
                  <a:pt x="681644" y="315884"/>
                </a:cubicBezTo>
                <a:cubicBezTo>
                  <a:pt x="698269" y="304800"/>
                  <a:pt x="720930" y="299577"/>
                  <a:pt x="731520" y="282633"/>
                </a:cubicBezTo>
                <a:cubicBezTo>
                  <a:pt x="750096" y="252911"/>
                  <a:pt x="764771" y="182880"/>
                  <a:pt x="764771" y="182880"/>
                </a:cubicBezTo>
                <a:cubicBezTo>
                  <a:pt x="743590" y="55795"/>
                  <a:pt x="748145" y="116837"/>
                  <a:pt x="748145" y="0"/>
                </a:cubicBezTo>
              </a:path>
            </a:pathLst>
          </a:custGeom>
          <a:noFill/>
          <a:ln w="5715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8" name="手繪多邊形 7"/>
          <p:cNvSpPr/>
          <p:nvPr/>
        </p:nvSpPr>
        <p:spPr bwMode="auto">
          <a:xfrm>
            <a:off x="3374967" y="1197033"/>
            <a:ext cx="557817" cy="1995054"/>
          </a:xfrm>
          <a:custGeom>
            <a:avLst/>
            <a:gdLst>
              <a:gd name="connsiteX0" fmla="*/ 315884 w 557817"/>
              <a:gd name="connsiteY0" fmla="*/ 1995054 h 1995054"/>
              <a:gd name="connsiteX1" fmla="*/ 349135 w 557817"/>
              <a:gd name="connsiteY1" fmla="*/ 1945178 h 1995054"/>
              <a:gd name="connsiteX2" fmla="*/ 299258 w 557817"/>
              <a:gd name="connsiteY2" fmla="*/ 1828800 h 1995054"/>
              <a:gd name="connsiteX3" fmla="*/ 315884 w 557817"/>
              <a:gd name="connsiteY3" fmla="*/ 1695796 h 1995054"/>
              <a:gd name="connsiteX4" fmla="*/ 415637 w 557817"/>
              <a:gd name="connsiteY4" fmla="*/ 1612669 h 1995054"/>
              <a:gd name="connsiteX5" fmla="*/ 432262 w 557817"/>
              <a:gd name="connsiteY5" fmla="*/ 1562792 h 1995054"/>
              <a:gd name="connsiteX6" fmla="*/ 498764 w 557817"/>
              <a:gd name="connsiteY6" fmla="*/ 1463040 h 1995054"/>
              <a:gd name="connsiteX7" fmla="*/ 498764 w 557817"/>
              <a:gd name="connsiteY7" fmla="*/ 997527 h 1995054"/>
              <a:gd name="connsiteX8" fmla="*/ 482138 w 557817"/>
              <a:gd name="connsiteY8" fmla="*/ 947651 h 1995054"/>
              <a:gd name="connsiteX9" fmla="*/ 465513 w 557817"/>
              <a:gd name="connsiteY9" fmla="*/ 864523 h 1995054"/>
              <a:gd name="connsiteX10" fmla="*/ 415637 w 557817"/>
              <a:gd name="connsiteY10" fmla="*/ 814647 h 1995054"/>
              <a:gd name="connsiteX11" fmla="*/ 382386 w 557817"/>
              <a:gd name="connsiteY11" fmla="*/ 764771 h 1995054"/>
              <a:gd name="connsiteX12" fmla="*/ 332509 w 557817"/>
              <a:gd name="connsiteY12" fmla="*/ 714894 h 1995054"/>
              <a:gd name="connsiteX13" fmla="*/ 266008 w 557817"/>
              <a:gd name="connsiteY13" fmla="*/ 615142 h 1995054"/>
              <a:gd name="connsiteX14" fmla="*/ 216131 w 557817"/>
              <a:gd name="connsiteY14" fmla="*/ 565265 h 1995054"/>
              <a:gd name="connsiteX15" fmla="*/ 182880 w 557817"/>
              <a:gd name="connsiteY15" fmla="*/ 515389 h 1995054"/>
              <a:gd name="connsiteX16" fmla="*/ 149629 w 557817"/>
              <a:gd name="connsiteY16" fmla="*/ 415636 h 1995054"/>
              <a:gd name="connsiteX17" fmla="*/ 133004 w 557817"/>
              <a:gd name="connsiteY17" fmla="*/ 365760 h 1995054"/>
              <a:gd name="connsiteX18" fmla="*/ 149629 w 557817"/>
              <a:gd name="connsiteY18" fmla="*/ 282632 h 1995054"/>
              <a:gd name="connsiteX19" fmla="*/ 166255 w 557817"/>
              <a:gd name="connsiteY19" fmla="*/ 232756 h 1995054"/>
              <a:gd name="connsiteX20" fmla="*/ 66502 w 557817"/>
              <a:gd name="connsiteY20" fmla="*/ 149629 h 1995054"/>
              <a:gd name="connsiteX21" fmla="*/ 33251 w 557817"/>
              <a:gd name="connsiteY21" fmla="*/ 99752 h 1995054"/>
              <a:gd name="connsiteX22" fmla="*/ 16626 w 557817"/>
              <a:gd name="connsiteY22" fmla="*/ 33251 h 1995054"/>
              <a:gd name="connsiteX23" fmla="*/ 0 w 557817"/>
              <a:gd name="connsiteY23" fmla="*/ 0 h 1995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57817" h="1995054">
                <a:moveTo>
                  <a:pt x="315884" y="1995054"/>
                </a:moveTo>
                <a:cubicBezTo>
                  <a:pt x="326968" y="1978429"/>
                  <a:pt x="346309" y="1964958"/>
                  <a:pt x="349135" y="1945178"/>
                </a:cubicBezTo>
                <a:cubicBezTo>
                  <a:pt x="355450" y="1900972"/>
                  <a:pt x="320885" y="1861240"/>
                  <a:pt x="299258" y="1828800"/>
                </a:cubicBezTo>
                <a:cubicBezTo>
                  <a:pt x="304800" y="1784465"/>
                  <a:pt x="300615" y="1737786"/>
                  <a:pt x="315884" y="1695796"/>
                </a:cubicBezTo>
                <a:cubicBezTo>
                  <a:pt x="326125" y="1667633"/>
                  <a:pt x="391888" y="1628501"/>
                  <a:pt x="415637" y="1612669"/>
                </a:cubicBezTo>
                <a:cubicBezTo>
                  <a:pt x="421179" y="1596043"/>
                  <a:pt x="423751" y="1578112"/>
                  <a:pt x="432262" y="1562792"/>
                </a:cubicBezTo>
                <a:cubicBezTo>
                  <a:pt x="451669" y="1527859"/>
                  <a:pt x="498764" y="1463040"/>
                  <a:pt x="498764" y="1463040"/>
                </a:cubicBezTo>
                <a:cubicBezTo>
                  <a:pt x="557817" y="1285873"/>
                  <a:pt x="527301" y="1397039"/>
                  <a:pt x="498764" y="997527"/>
                </a:cubicBezTo>
                <a:cubicBezTo>
                  <a:pt x="497515" y="980047"/>
                  <a:pt x="486388" y="964652"/>
                  <a:pt x="482138" y="947651"/>
                </a:cubicBezTo>
                <a:cubicBezTo>
                  <a:pt x="475284" y="920237"/>
                  <a:pt x="478150" y="889798"/>
                  <a:pt x="465513" y="864523"/>
                </a:cubicBezTo>
                <a:cubicBezTo>
                  <a:pt x="454998" y="843493"/>
                  <a:pt x="430689" y="832709"/>
                  <a:pt x="415637" y="814647"/>
                </a:cubicBezTo>
                <a:cubicBezTo>
                  <a:pt x="402845" y="799297"/>
                  <a:pt x="395178" y="780121"/>
                  <a:pt x="382386" y="764771"/>
                </a:cubicBezTo>
                <a:cubicBezTo>
                  <a:pt x="367334" y="746708"/>
                  <a:pt x="346944" y="733453"/>
                  <a:pt x="332509" y="714894"/>
                </a:cubicBezTo>
                <a:cubicBezTo>
                  <a:pt x="307975" y="683350"/>
                  <a:pt x="288175" y="648393"/>
                  <a:pt x="266008" y="615142"/>
                </a:cubicBezTo>
                <a:cubicBezTo>
                  <a:pt x="252966" y="595579"/>
                  <a:pt x="231183" y="583328"/>
                  <a:pt x="216131" y="565265"/>
                </a:cubicBezTo>
                <a:cubicBezTo>
                  <a:pt x="203339" y="549915"/>
                  <a:pt x="193964" y="532014"/>
                  <a:pt x="182880" y="515389"/>
                </a:cubicBezTo>
                <a:lnTo>
                  <a:pt x="149629" y="415636"/>
                </a:lnTo>
                <a:lnTo>
                  <a:pt x="133004" y="365760"/>
                </a:lnTo>
                <a:cubicBezTo>
                  <a:pt x="138546" y="338051"/>
                  <a:pt x="142775" y="310046"/>
                  <a:pt x="149629" y="282632"/>
                </a:cubicBezTo>
                <a:cubicBezTo>
                  <a:pt x="153879" y="265631"/>
                  <a:pt x="171797" y="249381"/>
                  <a:pt x="166255" y="232756"/>
                </a:cubicBezTo>
                <a:cubicBezTo>
                  <a:pt x="157112" y="205327"/>
                  <a:pt x="89317" y="164839"/>
                  <a:pt x="66502" y="149629"/>
                </a:cubicBezTo>
                <a:cubicBezTo>
                  <a:pt x="55418" y="133003"/>
                  <a:pt x="41122" y="118118"/>
                  <a:pt x="33251" y="99752"/>
                </a:cubicBezTo>
                <a:cubicBezTo>
                  <a:pt x="24250" y="78750"/>
                  <a:pt x="23852" y="54928"/>
                  <a:pt x="16626" y="33251"/>
                </a:cubicBezTo>
                <a:cubicBezTo>
                  <a:pt x="12707" y="21495"/>
                  <a:pt x="5542" y="11084"/>
                  <a:pt x="0" y="0"/>
                </a:cubicBezTo>
              </a:path>
            </a:pathLst>
          </a:custGeom>
          <a:noFill/>
          <a:ln w="381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9" name="手繪多邊形 8"/>
          <p:cNvSpPr/>
          <p:nvPr/>
        </p:nvSpPr>
        <p:spPr bwMode="auto">
          <a:xfrm>
            <a:off x="7032567" y="1230284"/>
            <a:ext cx="1651177" cy="203550"/>
          </a:xfrm>
          <a:custGeom>
            <a:avLst/>
            <a:gdLst>
              <a:gd name="connsiteX0" fmla="*/ 0 w 1651177"/>
              <a:gd name="connsiteY0" fmla="*/ 0 h 203550"/>
              <a:gd name="connsiteX1" fmla="*/ 149629 w 1651177"/>
              <a:gd name="connsiteY1" fmla="*/ 99752 h 203550"/>
              <a:gd name="connsiteX2" fmla="*/ 199506 w 1651177"/>
              <a:gd name="connsiteY2" fmla="*/ 116378 h 203550"/>
              <a:gd name="connsiteX3" fmla="*/ 299258 w 1651177"/>
              <a:gd name="connsiteY3" fmla="*/ 199505 h 203550"/>
              <a:gd name="connsiteX4" fmla="*/ 432262 w 1651177"/>
              <a:gd name="connsiteY4" fmla="*/ 182880 h 203550"/>
              <a:gd name="connsiteX5" fmla="*/ 532015 w 1651177"/>
              <a:gd name="connsiteY5" fmla="*/ 133003 h 203550"/>
              <a:gd name="connsiteX6" fmla="*/ 581891 w 1651177"/>
              <a:gd name="connsiteY6" fmla="*/ 116378 h 203550"/>
              <a:gd name="connsiteX7" fmla="*/ 1047404 w 1651177"/>
              <a:gd name="connsiteY7" fmla="*/ 116378 h 203550"/>
              <a:gd name="connsiteX8" fmla="*/ 1147157 w 1651177"/>
              <a:gd name="connsiteY8" fmla="*/ 83127 h 203550"/>
              <a:gd name="connsiteX9" fmla="*/ 1213658 w 1651177"/>
              <a:gd name="connsiteY9" fmla="*/ 49876 h 203550"/>
              <a:gd name="connsiteX10" fmla="*/ 1596044 w 1651177"/>
              <a:gd name="connsiteY10" fmla="*/ 33251 h 203550"/>
              <a:gd name="connsiteX11" fmla="*/ 1645920 w 1651177"/>
              <a:gd name="connsiteY11" fmla="*/ 0 h 203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51177" h="203550">
                <a:moveTo>
                  <a:pt x="0" y="0"/>
                </a:moveTo>
                <a:lnTo>
                  <a:pt x="149629" y="99752"/>
                </a:lnTo>
                <a:cubicBezTo>
                  <a:pt x="164211" y="109473"/>
                  <a:pt x="182880" y="110836"/>
                  <a:pt x="199506" y="116378"/>
                </a:cubicBezTo>
                <a:cubicBezTo>
                  <a:pt x="211762" y="128634"/>
                  <a:pt x="273797" y="197190"/>
                  <a:pt x="299258" y="199505"/>
                </a:cubicBezTo>
                <a:cubicBezTo>
                  <a:pt x="343754" y="203550"/>
                  <a:pt x="387927" y="188422"/>
                  <a:pt x="432262" y="182880"/>
                </a:cubicBezTo>
                <a:cubicBezTo>
                  <a:pt x="557633" y="141088"/>
                  <a:pt x="403092" y="197464"/>
                  <a:pt x="532015" y="133003"/>
                </a:cubicBezTo>
                <a:cubicBezTo>
                  <a:pt x="547690" y="125166"/>
                  <a:pt x="565266" y="121920"/>
                  <a:pt x="581891" y="116378"/>
                </a:cubicBezTo>
                <a:cubicBezTo>
                  <a:pt x="775052" y="128450"/>
                  <a:pt x="864108" y="146927"/>
                  <a:pt x="1047404" y="116378"/>
                </a:cubicBezTo>
                <a:cubicBezTo>
                  <a:pt x="1081977" y="110616"/>
                  <a:pt x="1113906" y="94211"/>
                  <a:pt x="1147157" y="83127"/>
                </a:cubicBezTo>
                <a:cubicBezTo>
                  <a:pt x="1170669" y="75290"/>
                  <a:pt x="1189026" y="52613"/>
                  <a:pt x="1213658" y="49876"/>
                </a:cubicBezTo>
                <a:cubicBezTo>
                  <a:pt x="1340460" y="35787"/>
                  <a:pt x="1468582" y="38793"/>
                  <a:pt x="1596044" y="33251"/>
                </a:cubicBezTo>
                <a:cubicBezTo>
                  <a:pt x="1651177" y="14873"/>
                  <a:pt x="1645920" y="34150"/>
                  <a:pt x="1645920" y="0"/>
                </a:cubicBezTo>
              </a:path>
            </a:pathLst>
          </a:custGeom>
          <a:noFill/>
          <a:ln w="381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0" name="手繪多邊形 9"/>
          <p:cNvSpPr/>
          <p:nvPr/>
        </p:nvSpPr>
        <p:spPr bwMode="auto">
          <a:xfrm>
            <a:off x="4605251" y="1612669"/>
            <a:ext cx="365760" cy="1845426"/>
          </a:xfrm>
          <a:custGeom>
            <a:avLst/>
            <a:gdLst>
              <a:gd name="connsiteX0" fmla="*/ 99753 w 365760"/>
              <a:gd name="connsiteY0" fmla="*/ 1845426 h 1845426"/>
              <a:gd name="connsiteX1" fmla="*/ 49876 w 365760"/>
              <a:gd name="connsiteY1" fmla="*/ 1695796 h 1845426"/>
              <a:gd name="connsiteX2" fmla="*/ 33251 w 365760"/>
              <a:gd name="connsiteY2" fmla="*/ 1645920 h 1845426"/>
              <a:gd name="connsiteX3" fmla="*/ 99753 w 365760"/>
              <a:gd name="connsiteY3" fmla="*/ 1562793 h 1845426"/>
              <a:gd name="connsiteX4" fmla="*/ 232756 w 365760"/>
              <a:gd name="connsiteY4" fmla="*/ 1413164 h 1845426"/>
              <a:gd name="connsiteX5" fmla="*/ 166254 w 365760"/>
              <a:gd name="connsiteY5" fmla="*/ 1263535 h 1845426"/>
              <a:gd name="connsiteX6" fmla="*/ 116378 w 365760"/>
              <a:gd name="connsiteY6" fmla="*/ 1246909 h 1845426"/>
              <a:gd name="connsiteX7" fmla="*/ 16625 w 365760"/>
              <a:gd name="connsiteY7" fmla="*/ 1047404 h 1845426"/>
              <a:gd name="connsiteX8" fmla="*/ 0 w 365760"/>
              <a:gd name="connsiteY8" fmla="*/ 997527 h 1845426"/>
              <a:gd name="connsiteX9" fmla="*/ 49876 w 365760"/>
              <a:gd name="connsiteY9" fmla="*/ 864524 h 1845426"/>
              <a:gd name="connsiteX10" fmla="*/ 99753 w 365760"/>
              <a:gd name="connsiteY10" fmla="*/ 847898 h 1845426"/>
              <a:gd name="connsiteX11" fmla="*/ 149629 w 365760"/>
              <a:gd name="connsiteY11" fmla="*/ 798022 h 1845426"/>
              <a:gd name="connsiteX12" fmla="*/ 249382 w 365760"/>
              <a:gd name="connsiteY12" fmla="*/ 731520 h 1845426"/>
              <a:gd name="connsiteX13" fmla="*/ 315884 w 365760"/>
              <a:gd name="connsiteY13" fmla="*/ 631767 h 1845426"/>
              <a:gd name="connsiteX14" fmla="*/ 315884 w 365760"/>
              <a:gd name="connsiteY14" fmla="*/ 266007 h 1845426"/>
              <a:gd name="connsiteX15" fmla="*/ 349134 w 365760"/>
              <a:gd name="connsiteY15" fmla="*/ 166255 h 1845426"/>
              <a:gd name="connsiteX16" fmla="*/ 332509 w 365760"/>
              <a:gd name="connsiteY16" fmla="*/ 83127 h 1845426"/>
              <a:gd name="connsiteX17" fmla="*/ 315884 w 365760"/>
              <a:gd name="connsiteY17" fmla="*/ 33251 h 1845426"/>
              <a:gd name="connsiteX18" fmla="*/ 365760 w 365760"/>
              <a:gd name="connsiteY18" fmla="*/ 0 h 1845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65760" h="1845426">
                <a:moveTo>
                  <a:pt x="99753" y="1845426"/>
                </a:moveTo>
                <a:lnTo>
                  <a:pt x="49876" y="1695796"/>
                </a:lnTo>
                <a:lnTo>
                  <a:pt x="33251" y="1645920"/>
                </a:lnTo>
                <a:cubicBezTo>
                  <a:pt x="62145" y="1559235"/>
                  <a:pt x="28509" y="1626121"/>
                  <a:pt x="99753" y="1562793"/>
                </a:cubicBezTo>
                <a:cubicBezTo>
                  <a:pt x="192926" y="1479972"/>
                  <a:pt x="182220" y="1488968"/>
                  <a:pt x="232756" y="1413164"/>
                </a:cubicBezTo>
                <a:cubicBezTo>
                  <a:pt x="222595" y="1382682"/>
                  <a:pt x="202182" y="1292277"/>
                  <a:pt x="166254" y="1263535"/>
                </a:cubicBezTo>
                <a:cubicBezTo>
                  <a:pt x="152570" y="1252587"/>
                  <a:pt x="133003" y="1252451"/>
                  <a:pt x="116378" y="1246909"/>
                </a:cubicBezTo>
                <a:cubicBezTo>
                  <a:pt x="30436" y="1117996"/>
                  <a:pt x="62512" y="1185066"/>
                  <a:pt x="16625" y="1047404"/>
                </a:cubicBezTo>
                <a:lnTo>
                  <a:pt x="0" y="997527"/>
                </a:lnTo>
                <a:cubicBezTo>
                  <a:pt x="9012" y="952465"/>
                  <a:pt x="9104" y="897141"/>
                  <a:pt x="49876" y="864524"/>
                </a:cubicBezTo>
                <a:cubicBezTo>
                  <a:pt x="63561" y="853576"/>
                  <a:pt x="83127" y="853440"/>
                  <a:pt x="99753" y="847898"/>
                </a:cubicBezTo>
                <a:cubicBezTo>
                  <a:pt x="116378" y="831273"/>
                  <a:pt x="130066" y="811064"/>
                  <a:pt x="149629" y="798022"/>
                </a:cubicBezTo>
                <a:cubicBezTo>
                  <a:pt x="239255" y="738271"/>
                  <a:pt x="163708" y="841671"/>
                  <a:pt x="249382" y="731520"/>
                </a:cubicBezTo>
                <a:cubicBezTo>
                  <a:pt x="273917" y="699975"/>
                  <a:pt x="315884" y="631767"/>
                  <a:pt x="315884" y="631767"/>
                </a:cubicBezTo>
                <a:cubicBezTo>
                  <a:pt x="297461" y="465963"/>
                  <a:pt x="286507" y="452061"/>
                  <a:pt x="315884" y="266007"/>
                </a:cubicBezTo>
                <a:cubicBezTo>
                  <a:pt x="321350" y="231387"/>
                  <a:pt x="349134" y="166255"/>
                  <a:pt x="349134" y="166255"/>
                </a:cubicBezTo>
                <a:cubicBezTo>
                  <a:pt x="343592" y="138546"/>
                  <a:pt x="339362" y="110541"/>
                  <a:pt x="332509" y="83127"/>
                </a:cubicBezTo>
                <a:cubicBezTo>
                  <a:pt x="328259" y="66126"/>
                  <a:pt x="309375" y="49522"/>
                  <a:pt x="315884" y="33251"/>
                </a:cubicBezTo>
                <a:cubicBezTo>
                  <a:pt x="323305" y="14699"/>
                  <a:pt x="365760" y="0"/>
                  <a:pt x="365760" y="0"/>
                </a:cubicBezTo>
              </a:path>
            </a:pathLst>
          </a:custGeom>
          <a:noFill/>
          <a:ln w="381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1" name="手繪多邊形 10"/>
          <p:cNvSpPr/>
          <p:nvPr/>
        </p:nvSpPr>
        <p:spPr bwMode="auto">
          <a:xfrm>
            <a:off x="4871258" y="847898"/>
            <a:ext cx="1056340" cy="1479666"/>
          </a:xfrm>
          <a:custGeom>
            <a:avLst/>
            <a:gdLst>
              <a:gd name="connsiteX0" fmla="*/ 0 w 1056340"/>
              <a:gd name="connsiteY0" fmla="*/ 1479666 h 1479666"/>
              <a:gd name="connsiteX1" fmla="*/ 33251 w 1056340"/>
              <a:gd name="connsiteY1" fmla="*/ 1429789 h 1479666"/>
              <a:gd name="connsiteX2" fmla="*/ 49877 w 1056340"/>
              <a:gd name="connsiteY2" fmla="*/ 1379913 h 1479666"/>
              <a:gd name="connsiteX3" fmla="*/ 99753 w 1056340"/>
              <a:gd name="connsiteY3" fmla="*/ 1346662 h 1479666"/>
              <a:gd name="connsiteX4" fmla="*/ 149629 w 1056340"/>
              <a:gd name="connsiteY4" fmla="*/ 1296786 h 1479666"/>
              <a:gd name="connsiteX5" fmla="*/ 199506 w 1056340"/>
              <a:gd name="connsiteY5" fmla="*/ 1280160 h 1479666"/>
              <a:gd name="connsiteX6" fmla="*/ 299258 w 1056340"/>
              <a:gd name="connsiteY6" fmla="*/ 1213658 h 1479666"/>
              <a:gd name="connsiteX7" fmla="*/ 448887 w 1056340"/>
              <a:gd name="connsiteY7" fmla="*/ 1147157 h 1479666"/>
              <a:gd name="connsiteX8" fmla="*/ 498764 w 1056340"/>
              <a:gd name="connsiteY8" fmla="*/ 1097280 h 1479666"/>
              <a:gd name="connsiteX9" fmla="*/ 532015 w 1056340"/>
              <a:gd name="connsiteY9" fmla="*/ 1047404 h 1479666"/>
              <a:gd name="connsiteX10" fmla="*/ 548640 w 1056340"/>
              <a:gd name="connsiteY10" fmla="*/ 997527 h 1479666"/>
              <a:gd name="connsiteX11" fmla="*/ 498764 w 1056340"/>
              <a:gd name="connsiteY11" fmla="*/ 831273 h 1479666"/>
              <a:gd name="connsiteX12" fmla="*/ 515389 w 1056340"/>
              <a:gd name="connsiteY12" fmla="*/ 698269 h 1479666"/>
              <a:gd name="connsiteX13" fmla="*/ 681644 w 1056340"/>
              <a:gd name="connsiteY13" fmla="*/ 532015 h 1479666"/>
              <a:gd name="connsiteX14" fmla="*/ 781397 w 1056340"/>
              <a:gd name="connsiteY14" fmla="*/ 482138 h 1479666"/>
              <a:gd name="connsiteX15" fmla="*/ 881149 w 1056340"/>
              <a:gd name="connsiteY15" fmla="*/ 415637 h 1479666"/>
              <a:gd name="connsiteX16" fmla="*/ 964277 w 1056340"/>
              <a:gd name="connsiteY16" fmla="*/ 315884 h 1479666"/>
              <a:gd name="connsiteX17" fmla="*/ 1047404 w 1056340"/>
              <a:gd name="connsiteY17" fmla="*/ 216131 h 1479666"/>
              <a:gd name="connsiteX18" fmla="*/ 1047404 w 1056340"/>
              <a:gd name="connsiteY18" fmla="*/ 0 h 1479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056340" h="1479666">
                <a:moveTo>
                  <a:pt x="0" y="1479666"/>
                </a:moveTo>
                <a:cubicBezTo>
                  <a:pt x="11084" y="1463040"/>
                  <a:pt x="24315" y="1447661"/>
                  <a:pt x="33251" y="1429789"/>
                </a:cubicBezTo>
                <a:cubicBezTo>
                  <a:pt x="41088" y="1414114"/>
                  <a:pt x="38929" y="1393597"/>
                  <a:pt x="49877" y="1379913"/>
                </a:cubicBezTo>
                <a:cubicBezTo>
                  <a:pt x="62359" y="1364310"/>
                  <a:pt x="84403" y="1359454"/>
                  <a:pt x="99753" y="1346662"/>
                </a:cubicBezTo>
                <a:cubicBezTo>
                  <a:pt x="117815" y="1331610"/>
                  <a:pt x="130066" y="1309828"/>
                  <a:pt x="149629" y="1296786"/>
                </a:cubicBezTo>
                <a:cubicBezTo>
                  <a:pt x="164211" y="1287065"/>
                  <a:pt x="184186" y="1288671"/>
                  <a:pt x="199506" y="1280160"/>
                </a:cubicBezTo>
                <a:cubicBezTo>
                  <a:pt x="234439" y="1260752"/>
                  <a:pt x="261346" y="1226295"/>
                  <a:pt x="299258" y="1213658"/>
                </a:cubicBezTo>
                <a:cubicBezTo>
                  <a:pt x="371748" y="1189495"/>
                  <a:pt x="396196" y="1191066"/>
                  <a:pt x="448887" y="1147157"/>
                </a:cubicBezTo>
                <a:cubicBezTo>
                  <a:pt x="466950" y="1132105"/>
                  <a:pt x="483712" y="1115343"/>
                  <a:pt x="498764" y="1097280"/>
                </a:cubicBezTo>
                <a:cubicBezTo>
                  <a:pt x="511556" y="1081930"/>
                  <a:pt x="520931" y="1064029"/>
                  <a:pt x="532015" y="1047404"/>
                </a:cubicBezTo>
                <a:cubicBezTo>
                  <a:pt x="537557" y="1030778"/>
                  <a:pt x="548640" y="1015052"/>
                  <a:pt x="548640" y="997527"/>
                </a:cubicBezTo>
                <a:cubicBezTo>
                  <a:pt x="548640" y="890544"/>
                  <a:pt x="543834" y="898877"/>
                  <a:pt x="498764" y="831273"/>
                </a:cubicBezTo>
                <a:cubicBezTo>
                  <a:pt x="504306" y="786938"/>
                  <a:pt x="500362" y="740346"/>
                  <a:pt x="515389" y="698269"/>
                </a:cubicBezTo>
                <a:cubicBezTo>
                  <a:pt x="550025" y="601288"/>
                  <a:pt x="602674" y="584662"/>
                  <a:pt x="681644" y="532015"/>
                </a:cubicBezTo>
                <a:cubicBezTo>
                  <a:pt x="746103" y="489043"/>
                  <a:pt x="712563" y="505083"/>
                  <a:pt x="781397" y="482138"/>
                </a:cubicBezTo>
                <a:cubicBezTo>
                  <a:pt x="940508" y="323027"/>
                  <a:pt x="736785" y="511880"/>
                  <a:pt x="881149" y="415637"/>
                </a:cubicBezTo>
                <a:cubicBezTo>
                  <a:pt x="935791" y="379209"/>
                  <a:pt x="925941" y="361887"/>
                  <a:pt x="964277" y="315884"/>
                </a:cubicBezTo>
                <a:cubicBezTo>
                  <a:pt x="978094" y="299304"/>
                  <a:pt x="1043762" y="245266"/>
                  <a:pt x="1047404" y="216131"/>
                </a:cubicBezTo>
                <a:cubicBezTo>
                  <a:pt x="1056340" y="144644"/>
                  <a:pt x="1047404" y="72044"/>
                  <a:pt x="1047404" y="0"/>
                </a:cubicBezTo>
              </a:path>
            </a:pathLst>
          </a:custGeom>
          <a:noFill/>
          <a:ln w="28575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2" name="手繪多邊形 11"/>
          <p:cNvSpPr/>
          <p:nvPr/>
        </p:nvSpPr>
        <p:spPr bwMode="auto">
          <a:xfrm>
            <a:off x="5104015" y="1313411"/>
            <a:ext cx="847898" cy="1878676"/>
          </a:xfrm>
          <a:custGeom>
            <a:avLst/>
            <a:gdLst>
              <a:gd name="connsiteX0" fmla="*/ 166254 w 847898"/>
              <a:gd name="connsiteY0" fmla="*/ 1878676 h 1878676"/>
              <a:gd name="connsiteX1" fmla="*/ 116378 w 847898"/>
              <a:gd name="connsiteY1" fmla="*/ 1778924 h 1878676"/>
              <a:gd name="connsiteX2" fmla="*/ 16625 w 847898"/>
              <a:gd name="connsiteY2" fmla="*/ 1712422 h 1878676"/>
              <a:gd name="connsiteX3" fmla="*/ 0 w 847898"/>
              <a:gd name="connsiteY3" fmla="*/ 1662545 h 1878676"/>
              <a:gd name="connsiteX4" fmla="*/ 33250 w 847898"/>
              <a:gd name="connsiteY4" fmla="*/ 1496291 h 1878676"/>
              <a:gd name="connsiteX5" fmla="*/ 99752 w 847898"/>
              <a:gd name="connsiteY5" fmla="*/ 1396538 h 1878676"/>
              <a:gd name="connsiteX6" fmla="*/ 116378 w 847898"/>
              <a:gd name="connsiteY6" fmla="*/ 1346662 h 1878676"/>
              <a:gd name="connsiteX7" fmla="*/ 149629 w 847898"/>
              <a:gd name="connsiteY7" fmla="*/ 1296785 h 1878676"/>
              <a:gd name="connsiteX8" fmla="*/ 182880 w 847898"/>
              <a:gd name="connsiteY8" fmla="*/ 1097280 h 1878676"/>
              <a:gd name="connsiteX9" fmla="*/ 199505 w 847898"/>
              <a:gd name="connsiteY9" fmla="*/ 1047404 h 1878676"/>
              <a:gd name="connsiteX10" fmla="*/ 299258 w 847898"/>
              <a:gd name="connsiteY10" fmla="*/ 980902 h 1878676"/>
              <a:gd name="connsiteX11" fmla="*/ 349134 w 847898"/>
              <a:gd name="connsiteY11" fmla="*/ 947651 h 1878676"/>
              <a:gd name="connsiteX12" fmla="*/ 399010 w 847898"/>
              <a:gd name="connsiteY12" fmla="*/ 931025 h 1878676"/>
              <a:gd name="connsiteX13" fmla="*/ 448887 w 847898"/>
              <a:gd name="connsiteY13" fmla="*/ 897774 h 1878676"/>
              <a:gd name="connsiteX14" fmla="*/ 448887 w 847898"/>
              <a:gd name="connsiteY14" fmla="*/ 532014 h 1878676"/>
              <a:gd name="connsiteX15" fmla="*/ 415636 w 847898"/>
              <a:gd name="connsiteY15" fmla="*/ 432262 h 1878676"/>
              <a:gd name="connsiteX16" fmla="*/ 382385 w 847898"/>
              <a:gd name="connsiteY16" fmla="*/ 382385 h 1878676"/>
              <a:gd name="connsiteX17" fmla="*/ 399010 w 847898"/>
              <a:gd name="connsiteY17" fmla="*/ 249382 h 1878676"/>
              <a:gd name="connsiteX18" fmla="*/ 415636 w 847898"/>
              <a:gd name="connsiteY18" fmla="*/ 199505 h 1878676"/>
              <a:gd name="connsiteX19" fmla="*/ 465512 w 847898"/>
              <a:gd name="connsiteY19" fmla="*/ 166254 h 1878676"/>
              <a:gd name="connsiteX20" fmla="*/ 532014 w 847898"/>
              <a:gd name="connsiteY20" fmla="*/ 66502 h 1878676"/>
              <a:gd name="connsiteX21" fmla="*/ 798021 w 847898"/>
              <a:gd name="connsiteY21" fmla="*/ 33251 h 1878676"/>
              <a:gd name="connsiteX22" fmla="*/ 847898 w 847898"/>
              <a:gd name="connsiteY22" fmla="*/ 0 h 1878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7898" h="1878676">
                <a:moveTo>
                  <a:pt x="166254" y="1878676"/>
                </a:moveTo>
                <a:cubicBezTo>
                  <a:pt x="154395" y="1843098"/>
                  <a:pt x="146712" y="1805466"/>
                  <a:pt x="116378" y="1778924"/>
                </a:cubicBezTo>
                <a:cubicBezTo>
                  <a:pt x="86303" y="1752608"/>
                  <a:pt x="16625" y="1712422"/>
                  <a:pt x="16625" y="1712422"/>
                </a:cubicBezTo>
                <a:cubicBezTo>
                  <a:pt x="11083" y="1695796"/>
                  <a:pt x="0" y="1680070"/>
                  <a:pt x="0" y="1662545"/>
                </a:cubicBezTo>
                <a:cubicBezTo>
                  <a:pt x="0" y="1641068"/>
                  <a:pt x="12777" y="1533143"/>
                  <a:pt x="33250" y="1496291"/>
                </a:cubicBezTo>
                <a:cubicBezTo>
                  <a:pt x="52658" y="1461357"/>
                  <a:pt x="77585" y="1429789"/>
                  <a:pt x="99752" y="1396538"/>
                </a:cubicBezTo>
                <a:cubicBezTo>
                  <a:pt x="109473" y="1381957"/>
                  <a:pt x="108541" y="1362337"/>
                  <a:pt x="116378" y="1346662"/>
                </a:cubicBezTo>
                <a:cubicBezTo>
                  <a:pt x="125314" y="1328790"/>
                  <a:pt x="138545" y="1313411"/>
                  <a:pt x="149629" y="1296785"/>
                </a:cubicBezTo>
                <a:cubicBezTo>
                  <a:pt x="188605" y="1179856"/>
                  <a:pt x="145758" y="1320008"/>
                  <a:pt x="182880" y="1097280"/>
                </a:cubicBezTo>
                <a:cubicBezTo>
                  <a:pt x="185761" y="1079994"/>
                  <a:pt x="187113" y="1059796"/>
                  <a:pt x="199505" y="1047404"/>
                </a:cubicBezTo>
                <a:cubicBezTo>
                  <a:pt x="227763" y="1019146"/>
                  <a:pt x="266007" y="1003069"/>
                  <a:pt x="299258" y="980902"/>
                </a:cubicBezTo>
                <a:lnTo>
                  <a:pt x="349134" y="947651"/>
                </a:lnTo>
                <a:cubicBezTo>
                  <a:pt x="363715" y="937930"/>
                  <a:pt x="383335" y="938862"/>
                  <a:pt x="399010" y="931025"/>
                </a:cubicBezTo>
                <a:cubicBezTo>
                  <a:pt x="416882" y="922089"/>
                  <a:pt x="432261" y="908858"/>
                  <a:pt x="448887" y="897774"/>
                </a:cubicBezTo>
                <a:cubicBezTo>
                  <a:pt x="496110" y="756103"/>
                  <a:pt x="482948" y="815854"/>
                  <a:pt x="448887" y="532014"/>
                </a:cubicBezTo>
                <a:cubicBezTo>
                  <a:pt x="444711" y="497214"/>
                  <a:pt x="426720" y="465513"/>
                  <a:pt x="415636" y="432262"/>
                </a:cubicBezTo>
                <a:cubicBezTo>
                  <a:pt x="409317" y="413306"/>
                  <a:pt x="393469" y="399011"/>
                  <a:pt x="382385" y="382385"/>
                </a:cubicBezTo>
                <a:cubicBezTo>
                  <a:pt x="387927" y="338051"/>
                  <a:pt x="391017" y="293341"/>
                  <a:pt x="399010" y="249382"/>
                </a:cubicBezTo>
                <a:cubicBezTo>
                  <a:pt x="402145" y="232140"/>
                  <a:pt x="404688" y="213190"/>
                  <a:pt x="415636" y="199505"/>
                </a:cubicBezTo>
                <a:cubicBezTo>
                  <a:pt x="428118" y="183902"/>
                  <a:pt x="448887" y="177338"/>
                  <a:pt x="465512" y="166254"/>
                </a:cubicBezTo>
                <a:cubicBezTo>
                  <a:pt x="487679" y="133003"/>
                  <a:pt x="492296" y="70915"/>
                  <a:pt x="532014" y="66502"/>
                </a:cubicBezTo>
                <a:cubicBezTo>
                  <a:pt x="720590" y="45548"/>
                  <a:pt x="631964" y="56973"/>
                  <a:pt x="798021" y="33251"/>
                </a:cubicBezTo>
                <a:lnTo>
                  <a:pt x="847898" y="0"/>
                </a:lnTo>
              </a:path>
            </a:pathLst>
          </a:custGeom>
          <a:noFill/>
          <a:ln w="3810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13" name="手繪多邊形 12"/>
          <p:cNvSpPr/>
          <p:nvPr/>
        </p:nvSpPr>
        <p:spPr bwMode="auto">
          <a:xfrm>
            <a:off x="7164288" y="-171400"/>
            <a:ext cx="2304256" cy="7139836"/>
          </a:xfrm>
          <a:custGeom>
            <a:avLst/>
            <a:gdLst>
              <a:gd name="connsiteX0" fmla="*/ 622017 w 2001929"/>
              <a:gd name="connsiteY0" fmla="*/ 259102 h 7139836"/>
              <a:gd name="connsiteX1" fmla="*/ 588766 w 2001929"/>
              <a:gd name="connsiteY1" fmla="*/ 392106 h 7139836"/>
              <a:gd name="connsiteX2" fmla="*/ 538889 w 2001929"/>
              <a:gd name="connsiteY2" fmla="*/ 425357 h 7139836"/>
              <a:gd name="connsiteX3" fmla="*/ 555515 w 2001929"/>
              <a:gd name="connsiteY3" fmla="*/ 525110 h 7139836"/>
              <a:gd name="connsiteX4" fmla="*/ 588766 w 2001929"/>
              <a:gd name="connsiteY4" fmla="*/ 574986 h 7139836"/>
              <a:gd name="connsiteX5" fmla="*/ 572140 w 2001929"/>
              <a:gd name="connsiteY5" fmla="*/ 824368 h 7139836"/>
              <a:gd name="connsiteX6" fmla="*/ 522264 w 2001929"/>
              <a:gd name="connsiteY6" fmla="*/ 874244 h 7139836"/>
              <a:gd name="connsiteX7" fmla="*/ 489013 w 2001929"/>
              <a:gd name="connsiteY7" fmla="*/ 924120 h 7139836"/>
              <a:gd name="connsiteX8" fmla="*/ 455762 w 2001929"/>
              <a:gd name="connsiteY8" fmla="*/ 1040499 h 7139836"/>
              <a:gd name="connsiteX9" fmla="*/ 439137 w 2001929"/>
              <a:gd name="connsiteY9" fmla="*/ 1190128 h 7139836"/>
              <a:gd name="connsiteX10" fmla="*/ 405886 w 2001929"/>
              <a:gd name="connsiteY10" fmla="*/ 1240004 h 7139836"/>
              <a:gd name="connsiteX11" fmla="*/ 389260 w 2001929"/>
              <a:gd name="connsiteY11" fmla="*/ 1289880 h 7139836"/>
              <a:gd name="connsiteX12" fmla="*/ 405886 w 2001929"/>
              <a:gd name="connsiteY12" fmla="*/ 1373008 h 7139836"/>
              <a:gd name="connsiteX13" fmla="*/ 439137 w 2001929"/>
              <a:gd name="connsiteY13" fmla="*/ 1472760 h 7139836"/>
              <a:gd name="connsiteX14" fmla="*/ 522264 w 2001929"/>
              <a:gd name="connsiteY14" fmla="*/ 1622390 h 7139836"/>
              <a:gd name="connsiteX15" fmla="*/ 622017 w 2001929"/>
              <a:gd name="connsiteY15" fmla="*/ 1672266 h 7139836"/>
              <a:gd name="connsiteX16" fmla="*/ 522264 w 2001929"/>
              <a:gd name="connsiteY16" fmla="*/ 1755393 h 7139836"/>
              <a:gd name="connsiteX17" fmla="*/ 489013 w 2001929"/>
              <a:gd name="connsiteY17" fmla="*/ 1855146 h 7139836"/>
              <a:gd name="connsiteX18" fmla="*/ 505638 w 2001929"/>
              <a:gd name="connsiteY18" fmla="*/ 2021400 h 7139836"/>
              <a:gd name="connsiteX19" fmla="*/ 605391 w 2001929"/>
              <a:gd name="connsiteY19" fmla="*/ 2121153 h 7139836"/>
              <a:gd name="connsiteX20" fmla="*/ 638642 w 2001929"/>
              <a:gd name="connsiteY20" fmla="*/ 2171030 h 7139836"/>
              <a:gd name="connsiteX21" fmla="*/ 622017 w 2001929"/>
              <a:gd name="connsiteY21" fmla="*/ 2254157 h 7139836"/>
              <a:gd name="connsiteX22" fmla="*/ 605391 w 2001929"/>
              <a:gd name="connsiteY22" fmla="*/ 2304033 h 7139836"/>
              <a:gd name="connsiteX23" fmla="*/ 588766 w 2001929"/>
              <a:gd name="connsiteY23" fmla="*/ 2470288 h 7139836"/>
              <a:gd name="connsiteX24" fmla="*/ 538889 w 2001929"/>
              <a:gd name="connsiteY24" fmla="*/ 2486913 h 7139836"/>
              <a:gd name="connsiteX25" fmla="*/ 522264 w 2001929"/>
              <a:gd name="connsiteY25" fmla="*/ 2686419 h 7139836"/>
              <a:gd name="connsiteX26" fmla="*/ 555515 w 2001929"/>
              <a:gd name="connsiteY26" fmla="*/ 2736295 h 7139836"/>
              <a:gd name="connsiteX27" fmla="*/ 605391 w 2001929"/>
              <a:gd name="connsiteY27" fmla="*/ 2752920 h 7139836"/>
              <a:gd name="connsiteX28" fmla="*/ 655267 w 2001929"/>
              <a:gd name="connsiteY28" fmla="*/ 2802797 h 7139836"/>
              <a:gd name="connsiteX29" fmla="*/ 705144 w 2001929"/>
              <a:gd name="connsiteY29" fmla="*/ 2836048 h 7139836"/>
              <a:gd name="connsiteX30" fmla="*/ 671893 w 2001929"/>
              <a:gd name="connsiteY30" fmla="*/ 2935800 h 7139836"/>
              <a:gd name="connsiteX31" fmla="*/ 638642 w 2001929"/>
              <a:gd name="connsiteY31" fmla="*/ 3035553 h 7139836"/>
              <a:gd name="connsiteX32" fmla="*/ 505638 w 2001929"/>
              <a:gd name="connsiteY32" fmla="*/ 3002302 h 7139836"/>
              <a:gd name="connsiteX33" fmla="*/ 455762 w 2001929"/>
              <a:gd name="connsiteY33" fmla="*/ 2985677 h 7139836"/>
              <a:gd name="connsiteX34" fmla="*/ 505638 w 2001929"/>
              <a:gd name="connsiteY34" fmla="*/ 3018928 h 7139836"/>
              <a:gd name="connsiteX35" fmla="*/ 505638 w 2001929"/>
              <a:gd name="connsiteY35" fmla="*/ 3235059 h 7139836"/>
              <a:gd name="connsiteX36" fmla="*/ 489013 w 2001929"/>
              <a:gd name="connsiteY36" fmla="*/ 3284935 h 7139836"/>
              <a:gd name="connsiteX37" fmla="*/ 439137 w 2001929"/>
              <a:gd name="connsiteY37" fmla="*/ 3334811 h 7139836"/>
              <a:gd name="connsiteX38" fmla="*/ 405886 w 2001929"/>
              <a:gd name="connsiteY38" fmla="*/ 3384688 h 7139836"/>
              <a:gd name="connsiteX39" fmla="*/ 439137 w 2001929"/>
              <a:gd name="connsiteY39" fmla="*/ 3501066 h 7139836"/>
              <a:gd name="connsiteX40" fmla="*/ 472387 w 2001929"/>
              <a:gd name="connsiteY40" fmla="*/ 3550942 h 7139836"/>
              <a:gd name="connsiteX41" fmla="*/ 505638 w 2001929"/>
              <a:gd name="connsiteY41" fmla="*/ 3650695 h 7139836"/>
              <a:gd name="connsiteX42" fmla="*/ 489013 w 2001929"/>
              <a:gd name="connsiteY42" fmla="*/ 3816950 h 7139836"/>
              <a:gd name="connsiteX43" fmla="*/ 505638 w 2001929"/>
              <a:gd name="connsiteY43" fmla="*/ 3900077 h 7139836"/>
              <a:gd name="connsiteX44" fmla="*/ 455762 w 2001929"/>
              <a:gd name="connsiteY44" fmla="*/ 4033080 h 7139836"/>
              <a:gd name="connsiteX45" fmla="*/ 439137 w 2001929"/>
              <a:gd name="connsiteY45" fmla="*/ 4082957 h 7139836"/>
              <a:gd name="connsiteX46" fmla="*/ 505638 w 2001929"/>
              <a:gd name="connsiteY46" fmla="*/ 4166084 h 7139836"/>
              <a:gd name="connsiteX47" fmla="*/ 555515 w 2001929"/>
              <a:gd name="connsiteY47" fmla="*/ 4215960 h 7139836"/>
              <a:gd name="connsiteX48" fmla="*/ 588766 w 2001929"/>
              <a:gd name="connsiteY48" fmla="*/ 4714724 h 7139836"/>
              <a:gd name="connsiteX49" fmla="*/ 638642 w 2001929"/>
              <a:gd name="connsiteY49" fmla="*/ 4747975 h 7139836"/>
              <a:gd name="connsiteX50" fmla="*/ 655267 w 2001929"/>
              <a:gd name="connsiteY50" fmla="*/ 4797851 h 7139836"/>
              <a:gd name="connsiteX51" fmla="*/ 688518 w 2001929"/>
              <a:gd name="connsiteY51" fmla="*/ 4864353 h 7139836"/>
              <a:gd name="connsiteX52" fmla="*/ 705144 w 2001929"/>
              <a:gd name="connsiteY52" fmla="*/ 4964106 h 7139836"/>
              <a:gd name="connsiteX53" fmla="*/ 821522 w 2001929"/>
              <a:gd name="connsiteY53" fmla="*/ 4880979 h 7139836"/>
              <a:gd name="connsiteX54" fmla="*/ 937900 w 2001929"/>
              <a:gd name="connsiteY54" fmla="*/ 4764600 h 7139836"/>
              <a:gd name="connsiteX55" fmla="*/ 854773 w 2001929"/>
              <a:gd name="connsiteY55" fmla="*/ 4914230 h 7139836"/>
              <a:gd name="connsiteX56" fmla="*/ 804897 w 2001929"/>
              <a:gd name="connsiteY56" fmla="*/ 4947480 h 7139836"/>
              <a:gd name="connsiteX57" fmla="*/ 771646 w 2001929"/>
              <a:gd name="connsiteY57" fmla="*/ 4997357 h 7139836"/>
              <a:gd name="connsiteX58" fmla="*/ 721769 w 2001929"/>
              <a:gd name="connsiteY58" fmla="*/ 5047233 h 7139836"/>
              <a:gd name="connsiteX59" fmla="*/ 671893 w 2001929"/>
              <a:gd name="connsiteY59" fmla="*/ 5263364 h 7139836"/>
              <a:gd name="connsiteX60" fmla="*/ 622017 w 2001929"/>
              <a:gd name="connsiteY60" fmla="*/ 5296615 h 7139836"/>
              <a:gd name="connsiteX61" fmla="*/ 555515 w 2001929"/>
              <a:gd name="connsiteY61" fmla="*/ 5396368 h 7139836"/>
              <a:gd name="connsiteX62" fmla="*/ 522264 w 2001929"/>
              <a:gd name="connsiteY62" fmla="*/ 5496120 h 7139836"/>
              <a:gd name="connsiteX63" fmla="*/ 489013 w 2001929"/>
              <a:gd name="connsiteY63" fmla="*/ 5545997 h 7139836"/>
              <a:gd name="connsiteX64" fmla="*/ 405886 w 2001929"/>
              <a:gd name="connsiteY64" fmla="*/ 5695626 h 7139836"/>
              <a:gd name="connsiteX65" fmla="*/ 356009 w 2001929"/>
              <a:gd name="connsiteY65" fmla="*/ 5712251 h 7139836"/>
              <a:gd name="connsiteX66" fmla="*/ 306133 w 2001929"/>
              <a:gd name="connsiteY66" fmla="*/ 5745502 h 7139836"/>
              <a:gd name="connsiteX67" fmla="*/ 239631 w 2001929"/>
              <a:gd name="connsiteY67" fmla="*/ 5762128 h 7139836"/>
              <a:gd name="connsiteX68" fmla="*/ 189755 w 2001929"/>
              <a:gd name="connsiteY68" fmla="*/ 5778753 h 7139836"/>
              <a:gd name="connsiteX69" fmla="*/ 139878 w 2001929"/>
              <a:gd name="connsiteY69" fmla="*/ 5978259 h 7139836"/>
              <a:gd name="connsiteX70" fmla="*/ 123253 w 2001929"/>
              <a:gd name="connsiteY70" fmla="*/ 6028135 h 7139836"/>
              <a:gd name="connsiteX71" fmla="*/ 40126 w 2001929"/>
              <a:gd name="connsiteY71" fmla="*/ 6044760 h 7139836"/>
              <a:gd name="connsiteX72" fmla="*/ 6875 w 2001929"/>
              <a:gd name="connsiteY72" fmla="*/ 6094637 h 7139836"/>
              <a:gd name="connsiteX73" fmla="*/ 73377 w 2001929"/>
              <a:gd name="connsiteY73" fmla="*/ 6194390 h 7139836"/>
              <a:gd name="connsiteX74" fmla="*/ 123253 w 2001929"/>
              <a:gd name="connsiteY74" fmla="*/ 6294142 h 7139836"/>
              <a:gd name="connsiteX75" fmla="*/ 173129 w 2001929"/>
              <a:gd name="connsiteY75" fmla="*/ 6327393 h 7139836"/>
              <a:gd name="connsiteX76" fmla="*/ 239631 w 2001929"/>
              <a:gd name="connsiteY76" fmla="*/ 6427146 h 7139836"/>
              <a:gd name="connsiteX77" fmla="*/ 272882 w 2001929"/>
              <a:gd name="connsiteY77" fmla="*/ 6477022 h 7139836"/>
              <a:gd name="connsiteX78" fmla="*/ 289507 w 2001929"/>
              <a:gd name="connsiteY78" fmla="*/ 6526899 h 7139836"/>
              <a:gd name="connsiteX79" fmla="*/ 189755 w 2001929"/>
              <a:gd name="connsiteY79" fmla="*/ 6610026 h 7139836"/>
              <a:gd name="connsiteX80" fmla="*/ 139878 w 2001929"/>
              <a:gd name="connsiteY80" fmla="*/ 6776280 h 7139836"/>
              <a:gd name="connsiteX81" fmla="*/ 73377 w 2001929"/>
              <a:gd name="connsiteY81" fmla="*/ 6876033 h 7139836"/>
              <a:gd name="connsiteX82" fmla="*/ 40126 w 2001929"/>
              <a:gd name="connsiteY82" fmla="*/ 6925910 h 7139836"/>
              <a:gd name="connsiteX83" fmla="*/ 189755 w 2001929"/>
              <a:gd name="connsiteY83" fmla="*/ 7042288 h 7139836"/>
              <a:gd name="connsiteX84" fmla="*/ 489013 w 2001929"/>
              <a:gd name="connsiteY84" fmla="*/ 6992411 h 7139836"/>
              <a:gd name="connsiteX85" fmla="*/ 788271 w 2001929"/>
              <a:gd name="connsiteY85" fmla="*/ 7042288 h 7139836"/>
              <a:gd name="connsiteX86" fmla="*/ 788271 w 2001929"/>
              <a:gd name="connsiteY86" fmla="*/ 7042288 h 7139836"/>
              <a:gd name="connsiteX87" fmla="*/ 871398 w 2001929"/>
              <a:gd name="connsiteY87" fmla="*/ 7058913 h 7139836"/>
              <a:gd name="connsiteX88" fmla="*/ 1187282 w 2001929"/>
              <a:gd name="connsiteY88" fmla="*/ 7075539 h 7139836"/>
              <a:gd name="connsiteX89" fmla="*/ 1336911 w 2001929"/>
              <a:gd name="connsiteY89" fmla="*/ 7042288 h 7139836"/>
              <a:gd name="connsiteX90" fmla="*/ 1553042 w 2001929"/>
              <a:gd name="connsiteY90" fmla="*/ 7058913 h 7139836"/>
              <a:gd name="connsiteX91" fmla="*/ 1602918 w 2001929"/>
              <a:gd name="connsiteY91" fmla="*/ 7075539 h 7139836"/>
              <a:gd name="connsiteX92" fmla="*/ 1835675 w 2001929"/>
              <a:gd name="connsiteY92" fmla="*/ 7042288 h 7139836"/>
              <a:gd name="connsiteX93" fmla="*/ 1885551 w 2001929"/>
              <a:gd name="connsiteY93" fmla="*/ 7025662 h 7139836"/>
              <a:gd name="connsiteX94" fmla="*/ 1968678 w 2001929"/>
              <a:gd name="connsiteY94" fmla="*/ 7042288 h 7139836"/>
              <a:gd name="connsiteX95" fmla="*/ 1935427 w 2001929"/>
              <a:gd name="connsiteY95" fmla="*/ 6942535 h 7139836"/>
              <a:gd name="connsiteX96" fmla="*/ 1918802 w 2001929"/>
              <a:gd name="connsiteY96" fmla="*/ 6892659 h 7139836"/>
              <a:gd name="connsiteX97" fmla="*/ 1902177 w 2001929"/>
              <a:gd name="connsiteY97" fmla="*/ 6842782 h 7139836"/>
              <a:gd name="connsiteX98" fmla="*/ 1885551 w 2001929"/>
              <a:gd name="connsiteY98" fmla="*/ 6792906 h 7139836"/>
              <a:gd name="connsiteX99" fmla="*/ 1885551 w 2001929"/>
              <a:gd name="connsiteY99" fmla="*/ 6161139 h 7139836"/>
              <a:gd name="connsiteX100" fmla="*/ 1918802 w 2001929"/>
              <a:gd name="connsiteY100" fmla="*/ 5728877 h 7139836"/>
              <a:gd name="connsiteX101" fmla="*/ 1952053 w 2001929"/>
              <a:gd name="connsiteY101" fmla="*/ 5629124 h 7139836"/>
              <a:gd name="connsiteX102" fmla="*/ 1968678 w 2001929"/>
              <a:gd name="connsiteY102" fmla="*/ 5562622 h 7139836"/>
              <a:gd name="connsiteX103" fmla="*/ 1985304 w 2001929"/>
              <a:gd name="connsiteY103" fmla="*/ 5512746 h 7139836"/>
              <a:gd name="connsiteX104" fmla="*/ 1968678 w 2001929"/>
              <a:gd name="connsiteY104" fmla="*/ 5163611 h 7139836"/>
              <a:gd name="connsiteX105" fmla="*/ 2001929 w 2001929"/>
              <a:gd name="connsiteY105" fmla="*/ 3983204 h 7139836"/>
              <a:gd name="connsiteX106" fmla="*/ 1985304 w 2001929"/>
              <a:gd name="connsiteY106" fmla="*/ 2669793 h 7139836"/>
              <a:gd name="connsiteX107" fmla="*/ 1968678 w 2001929"/>
              <a:gd name="connsiteY107" fmla="*/ 2603291 h 7139836"/>
              <a:gd name="connsiteX108" fmla="*/ 1952053 w 2001929"/>
              <a:gd name="connsiteY108" fmla="*/ 2420411 h 7139836"/>
              <a:gd name="connsiteX109" fmla="*/ 1935427 w 2001929"/>
              <a:gd name="connsiteY109" fmla="*/ 2104528 h 7139836"/>
              <a:gd name="connsiteX110" fmla="*/ 1918802 w 2001929"/>
              <a:gd name="connsiteY110" fmla="*/ 1838520 h 7139836"/>
              <a:gd name="connsiteX111" fmla="*/ 1935427 w 2001929"/>
              <a:gd name="connsiteY111" fmla="*/ 1439510 h 7139836"/>
              <a:gd name="connsiteX112" fmla="*/ 1952053 w 2001929"/>
              <a:gd name="connsiteY112" fmla="*/ 1289880 h 7139836"/>
              <a:gd name="connsiteX113" fmla="*/ 1918802 w 2001929"/>
              <a:gd name="connsiteY113" fmla="*/ 641488 h 7139836"/>
              <a:gd name="connsiteX114" fmla="*/ 1902177 w 2001929"/>
              <a:gd name="connsiteY114" fmla="*/ 441982 h 7139836"/>
              <a:gd name="connsiteX115" fmla="*/ 1519791 w 2001929"/>
              <a:gd name="connsiteY115" fmla="*/ 159350 h 7139836"/>
              <a:gd name="connsiteX116" fmla="*/ 1403413 w 2001929"/>
              <a:gd name="connsiteY116" fmla="*/ 126099 h 7139836"/>
              <a:gd name="connsiteX117" fmla="*/ 1320286 w 2001929"/>
              <a:gd name="connsiteY117" fmla="*/ 109473 h 7139836"/>
              <a:gd name="connsiteX118" fmla="*/ 1253784 w 2001929"/>
              <a:gd name="connsiteY118" fmla="*/ 92848 h 7139836"/>
              <a:gd name="connsiteX119" fmla="*/ 1203907 w 2001929"/>
              <a:gd name="connsiteY119" fmla="*/ 76222 h 7139836"/>
              <a:gd name="connsiteX120" fmla="*/ 1087529 w 2001929"/>
              <a:gd name="connsiteY120" fmla="*/ 59597 h 7139836"/>
              <a:gd name="connsiteX121" fmla="*/ 738395 w 2001929"/>
              <a:gd name="connsiteY121" fmla="*/ 42971 h 7139836"/>
              <a:gd name="connsiteX122" fmla="*/ 638642 w 2001929"/>
              <a:gd name="connsiteY122" fmla="*/ 126099 h 7139836"/>
              <a:gd name="connsiteX123" fmla="*/ 605391 w 2001929"/>
              <a:gd name="connsiteY123" fmla="*/ 225851 h 7139836"/>
              <a:gd name="connsiteX124" fmla="*/ 588766 w 2001929"/>
              <a:gd name="connsiteY124" fmla="*/ 358855 h 7139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</a:cxnLst>
            <a:rect l="l" t="t" r="r" b="b"/>
            <a:pathLst>
              <a:path w="2001929" h="7139836">
                <a:moveTo>
                  <a:pt x="622017" y="259102"/>
                </a:moveTo>
                <a:cubicBezTo>
                  <a:pt x="621190" y="263238"/>
                  <a:pt x="602398" y="375067"/>
                  <a:pt x="588766" y="392106"/>
                </a:cubicBezTo>
                <a:cubicBezTo>
                  <a:pt x="576284" y="407709"/>
                  <a:pt x="555515" y="414273"/>
                  <a:pt x="538889" y="425357"/>
                </a:cubicBezTo>
                <a:cubicBezTo>
                  <a:pt x="544431" y="458608"/>
                  <a:pt x="544855" y="493130"/>
                  <a:pt x="555515" y="525110"/>
                </a:cubicBezTo>
                <a:cubicBezTo>
                  <a:pt x="561834" y="544066"/>
                  <a:pt x="587658" y="555036"/>
                  <a:pt x="588766" y="574986"/>
                </a:cubicBezTo>
                <a:cubicBezTo>
                  <a:pt x="593387" y="658170"/>
                  <a:pt x="590213" y="743040"/>
                  <a:pt x="572140" y="824368"/>
                </a:cubicBezTo>
                <a:cubicBezTo>
                  <a:pt x="567040" y="847320"/>
                  <a:pt x="537316" y="856182"/>
                  <a:pt x="522264" y="874244"/>
                </a:cubicBezTo>
                <a:cubicBezTo>
                  <a:pt x="509472" y="889594"/>
                  <a:pt x="497949" y="906248"/>
                  <a:pt x="489013" y="924120"/>
                </a:cubicBezTo>
                <a:cubicBezTo>
                  <a:pt x="477086" y="947974"/>
                  <a:pt x="461090" y="1019187"/>
                  <a:pt x="455762" y="1040499"/>
                </a:cubicBezTo>
                <a:cubicBezTo>
                  <a:pt x="450220" y="1090375"/>
                  <a:pt x="451308" y="1141443"/>
                  <a:pt x="439137" y="1190128"/>
                </a:cubicBezTo>
                <a:cubicBezTo>
                  <a:pt x="434291" y="1209513"/>
                  <a:pt x="414822" y="1222132"/>
                  <a:pt x="405886" y="1240004"/>
                </a:cubicBezTo>
                <a:cubicBezTo>
                  <a:pt x="398049" y="1255679"/>
                  <a:pt x="394802" y="1273255"/>
                  <a:pt x="389260" y="1289880"/>
                </a:cubicBezTo>
                <a:cubicBezTo>
                  <a:pt x="394802" y="1317589"/>
                  <a:pt x="398451" y="1345746"/>
                  <a:pt x="405886" y="1373008"/>
                </a:cubicBezTo>
                <a:cubicBezTo>
                  <a:pt x="415108" y="1406822"/>
                  <a:pt x="428053" y="1439509"/>
                  <a:pt x="439137" y="1472760"/>
                </a:cubicBezTo>
                <a:cubicBezTo>
                  <a:pt x="456462" y="1524736"/>
                  <a:pt x="473261" y="1589722"/>
                  <a:pt x="522264" y="1622390"/>
                </a:cubicBezTo>
                <a:cubicBezTo>
                  <a:pt x="586722" y="1665361"/>
                  <a:pt x="553184" y="1649321"/>
                  <a:pt x="622017" y="1672266"/>
                </a:cubicBezTo>
                <a:cubicBezTo>
                  <a:pt x="590973" y="1692962"/>
                  <a:pt x="541089" y="1721508"/>
                  <a:pt x="522264" y="1755393"/>
                </a:cubicBezTo>
                <a:cubicBezTo>
                  <a:pt x="505242" y="1786032"/>
                  <a:pt x="489013" y="1855146"/>
                  <a:pt x="489013" y="1855146"/>
                </a:cubicBezTo>
                <a:cubicBezTo>
                  <a:pt x="494555" y="1910564"/>
                  <a:pt x="483315" y="1970375"/>
                  <a:pt x="505638" y="2021400"/>
                </a:cubicBezTo>
                <a:cubicBezTo>
                  <a:pt x="524486" y="2064481"/>
                  <a:pt x="579307" y="2082027"/>
                  <a:pt x="605391" y="2121153"/>
                </a:cubicBezTo>
                <a:lnTo>
                  <a:pt x="638642" y="2171030"/>
                </a:lnTo>
                <a:cubicBezTo>
                  <a:pt x="633100" y="2198739"/>
                  <a:pt x="628871" y="2226743"/>
                  <a:pt x="622017" y="2254157"/>
                </a:cubicBezTo>
                <a:cubicBezTo>
                  <a:pt x="617767" y="2271158"/>
                  <a:pt x="608056" y="2286712"/>
                  <a:pt x="605391" y="2304033"/>
                </a:cubicBezTo>
                <a:cubicBezTo>
                  <a:pt x="596922" y="2359080"/>
                  <a:pt x="607799" y="2417946"/>
                  <a:pt x="588766" y="2470288"/>
                </a:cubicBezTo>
                <a:cubicBezTo>
                  <a:pt x="582777" y="2486758"/>
                  <a:pt x="555515" y="2481371"/>
                  <a:pt x="538889" y="2486913"/>
                </a:cubicBezTo>
                <a:cubicBezTo>
                  <a:pt x="506617" y="2583730"/>
                  <a:pt x="488682" y="2585674"/>
                  <a:pt x="522264" y="2686419"/>
                </a:cubicBezTo>
                <a:cubicBezTo>
                  <a:pt x="528583" y="2705375"/>
                  <a:pt x="539912" y="2723813"/>
                  <a:pt x="555515" y="2736295"/>
                </a:cubicBezTo>
                <a:cubicBezTo>
                  <a:pt x="569199" y="2747242"/>
                  <a:pt x="588766" y="2747378"/>
                  <a:pt x="605391" y="2752920"/>
                </a:cubicBezTo>
                <a:cubicBezTo>
                  <a:pt x="622016" y="2769546"/>
                  <a:pt x="637205" y="2787745"/>
                  <a:pt x="655267" y="2802797"/>
                </a:cubicBezTo>
                <a:cubicBezTo>
                  <a:pt x="670617" y="2815589"/>
                  <a:pt x="702666" y="2816221"/>
                  <a:pt x="705144" y="2836048"/>
                </a:cubicBezTo>
                <a:cubicBezTo>
                  <a:pt x="709491" y="2870827"/>
                  <a:pt x="682977" y="2902549"/>
                  <a:pt x="671893" y="2935800"/>
                </a:cubicBezTo>
                <a:lnTo>
                  <a:pt x="638642" y="3035553"/>
                </a:lnTo>
                <a:cubicBezTo>
                  <a:pt x="524633" y="2997551"/>
                  <a:pt x="666137" y="3042427"/>
                  <a:pt x="505638" y="3002302"/>
                </a:cubicBezTo>
                <a:cubicBezTo>
                  <a:pt x="488637" y="2998052"/>
                  <a:pt x="472387" y="2991219"/>
                  <a:pt x="455762" y="2985677"/>
                </a:cubicBezTo>
                <a:cubicBezTo>
                  <a:pt x="472387" y="2996761"/>
                  <a:pt x="493156" y="3003325"/>
                  <a:pt x="505638" y="3018928"/>
                </a:cubicBezTo>
                <a:cubicBezTo>
                  <a:pt x="544998" y="3068127"/>
                  <a:pt x="507734" y="3221435"/>
                  <a:pt x="505638" y="3235059"/>
                </a:cubicBezTo>
                <a:cubicBezTo>
                  <a:pt x="502973" y="3252380"/>
                  <a:pt x="498734" y="3270354"/>
                  <a:pt x="489013" y="3284935"/>
                </a:cubicBezTo>
                <a:cubicBezTo>
                  <a:pt x="475971" y="3304498"/>
                  <a:pt x="454189" y="3316749"/>
                  <a:pt x="439137" y="3334811"/>
                </a:cubicBezTo>
                <a:cubicBezTo>
                  <a:pt x="426345" y="3350161"/>
                  <a:pt x="416970" y="3368062"/>
                  <a:pt x="405886" y="3384688"/>
                </a:cubicBezTo>
                <a:cubicBezTo>
                  <a:pt x="411214" y="3406002"/>
                  <a:pt x="427209" y="3477210"/>
                  <a:pt x="439137" y="3501066"/>
                </a:cubicBezTo>
                <a:cubicBezTo>
                  <a:pt x="448073" y="3518938"/>
                  <a:pt x="464272" y="3532683"/>
                  <a:pt x="472387" y="3550942"/>
                </a:cubicBezTo>
                <a:cubicBezTo>
                  <a:pt x="486622" y="3582971"/>
                  <a:pt x="505638" y="3650695"/>
                  <a:pt x="505638" y="3650695"/>
                </a:cubicBezTo>
                <a:cubicBezTo>
                  <a:pt x="500096" y="3706113"/>
                  <a:pt x="489013" y="3761255"/>
                  <a:pt x="489013" y="3816950"/>
                </a:cubicBezTo>
                <a:cubicBezTo>
                  <a:pt x="489013" y="3845208"/>
                  <a:pt x="505638" y="3871819"/>
                  <a:pt x="505638" y="3900077"/>
                </a:cubicBezTo>
                <a:cubicBezTo>
                  <a:pt x="505638" y="3971982"/>
                  <a:pt x="490161" y="3981482"/>
                  <a:pt x="455762" y="4033080"/>
                </a:cubicBezTo>
                <a:cubicBezTo>
                  <a:pt x="450220" y="4049706"/>
                  <a:pt x="439137" y="4065432"/>
                  <a:pt x="439137" y="4082957"/>
                </a:cubicBezTo>
                <a:cubicBezTo>
                  <a:pt x="439137" y="4142091"/>
                  <a:pt x="467340" y="4134170"/>
                  <a:pt x="505638" y="4166084"/>
                </a:cubicBezTo>
                <a:cubicBezTo>
                  <a:pt x="523700" y="4181136"/>
                  <a:pt x="538889" y="4199335"/>
                  <a:pt x="555515" y="4215960"/>
                </a:cubicBezTo>
                <a:cubicBezTo>
                  <a:pt x="628883" y="4436073"/>
                  <a:pt x="491216" y="4007488"/>
                  <a:pt x="588766" y="4714724"/>
                </a:cubicBezTo>
                <a:cubicBezTo>
                  <a:pt x="591496" y="4734518"/>
                  <a:pt x="622017" y="4736891"/>
                  <a:pt x="638642" y="4747975"/>
                </a:cubicBezTo>
                <a:cubicBezTo>
                  <a:pt x="644184" y="4764600"/>
                  <a:pt x="648364" y="4781743"/>
                  <a:pt x="655267" y="4797851"/>
                </a:cubicBezTo>
                <a:cubicBezTo>
                  <a:pt x="665030" y="4820631"/>
                  <a:pt x="681396" y="4840614"/>
                  <a:pt x="688518" y="4864353"/>
                </a:cubicBezTo>
                <a:cubicBezTo>
                  <a:pt x="698204" y="4896641"/>
                  <a:pt x="699602" y="4930855"/>
                  <a:pt x="705144" y="4964106"/>
                </a:cubicBezTo>
                <a:cubicBezTo>
                  <a:pt x="809413" y="4807704"/>
                  <a:pt x="638497" y="5043668"/>
                  <a:pt x="821522" y="4880979"/>
                </a:cubicBezTo>
                <a:cubicBezTo>
                  <a:pt x="981591" y="4738695"/>
                  <a:pt x="813343" y="4806121"/>
                  <a:pt x="937900" y="4764600"/>
                </a:cubicBezTo>
                <a:cubicBezTo>
                  <a:pt x="905776" y="4860972"/>
                  <a:pt x="923689" y="4856800"/>
                  <a:pt x="854773" y="4914230"/>
                </a:cubicBezTo>
                <a:cubicBezTo>
                  <a:pt x="839423" y="4927022"/>
                  <a:pt x="821522" y="4936397"/>
                  <a:pt x="804897" y="4947480"/>
                </a:cubicBezTo>
                <a:cubicBezTo>
                  <a:pt x="793813" y="4964106"/>
                  <a:pt x="784438" y="4982007"/>
                  <a:pt x="771646" y="4997357"/>
                </a:cubicBezTo>
                <a:cubicBezTo>
                  <a:pt x="756594" y="5015419"/>
                  <a:pt x="728684" y="5024761"/>
                  <a:pt x="721769" y="5047233"/>
                </a:cubicBezTo>
                <a:cubicBezTo>
                  <a:pt x="687045" y="5160086"/>
                  <a:pt x="741818" y="5193439"/>
                  <a:pt x="671893" y="5263364"/>
                </a:cubicBezTo>
                <a:cubicBezTo>
                  <a:pt x="657764" y="5277493"/>
                  <a:pt x="638642" y="5285531"/>
                  <a:pt x="622017" y="5296615"/>
                </a:cubicBezTo>
                <a:cubicBezTo>
                  <a:pt x="567012" y="5461623"/>
                  <a:pt x="659298" y="5209558"/>
                  <a:pt x="555515" y="5396368"/>
                </a:cubicBezTo>
                <a:cubicBezTo>
                  <a:pt x="538494" y="5427007"/>
                  <a:pt x="533348" y="5462869"/>
                  <a:pt x="522264" y="5496120"/>
                </a:cubicBezTo>
                <a:cubicBezTo>
                  <a:pt x="515945" y="5515076"/>
                  <a:pt x="497128" y="5527738"/>
                  <a:pt x="489013" y="5545997"/>
                </a:cubicBezTo>
                <a:cubicBezTo>
                  <a:pt x="452486" y="5628182"/>
                  <a:pt x="477756" y="5647714"/>
                  <a:pt x="405886" y="5695626"/>
                </a:cubicBezTo>
                <a:cubicBezTo>
                  <a:pt x="391304" y="5705347"/>
                  <a:pt x="372635" y="5706709"/>
                  <a:pt x="356009" y="5712251"/>
                </a:cubicBezTo>
                <a:cubicBezTo>
                  <a:pt x="339384" y="5723335"/>
                  <a:pt x="324499" y="5737631"/>
                  <a:pt x="306133" y="5745502"/>
                </a:cubicBezTo>
                <a:cubicBezTo>
                  <a:pt x="285131" y="5754503"/>
                  <a:pt x="261601" y="5755851"/>
                  <a:pt x="239631" y="5762128"/>
                </a:cubicBezTo>
                <a:cubicBezTo>
                  <a:pt x="222781" y="5766942"/>
                  <a:pt x="206380" y="5773211"/>
                  <a:pt x="189755" y="5778753"/>
                </a:cubicBezTo>
                <a:cubicBezTo>
                  <a:pt x="123669" y="5877883"/>
                  <a:pt x="171265" y="5789939"/>
                  <a:pt x="139878" y="5978259"/>
                </a:cubicBezTo>
                <a:cubicBezTo>
                  <a:pt x="136997" y="5995545"/>
                  <a:pt x="137834" y="6018414"/>
                  <a:pt x="123253" y="6028135"/>
                </a:cubicBezTo>
                <a:cubicBezTo>
                  <a:pt x="99741" y="6043810"/>
                  <a:pt x="67835" y="6039218"/>
                  <a:pt x="40126" y="6044760"/>
                </a:cubicBezTo>
                <a:cubicBezTo>
                  <a:pt x="29042" y="6061386"/>
                  <a:pt x="10160" y="6074927"/>
                  <a:pt x="6875" y="6094637"/>
                </a:cubicBezTo>
                <a:cubicBezTo>
                  <a:pt x="0" y="6135884"/>
                  <a:pt x="52613" y="6173626"/>
                  <a:pt x="73377" y="6194390"/>
                </a:cubicBezTo>
                <a:cubicBezTo>
                  <a:pt x="86899" y="6234956"/>
                  <a:pt x="91023" y="6261912"/>
                  <a:pt x="123253" y="6294142"/>
                </a:cubicBezTo>
                <a:cubicBezTo>
                  <a:pt x="137382" y="6308271"/>
                  <a:pt x="156504" y="6316309"/>
                  <a:pt x="173129" y="6327393"/>
                </a:cubicBezTo>
                <a:lnTo>
                  <a:pt x="239631" y="6427146"/>
                </a:lnTo>
                <a:lnTo>
                  <a:pt x="272882" y="6477022"/>
                </a:lnTo>
                <a:cubicBezTo>
                  <a:pt x="278424" y="6493648"/>
                  <a:pt x="295049" y="6510273"/>
                  <a:pt x="289507" y="6526899"/>
                </a:cubicBezTo>
                <a:cubicBezTo>
                  <a:pt x="280364" y="6554329"/>
                  <a:pt x="212570" y="6594816"/>
                  <a:pt x="189755" y="6610026"/>
                </a:cubicBezTo>
                <a:cubicBezTo>
                  <a:pt x="95096" y="6752013"/>
                  <a:pt x="237131" y="6523421"/>
                  <a:pt x="139878" y="6776280"/>
                </a:cubicBezTo>
                <a:cubicBezTo>
                  <a:pt x="125532" y="6813579"/>
                  <a:pt x="95544" y="6842782"/>
                  <a:pt x="73377" y="6876033"/>
                </a:cubicBezTo>
                <a:lnTo>
                  <a:pt x="40126" y="6925910"/>
                </a:lnTo>
                <a:cubicBezTo>
                  <a:pt x="122302" y="7049174"/>
                  <a:pt x="67441" y="7017825"/>
                  <a:pt x="189755" y="7042288"/>
                </a:cubicBezTo>
                <a:cubicBezTo>
                  <a:pt x="399821" y="7000275"/>
                  <a:pt x="299930" y="7016047"/>
                  <a:pt x="489013" y="6992411"/>
                </a:cubicBezTo>
                <a:cubicBezTo>
                  <a:pt x="631548" y="7028046"/>
                  <a:pt x="532895" y="7005806"/>
                  <a:pt x="788271" y="7042288"/>
                </a:cubicBezTo>
                <a:lnTo>
                  <a:pt x="788271" y="7042288"/>
                </a:lnTo>
                <a:lnTo>
                  <a:pt x="871398" y="7058913"/>
                </a:lnTo>
                <a:cubicBezTo>
                  <a:pt x="992784" y="7139836"/>
                  <a:pt x="912056" y="7100560"/>
                  <a:pt x="1187282" y="7075539"/>
                </a:cubicBezTo>
                <a:cubicBezTo>
                  <a:pt x="1267743" y="7068224"/>
                  <a:pt x="1274071" y="7063234"/>
                  <a:pt x="1336911" y="7042288"/>
                </a:cubicBezTo>
                <a:cubicBezTo>
                  <a:pt x="1408955" y="7047830"/>
                  <a:pt x="1481343" y="7049951"/>
                  <a:pt x="1553042" y="7058913"/>
                </a:cubicBezTo>
                <a:cubicBezTo>
                  <a:pt x="1570431" y="7061087"/>
                  <a:pt x="1585393" y="7075539"/>
                  <a:pt x="1602918" y="7075539"/>
                </a:cubicBezTo>
                <a:cubicBezTo>
                  <a:pt x="1644524" y="7075539"/>
                  <a:pt x="1786044" y="7050560"/>
                  <a:pt x="1835675" y="7042288"/>
                </a:cubicBezTo>
                <a:cubicBezTo>
                  <a:pt x="1852300" y="7036746"/>
                  <a:pt x="1868026" y="7025662"/>
                  <a:pt x="1885551" y="7025662"/>
                </a:cubicBezTo>
                <a:cubicBezTo>
                  <a:pt x="1913809" y="7025662"/>
                  <a:pt x="1954140" y="7066519"/>
                  <a:pt x="1968678" y="7042288"/>
                </a:cubicBezTo>
                <a:cubicBezTo>
                  <a:pt x="1986711" y="7012233"/>
                  <a:pt x="1946511" y="6975786"/>
                  <a:pt x="1935427" y="6942535"/>
                </a:cubicBezTo>
                <a:lnTo>
                  <a:pt x="1918802" y="6892659"/>
                </a:lnTo>
                <a:lnTo>
                  <a:pt x="1902177" y="6842782"/>
                </a:lnTo>
                <a:lnTo>
                  <a:pt x="1885551" y="6792906"/>
                </a:lnTo>
                <a:cubicBezTo>
                  <a:pt x="1860477" y="6140952"/>
                  <a:pt x="1859675" y="6575152"/>
                  <a:pt x="1885551" y="6161139"/>
                </a:cubicBezTo>
                <a:cubicBezTo>
                  <a:pt x="1890829" y="6076683"/>
                  <a:pt x="1887892" y="5852520"/>
                  <a:pt x="1918802" y="5728877"/>
                </a:cubicBezTo>
                <a:cubicBezTo>
                  <a:pt x="1927303" y="5694874"/>
                  <a:pt x="1940969" y="5662375"/>
                  <a:pt x="1952053" y="5629124"/>
                </a:cubicBezTo>
                <a:cubicBezTo>
                  <a:pt x="1959279" y="5607447"/>
                  <a:pt x="1962401" y="5584592"/>
                  <a:pt x="1968678" y="5562622"/>
                </a:cubicBezTo>
                <a:cubicBezTo>
                  <a:pt x="1973492" y="5545772"/>
                  <a:pt x="1979762" y="5529371"/>
                  <a:pt x="1985304" y="5512746"/>
                </a:cubicBezTo>
                <a:cubicBezTo>
                  <a:pt x="1979762" y="5396368"/>
                  <a:pt x="1968678" y="5280121"/>
                  <a:pt x="1968678" y="5163611"/>
                </a:cubicBezTo>
                <a:cubicBezTo>
                  <a:pt x="1968678" y="4515776"/>
                  <a:pt x="1975304" y="4462461"/>
                  <a:pt x="2001929" y="3983204"/>
                </a:cubicBezTo>
                <a:cubicBezTo>
                  <a:pt x="1996387" y="3545400"/>
                  <a:pt x="1995851" y="3107505"/>
                  <a:pt x="1985304" y="2669793"/>
                </a:cubicBezTo>
                <a:cubicBezTo>
                  <a:pt x="1984754" y="2646950"/>
                  <a:pt x="1971698" y="2625940"/>
                  <a:pt x="1968678" y="2603291"/>
                </a:cubicBezTo>
                <a:cubicBezTo>
                  <a:pt x="1960588" y="2542617"/>
                  <a:pt x="1956125" y="2481487"/>
                  <a:pt x="1952053" y="2420411"/>
                </a:cubicBezTo>
                <a:cubicBezTo>
                  <a:pt x="1945039" y="2315204"/>
                  <a:pt x="1941442" y="2209796"/>
                  <a:pt x="1935427" y="2104528"/>
                </a:cubicBezTo>
                <a:cubicBezTo>
                  <a:pt x="1930359" y="2015830"/>
                  <a:pt x="1924344" y="1927189"/>
                  <a:pt x="1918802" y="1838520"/>
                </a:cubicBezTo>
                <a:cubicBezTo>
                  <a:pt x="1924344" y="1705517"/>
                  <a:pt x="1927374" y="1572385"/>
                  <a:pt x="1935427" y="1439510"/>
                </a:cubicBezTo>
                <a:cubicBezTo>
                  <a:pt x="1938463" y="1389418"/>
                  <a:pt x="1952053" y="1340064"/>
                  <a:pt x="1952053" y="1289880"/>
                </a:cubicBezTo>
                <a:cubicBezTo>
                  <a:pt x="1952053" y="783655"/>
                  <a:pt x="1969778" y="896373"/>
                  <a:pt x="1918802" y="641488"/>
                </a:cubicBezTo>
                <a:cubicBezTo>
                  <a:pt x="1913260" y="574986"/>
                  <a:pt x="1909286" y="508335"/>
                  <a:pt x="1902177" y="441982"/>
                </a:cubicBezTo>
                <a:cubicBezTo>
                  <a:pt x="1861325" y="60691"/>
                  <a:pt x="1949253" y="179800"/>
                  <a:pt x="1519791" y="159350"/>
                </a:cubicBezTo>
                <a:cubicBezTo>
                  <a:pt x="1464243" y="140833"/>
                  <a:pt x="1466049" y="140018"/>
                  <a:pt x="1403413" y="126099"/>
                </a:cubicBezTo>
                <a:cubicBezTo>
                  <a:pt x="1375828" y="119969"/>
                  <a:pt x="1347871" y="115603"/>
                  <a:pt x="1320286" y="109473"/>
                </a:cubicBezTo>
                <a:cubicBezTo>
                  <a:pt x="1297981" y="104516"/>
                  <a:pt x="1275754" y="99125"/>
                  <a:pt x="1253784" y="92848"/>
                </a:cubicBezTo>
                <a:cubicBezTo>
                  <a:pt x="1236933" y="88034"/>
                  <a:pt x="1221092" y="79659"/>
                  <a:pt x="1203907" y="76222"/>
                </a:cubicBezTo>
                <a:cubicBezTo>
                  <a:pt x="1165481" y="68537"/>
                  <a:pt x="1126322" y="65139"/>
                  <a:pt x="1087529" y="59597"/>
                </a:cubicBezTo>
                <a:cubicBezTo>
                  <a:pt x="908741" y="0"/>
                  <a:pt x="1022749" y="24015"/>
                  <a:pt x="738395" y="42971"/>
                </a:cubicBezTo>
                <a:cubicBezTo>
                  <a:pt x="707349" y="63668"/>
                  <a:pt x="657468" y="92212"/>
                  <a:pt x="638642" y="126099"/>
                </a:cubicBezTo>
                <a:cubicBezTo>
                  <a:pt x="621621" y="156738"/>
                  <a:pt x="616475" y="192600"/>
                  <a:pt x="605391" y="225851"/>
                </a:cubicBezTo>
                <a:cubicBezTo>
                  <a:pt x="580004" y="302013"/>
                  <a:pt x="588766" y="258207"/>
                  <a:pt x="588766" y="358855"/>
                </a:cubicBezTo>
              </a:path>
            </a:pathLst>
          </a:custGeom>
          <a:solidFill>
            <a:srgbClr val="008000">
              <a:alpha val="20000"/>
            </a:srgbClr>
          </a:solidFill>
          <a:ln w="9525" cap="flat" cmpd="sng" algn="ctr">
            <a:solidFill>
              <a:srgbClr val="92D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0" name="圓角矩形圖說文字 39"/>
          <p:cNvSpPr/>
          <p:nvPr/>
        </p:nvSpPr>
        <p:spPr bwMode="auto">
          <a:xfrm>
            <a:off x="2123728" y="4005064"/>
            <a:ext cx="1224136" cy="1008112"/>
          </a:xfrm>
          <a:prstGeom prst="wedgeRoundRectCallout">
            <a:avLst>
              <a:gd name="adj1" fmla="val 86557"/>
              <a:gd name="adj2" fmla="val -66135"/>
              <a:gd name="adj3" fmla="val 16667"/>
            </a:avLst>
          </a:prstGeom>
          <a:solidFill>
            <a:srgbClr val="00FFFF"/>
          </a:solidFill>
          <a:ln w="9525" cap="flat" cmpd="sng" algn="ctr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b="1" dirty="0" smtClean="0">
                <a:solidFill>
                  <a:srgbClr val="000000"/>
                </a:solidFill>
              </a:rPr>
              <a:t>麟洛排水</a:t>
            </a:r>
            <a:endParaRPr lang="en-US" altLang="zh-TW" b="1" dirty="0" smtClean="0">
              <a:solidFill>
                <a:srgbClr val="000000"/>
              </a:solidFill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再生水汙水處理廠</a:t>
            </a:r>
          </a:p>
        </p:txBody>
      </p:sp>
      <p:sp>
        <p:nvSpPr>
          <p:cNvPr id="43" name="圓角矩形圖說文字 42"/>
          <p:cNvSpPr/>
          <p:nvPr/>
        </p:nvSpPr>
        <p:spPr bwMode="auto">
          <a:xfrm>
            <a:off x="4499992" y="4797152"/>
            <a:ext cx="1296144" cy="936104"/>
          </a:xfrm>
          <a:prstGeom prst="wedgeRoundRectCallout">
            <a:avLst>
              <a:gd name="adj1" fmla="val -88944"/>
              <a:gd name="adj2" fmla="val -130579"/>
              <a:gd name="adj3" fmla="val 16667"/>
            </a:avLst>
          </a:prstGeom>
          <a:solidFill>
            <a:srgbClr val="00FFFF"/>
          </a:solidFill>
          <a:ln w="9525" cap="flat" cmpd="sng" algn="ctr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民治溪生態濕地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(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汙水處理</a:t>
            </a:r>
            <a:r>
              <a:rPr lang="en-US" altLang="zh-TW" dirty="0" smtClean="0">
                <a:solidFill>
                  <a:srgbClr val="000000"/>
                </a:solidFill>
              </a:rPr>
              <a:t>)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4" name="圓角矩形圖說文字 43"/>
          <p:cNvSpPr/>
          <p:nvPr/>
        </p:nvSpPr>
        <p:spPr bwMode="auto">
          <a:xfrm>
            <a:off x="5796136" y="44624"/>
            <a:ext cx="1296144" cy="936104"/>
          </a:xfrm>
          <a:prstGeom prst="wedgeRoundRectCallout">
            <a:avLst>
              <a:gd name="adj1" fmla="val 68826"/>
              <a:gd name="adj2" fmla="val 87872"/>
              <a:gd name="adj3" fmla="val 16667"/>
            </a:avLst>
          </a:prstGeom>
          <a:solidFill>
            <a:srgbClr val="00FFFF"/>
          </a:solidFill>
          <a:ln w="9525" cap="flat" cmpd="sng" algn="ctr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萬安溪生態治水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(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滯洪保水</a:t>
            </a:r>
            <a:r>
              <a:rPr lang="en-US" altLang="zh-TW" dirty="0" smtClean="0">
                <a:solidFill>
                  <a:srgbClr val="000000"/>
                </a:solidFill>
              </a:rPr>
              <a:t>)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7" name="手繪多邊形 46"/>
          <p:cNvSpPr/>
          <p:nvPr/>
        </p:nvSpPr>
        <p:spPr bwMode="auto">
          <a:xfrm>
            <a:off x="6693068" y="4486542"/>
            <a:ext cx="1221992" cy="575755"/>
          </a:xfrm>
          <a:custGeom>
            <a:avLst/>
            <a:gdLst>
              <a:gd name="connsiteX0" fmla="*/ 1170772 w 1221992"/>
              <a:gd name="connsiteY0" fmla="*/ 334840 h 575755"/>
              <a:gd name="connsiteX1" fmla="*/ 1170772 w 1221992"/>
              <a:gd name="connsiteY1" fmla="*/ 334840 h 575755"/>
              <a:gd name="connsiteX2" fmla="*/ 1021143 w 1221992"/>
              <a:gd name="connsiteY2" fmla="*/ 318214 h 575755"/>
              <a:gd name="connsiteX3" fmla="*/ 971267 w 1221992"/>
              <a:gd name="connsiteY3" fmla="*/ 301589 h 575755"/>
              <a:gd name="connsiteX4" fmla="*/ 904765 w 1221992"/>
              <a:gd name="connsiteY4" fmla="*/ 235087 h 575755"/>
              <a:gd name="connsiteX5" fmla="*/ 821637 w 1221992"/>
              <a:gd name="connsiteY5" fmla="*/ 135334 h 575755"/>
              <a:gd name="connsiteX6" fmla="*/ 788387 w 1221992"/>
              <a:gd name="connsiteY6" fmla="*/ 85458 h 575755"/>
              <a:gd name="connsiteX7" fmla="*/ 688634 w 1221992"/>
              <a:gd name="connsiteY7" fmla="*/ 52207 h 575755"/>
              <a:gd name="connsiteX8" fmla="*/ 588881 w 1221992"/>
              <a:gd name="connsiteY8" fmla="*/ 2331 h 575755"/>
              <a:gd name="connsiteX9" fmla="*/ 289623 w 1221992"/>
              <a:gd name="connsiteY9" fmla="*/ 35582 h 575755"/>
              <a:gd name="connsiteX10" fmla="*/ 239747 w 1221992"/>
              <a:gd name="connsiteY10" fmla="*/ 52207 h 575755"/>
              <a:gd name="connsiteX11" fmla="*/ 206496 w 1221992"/>
              <a:gd name="connsiteY11" fmla="*/ 102083 h 575755"/>
              <a:gd name="connsiteX12" fmla="*/ 139994 w 1221992"/>
              <a:gd name="connsiteY12" fmla="*/ 168585 h 575755"/>
              <a:gd name="connsiteX13" fmla="*/ 173245 w 1221992"/>
              <a:gd name="connsiteY13" fmla="*/ 218462 h 575755"/>
              <a:gd name="connsiteX14" fmla="*/ 106743 w 1221992"/>
              <a:gd name="connsiteY14" fmla="*/ 318214 h 575755"/>
              <a:gd name="connsiteX15" fmla="*/ 206496 w 1221992"/>
              <a:gd name="connsiteY15" fmla="*/ 368091 h 575755"/>
              <a:gd name="connsiteX16" fmla="*/ 356125 w 1221992"/>
              <a:gd name="connsiteY16" fmla="*/ 451218 h 575755"/>
              <a:gd name="connsiteX17" fmla="*/ 622132 w 1221992"/>
              <a:gd name="connsiteY17" fmla="*/ 467843 h 575755"/>
              <a:gd name="connsiteX18" fmla="*/ 721885 w 1221992"/>
              <a:gd name="connsiteY18" fmla="*/ 534345 h 575755"/>
              <a:gd name="connsiteX19" fmla="*/ 821637 w 1221992"/>
              <a:gd name="connsiteY19" fmla="*/ 567596 h 575755"/>
              <a:gd name="connsiteX20" fmla="*/ 1054394 w 1221992"/>
              <a:gd name="connsiteY20" fmla="*/ 484469 h 575755"/>
              <a:gd name="connsiteX21" fmla="*/ 1054394 w 1221992"/>
              <a:gd name="connsiteY21" fmla="*/ 484469 h 575755"/>
              <a:gd name="connsiteX22" fmla="*/ 1154147 w 1221992"/>
              <a:gd name="connsiteY22" fmla="*/ 451218 h 575755"/>
              <a:gd name="connsiteX23" fmla="*/ 1220648 w 1221992"/>
              <a:gd name="connsiteY23" fmla="*/ 351465 h 575755"/>
              <a:gd name="connsiteX24" fmla="*/ 1170772 w 1221992"/>
              <a:gd name="connsiteY24" fmla="*/ 334840 h 575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21992" h="575755">
                <a:moveTo>
                  <a:pt x="1170772" y="334840"/>
                </a:moveTo>
                <a:lnTo>
                  <a:pt x="1170772" y="334840"/>
                </a:lnTo>
                <a:cubicBezTo>
                  <a:pt x="1120896" y="329298"/>
                  <a:pt x="1070643" y="326464"/>
                  <a:pt x="1021143" y="318214"/>
                </a:cubicBezTo>
                <a:cubicBezTo>
                  <a:pt x="1003857" y="315333"/>
                  <a:pt x="983659" y="313981"/>
                  <a:pt x="971267" y="301589"/>
                </a:cubicBezTo>
                <a:cubicBezTo>
                  <a:pt x="882596" y="212919"/>
                  <a:pt x="1037770" y="279424"/>
                  <a:pt x="904765" y="235087"/>
                </a:cubicBezTo>
                <a:cubicBezTo>
                  <a:pt x="822205" y="111249"/>
                  <a:pt x="928318" y="263352"/>
                  <a:pt x="821637" y="135334"/>
                </a:cubicBezTo>
                <a:cubicBezTo>
                  <a:pt x="808845" y="119984"/>
                  <a:pt x="805331" y="96048"/>
                  <a:pt x="788387" y="85458"/>
                </a:cubicBezTo>
                <a:cubicBezTo>
                  <a:pt x="758665" y="66882"/>
                  <a:pt x="717797" y="71649"/>
                  <a:pt x="688634" y="52207"/>
                </a:cubicBezTo>
                <a:cubicBezTo>
                  <a:pt x="624176" y="9235"/>
                  <a:pt x="657713" y="25275"/>
                  <a:pt x="588881" y="2331"/>
                </a:cubicBezTo>
                <a:cubicBezTo>
                  <a:pt x="448741" y="49043"/>
                  <a:pt x="609864" y="0"/>
                  <a:pt x="289623" y="35582"/>
                </a:cubicBezTo>
                <a:cubicBezTo>
                  <a:pt x="272206" y="37517"/>
                  <a:pt x="256372" y="46665"/>
                  <a:pt x="239747" y="52207"/>
                </a:cubicBezTo>
                <a:cubicBezTo>
                  <a:pt x="228663" y="68832"/>
                  <a:pt x="222099" y="89601"/>
                  <a:pt x="206496" y="102083"/>
                </a:cubicBezTo>
                <a:cubicBezTo>
                  <a:pt x="125888" y="166569"/>
                  <a:pt x="176266" y="59766"/>
                  <a:pt x="139994" y="168585"/>
                </a:cubicBezTo>
                <a:cubicBezTo>
                  <a:pt x="151078" y="185211"/>
                  <a:pt x="170419" y="198681"/>
                  <a:pt x="173245" y="218462"/>
                </a:cubicBezTo>
                <a:cubicBezTo>
                  <a:pt x="182580" y="283809"/>
                  <a:pt x="148690" y="290249"/>
                  <a:pt x="106743" y="318214"/>
                </a:cubicBezTo>
                <a:cubicBezTo>
                  <a:pt x="328158" y="465825"/>
                  <a:pt x="0" y="253370"/>
                  <a:pt x="206496" y="368091"/>
                </a:cubicBezTo>
                <a:cubicBezTo>
                  <a:pt x="247655" y="390957"/>
                  <a:pt x="300426" y="445355"/>
                  <a:pt x="356125" y="451218"/>
                </a:cubicBezTo>
                <a:cubicBezTo>
                  <a:pt x="444479" y="460518"/>
                  <a:pt x="533463" y="462301"/>
                  <a:pt x="622132" y="467843"/>
                </a:cubicBezTo>
                <a:cubicBezTo>
                  <a:pt x="655383" y="490010"/>
                  <a:pt x="683973" y="521708"/>
                  <a:pt x="721885" y="534345"/>
                </a:cubicBezTo>
                <a:lnTo>
                  <a:pt x="821637" y="567596"/>
                </a:lnTo>
                <a:cubicBezTo>
                  <a:pt x="994295" y="546014"/>
                  <a:pt x="917465" y="575755"/>
                  <a:pt x="1054394" y="484469"/>
                </a:cubicBezTo>
                <a:lnTo>
                  <a:pt x="1054394" y="484469"/>
                </a:lnTo>
                <a:lnTo>
                  <a:pt x="1154147" y="451218"/>
                </a:lnTo>
                <a:cubicBezTo>
                  <a:pt x="1205656" y="399709"/>
                  <a:pt x="1204608" y="415628"/>
                  <a:pt x="1220648" y="351465"/>
                </a:cubicBezTo>
                <a:cubicBezTo>
                  <a:pt x="1221992" y="346089"/>
                  <a:pt x="1179085" y="337611"/>
                  <a:pt x="1170772" y="334840"/>
                </a:cubicBezTo>
                <a:close/>
              </a:path>
            </a:pathLst>
          </a:custGeom>
          <a:solidFill>
            <a:srgbClr val="00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zh-TW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cxnSp>
        <p:nvCxnSpPr>
          <p:cNvPr id="49" name="直線接點 48"/>
          <p:cNvCxnSpPr>
            <a:endCxn id="4" idx="9"/>
          </p:cNvCxnSpPr>
          <p:nvPr/>
        </p:nvCxnSpPr>
        <p:spPr bwMode="auto">
          <a:xfrm flipH="1" flipV="1">
            <a:off x="5070764" y="4256116"/>
            <a:ext cx="1733484" cy="46902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0066FF"/>
            </a:solidFill>
            <a:prstDash val="sysDash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51" name="直線接點 50"/>
          <p:cNvCxnSpPr>
            <a:endCxn id="64" idx="10"/>
          </p:cNvCxnSpPr>
          <p:nvPr/>
        </p:nvCxnSpPr>
        <p:spPr bwMode="auto">
          <a:xfrm flipH="1" flipV="1">
            <a:off x="3392959" y="4627439"/>
            <a:ext cx="3563689" cy="250105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0066FF"/>
            </a:solidFill>
            <a:prstDash val="sysDash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54" name="直線接點 53"/>
          <p:cNvCxnSpPr/>
          <p:nvPr/>
        </p:nvCxnSpPr>
        <p:spPr bwMode="auto">
          <a:xfrm flipH="1">
            <a:off x="2843809" y="4869160"/>
            <a:ext cx="4032447" cy="43204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0066FF"/>
            </a:solidFill>
            <a:prstDash val="sysDash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57" name="直線接點 56"/>
          <p:cNvCxnSpPr>
            <a:stCxn id="47" idx="14"/>
          </p:cNvCxnSpPr>
          <p:nvPr/>
        </p:nvCxnSpPr>
        <p:spPr bwMode="auto">
          <a:xfrm flipH="1" flipV="1">
            <a:off x="3707906" y="4365104"/>
            <a:ext cx="3091905" cy="439652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0066FF"/>
            </a:solidFill>
            <a:prstDash val="sysDash"/>
            <a:round/>
            <a:headEnd type="none" w="med" len="med"/>
            <a:tailEnd type="triangle" w="med" len="med"/>
          </a:ln>
          <a:effectLst/>
        </p:spPr>
      </p:cxnSp>
      <p:sp>
        <p:nvSpPr>
          <p:cNvPr id="61" name="圓角矩形圖說文字 60"/>
          <p:cNvSpPr/>
          <p:nvPr/>
        </p:nvSpPr>
        <p:spPr bwMode="auto">
          <a:xfrm>
            <a:off x="7164288" y="3140968"/>
            <a:ext cx="1512168" cy="936104"/>
          </a:xfrm>
          <a:prstGeom prst="wedgeRoundRectCallout">
            <a:avLst>
              <a:gd name="adj1" fmla="val -36354"/>
              <a:gd name="adj2" fmla="val 103856"/>
              <a:gd name="adj3" fmla="val 16667"/>
            </a:avLst>
          </a:prstGeom>
          <a:solidFill>
            <a:srgbClr val="00FFFF"/>
          </a:solidFill>
          <a:ln w="9525" cap="flat" cmpd="sng" algn="ctr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大潮州人工湖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1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億噸補注計畫</a:t>
            </a:r>
          </a:p>
        </p:txBody>
      </p:sp>
      <p:sp>
        <p:nvSpPr>
          <p:cNvPr id="62" name="圓角矩形圖說文字 61"/>
          <p:cNvSpPr/>
          <p:nvPr/>
        </p:nvSpPr>
        <p:spPr bwMode="auto">
          <a:xfrm>
            <a:off x="6084168" y="2636912"/>
            <a:ext cx="1224136" cy="936104"/>
          </a:xfrm>
          <a:prstGeom prst="wedgeRoundRectCallout">
            <a:avLst>
              <a:gd name="adj1" fmla="val -153833"/>
              <a:gd name="adj2" fmla="val -27570"/>
              <a:gd name="adj3" fmla="val 16667"/>
            </a:avLst>
          </a:prstGeom>
          <a:solidFill>
            <a:srgbClr val="00FFFF"/>
          </a:solidFill>
          <a:ln w="9525" cap="flat" cmpd="sng" algn="ctr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龍頸溪生活汙水處理廠</a:t>
            </a:r>
          </a:p>
        </p:txBody>
      </p:sp>
      <p:sp>
        <p:nvSpPr>
          <p:cNvPr id="65" name="圓角矩形圖說文字 64"/>
          <p:cNvSpPr/>
          <p:nvPr/>
        </p:nvSpPr>
        <p:spPr bwMode="auto">
          <a:xfrm>
            <a:off x="2483768" y="5921896"/>
            <a:ext cx="1944216" cy="936104"/>
          </a:xfrm>
          <a:prstGeom prst="wedgeRoundRectCallout">
            <a:avLst>
              <a:gd name="adj1" fmla="val -43303"/>
              <a:gd name="adj2" fmla="val -80597"/>
              <a:gd name="adj3" fmla="val 16667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b="1" dirty="0" smtClean="0"/>
              <a:t>東港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溪水質丁類提升至甲類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(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五年內先提至乙類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)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cxnSp>
        <p:nvCxnSpPr>
          <p:cNvPr id="67" name="直線接點 66"/>
          <p:cNvCxnSpPr/>
          <p:nvPr/>
        </p:nvCxnSpPr>
        <p:spPr bwMode="auto">
          <a:xfrm flipH="1" flipV="1">
            <a:off x="45869" y="4437112"/>
            <a:ext cx="2509907" cy="1040597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rgbClr val="0066FF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3" name="圓角矩形圖說文字 72"/>
          <p:cNvSpPr/>
          <p:nvPr/>
        </p:nvSpPr>
        <p:spPr bwMode="auto">
          <a:xfrm>
            <a:off x="0" y="2780928"/>
            <a:ext cx="1512168" cy="936104"/>
          </a:xfrm>
          <a:prstGeom prst="wedgeRoundRectCallout">
            <a:avLst>
              <a:gd name="adj1" fmla="val 80187"/>
              <a:gd name="adj2" fmla="val 206865"/>
              <a:gd name="adj3" fmla="val 16667"/>
            </a:avLst>
          </a:prstGeom>
          <a:solidFill>
            <a:srgbClr val="00FFFF"/>
          </a:solidFill>
          <a:ln w="9525" cap="flat" cmpd="sng" algn="ctr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增加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20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萬</a:t>
            </a:r>
            <a:r>
              <a:rPr kumimoji="1" lang="en-US" altLang="zh-TW" sz="18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CMD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引水回饋計畫</a:t>
            </a:r>
          </a:p>
        </p:txBody>
      </p:sp>
      <p:sp>
        <p:nvSpPr>
          <p:cNvPr id="74" name="圓角矩形 73"/>
          <p:cNvSpPr/>
          <p:nvPr/>
        </p:nvSpPr>
        <p:spPr bwMode="auto">
          <a:xfrm>
            <a:off x="0" y="0"/>
            <a:ext cx="5220072" cy="620688"/>
          </a:xfrm>
          <a:prstGeom prst="roundRect">
            <a:avLst/>
          </a:prstGeom>
          <a:solidFill>
            <a:srgbClr val="66FF99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3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東港溪多元水質提升方案</a:t>
            </a:r>
          </a:p>
        </p:txBody>
      </p:sp>
      <p:sp>
        <p:nvSpPr>
          <p:cNvPr id="76" name="橢圓 75"/>
          <p:cNvSpPr/>
          <p:nvPr/>
        </p:nvSpPr>
        <p:spPr bwMode="auto">
          <a:xfrm>
            <a:off x="3923928" y="1196752"/>
            <a:ext cx="2232248" cy="792088"/>
          </a:xfrm>
          <a:prstGeom prst="ellipse">
            <a:avLst/>
          </a:prstGeom>
          <a:solidFill>
            <a:srgbClr val="008000">
              <a:alpha val="8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上游湧泉社區環境改造計畫</a:t>
            </a:r>
          </a:p>
        </p:txBody>
      </p:sp>
      <p:sp>
        <p:nvSpPr>
          <p:cNvPr id="77" name="橢圓 76"/>
          <p:cNvSpPr/>
          <p:nvPr/>
        </p:nvSpPr>
        <p:spPr bwMode="auto">
          <a:xfrm>
            <a:off x="2555776" y="2564904"/>
            <a:ext cx="2232248" cy="792088"/>
          </a:xfrm>
          <a:prstGeom prst="ellipse">
            <a:avLst/>
          </a:prstGeom>
          <a:solidFill>
            <a:srgbClr val="008000">
              <a:alpha val="8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社區河川環境巡守計畫</a:t>
            </a:r>
          </a:p>
        </p:txBody>
      </p:sp>
      <p:sp>
        <p:nvSpPr>
          <p:cNvPr id="78" name="橢圓 77"/>
          <p:cNvSpPr/>
          <p:nvPr/>
        </p:nvSpPr>
        <p:spPr bwMode="auto">
          <a:xfrm>
            <a:off x="1259632" y="3212976"/>
            <a:ext cx="2232248" cy="792088"/>
          </a:xfrm>
          <a:prstGeom prst="ellipse">
            <a:avLst/>
          </a:prstGeom>
          <a:solidFill>
            <a:srgbClr val="008000">
              <a:alpha val="8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社區水岸環境營造維護培力</a:t>
            </a:r>
          </a:p>
        </p:txBody>
      </p:sp>
      <p:sp>
        <p:nvSpPr>
          <p:cNvPr id="79" name="橢圓 78"/>
          <p:cNvSpPr/>
          <p:nvPr/>
        </p:nvSpPr>
        <p:spPr bwMode="auto">
          <a:xfrm>
            <a:off x="4716016" y="3429000"/>
            <a:ext cx="2232248" cy="792088"/>
          </a:xfrm>
          <a:prstGeom prst="ellipse">
            <a:avLst/>
          </a:prstGeom>
          <a:solidFill>
            <a:srgbClr val="008000">
              <a:alpha val="8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社區總體營造水培力</a:t>
            </a:r>
          </a:p>
        </p:txBody>
      </p:sp>
      <p:sp>
        <p:nvSpPr>
          <p:cNvPr id="80" name="橢圓 79"/>
          <p:cNvSpPr/>
          <p:nvPr/>
        </p:nvSpPr>
        <p:spPr bwMode="auto">
          <a:xfrm rot="18742676">
            <a:off x="2506679" y="4567742"/>
            <a:ext cx="2746007" cy="883893"/>
          </a:xfrm>
          <a:prstGeom prst="ellipse">
            <a:avLst/>
          </a:prstGeom>
          <a:solidFill>
            <a:srgbClr val="008000">
              <a:alpha val="8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東港溪堤岸綠帶生態廊道建立</a:t>
            </a:r>
          </a:p>
        </p:txBody>
      </p:sp>
      <p:sp>
        <p:nvSpPr>
          <p:cNvPr id="81" name="圓角矩形圖說文字 80"/>
          <p:cNvSpPr/>
          <p:nvPr/>
        </p:nvSpPr>
        <p:spPr bwMode="auto">
          <a:xfrm>
            <a:off x="6948264" y="1484784"/>
            <a:ext cx="1512168" cy="792088"/>
          </a:xfrm>
          <a:prstGeom prst="wedgeRoundRectCallout">
            <a:avLst>
              <a:gd name="adj1" fmla="val -160591"/>
              <a:gd name="adj2" fmla="val 156975"/>
              <a:gd name="adj3" fmla="val 16667"/>
            </a:avLst>
          </a:prstGeom>
          <a:solidFill>
            <a:srgbClr val="00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zh-TW" altLang="en-US" b="1" dirty="0" smtClean="0"/>
              <a:t>東港溪電動船藍色公路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39" name="橢圓 38"/>
          <p:cNvSpPr/>
          <p:nvPr/>
        </p:nvSpPr>
        <p:spPr bwMode="auto">
          <a:xfrm>
            <a:off x="7092280" y="2276872"/>
            <a:ext cx="1907704" cy="792088"/>
          </a:xfrm>
          <a:prstGeom prst="ellipse">
            <a:avLst/>
          </a:prstGeom>
          <a:solidFill>
            <a:srgbClr val="008000">
              <a:alpha val="8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b="1" dirty="0" smtClean="0"/>
              <a:t>寧適家園社區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水營造</a:t>
            </a:r>
          </a:p>
        </p:txBody>
      </p:sp>
      <p:sp>
        <p:nvSpPr>
          <p:cNvPr id="41" name="圓角矩形圖說文字 40"/>
          <p:cNvSpPr/>
          <p:nvPr/>
        </p:nvSpPr>
        <p:spPr bwMode="auto">
          <a:xfrm>
            <a:off x="8135888" y="4869160"/>
            <a:ext cx="1008112" cy="936104"/>
          </a:xfrm>
          <a:prstGeom prst="wedgeRoundRectCallout">
            <a:avLst>
              <a:gd name="adj1" fmla="val -173235"/>
              <a:gd name="adj2" fmla="val 116287"/>
              <a:gd name="adj3" fmla="val 16667"/>
            </a:avLst>
          </a:prstGeom>
          <a:solidFill>
            <a:srgbClr val="FFCCFF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25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</a:rPr>
              <a:t>萬頭</a:t>
            </a:r>
            <a:r>
              <a:rPr lang="zh-TW" altLang="en-US" dirty="0" smtClean="0"/>
              <a:t>養豬專區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42" name="圓角矩形圖說文字 41"/>
          <p:cNvSpPr/>
          <p:nvPr/>
        </p:nvSpPr>
        <p:spPr bwMode="auto">
          <a:xfrm>
            <a:off x="7884368" y="4869160"/>
            <a:ext cx="1259632" cy="936104"/>
          </a:xfrm>
          <a:prstGeom prst="wedgeRoundRectCallout">
            <a:avLst>
              <a:gd name="adj1" fmla="val -136603"/>
              <a:gd name="adj2" fmla="val 6174"/>
              <a:gd name="adj3" fmla="val 16667"/>
            </a:avLst>
          </a:prstGeom>
          <a:solidFill>
            <a:srgbClr val="FFCCFF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總數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25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萬頭清潔</a:t>
            </a:r>
            <a:r>
              <a:rPr lang="zh-TW" altLang="en-US" b="1" dirty="0" smtClean="0">
                <a:solidFill>
                  <a:srgbClr val="000000"/>
                </a:solidFill>
              </a:rPr>
              <a:t>養豬專區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83" name="圓角矩形 82"/>
          <p:cNvSpPr/>
          <p:nvPr/>
        </p:nvSpPr>
        <p:spPr bwMode="auto">
          <a:xfrm>
            <a:off x="4932040" y="5694498"/>
            <a:ext cx="4211960" cy="1163502"/>
          </a:xfrm>
          <a:prstGeom prst="roundRect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2020</a:t>
            </a:r>
            <a:r>
              <a:rPr kumimoji="1" lang="zh-TW" altLang="en-US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年 </a:t>
            </a:r>
            <a:r>
              <a:rPr lang="zh-TW" altLang="en-US" sz="2400" b="1" dirty="0" smtClean="0"/>
              <a:t>期中成果國際花園城市展</a:t>
            </a:r>
            <a:r>
              <a:rPr lang="en-US" altLang="zh-TW" sz="2000" b="1" dirty="0" smtClean="0"/>
              <a:t>(</a:t>
            </a:r>
            <a:r>
              <a:rPr lang="zh-TW" altLang="en-US" sz="2000" b="1" dirty="0" smtClean="0"/>
              <a:t>在花園中生活、在花園中就業、在花園中生產</a:t>
            </a:r>
            <a:r>
              <a:rPr lang="en-US" altLang="zh-TW" sz="2000" b="1" dirty="0" smtClean="0"/>
              <a:t>)</a:t>
            </a:r>
            <a:endParaRPr kumimoji="1" lang="zh-TW" altLang="en-US" sz="20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37" name="橢圓 36"/>
          <p:cNvSpPr/>
          <p:nvPr/>
        </p:nvSpPr>
        <p:spPr bwMode="auto">
          <a:xfrm>
            <a:off x="5796136" y="4941168"/>
            <a:ext cx="1927591" cy="792088"/>
          </a:xfrm>
          <a:prstGeom prst="ellipse">
            <a:avLst/>
          </a:prstGeom>
          <a:solidFill>
            <a:srgbClr val="008000">
              <a:alpha val="8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b="1" dirty="0" smtClean="0"/>
              <a:t>台糖幸福養生村計畫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  <p:cxnSp>
        <p:nvCxnSpPr>
          <p:cNvPr id="48" name="直線接點 47"/>
          <p:cNvCxnSpPr/>
          <p:nvPr/>
        </p:nvCxnSpPr>
        <p:spPr bwMode="auto">
          <a:xfrm flipH="1">
            <a:off x="251520" y="0"/>
            <a:ext cx="1152128" cy="4221088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rgbClr val="CC66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0" name="矩形 49"/>
          <p:cNvSpPr/>
          <p:nvPr/>
        </p:nvSpPr>
        <p:spPr bwMode="auto">
          <a:xfrm>
            <a:off x="0" y="1844824"/>
            <a:ext cx="1835696" cy="648072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自高屏堰每日取水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20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萬噸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”</a:t>
            </a: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濁水</a:t>
            </a:r>
            <a:r>
              <a:rPr kumimoji="1" lang="en-US" altLang="zh-TW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新細明體" pitchFamily="18" charset="-120"/>
              </a:rPr>
              <a:t>”</a:t>
            </a:r>
            <a:endParaRPr kumimoji="1" lang="zh-TW" altLang="en-US" sz="18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新細明體" pitchFamily="18" charset="-120"/>
            </a:endParaRPr>
          </a:p>
        </p:txBody>
      </p:sp>
      <p:sp>
        <p:nvSpPr>
          <p:cNvPr id="75" name="橢圓 74"/>
          <p:cNvSpPr/>
          <p:nvPr/>
        </p:nvSpPr>
        <p:spPr bwMode="auto">
          <a:xfrm>
            <a:off x="1763688" y="1772816"/>
            <a:ext cx="2232248" cy="792088"/>
          </a:xfrm>
          <a:prstGeom prst="ellipse">
            <a:avLst/>
          </a:prstGeom>
          <a:solidFill>
            <a:srgbClr val="008000">
              <a:alpha val="8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1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農再社區護水計畫</a:t>
            </a:r>
          </a:p>
        </p:txBody>
      </p:sp>
      <p:sp>
        <p:nvSpPr>
          <p:cNvPr id="82" name="圓角矩形 81"/>
          <p:cNvSpPr/>
          <p:nvPr/>
        </p:nvSpPr>
        <p:spPr bwMode="auto">
          <a:xfrm>
            <a:off x="0" y="620688"/>
            <a:ext cx="3275856" cy="1080120"/>
          </a:xfrm>
          <a:prstGeom prst="roundRect">
            <a:avLst/>
          </a:prstGeom>
          <a:solidFill>
            <a:srgbClr val="7030A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2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2016</a:t>
            </a:r>
            <a:r>
              <a:rPr kumimoji="1" lang="zh-TW" altLang="en-US" sz="28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新細明體" pitchFamily="18" charset="-120"/>
              </a:rPr>
              <a:t>年啟動</a:t>
            </a:r>
            <a:endParaRPr kumimoji="1" lang="en-US" altLang="zh-TW" sz="2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TW" sz="2800" dirty="0" err="1" smtClean="0"/>
              <a:t>ICLEI</a:t>
            </a:r>
            <a:r>
              <a:rPr lang="zh-TW" altLang="en-US" sz="2800" dirty="0" smtClean="0"/>
              <a:t>國際研討會</a:t>
            </a:r>
            <a:endParaRPr kumimoji="1" lang="zh-TW" altLang="en-US" sz="2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新細明體" pitchFamily="18" charset="-12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8" presetClass="entr" presetSubtype="1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8" presetClass="entr" presetSubtype="1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8" presetClass="entr" presetSubtype="9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0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"/>
                            </p:stCondLst>
                            <p:childTnLst>
                              <p:par>
                                <p:cTn id="1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500"/>
                            </p:stCondLst>
                            <p:childTnLst>
                              <p:par>
                                <p:cTn id="1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500"/>
                            </p:stCondLst>
                            <p:childTnLst>
                              <p:par>
                                <p:cTn id="1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500"/>
                            </p:stCondLst>
                            <p:childTnLst>
                              <p:par>
                                <p:cTn id="1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4000"/>
                            </p:stCondLst>
                            <p:childTnLst>
                              <p:par>
                                <p:cTn id="1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26" presetClass="emph" presetSubtype="0" repeatCount="5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 tmFilter="0, 0; .2, .5; .8, .5; 1, 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7" dur="250" autoRev="1" fill="hold"/>
                                        <p:tgtEl>
                                          <p:spTgt spid="8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00"/>
                            </p:stCondLst>
                            <p:childTnLst>
                              <p:par>
                                <p:cTn id="164" presetID="26" presetClass="emph" presetSubtype="0" repeatCount="5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500" tmFilter="0, 0; .2, .5; .8, .5; 1, 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6" dur="250" autoRev="1" fill="hold"/>
                                        <p:tgtEl>
                                          <p:spTgt spid="8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3000"/>
                            </p:stCondLst>
                            <p:childTnLst>
                              <p:par>
                                <p:cTn id="16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63" grpId="0" animBg="1"/>
      <p:bldP spid="64" grpId="0" animBg="1"/>
      <p:bldP spid="64" grpId="1" animBg="1"/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40" grpId="0" animBg="1"/>
      <p:bldP spid="43" grpId="0" animBg="1"/>
      <p:bldP spid="44" grpId="0" animBg="1"/>
      <p:bldP spid="61" grpId="0" animBg="1"/>
      <p:bldP spid="62" grpId="0" animBg="1"/>
      <p:bldP spid="65" grpId="0" animBg="1"/>
      <p:bldP spid="73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39" grpId="0" animBg="1"/>
      <p:bldP spid="41" grpId="0" animBg="1"/>
      <p:bldP spid="42" grpId="0" animBg="1"/>
      <p:bldP spid="83" grpId="0" animBg="1"/>
      <p:bldP spid="83" grpId="1" animBg="1"/>
      <p:bldP spid="37" grpId="0" animBg="1"/>
      <p:bldP spid="50" grpId="0" animBg="1"/>
      <p:bldP spid="50" grpId="1" animBg="1"/>
      <p:bldP spid="75" grpId="0" animBg="1"/>
      <p:bldP spid="82" grpId="0" animBg="1"/>
      <p:bldP spid="82" grpId="1" animBg="1"/>
    </p:bldLst>
  </p:timing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50825" y="188913"/>
          <a:ext cx="8610600" cy="6467475"/>
        </p:xfrm>
        <a:graphic>
          <a:graphicData uri="http://schemas.openxmlformats.org/presentationml/2006/ole">
            <p:oleObj spid="_x0000_s128002" name="PhotoImpact" r:id="rId3" imgW="4285714" imgH="3219048" progId="PI3.Image">
              <p:embed/>
            </p:oleObj>
          </a:graphicData>
        </a:graphic>
      </p:graphicFrame>
      <p:sp>
        <p:nvSpPr>
          <p:cNvPr id="193539" name="Rectangle 3"/>
          <p:cNvSpPr>
            <a:spLocks noChangeArrowheads="1"/>
          </p:cNvSpPr>
          <p:nvPr/>
        </p:nvSpPr>
        <p:spPr bwMode="auto">
          <a:xfrm>
            <a:off x="250825" y="836613"/>
            <a:ext cx="8534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任何生界生命皆應被尊重</a:t>
            </a:r>
            <a:b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</a:b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尊重生命就是</a:t>
            </a:r>
            <a:b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</a:b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尊重上天創造的自然</a:t>
            </a:r>
            <a:b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</a:b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  </a:t>
            </a:r>
            <a:r>
              <a:rPr lang="zh-TW" altLang="en-US" sz="5400" b="1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“</a:t>
            </a: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人定勝天</a:t>
            </a:r>
            <a:r>
              <a:rPr lang="zh-TW" altLang="en-US" sz="5400" b="1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”</a:t>
            </a: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充滿了</a:t>
            </a:r>
            <a:b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</a:b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人類的驕傲與無知</a:t>
            </a:r>
            <a:r>
              <a:rPr lang="zh-TW" altLang="en-US" sz="5400" b="1" dirty="0">
                <a:solidFill>
                  <a:srgbClr val="FA0C34"/>
                </a:solidFill>
                <a:ea typeface="標楷體" pitchFamily="65" charset="-120"/>
              </a:rPr>
              <a:t>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3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39" grpId="0" autoUpdateAnimBg="0"/>
    </p:bldLst>
  </p:timing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r>
              <a:rPr lang="zh-TW" altLang="en-US" dirty="0" smtClean="0"/>
              <a:t>最後做個小測驗吧</a:t>
            </a:r>
            <a:r>
              <a:rPr lang="en-US" altLang="zh-TW" dirty="0" smtClean="0"/>
              <a:t>……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 dirty="0"/>
          </a:p>
        </p:txBody>
      </p:sp>
      <p:pic>
        <p:nvPicPr>
          <p:cNvPr id="233474" name="Picture 2" descr="C:\Users\luty\Desktop\32993.jpg"/>
          <p:cNvPicPr>
            <a:picLocks noChangeAspect="1" noChangeArrowheads="1"/>
          </p:cNvPicPr>
          <p:nvPr/>
        </p:nvPicPr>
        <p:blipFill>
          <a:blip r:embed="rId2" cstate="print"/>
          <a:srcRect t="24800" b="55250"/>
          <a:stretch>
            <a:fillRect/>
          </a:stretch>
        </p:blipFill>
        <p:spPr bwMode="auto">
          <a:xfrm>
            <a:off x="395536" y="1628800"/>
            <a:ext cx="8527382" cy="3024336"/>
          </a:xfrm>
          <a:prstGeom prst="rect">
            <a:avLst/>
          </a:prstGeom>
          <a:noFill/>
        </p:spPr>
      </p:pic>
      <p:pic>
        <p:nvPicPr>
          <p:cNvPr id="5" name="Picture 2" descr="C:\Users\luty\Desktop\32993.jpg"/>
          <p:cNvPicPr>
            <a:picLocks noChangeAspect="1" noChangeArrowheads="1"/>
          </p:cNvPicPr>
          <p:nvPr/>
        </p:nvPicPr>
        <p:blipFill>
          <a:blip r:embed="rId2" cstate="print"/>
          <a:srcRect t="43700" b="21947"/>
          <a:stretch>
            <a:fillRect/>
          </a:stretch>
        </p:blipFill>
        <p:spPr bwMode="auto">
          <a:xfrm>
            <a:off x="323528" y="1412776"/>
            <a:ext cx="8606983" cy="525658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97026" name="Object 2"/>
          <p:cNvGraphicFramePr>
            <a:graphicFrameLocks noChangeAspect="1"/>
          </p:cNvGraphicFramePr>
          <p:nvPr/>
        </p:nvGraphicFramePr>
        <p:xfrm>
          <a:off x="250825" y="188913"/>
          <a:ext cx="8610600" cy="6467475"/>
        </p:xfrm>
        <a:graphic>
          <a:graphicData uri="http://schemas.openxmlformats.org/presentationml/2006/ole">
            <p:oleObj spid="_x0000_s474114" name="PhotoImpact" r:id="rId3" imgW="4285714" imgH="3219048" progId="PI3.Image">
              <p:embed/>
            </p:oleObj>
          </a:graphicData>
        </a:graphic>
      </p:graphicFrame>
      <p:sp>
        <p:nvSpPr>
          <p:cNvPr id="897027" name="Rectangle 3"/>
          <p:cNvSpPr>
            <a:spLocks noChangeArrowheads="1"/>
          </p:cNvSpPr>
          <p:nvPr/>
        </p:nvSpPr>
        <p:spPr bwMode="auto">
          <a:xfrm>
            <a:off x="276225" y="1844675"/>
            <a:ext cx="849630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zh-TW" altLang="en-US" sz="5400" b="1">
                <a:solidFill>
                  <a:srgbClr val="FF0000"/>
                </a:solidFill>
                <a:ea typeface="標楷體" pitchFamily="65" charset="-120"/>
              </a:rPr>
              <a:t>地球的資源</a:t>
            </a:r>
            <a:br>
              <a:rPr lang="zh-TW" altLang="en-US" sz="5400" b="1">
                <a:solidFill>
                  <a:srgbClr val="FF0000"/>
                </a:solidFill>
                <a:ea typeface="標楷體" pitchFamily="65" charset="-120"/>
              </a:rPr>
            </a:br>
            <a:r>
              <a:rPr lang="zh-TW" altLang="en-US" sz="5400" b="1">
                <a:solidFill>
                  <a:srgbClr val="FF0000"/>
                </a:solidFill>
                <a:ea typeface="標楷體" pitchFamily="65" charset="-120"/>
              </a:rPr>
              <a:t>  足夠所有人類的基本需求</a:t>
            </a:r>
            <a:endParaRPr lang="zh-TW" altLang="en-US" sz="5400" b="1">
              <a:solidFill>
                <a:srgbClr val="FA0C34"/>
              </a:solidFill>
              <a:ea typeface="標楷體" pitchFamily="65" charset="-120"/>
            </a:endParaRPr>
          </a:p>
        </p:txBody>
      </p:sp>
      <p:sp>
        <p:nvSpPr>
          <p:cNvPr id="897028" name="Rectangle 4"/>
          <p:cNvSpPr>
            <a:spLocks noChangeArrowheads="1"/>
          </p:cNvSpPr>
          <p:nvPr/>
        </p:nvSpPr>
        <p:spPr bwMode="auto">
          <a:xfrm>
            <a:off x="250825" y="4076700"/>
            <a:ext cx="85693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但卻永遠無法滿足</a:t>
            </a:r>
            <a:b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</a:b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  任何一個人的</a:t>
            </a:r>
            <a:r>
              <a:rPr lang="en-US" altLang="zh-TW" sz="5400" b="1" dirty="0">
                <a:solidFill>
                  <a:srgbClr val="FF0000"/>
                </a:solidFill>
                <a:ea typeface="標楷體" pitchFamily="65" charset="-120"/>
              </a:rPr>
              <a:t>『</a:t>
            </a: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貪婪</a:t>
            </a:r>
            <a:r>
              <a:rPr lang="en-US" altLang="zh-TW" sz="5400" b="1" dirty="0">
                <a:solidFill>
                  <a:srgbClr val="FF0000"/>
                </a:solidFill>
                <a:ea typeface="標楷體" pitchFamily="65" charset="-120"/>
              </a:rPr>
              <a:t>』</a:t>
            </a:r>
            <a:r>
              <a:rPr lang="zh-TW" altLang="en-US" sz="5400" b="1" dirty="0">
                <a:solidFill>
                  <a:srgbClr val="FF0000"/>
                </a:solidFill>
                <a:ea typeface="標楷體" pitchFamily="65" charset="-120"/>
              </a:rPr>
              <a:t>！</a:t>
            </a:r>
          </a:p>
        </p:txBody>
      </p:sp>
      <p:sp>
        <p:nvSpPr>
          <p:cNvPr id="897029" name="Rectangle 5"/>
          <p:cNvSpPr>
            <a:spLocks noChangeArrowheads="1"/>
          </p:cNvSpPr>
          <p:nvPr/>
        </p:nvSpPr>
        <p:spPr bwMode="auto">
          <a:xfrm>
            <a:off x="1547813" y="692150"/>
            <a:ext cx="5905500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zh-TW" altLang="en-US" sz="5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華康中特圓體" pitchFamily="49" charset="-120"/>
                <a:ea typeface="華康中特圓體" pitchFamily="49" charset="-120"/>
              </a:rPr>
              <a:t>再次一同反思這句話</a:t>
            </a:r>
            <a:r>
              <a:rPr lang="en-US" altLang="zh-TW" sz="5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華康中特圓體" pitchFamily="49" charset="-120"/>
                <a:ea typeface="華康中特圓體" pitchFamily="49" charset="-120"/>
              </a:rPr>
              <a:t>: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7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897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897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3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8970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897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8970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3000"/>
                                        <p:tgtEl>
                                          <p:spTgt spid="897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9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7027" grpId="0" autoUpdateAnimBg="0"/>
      <p:bldP spid="897027" grpId="1"/>
      <p:bldP spid="897028" grpId="0" autoUpdateAnimBg="0"/>
      <p:bldP spid="897028" grpId="1"/>
      <p:bldP spid="897029" grpId="0"/>
    </p:bldLst>
  </p:timing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</a:blip>
          <a:srcRect l="17624" t="11610" r="18454" b="8657"/>
          <a:stretch>
            <a:fillRect/>
          </a:stretch>
        </p:blipFill>
        <p:spPr bwMode="auto">
          <a:xfrm>
            <a:off x="0" y="-31703"/>
            <a:ext cx="8748464" cy="613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7" descr="C:\Users\worm.EDF\Desktop\6171453051_c784464e40_o.png"/>
          <p:cNvPicPr>
            <a:picLocks noChangeAspect="1" noChangeArrowheads="1"/>
          </p:cNvPicPr>
          <p:nvPr/>
        </p:nvPicPr>
        <p:blipFill>
          <a:blip r:embed="rId3" cstate="print"/>
          <a:srcRect l="7222" r="5499" b="36475"/>
          <a:stretch>
            <a:fillRect/>
          </a:stretch>
        </p:blipFill>
        <p:spPr bwMode="auto">
          <a:xfrm>
            <a:off x="0" y="2636838"/>
            <a:ext cx="9144000" cy="422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標題 8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921625" cy="2088232"/>
          </a:xfrm>
        </p:spPr>
        <p:txBody>
          <a:bodyPr/>
          <a:lstStyle/>
          <a:p>
            <a:pPr eaLnBrk="1" hangingPunct="1">
              <a:spcBef>
                <a:spcPts val="600"/>
              </a:spcBef>
            </a:pPr>
            <a:r>
              <a:rPr lang="zh-TW" altLang="en-US" sz="8000" b="1" dirty="0" smtClean="0">
                <a:solidFill>
                  <a:srgbClr val="003300"/>
                </a:solidFill>
              </a:rPr>
              <a:t>以上心得分享</a:t>
            </a:r>
            <a:r>
              <a:rPr lang="en-US" altLang="zh-TW" sz="8000" b="1" dirty="0" smtClean="0">
                <a:solidFill>
                  <a:srgbClr val="003300"/>
                </a:solidFill>
              </a:rPr>
              <a:t/>
            </a:r>
            <a:br>
              <a:rPr lang="en-US" altLang="zh-TW" sz="8000" b="1" dirty="0" smtClean="0">
                <a:solidFill>
                  <a:srgbClr val="003300"/>
                </a:solidFill>
              </a:rPr>
            </a:br>
            <a:r>
              <a:rPr lang="zh-TW" altLang="en-US" sz="8000" b="1" dirty="0" smtClean="0">
                <a:solidFill>
                  <a:srgbClr val="003300"/>
                </a:solidFill>
              </a:rPr>
              <a:t>敬請指教</a:t>
            </a:r>
            <a:r>
              <a:rPr lang="en-US" altLang="zh-TW" sz="8000" b="1" dirty="0" smtClean="0">
                <a:solidFill>
                  <a:srgbClr val="003300"/>
                </a:solidFill>
              </a:rPr>
              <a:t>!</a:t>
            </a:r>
            <a:endParaRPr lang="zh-TW" altLang="en-US" sz="8000" b="1" dirty="0" smtClean="0">
              <a:solidFill>
                <a:srgbClr val="003300"/>
              </a:solidFill>
            </a:endParaRPr>
          </a:p>
        </p:txBody>
      </p:sp>
      <p:sp>
        <p:nvSpPr>
          <p:cNvPr id="3076" name="副標題 9"/>
          <p:cNvSpPr>
            <a:spLocks noGrp="1"/>
          </p:cNvSpPr>
          <p:nvPr>
            <p:ph type="subTitle" idx="1"/>
          </p:nvPr>
        </p:nvSpPr>
        <p:spPr>
          <a:xfrm>
            <a:off x="1115616" y="3404592"/>
            <a:ext cx="6400800" cy="1752600"/>
          </a:xfrm>
        </p:spPr>
        <p:txBody>
          <a:bodyPr/>
          <a:lstStyle/>
          <a:p>
            <a:pPr eaLnBrk="1" hangingPunct="1"/>
            <a:r>
              <a:rPr lang="zh-TW" altLang="zh-TW" sz="4000" b="1" dirty="0" smtClean="0">
                <a:solidFill>
                  <a:srgbClr val="595959"/>
                </a:solidFill>
              </a:rPr>
              <a:t>屏東縣政府</a:t>
            </a:r>
            <a:endParaRPr lang="zh-TW" altLang="en-US" sz="4000" b="1" dirty="0" smtClean="0">
              <a:solidFill>
                <a:srgbClr val="595959"/>
              </a:solidFill>
            </a:endParaRPr>
          </a:p>
          <a:p>
            <a:pPr eaLnBrk="1" hangingPunct="1"/>
            <a:r>
              <a:rPr lang="zh-TW" altLang="en-US" sz="2800" b="1" dirty="0" smtClean="0">
                <a:solidFill>
                  <a:srgbClr val="595959"/>
                </a:solidFill>
              </a:rPr>
              <a:t>環境保護局局長室</a:t>
            </a:r>
            <a:r>
              <a:rPr lang="en-US" altLang="zh-TW" sz="2800" dirty="0" smtClean="0">
                <a:solidFill>
                  <a:srgbClr val="595959"/>
                </a:solidFill>
              </a:rPr>
              <a:t>(08-7351920)</a:t>
            </a:r>
          </a:p>
          <a:p>
            <a:pPr eaLnBrk="1" hangingPunct="1"/>
            <a:r>
              <a:rPr lang="en-US" altLang="zh-TW" sz="2800" dirty="0" err="1" smtClean="0">
                <a:solidFill>
                  <a:srgbClr val="595959"/>
                </a:solidFill>
              </a:rPr>
              <a:t>l</a:t>
            </a:r>
            <a:r>
              <a:rPr lang="en-US" altLang="zh-TW" sz="2800" b="1" dirty="0" err="1" smtClean="0">
                <a:solidFill>
                  <a:srgbClr val="595959"/>
                </a:solidFill>
              </a:rPr>
              <a:t>uty1961@gmail.com</a:t>
            </a:r>
            <a:endParaRPr lang="zh-TW" altLang="en-US" sz="2800" b="1" dirty="0" smtClean="0">
              <a:solidFill>
                <a:srgbClr val="595959"/>
              </a:solidFill>
            </a:endParaRPr>
          </a:p>
        </p:txBody>
      </p:sp>
      <p:pic>
        <p:nvPicPr>
          <p:cNvPr id="6" name="Picture 1" descr="C:\Users\luty\Desktop\2541427158_78376fc884_o.jpg"/>
          <p:cNvPicPr>
            <a:picLocks noChangeAspect="1" noChangeArrowheads="1"/>
          </p:cNvPicPr>
          <p:nvPr/>
        </p:nvPicPr>
        <p:blipFill>
          <a:blip r:embed="rId4" cstate="print"/>
          <a:srcRect r="43685"/>
          <a:stretch>
            <a:fillRect/>
          </a:stretch>
        </p:blipFill>
        <p:spPr bwMode="auto">
          <a:xfrm>
            <a:off x="6804248" y="1772815"/>
            <a:ext cx="2339752" cy="278898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/>
    </p:bldLst>
  </p:timing>
</p:sld>
</file>

<file path=ppt/theme/theme1.xml><?xml version="1.0" encoding="utf-8"?>
<a:theme xmlns:a="http://schemas.openxmlformats.org/drawingml/2006/main" name="Teamwork">
  <a:themeElements>
    <a:clrScheme name="Teamwork 6">
      <a:dk1>
        <a:srgbClr val="005400"/>
      </a:dk1>
      <a:lt1>
        <a:srgbClr val="FFFFFF"/>
      </a:lt1>
      <a:dk2>
        <a:srgbClr val="004800"/>
      </a:dk2>
      <a:lt2>
        <a:srgbClr val="D6D8C0"/>
      </a:lt2>
      <a:accent1>
        <a:srgbClr val="339933"/>
      </a:accent1>
      <a:accent2>
        <a:srgbClr val="7D8C70"/>
      </a:accent2>
      <a:accent3>
        <a:srgbClr val="AAB1AA"/>
      </a:accent3>
      <a:accent4>
        <a:srgbClr val="DADADA"/>
      </a:accent4>
      <a:accent5>
        <a:srgbClr val="ADCAAD"/>
      </a:accent5>
      <a:accent6>
        <a:srgbClr val="717E65"/>
      </a:accent6>
      <a:hlink>
        <a:srgbClr val="CCCC00"/>
      </a:hlink>
      <a:folHlink>
        <a:srgbClr val="85B3B1"/>
      </a:folHlink>
    </a:clrScheme>
    <a:fontScheme name="Teamwork">
      <a:majorFont>
        <a:latin typeface="Garamond"/>
        <a:ea typeface="標楷體"/>
        <a:cs typeface=""/>
      </a:majorFont>
      <a:minorFont>
        <a:latin typeface="Garamond"/>
        <a:ea typeface="標楷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amwork 1">
        <a:dk1>
          <a:srgbClr val="000078"/>
        </a:dk1>
        <a:lt1>
          <a:srgbClr val="FFFFFF"/>
        </a:lt1>
        <a:dk2>
          <a:srgbClr val="000066"/>
        </a:dk2>
        <a:lt2>
          <a:srgbClr val="CCECFF"/>
        </a:lt2>
        <a:accent1>
          <a:srgbClr val="0099CC"/>
        </a:accent1>
        <a:accent2>
          <a:srgbClr val="008080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007373"/>
        </a:accent6>
        <a:hlink>
          <a:srgbClr val="00FF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2">
        <a:dk1>
          <a:srgbClr val="0000A6"/>
        </a:dk1>
        <a:lt1>
          <a:srgbClr val="FFFFFF"/>
        </a:lt1>
        <a:dk2>
          <a:srgbClr val="000099"/>
        </a:dk2>
        <a:lt2>
          <a:srgbClr val="CCFFFF"/>
        </a:lt2>
        <a:accent1>
          <a:srgbClr val="00CCFF"/>
        </a:accent1>
        <a:accent2>
          <a:srgbClr val="FFE701"/>
        </a:accent2>
        <a:accent3>
          <a:srgbClr val="AAAACA"/>
        </a:accent3>
        <a:accent4>
          <a:srgbClr val="DADADA"/>
        </a:accent4>
        <a:accent5>
          <a:srgbClr val="AAE2FF"/>
        </a:accent5>
        <a:accent6>
          <a:srgbClr val="E7D101"/>
        </a:accent6>
        <a:hlink>
          <a:srgbClr val="FFCC66"/>
        </a:hlink>
        <a:folHlink>
          <a:srgbClr val="00CA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3">
        <a:dk1>
          <a:srgbClr val="000000"/>
        </a:dk1>
        <a:lt1>
          <a:srgbClr val="E0EBF6"/>
        </a:lt1>
        <a:dk2>
          <a:srgbClr val="77A4AF"/>
        </a:dk2>
        <a:lt2>
          <a:srgbClr val="F3F7FB"/>
        </a:lt2>
        <a:accent1>
          <a:srgbClr val="B9C4D7"/>
        </a:accent1>
        <a:accent2>
          <a:srgbClr val="B1A1C5"/>
        </a:accent2>
        <a:accent3>
          <a:srgbClr val="EDF3FA"/>
        </a:accent3>
        <a:accent4>
          <a:srgbClr val="000000"/>
        </a:accent4>
        <a:accent5>
          <a:srgbClr val="D9DEE8"/>
        </a:accent5>
        <a:accent6>
          <a:srgbClr val="A091B2"/>
        </a:accent6>
        <a:hlink>
          <a:srgbClr val="3F2FB5"/>
        </a:hlink>
        <a:folHlink>
          <a:srgbClr val="31894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amwork 4">
        <a:dk1>
          <a:srgbClr val="006E6B"/>
        </a:dk1>
        <a:lt1>
          <a:srgbClr val="FFFFFF"/>
        </a:lt1>
        <a:dk2>
          <a:srgbClr val="006666"/>
        </a:dk2>
        <a:lt2>
          <a:srgbClr val="B9EFEE"/>
        </a:lt2>
        <a:accent1>
          <a:srgbClr val="33CCCC"/>
        </a:accent1>
        <a:accent2>
          <a:srgbClr val="6AB475"/>
        </a:accent2>
        <a:accent3>
          <a:srgbClr val="AAB8B8"/>
        </a:accent3>
        <a:accent4>
          <a:srgbClr val="DADADA"/>
        </a:accent4>
        <a:accent5>
          <a:srgbClr val="ADE2E2"/>
        </a:accent5>
        <a:accent6>
          <a:srgbClr val="5FA369"/>
        </a:accent6>
        <a:hlink>
          <a:srgbClr val="00FF99"/>
        </a:hlink>
        <a:folHlink>
          <a:srgbClr val="CC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5">
        <a:dk1>
          <a:srgbClr val="8ABA8D"/>
        </a:dk1>
        <a:lt1>
          <a:srgbClr val="FFFFFF"/>
        </a:lt1>
        <a:dk2>
          <a:srgbClr val="6FB56D"/>
        </a:dk2>
        <a:lt2>
          <a:srgbClr val="DCF1F4"/>
        </a:lt2>
        <a:accent1>
          <a:srgbClr val="2E7E2E"/>
        </a:accent1>
        <a:accent2>
          <a:srgbClr val="25735D"/>
        </a:accent2>
        <a:accent3>
          <a:srgbClr val="BBD7BA"/>
        </a:accent3>
        <a:accent4>
          <a:srgbClr val="DADADA"/>
        </a:accent4>
        <a:accent5>
          <a:srgbClr val="ADC0AD"/>
        </a:accent5>
        <a:accent6>
          <a:srgbClr val="206853"/>
        </a:accent6>
        <a:hlink>
          <a:srgbClr val="FFFF00"/>
        </a:hlink>
        <a:folHlink>
          <a:srgbClr val="FFF4B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6">
        <a:dk1>
          <a:srgbClr val="005400"/>
        </a:dk1>
        <a:lt1>
          <a:srgbClr val="FFFFFF"/>
        </a:lt1>
        <a:dk2>
          <a:srgbClr val="004800"/>
        </a:dk2>
        <a:lt2>
          <a:srgbClr val="D6D8C0"/>
        </a:lt2>
        <a:accent1>
          <a:srgbClr val="339933"/>
        </a:accent1>
        <a:accent2>
          <a:srgbClr val="7D8C70"/>
        </a:accent2>
        <a:accent3>
          <a:srgbClr val="AAB1AA"/>
        </a:accent3>
        <a:accent4>
          <a:srgbClr val="DADADA"/>
        </a:accent4>
        <a:accent5>
          <a:srgbClr val="ADCAAD"/>
        </a:accent5>
        <a:accent6>
          <a:srgbClr val="717E65"/>
        </a:accent6>
        <a:hlink>
          <a:srgbClr val="CCCC00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7">
        <a:dk1>
          <a:srgbClr val="000000"/>
        </a:dk1>
        <a:lt1>
          <a:srgbClr val="F5F0BD"/>
        </a:lt1>
        <a:dk2>
          <a:srgbClr val="BD9D69"/>
        </a:dk2>
        <a:lt2>
          <a:srgbClr val="FFFFCC"/>
        </a:lt2>
        <a:accent1>
          <a:srgbClr val="CDBB77"/>
        </a:accent1>
        <a:accent2>
          <a:srgbClr val="F8EBD0"/>
        </a:accent2>
        <a:accent3>
          <a:srgbClr val="F9F6DB"/>
        </a:accent3>
        <a:accent4>
          <a:srgbClr val="000000"/>
        </a:accent4>
        <a:accent5>
          <a:srgbClr val="E3DABD"/>
        </a:accent5>
        <a:accent6>
          <a:srgbClr val="E1D5BC"/>
        </a:accent6>
        <a:hlink>
          <a:srgbClr val="FF9900"/>
        </a:hlink>
        <a:folHlink>
          <a:srgbClr val="C64B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amwork 8">
        <a:dk1>
          <a:srgbClr val="000000"/>
        </a:dk1>
        <a:lt1>
          <a:srgbClr val="E2DDD4"/>
        </a:lt1>
        <a:dk2>
          <a:srgbClr val="000000"/>
        </a:dk2>
        <a:lt2>
          <a:srgbClr val="EFEBE3"/>
        </a:lt2>
        <a:accent1>
          <a:srgbClr val="F2F2F2"/>
        </a:accent1>
        <a:accent2>
          <a:srgbClr val="C4AD74"/>
        </a:accent2>
        <a:accent3>
          <a:srgbClr val="EEEBE6"/>
        </a:accent3>
        <a:accent4>
          <a:srgbClr val="000000"/>
        </a:accent4>
        <a:accent5>
          <a:srgbClr val="F7F7F7"/>
        </a:accent5>
        <a:accent6>
          <a:srgbClr val="B19C68"/>
        </a:accent6>
        <a:hlink>
          <a:srgbClr val="A46032"/>
        </a:hlink>
        <a:folHlink>
          <a:srgbClr val="8F8E7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amwork 9">
        <a:dk1>
          <a:srgbClr val="8A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5831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4AD"/>
        </a:accent5>
        <a:accent6>
          <a:srgbClr val="B24B36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佈景主題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Teamwork</Template>
  <TotalTime>27103</TotalTime>
  <Words>10878</Words>
  <Application>Microsoft Office PowerPoint</Application>
  <PresentationFormat>如螢幕大小 (4:3)</PresentationFormat>
  <Paragraphs>1712</Paragraphs>
  <Slides>239</Slides>
  <Notes>14</Notes>
  <HiddenSlides>0</HiddenSlides>
  <MMClips>14</MMClips>
  <ScaleCrop>false</ScaleCrop>
  <HeadingPairs>
    <vt:vector size="6" baseType="variant">
      <vt:variant>
        <vt:lpstr>佈景主題</vt:lpstr>
      </vt:variant>
      <vt:variant>
        <vt:i4>1</vt:i4>
      </vt:variant>
      <vt:variant>
        <vt:lpstr>內嵌 OLE 伺服程式</vt:lpstr>
      </vt:variant>
      <vt:variant>
        <vt:i4>2</vt:i4>
      </vt:variant>
      <vt:variant>
        <vt:lpstr>投影片標題</vt:lpstr>
      </vt:variant>
      <vt:variant>
        <vt:i4>239</vt:i4>
      </vt:variant>
    </vt:vector>
  </HeadingPairs>
  <TitlesOfParts>
    <vt:vector size="242" baseType="lpstr">
      <vt:lpstr>Teamwork</vt:lpstr>
      <vt:lpstr>Shockwave Flash Object</vt:lpstr>
      <vt:lpstr>PhotoImpact</vt:lpstr>
      <vt:lpstr>投影片 1</vt:lpstr>
      <vt:lpstr>我們先來 澄清一些認知!</vt:lpstr>
      <vt:lpstr>投影片 3</vt:lpstr>
      <vt:lpstr>投影片 4</vt:lpstr>
      <vt:lpstr>投影片 5</vt:lpstr>
      <vt:lpstr>投影片 6</vt:lpstr>
      <vt:lpstr>投影片 7</vt:lpstr>
      <vt:lpstr>在我們認知之下，台灣河川湍急，雨季集中，冬季缺水乾旱！唯有蓋水庫，才可以「留住水」！</vt:lpstr>
      <vt:lpstr>台灣 原來就在 不斷的變動中！</vt:lpstr>
      <vt:lpstr>投影片 10</vt:lpstr>
      <vt:lpstr>投影片 11</vt:lpstr>
      <vt:lpstr>投影片 12</vt:lpstr>
      <vt:lpstr>投影片 13</vt:lpstr>
      <vt:lpstr>台灣河川的疏砂量比黃河還高</vt:lpstr>
      <vt:lpstr>台灣不適合在山區再蓋水庫!</vt:lpstr>
      <vt:lpstr>台灣水庫淤積到底多嚴重!</vt:lpstr>
      <vt:lpstr>仁愛鄉霧社水庫嚴重淤積，滿佈泥砂，「碧湖」美景不再。（記者佟振國攝）</vt:lpstr>
      <vt:lpstr>投影片 18</vt:lpstr>
      <vt:lpstr>投影片 19</vt:lpstr>
      <vt:lpstr>投影片 20</vt:lpstr>
      <vt:lpstr>投影片 21</vt:lpstr>
      <vt:lpstr>投影片 22</vt:lpstr>
      <vt:lpstr>投影片 23</vt:lpstr>
      <vt:lpstr>投影片 24</vt:lpstr>
      <vt:lpstr>投影片 25</vt:lpstr>
      <vt:lpstr>投影片 26</vt:lpstr>
      <vt:lpstr>投影片 27</vt:lpstr>
      <vt:lpstr>投影片 28</vt:lpstr>
      <vt:lpstr>要拿曾文比黃河?</vt:lpstr>
      <vt:lpstr>三門峽&amp;小浪底調水排沙</vt:lpstr>
      <vt:lpstr>對地質的了解很重要，否則….</vt:lpstr>
      <vt:lpstr>先看看 高雄人喝水的困境 </vt:lpstr>
      <vt:lpstr>投影片 33</vt:lpstr>
      <vt:lpstr>投影片 34</vt:lpstr>
      <vt:lpstr>投影片 35</vt:lpstr>
      <vt:lpstr>水源調度概況(豐水期平日)</vt:lpstr>
      <vt:lpstr>水源調度概況（枯水期與濁水期）</vt:lpstr>
      <vt:lpstr>為甚麼要取伏流水…</vt:lpstr>
      <vt:lpstr>投影片 39</vt:lpstr>
      <vt:lpstr>投影片 40</vt:lpstr>
      <vt:lpstr>投影片 41</vt:lpstr>
      <vt:lpstr>自來水怎麼來？</vt:lpstr>
      <vt:lpstr>投影片 43</vt:lpstr>
      <vt:lpstr>投影片 44</vt:lpstr>
      <vt:lpstr>投影片 45</vt:lpstr>
      <vt:lpstr>投影片 46</vt:lpstr>
      <vt:lpstr>投影片 47</vt:lpstr>
      <vt:lpstr>投影片 48</vt:lpstr>
      <vt:lpstr>投影片 49</vt:lpstr>
      <vt:lpstr>投影片 50</vt:lpstr>
      <vt:lpstr>投影片 51</vt:lpstr>
      <vt:lpstr>這樣清澈的水是給甘蔗喝的！ (也因為如此只有農業單位傳承這個技術，水利單位卻完全失傳)</vt:lpstr>
      <vt:lpstr>投影片 53</vt:lpstr>
      <vt:lpstr>但是之前…</vt:lpstr>
      <vt:lpstr>2.傍河取水河岸過濾(Riverbank filtration )</vt:lpstr>
      <vt:lpstr>投影片 56</vt:lpstr>
      <vt:lpstr>投影片 57</vt:lpstr>
      <vt:lpstr>傍河取伏流水 （以水泥製集水暗管為主）  88風災後大高雄 主要的『救援』用水</vt:lpstr>
      <vt:lpstr>投影片 59</vt:lpstr>
      <vt:lpstr>投影片 60</vt:lpstr>
      <vt:lpstr>投影片 61</vt:lpstr>
      <vt:lpstr>高屏溪沿岸伏流水開發現況分析</vt:lpstr>
      <vt:lpstr>伏流水既有設施檢討 </vt:lpstr>
      <vt:lpstr>伏流水開發方式示意圖</vt:lpstr>
      <vt:lpstr>國外傍河集取伏流水案例分析</vt:lpstr>
      <vt:lpstr> 德國 杜塞爾多夫 ( Dusseldorf)水廠</vt:lpstr>
      <vt:lpstr> 美國 Louisville水廠 (肯塔基州)</vt:lpstr>
      <vt:lpstr>四川茂線泯江上游</vt:lpstr>
      <vt:lpstr>投影片 69</vt:lpstr>
      <vt:lpstr>1月份里嶺大橋最低流量&gt;25CMS(即每日200萬噸)</vt:lpstr>
      <vt:lpstr>從里嶺大橋到攔河堰~水到哪裡去了？</vt:lpstr>
      <vt:lpstr>投影片 72</vt:lpstr>
      <vt:lpstr>投影片 73</vt:lpstr>
      <vt:lpstr>出水的壯觀 韓國</vt:lpstr>
      <vt:lpstr>投影片 75</vt:lpstr>
      <vt:lpstr>投影片 76</vt:lpstr>
      <vt:lpstr>投影片 77</vt:lpstr>
      <vt:lpstr>感謝</vt:lpstr>
      <vt:lpstr>最後 我們談談正確的 平原水庫與百里埤塘 </vt:lpstr>
      <vt:lpstr>先看看荷蘭海牙的經驗</vt:lpstr>
      <vt:lpstr>投影片 81</vt:lpstr>
      <vt:lpstr>投影片 82</vt:lpstr>
      <vt:lpstr>投影片 83</vt:lpstr>
      <vt:lpstr>投影片 84</vt:lpstr>
      <vt:lpstr>投影片 85</vt:lpstr>
      <vt:lpstr>於是促成了『中央』的重視 進而進行了研究與規劃</vt:lpstr>
      <vt:lpstr>1998年底謝長廷當選高雄市長 高高屏縣市皆為”綠色執政”</vt:lpstr>
      <vt:lpstr>結果2002年提出的高屏大湖計畫內容 （300億每天取30萬噸水～700公頃良田變大湖）</vt:lpstr>
      <vt:lpstr>投影片 89</vt:lpstr>
      <vt:lpstr>投影片 90</vt:lpstr>
      <vt:lpstr>投影片 91</vt:lpstr>
      <vt:lpstr>原高屏大湖計畫內容（300億）</vt:lpstr>
      <vt:lpstr>投影片 93</vt:lpstr>
      <vt:lpstr>投影片 94</vt:lpstr>
      <vt:lpstr>投影片 95</vt:lpstr>
      <vt:lpstr>雖然，高屏大湖暫時被環評退回!</vt:lpstr>
      <vt:lpstr>《屏北盜砂大峽谷》拍賣沒人要 土地又還地主</vt:lpstr>
      <vt:lpstr>投影片 98</vt:lpstr>
      <vt:lpstr>投影片 99</vt:lpstr>
      <vt:lpstr>符合土地變遷紋理 的治水策略</vt:lpstr>
      <vt:lpstr>投影片 101</vt:lpstr>
      <vt:lpstr>投影片 102</vt:lpstr>
      <vt:lpstr>投影片 103</vt:lpstr>
      <vt:lpstr>投影片 104</vt:lpstr>
      <vt:lpstr>投影片 105</vt:lpstr>
      <vt:lpstr>投影片 106</vt:lpstr>
      <vt:lpstr>投影片 107</vt:lpstr>
      <vt:lpstr>投影片 108</vt:lpstr>
      <vt:lpstr>深刻的反省！</vt:lpstr>
      <vt:lpstr>投影片 110</vt:lpstr>
      <vt:lpstr>投影片 111</vt:lpstr>
      <vt:lpstr>投影片 112</vt:lpstr>
      <vt:lpstr>投影片 113</vt:lpstr>
      <vt:lpstr>投影片 114</vt:lpstr>
      <vt:lpstr>投影片 115</vt:lpstr>
      <vt:lpstr>投影片 116</vt:lpstr>
      <vt:lpstr>投影片 117</vt:lpstr>
      <vt:lpstr>投影片 118</vt:lpstr>
      <vt:lpstr>投影片 119</vt:lpstr>
      <vt:lpstr>投影片 120</vt:lpstr>
      <vt:lpstr>投影片 121</vt:lpstr>
      <vt:lpstr>投影片 122</vt:lpstr>
      <vt:lpstr>投影片 123</vt:lpstr>
      <vt:lpstr>2009年莫拉克颱風</vt:lpstr>
      <vt:lpstr>投影片 125</vt:lpstr>
      <vt:lpstr>投影片 126</vt:lpstr>
      <vt:lpstr>投影片 127</vt:lpstr>
      <vt:lpstr>因應氣候變遷全球行動</vt:lpstr>
      <vt:lpstr>投影片 129</vt:lpstr>
      <vt:lpstr>投影片 130</vt:lpstr>
      <vt:lpstr>投影片 131</vt:lpstr>
      <vt:lpstr>2013年3月29日 大潮州人工湖 正式動工!.....</vt:lpstr>
      <vt:lpstr>大潮州人工湖第一期工程</vt:lpstr>
      <vt:lpstr>投影片 134</vt:lpstr>
      <vt:lpstr>投影片 135</vt:lpstr>
      <vt:lpstr>現在…..</vt:lpstr>
      <vt:lpstr>投影片 137</vt:lpstr>
      <vt:lpstr>投影片 138</vt:lpstr>
      <vt:lpstr>世界各國降水量之比較</vt:lpstr>
      <vt:lpstr>投影片 140</vt:lpstr>
      <vt:lpstr>投影片 141</vt:lpstr>
      <vt:lpstr>看看台灣的用水狀況</vt:lpstr>
      <vt:lpstr>投影片 143</vt:lpstr>
      <vt:lpstr>台灣用水消長圖</vt:lpstr>
      <vt:lpstr>再談談我們一直 被錯誤認知的『地下水』</vt:lpstr>
      <vt:lpstr>抽用地下水＝地層下陷？</vt:lpstr>
      <vt:lpstr>投影片 147</vt:lpstr>
      <vt:lpstr>投影片 148</vt:lpstr>
      <vt:lpstr>投影片 149</vt:lpstr>
      <vt:lpstr>投影片 150</vt:lpstr>
      <vt:lpstr>中油在高屏溪畔有19口每日可抽20萬噸水井</vt:lpstr>
      <vt:lpstr>地下水與伏流水取用情形</vt:lpstr>
      <vt:lpstr>只要是地面水就要不斷遭受這樣的危機</vt:lpstr>
      <vt:lpstr>投影片 154</vt:lpstr>
      <vt:lpstr>台灣的山與森林與沖積平原地底 正是最大且最珍貴的『自然水庫』</vt:lpstr>
      <vt:lpstr>投影片 156</vt:lpstr>
      <vt:lpstr>投影片 157</vt:lpstr>
      <vt:lpstr>投影片 158</vt:lpstr>
      <vt:lpstr>投影片 159</vt:lpstr>
      <vt:lpstr>投影片 160</vt:lpstr>
      <vt:lpstr>投影片 161</vt:lpstr>
      <vt:lpstr>台灣地區民國 97 年平均每人每日生活用水量為398 公升，其中台北市512 公升，高雄市353 公升； 平均每人每日生活用(售)水量為273 公升，其中台北市344 公升，高雄市292 公升； 自來水供(配)生活用水量為411 公升，而台北市512 公升，高雄市354 公升；</vt:lpstr>
      <vt:lpstr>投影片 163</vt:lpstr>
      <vt:lpstr>當然 我們還是要節約用水 是惜福， 也是做地球人的原則!</vt:lpstr>
      <vt:lpstr>節水政策在哪裡？</vt:lpstr>
      <vt:lpstr>投影片 166</vt:lpstr>
      <vt:lpstr>投影片 167</vt:lpstr>
      <vt:lpstr>台塑化2010年來煉油價差 </vt:lpstr>
      <vt:lpstr>投影片 169</vt:lpstr>
      <vt:lpstr>投影片 170</vt:lpstr>
      <vt:lpstr>台灣太陽能滯銷，台電卻向中國採購太陽能板</vt:lpstr>
      <vt:lpstr>台灣太陽能「永續」發電的 最大阻力</vt:lpstr>
      <vt:lpstr>台電說:台灣風場條件不佳 不適宜風力發電?</vt:lpstr>
      <vt:lpstr>Taiwan has bright sunshine, particularly in Summer</vt:lpstr>
      <vt:lpstr>投影片 175</vt:lpstr>
      <vt:lpstr>投影片 176</vt:lpstr>
      <vt:lpstr>環境生態(ecology)與經濟(economy) 本來就是共思 環保的最大衝突不是經濟 而是『政治』！</vt:lpstr>
      <vt:lpstr>2014選舉我們看到甚麼?</vt:lpstr>
      <vt:lpstr>與歐美比較 我們的人民比她們更多的勤奮 受教育的程度也都勝過 然而 為什麼我們的國民所得卻 不及她們的1/3甚至1/4</vt:lpstr>
      <vt:lpstr>21世紀 台灣『民主』的省思</vt:lpstr>
      <vt:lpstr>投影片 181</vt:lpstr>
      <vt:lpstr>投影片 182</vt:lpstr>
      <vt:lpstr>投影片 183</vt:lpstr>
      <vt:lpstr>在台灣~公共政策的決定 是誰?</vt:lpstr>
      <vt:lpstr>政府～由我們選出的政客</vt:lpstr>
      <vt:lpstr>台灣要如何改變!</vt:lpstr>
      <vt:lpstr>公民決策 人民真正做主！</vt:lpstr>
      <vt:lpstr>公民有參與公共事務的義務與權利</vt:lpstr>
      <vt:lpstr>公民參與、公民決策</vt:lpstr>
      <vt:lpstr>最典型的公民決策---陪審團</vt:lpstr>
      <vt:lpstr>公民決策≠拋棄專業與專家</vt:lpstr>
      <vt:lpstr>也從日本一個水電工談起…</vt:lpstr>
      <vt:lpstr>公民決策怎麼做！</vt:lpstr>
      <vt:lpstr>投影片 194</vt:lpstr>
      <vt:lpstr>我們不是要可被掌權者操作的『公民參與』機制</vt:lpstr>
      <vt:lpstr>我們要 公共事務決策全透明！ 公民決策機制法制化！</vt:lpstr>
      <vt:lpstr>投影片 197</vt:lpstr>
      <vt:lpstr>歐盟生態城市發展的10個方針</vt:lpstr>
      <vt:lpstr>在台灣， 我們有太多民主素養 還要學習…</vt:lpstr>
      <vt:lpstr>政治:管理眾人之事(政大校歌)</vt:lpstr>
      <vt:lpstr>法治:人民皆要安分守法(封建統治)</vt:lpstr>
      <vt:lpstr>投影片 202</vt:lpstr>
      <vt:lpstr>選擇「對話」代替「放話」 是「說服與感動」對方 而不是消滅「敵人」!</vt:lpstr>
      <vt:lpstr>作為公民社會的倡議者 我們都該深自反問….</vt:lpstr>
      <vt:lpstr>中介團體 是為對方說好話(轉譯正面訊息) 是協助互相為對方著想 是化解對立、開始對話!</vt:lpstr>
      <vt:lpstr>投影片 206</vt:lpstr>
      <vt:lpstr>常常  我都在與 自己的無力感戰鬥！ (無力感經常是我不斷面對自己的錯誤)</vt:lpstr>
      <vt:lpstr>投影片 208</vt:lpstr>
      <vt:lpstr>投影片 209</vt:lpstr>
      <vt:lpstr>透過中介團體在每個過程中協助 落實公民參與</vt:lpstr>
      <vt:lpstr>投影片 211</vt:lpstr>
      <vt:lpstr>公民決策 人民真正做主！</vt:lpstr>
      <vt:lpstr>投影片 213</vt:lpstr>
      <vt:lpstr>投影片 214</vt:lpstr>
      <vt:lpstr>2014/12/25 開始『有公權力的服務業』</vt:lpstr>
      <vt:lpstr>分享幾個故事</vt:lpstr>
      <vt:lpstr>我們正持續的努力</vt:lpstr>
      <vt:lpstr>農業廢棄物 轉生質燃料計畫</vt:lpstr>
      <vt:lpstr>農業廢棄物轉生質燃料計畫</vt:lpstr>
      <vt:lpstr>投影片 220</vt:lpstr>
      <vt:lpstr>畜牧排泄物 轉 生質能與有機肥計畫</vt:lpstr>
      <vt:lpstr>投影片 222</vt:lpstr>
      <vt:lpstr>投影片 223</vt:lpstr>
      <vt:lpstr>光電與農業共生計畫</vt:lpstr>
      <vt:lpstr>投影片 225</vt:lpstr>
      <vt:lpstr>投影片 226</vt:lpstr>
      <vt:lpstr>投影片 227</vt:lpstr>
      <vt:lpstr>投影片 228</vt:lpstr>
      <vt:lpstr>投影片 229</vt:lpstr>
      <vt:lpstr>感謝許多單位鼎力協助始能完成東港溪2030整治願景</vt:lpstr>
      <vt:lpstr>投影片 231</vt:lpstr>
      <vt:lpstr>東港溪水質水量提升計畫 (我們希望將水體由丁類變甲類)</vt:lpstr>
      <vt:lpstr>投影片 233</vt:lpstr>
      <vt:lpstr>投影片 234</vt:lpstr>
      <vt:lpstr>投影片 235</vt:lpstr>
      <vt:lpstr>投影片 236</vt:lpstr>
      <vt:lpstr>最後做個小測驗吧……</vt:lpstr>
      <vt:lpstr>投影片 238</vt:lpstr>
      <vt:lpstr>以上心得分享 敬請指教!</vt:lpstr>
    </vt:vector>
  </TitlesOfParts>
  <Company>SWF@iSO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曹公圳再生與清晰愛河</dc:title>
  <dc:creator>Hsu22</dc:creator>
  <cp:lastModifiedBy>luty</cp:lastModifiedBy>
  <cp:revision>736</cp:revision>
  <dcterms:created xsi:type="dcterms:W3CDTF">2008-09-04T16:13:50Z</dcterms:created>
  <dcterms:modified xsi:type="dcterms:W3CDTF">2015-10-21T08:14:44Z</dcterms:modified>
</cp:coreProperties>
</file>