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60" r:id="rId2"/>
    <p:sldId id="259" r:id="rId3"/>
    <p:sldId id="261" r:id="rId4"/>
    <p:sldId id="258" r:id="rId5"/>
    <p:sldId id="257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圓角矩形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圓角矩形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0" name="副標題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19" name="日期版面配置區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圓角矩形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化單一角落矩形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圓角矩形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標題版面配置區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CFF715B-4688-4DAB-BF4C-2FD1DA01C415}" type="datetimeFigureOut">
              <a:rPr lang="zh-TW" altLang="en-US" smtClean="0"/>
              <a:t>2013/12/23</a:t>
            </a:fld>
            <a:endParaRPr lang="zh-TW" altLang="en-US"/>
          </a:p>
        </p:txBody>
      </p:sp>
      <p:sp>
        <p:nvSpPr>
          <p:cNvPr id="18" name="頁尾版面配置區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86E901F-8242-435B-A0A1-39811656B1E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教材的設計方向與理念說明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14348" y="4572008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zh-TW" altLang="en-US" sz="3200" dirty="0" smtClean="0"/>
              <a:t>屏東教育大學師資培育中心  </a:t>
            </a:r>
            <a:r>
              <a:rPr lang="zh-TW" altLang="en-US" sz="3200" dirty="0" smtClean="0"/>
              <a:t>劉鎮寧</a:t>
            </a:r>
            <a:endParaRPr lang="zh-TW" altLang="en-US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solidFill>
                  <a:srgbClr val="002060"/>
                </a:solidFill>
              </a:rPr>
              <a:t>教學方案設計應思考的</a:t>
            </a:r>
            <a:r>
              <a:rPr lang="en-US" altLang="zh-TW" dirty="0" smtClean="0">
                <a:solidFill>
                  <a:srgbClr val="002060"/>
                </a:solidFill>
              </a:rPr>
              <a:t/>
            </a:r>
            <a:br>
              <a:rPr lang="en-US" altLang="zh-TW" dirty="0" smtClean="0">
                <a:solidFill>
                  <a:srgbClr val="002060"/>
                </a:solidFill>
              </a:rPr>
            </a:br>
            <a:r>
              <a:rPr lang="zh-TW" altLang="en-US" dirty="0" smtClean="0">
                <a:solidFill>
                  <a:srgbClr val="002060"/>
                </a:solidFill>
              </a:rPr>
              <a:t>幾個根本問題</a:t>
            </a:r>
            <a:endParaRPr lang="zh-TW" alt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2" y="4714884"/>
            <a:ext cx="8183880" cy="1051560"/>
          </a:xfrm>
        </p:spPr>
        <p:txBody>
          <a:bodyPr/>
          <a:lstStyle/>
          <a:p>
            <a:pPr algn="ctr"/>
            <a:r>
              <a:rPr lang="zh-TW" altLang="en-US" dirty="0" smtClean="0"/>
              <a:t>以防災教育教學方案的設計來說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融入的領域是否適切？不僅原本的領域教學目標能夠達成，也能夠完成所融入議題的教學目標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en-US" altLang="zh-TW" dirty="0" smtClean="0"/>
              <a:t>2.</a:t>
            </a:r>
            <a:r>
              <a:rPr lang="zh-TW" altLang="en-US" dirty="0" smtClean="0"/>
              <a:t>教學目標的訂定</a:t>
            </a:r>
            <a:r>
              <a:rPr lang="zh-TW" altLang="en-US" dirty="0" smtClean="0"/>
              <a:t>是否合理？是否掌握</a:t>
            </a:r>
            <a:r>
              <a:rPr lang="zh-TW" altLang="en-US" dirty="0" smtClean="0"/>
              <a:t>了教學目標</a:t>
            </a:r>
            <a:r>
              <a:rPr lang="zh-TW" altLang="en-US" dirty="0" smtClean="0"/>
              <a:t>的撰寫原則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en-US" altLang="zh-TW" dirty="0" smtClean="0"/>
              <a:t>3.</a:t>
            </a:r>
            <a:r>
              <a:rPr lang="zh-TW" altLang="en-US" dirty="0" smtClean="0"/>
              <a:t>教學活動的設計是否得宜</a:t>
            </a:r>
            <a:r>
              <a:rPr lang="zh-TW" altLang="en-US" dirty="0" smtClean="0"/>
              <a:t>？是否能</a:t>
            </a:r>
            <a:r>
              <a:rPr lang="zh-TW" altLang="en-US" dirty="0" smtClean="0"/>
              <a:t>有效達成活動目標，是否能兼顧</a:t>
            </a:r>
            <a:r>
              <a:rPr lang="zh-TW" altLang="en-US" dirty="0" smtClean="0"/>
              <a:t>知識的</a:t>
            </a:r>
            <a:r>
              <a:rPr lang="zh-TW" altLang="en-US" dirty="0" smtClean="0"/>
              <a:t>整體性和個殊性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en-US" altLang="zh-TW" dirty="0" smtClean="0"/>
              <a:t>4.</a:t>
            </a:r>
            <a:r>
              <a:rPr lang="zh-TW" altLang="en-US" dirty="0" smtClean="0"/>
              <a:t>防災課程的教學絕大多數是在虛擬情境或人為安排的情境中進行，其應然和實然之間的連結是否受到關注。</a:t>
            </a:r>
            <a:endParaRPr lang="zh-TW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/>
          <a:lstStyle/>
          <a:p>
            <a:pPr algn="ctr"/>
            <a:r>
              <a:rPr lang="zh-TW" altLang="zh-TW" b="1" dirty="0" smtClean="0"/>
              <a:t>教學目標</a:t>
            </a:r>
            <a:r>
              <a:rPr lang="zh-TW" altLang="en-US" b="1" dirty="0" smtClean="0"/>
              <a:t>設計的原則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>
            <a:normAutofit/>
          </a:bodyPr>
          <a:lstStyle/>
          <a:p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單元目標與具體目標可參考教學指引，單元目標是比較大的目標，而具體目標則根據單元目標而來。通常一個單元目標包括二至三個行為目標，再以行為目標引導教學活動的設計，並作為教學評量的重點。具體目標不宜太粗略，也不宜太瑣碎，原則上，以五至十五分鐘的教學活動可以達成的目標，作為敘寫具體目標的基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「主題目標」與「單元目標」相當，「活動目標」與「具體目標」相當。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/>
          <a:lstStyle/>
          <a:p>
            <a:pPr algn="ctr"/>
            <a:r>
              <a:rPr lang="zh-TW" altLang="en-US" dirty="0" smtClean="0"/>
              <a:t>活動目標的設計與撰寫原則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2920" y="2214554"/>
            <a:ext cx="8183880" cy="1857388"/>
          </a:xfrm>
        </p:spPr>
        <p:txBody>
          <a:bodyPr/>
          <a:lstStyle/>
          <a:p>
            <a:pPr>
              <a:buNone/>
              <a:defRPr/>
            </a:pPr>
            <a:r>
              <a:rPr lang="en-US" altLang="zh-TW" dirty="0">
                <a:ea typeface="標楷體" pitchFamily="65" charset="-120"/>
              </a:rPr>
              <a:t>1.</a:t>
            </a:r>
            <a:r>
              <a:rPr lang="zh-TW" altLang="en-US" dirty="0">
                <a:ea typeface="標楷體" pitchFamily="65" charset="-120"/>
              </a:rPr>
              <a:t>描述學習者應學會的技能或行為。</a:t>
            </a:r>
          </a:p>
          <a:p>
            <a:pPr>
              <a:buNone/>
              <a:defRPr/>
            </a:pPr>
            <a:r>
              <a:rPr lang="en-US" altLang="zh-TW" dirty="0" smtClean="0">
                <a:ea typeface="標楷體" pitchFamily="65" charset="-120"/>
              </a:rPr>
              <a:t>2</a:t>
            </a:r>
            <a:r>
              <a:rPr lang="en-US" altLang="zh-TW" dirty="0">
                <a:ea typeface="標楷體" pitchFamily="65" charset="-120"/>
              </a:rPr>
              <a:t>.</a:t>
            </a:r>
            <a:r>
              <a:rPr lang="zh-TW" altLang="en-US" dirty="0">
                <a:ea typeface="標楷體" pitchFamily="65" charset="-120"/>
              </a:rPr>
              <a:t>描述執行技能或行為時所達成的程度。</a:t>
            </a:r>
          </a:p>
          <a:p>
            <a:pPr>
              <a:buNone/>
              <a:defRPr/>
            </a:pPr>
            <a:r>
              <a:rPr lang="en-US" altLang="zh-TW" dirty="0" smtClean="0">
                <a:ea typeface="標楷體" pitchFamily="65" charset="-120"/>
              </a:rPr>
              <a:t>3</a:t>
            </a:r>
            <a:r>
              <a:rPr lang="en-US" altLang="zh-TW" dirty="0">
                <a:ea typeface="標楷體" pitchFamily="65" charset="-120"/>
              </a:rPr>
              <a:t>.</a:t>
            </a:r>
            <a:r>
              <a:rPr lang="zh-TW" altLang="en-US" dirty="0">
                <a:ea typeface="標楷體" pitchFamily="65" charset="-120"/>
              </a:rPr>
              <a:t>描述評量學習者行為的標準。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/>
          <a:lstStyle/>
          <a:p>
            <a:pPr algn="ctr"/>
            <a:r>
              <a:rPr lang="zh-TW" altLang="en-US" dirty="0" smtClean="0"/>
              <a:t>防災教育的在地思考與行動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2920" y="2214554"/>
            <a:ext cx="8183880" cy="1857388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zh-TW" altLang="en-US" dirty="0" smtClean="0">
                <a:ea typeface="標楷體" pitchFamily="65" charset="-120"/>
              </a:rPr>
              <a:t> </a:t>
            </a:r>
            <a:r>
              <a:rPr lang="zh-TW" altLang="en-US" dirty="0" smtClean="0">
                <a:ea typeface="標楷體" pitchFamily="65" charset="-120"/>
              </a:rPr>
              <a:t> 複合</a:t>
            </a:r>
            <a:r>
              <a:rPr lang="zh-TW" altLang="en-US" dirty="0" smtClean="0">
                <a:ea typeface="標楷體" pitchFamily="65" charset="-120"/>
              </a:rPr>
              <a:t>式防災的觀念越趨受到重視， 在教導單一災害的問題時， 可納入學生所在的地理環境， </a:t>
            </a:r>
            <a:r>
              <a:rPr lang="zh-TW" altLang="en-US" dirty="0" smtClean="0">
                <a:ea typeface="標楷體" pitchFamily="65" charset="-120"/>
              </a:rPr>
              <a:t>是否會因單一災害而衍伸出其他災害的發生。</a:t>
            </a:r>
            <a:endParaRPr lang="zh-TW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solidFill>
                  <a:srgbClr val="002060"/>
                </a:solidFill>
              </a:rPr>
              <a:t>學習單的設計與運用應思考其類型和價值</a:t>
            </a:r>
            <a:endParaRPr lang="zh-TW" alt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596" y="2643182"/>
            <a:ext cx="8183880" cy="1051560"/>
          </a:xfrm>
        </p:spPr>
        <p:txBody>
          <a:bodyPr/>
          <a:lstStyle/>
          <a:p>
            <a:pPr algn="ctr">
              <a:defRPr/>
            </a:pPr>
            <a:r>
              <a:rPr lang="zh-TW" altLang="zh-TW" b="1" dirty="0" smtClean="0"/>
              <a:t>感官學習的設計類型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此類學習單強調學生運用感官進行實物的學習，包括眼睛的觀察、動手操作或觸摸、味道的辨視、聲音的覺察等，並對其結果進行記錄、分類、比較、判斷，協助學生建立更清楚的概念。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596" y="2571744"/>
            <a:ext cx="8183880" cy="1051560"/>
          </a:xfrm>
        </p:spPr>
        <p:txBody>
          <a:bodyPr/>
          <a:lstStyle/>
          <a:p>
            <a:pPr algn="ctr">
              <a:defRPr/>
            </a:pPr>
            <a:r>
              <a:rPr lang="zh-TW" altLang="zh-TW" b="1" dirty="0" smtClean="0"/>
              <a:t>探索學習的設計類型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指同一單元卻有各種不同的學習單，每種學習單都提供一種智慧學習管道，學生按照自己的能力興趣選擇最適合自己的一種或多種學習單，進行補充性的學習或接受挑戰考驗。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596" y="4572008"/>
            <a:ext cx="8183880" cy="1051560"/>
          </a:xfrm>
        </p:spPr>
        <p:txBody>
          <a:bodyPr/>
          <a:lstStyle/>
          <a:p>
            <a:pPr algn="ctr">
              <a:defRPr/>
            </a:pPr>
            <a:r>
              <a:rPr lang="zh-TW" altLang="zh-TW" b="1" dirty="0" smtClean="0"/>
              <a:t>問題導向的設計類型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記憶性問題：此種型式的學習單通常是有正確的答案。</a:t>
            </a:r>
          </a:p>
          <a:p>
            <a:pPr>
              <a:defRPr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彙合性和總合性問題：學生根據所看到的事物、或是根據自己已經知道的事實，然後找出比較適合或是最好的答案。</a:t>
            </a:r>
          </a:p>
          <a:p>
            <a:pPr>
              <a:defRPr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分向性思考問題：學生能利用假設或已具備的知識來解決問題，在過程中應鼓勵學生做開放性的回答以及進行創造性的思考。</a:t>
            </a:r>
          </a:p>
          <a:p>
            <a:pPr>
              <a:defRPr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四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判斷性問題：學生能充分表達自己的看法和見解。</a:t>
            </a:r>
            <a:endParaRPr lang="zh-TW" altLang="en-US" sz="26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2" y="4786322"/>
            <a:ext cx="8183880" cy="1051560"/>
          </a:xfrm>
        </p:spPr>
        <p:txBody>
          <a:bodyPr/>
          <a:lstStyle/>
          <a:p>
            <a:pPr algn="ctr">
              <a:defRPr/>
            </a:pPr>
            <a:r>
              <a:rPr lang="zh-TW" altLang="zh-TW" b="1" dirty="0" smtClean="0"/>
              <a:t>問題解決能力的設計類型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0034" y="642919"/>
            <a:ext cx="8229600" cy="4357717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此類學習單的設計原則係從最簡單一直到最深入的問題，主要涵蓋下列四個層次：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指基礎知識，即對於物體的事實陳述；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指觀念的認識；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從觀念到原理原則的知曉；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四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自行解決問題的能力，進而從解決問題中培養更深入的思考。</a:t>
            </a:r>
          </a:p>
          <a:p>
            <a:pPr>
              <a:defRPr/>
            </a:pP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基本上，以問題做為主軸所設計的學習單，主要是在引導學生透過觀察、回憶知識、增進思考、喚起想像力、形成觀念和價值的根本，所以教師應當要考慮學生的基本能力，方能研擬出不同思考層次和類型的學習單。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觀點">
  <a:themeElements>
    <a:clrScheme name="觀點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觀點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觀點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65</TotalTime>
  <Words>727</Words>
  <Application>Microsoft Office PowerPoint</Application>
  <PresentationFormat>如螢幕大小 (4:3)</PresentationFormat>
  <Paragraphs>30</Paragraphs>
  <Slides>11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2" baseType="lpstr">
      <vt:lpstr>觀點</vt:lpstr>
      <vt:lpstr>教材的設計方向與理念說明</vt:lpstr>
      <vt:lpstr>教學方案設計應思考的 幾個根本問題</vt:lpstr>
      <vt:lpstr>以防災教育教學方案的設計來說</vt:lpstr>
      <vt:lpstr>教學目標設計的原則</vt:lpstr>
      <vt:lpstr>活動目標的設計與撰寫原則</vt:lpstr>
      <vt:lpstr>防災教育的在地思考與行動</vt:lpstr>
      <vt:lpstr>學習單的設計與運用應思考其類型和價值</vt:lpstr>
      <vt:lpstr>感官學習的設計類型</vt:lpstr>
      <vt:lpstr>探索學習的設計類型</vt:lpstr>
      <vt:lpstr>問題導向的設計類型</vt:lpstr>
      <vt:lpstr>問題解決能力的設計類型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教材的設計方向與理念說明</dc:title>
  <dc:creator>admin</dc:creator>
  <cp:lastModifiedBy>admin</cp:lastModifiedBy>
  <cp:revision>11</cp:revision>
  <dcterms:created xsi:type="dcterms:W3CDTF">2013-12-23T07:24:05Z</dcterms:created>
  <dcterms:modified xsi:type="dcterms:W3CDTF">2013-12-23T08:30:05Z</dcterms:modified>
</cp:coreProperties>
</file>