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272" r:id="rId5"/>
    <p:sldId id="275" r:id="rId6"/>
    <p:sldId id="307" r:id="rId7"/>
    <p:sldId id="279" r:id="rId8"/>
    <p:sldId id="299" r:id="rId9"/>
    <p:sldId id="300" r:id="rId10"/>
    <p:sldId id="301" r:id="rId11"/>
    <p:sldId id="302" r:id="rId12"/>
    <p:sldId id="304" r:id="rId13"/>
    <p:sldId id="303" r:id="rId14"/>
    <p:sldId id="305" r:id="rId15"/>
    <p:sldId id="306" r:id="rId16"/>
    <p:sldId id="280" r:id="rId17"/>
    <p:sldId id="277" r:id="rId18"/>
    <p:sldId id="278" r:id="rId19"/>
    <p:sldId id="281" r:id="rId20"/>
    <p:sldId id="282" r:id="rId21"/>
    <p:sldId id="273" r:id="rId22"/>
    <p:sldId id="312" r:id="rId23"/>
    <p:sldId id="283" r:id="rId24"/>
    <p:sldId id="290" r:id="rId25"/>
    <p:sldId id="292" r:id="rId26"/>
    <p:sldId id="293" r:id="rId27"/>
    <p:sldId id="285" r:id="rId28"/>
    <p:sldId id="291" r:id="rId29"/>
    <p:sldId id="286" r:id="rId30"/>
    <p:sldId id="294" r:id="rId31"/>
    <p:sldId id="295" r:id="rId32"/>
    <p:sldId id="298" r:id="rId33"/>
    <p:sldId id="289" r:id="rId34"/>
    <p:sldId id="296" r:id="rId35"/>
    <p:sldId id="288" r:id="rId36"/>
    <p:sldId id="297" r:id="rId37"/>
    <p:sldId id="274" r:id="rId38"/>
    <p:sldId id="314" r:id="rId39"/>
    <p:sldId id="262" r:id="rId40"/>
    <p:sldId id="260" r:id="rId41"/>
    <p:sldId id="284" r:id="rId42"/>
    <p:sldId id="310" r:id="rId43"/>
    <p:sldId id="308" r:id="rId44"/>
    <p:sldId id="311" r:id="rId45"/>
    <p:sldId id="313" r:id="rId46"/>
    <p:sldId id="261" r:id="rId47"/>
    <p:sldId id="258" r:id="rId4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9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Downloads\&#38450;&#28797;&#25945;&#32946;&#20845;&#24180;&#32026;&#21069;&#24460;&#28204;&#25104;&#3231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Sheet1!$D$2</c:f>
              <c:strCache>
                <c:ptCount val="1"/>
                <c:pt idx="0">
                  <c:v>前測答對</c:v>
                </c:pt>
              </c:strCache>
            </c:strRef>
          </c:tx>
          <c:val>
            <c:numRef>
              <c:f>Sheet1!$D$3:$D$22</c:f>
              <c:numCache>
                <c:formatCode>General</c:formatCode>
                <c:ptCount val="20"/>
                <c:pt idx="0">
                  <c:v>40</c:v>
                </c:pt>
                <c:pt idx="1">
                  <c:v>39</c:v>
                </c:pt>
                <c:pt idx="2">
                  <c:v>38</c:v>
                </c:pt>
                <c:pt idx="3">
                  <c:v>38</c:v>
                </c:pt>
                <c:pt idx="4">
                  <c:v>35</c:v>
                </c:pt>
                <c:pt idx="5">
                  <c:v>30</c:v>
                </c:pt>
                <c:pt idx="6">
                  <c:v>39</c:v>
                </c:pt>
                <c:pt idx="7">
                  <c:v>32</c:v>
                </c:pt>
                <c:pt idx="8">
                  <c:v>35</c:v>
                </c:pt>
                <c:pt idx="9">
                  <c:v>30</c:v>
                </c:pt>
                <c:pt idx="10">
                  <c:v>33</c:v>
                </c:pt>
                <c:pt idx="11">
                  <c:v>30</c:v>
                </c:pt>
                <c:pt idx="12">
                  <c:v>35</c:v>
                </c:pt>
                <c:pt idx="13">
                  <c:v>36</c:v>
                </c:pt>
                <c:pt idx="14">
                  <c:v>40</c:v>
                </c:pt>
                <c:pt idx="15">
                  <c:v>40</c:v>
                </c:pt>
                <c:pt idx="16">
                  <c:v>35</c:v>
                </c:pt>
                <c:pt idx="17">
                  <c:v>37</c:v>
                </c:pt>
                <c:pt idx="18">
                  <c:v>34</c:v>
                </c:pt>
                <c:pt idx="19">
                  <c:v>38</c:v>
                </c:pt>
              </c:numCache>
            </c:numRef>
          </c:val>
        </c:ser>
        <c:ser>
          <c:idx val="2"/>
          <c:order val="1"/>
          <c:tx>
            <c:strRef>
              <c:f>Sheet1!$E$2</c:f>
              <c:strCache>
                <c:ptCount val="1"/>
                <c:pt idx="0">
                  <c:v>後測答對</c:v>
                </c:pt>
              </c:strCache>
            </c:strRef>
          </c:tx>
          <c:val>
            <c:numRef>
              <c:f>Sheet1!$E$3:$E$22</c:f>
              <c:numCache>
                <c:formatCode>General</c:formatCode>
                <c:ptCount val="20"/>
                <c:pt idx="0">
                  <c:v>40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35</c:v>
                </c:pt>
                <c:pt idx="5">
                  <c:v>36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35</c:v>
                </c:pt>
                <c:pt idx="10">
                  <c:v>39</c:v>
                </c:pt>
                <c:pt idx="11">
                  <c:v>36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38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40</c:v>
                </c:pt>
              </c:numCache>
            </c:numRef>
          </c:val>
        </c:ser>
        <c:marker val="1"/>
        <c:axId val="58523008"/>
        <c:axId val="58557568"/>
      </c:lineChart>
      <c:catAx>
        <c:axId val="58523008"/>
        <c:scaling>
          <c:orientation val="minMax"/>
        </c:scaling>
        <c:axPos val="b"/>
        <c:numFmt formatCode="General" sourceLinked="1"/>
        <c:tickLblPos val="nextTo"/>
        <c:crossAx val="58557568"/>
        <c:crosses val="autoZero"/>
        <c:auto val="1"/>
        <c:lblAlgn val="ctr"/>
        <c:lblOffset val="100"/>
      </c:catAx>
      <c:valAx>
        <c:axId val="58557568"/>
        <c:scaling>
          <c:orientation val="minMax"/>
        </c:scaling>
        <c:axPos val="l"/>
        <c:majorGridlines/>
        <c:numFmt formatCode="General" sourceLinked="1"/>
        <c:tickLblPos val="nextTo"/>
        <c:crossAx val="585230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zh-TW"/>
          </a:p>
        </c:txPr>
      </c:legendEntry>
      <c:layout>
        <c:manualLayout>
          <c:xMode val="edge"/>
          <c:yMode val="edge"/>
          <c:x val="0.85263157894736841"/>
          <c:y val="0.37554836981841894"/>
          <c:w val="0.13684210526315788"/>
          <c:h val="0.17029206637673383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6C0375-2620-42BB-AE1B-681326BAAA93}" type="datetimeFigureOut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CCD839-C802-4F50-9C12-EC2B581F65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AAEBE2-139D-4343-9B74-C6D9E5748DC6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7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030D6E-19CB-4EFC-8F29-8B3E1677E9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DCB8-DE21-4C9E-8B88-F2D93D7A9071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AFC4-77D2-495C-A95D-E8EF06D959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278584-3BAA-4415-AE5D-67F8FF390CE2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2EE24B5-A770-450E-A43E-7AE61EFA89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B838-AB0E-4A51-97FC-671C7ADF185C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7D93-10B7-4746-B21B-C8389939EB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900FF62-FBDD-40CA-ADB9-E63B31F2E89F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2F252-587F-4252-BCBF-0D1E4E347D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ADA1-6AD5-4F86-87F9-FF949ECD7B2B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F813A-0358-4D2C-8731-B4E6BF00E4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2DE7-21FF-499D-9060-10A6FBFEE197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D1A8-12C7-4965-8899-9113FE7D32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5D26-956A-4151-9DF2-02D7F034E90A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1C2F-5D01-4785-9706-2FFBDBB750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ACDF-F809-4A3E-8B61-32806295D8A2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9691-A9B5-419C-8BE1-2F69BEFF0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CE0B-D1CE-45A5-BAA3-73AA0906EF96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CBEA-FC06-4F1C-97B0-1BD8DDA13B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D0F07-1842-4AD8-B84A-46CE754D30FD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4B44D-EFEC-43D8-BB10-2E59C156AE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0" name="文字版面配置區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164DAB6D-CF36-4BD1-94F7-C1F1E07A6B3F}" type="datetime1">
              <a:rPr lang="zh-TW" altLang="en-US"/>
              <a:pPr>
                <a:defRPr/>
              </a:pPr>
              <a:t>2013/12/24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AD5B2373-428A-4F72-A91A-750F6F31E7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微軟正黑體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微軟正黑體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_bYqp8f8bK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.gov.tw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.gov.tw/" TargetMode="External"/><Relationship Id="rId7" Type="http://schemas.openxmlformats.org/officeDocument/2006/relationships/hyperlink" Target="https://www.youtube.com/watch?v=XS71tr4XIS8" TargetMode="External"/><Relationship Id="rId2" Type="http://schemas.openxmlformats.org/officeDocument/2006/relationships/hyperlink" Target="http://www.cwb.gov.tw/V7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9b6GZh3YP9M" TargetMode="External"/><Relationship Id="rId5" Type="http://schemas.openxmlformats.org/officeDocument/2006/relationships/hyperlink" Target="http://www.youtube.com/watch?v=9iBkURQecdE" TargetMode="External"/><Relationship Id="rId4" Type="http://schemas.openxmlformats.org/officeDocument/2006/relationships/hyperlink" Target="http://www.cpa.gov.tw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786478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4000" dirty="0" smtClean="0">
                <a:cs typeface="+mj-cs"/>
              </a:rPr>
              <a:t>屏東縣</a:t>
            </a:r>
            <a:r>
              <a:rPr lang="en-US" altLang="zh-TW" sz="4000" dirty="0" smtClean="0">
                <a:cs typeface="+mj-cs"/>
              </a:rPr>
              <a:t>102</a:t>
            </a:r>
            <a:r>
              <a:rPr lang="zh-TW" altLang="zh-TW" sz="4000" dirty="0" smtClean="0">
                <a:cs typeface="+mj-cs"/>
              </a:rPr>
              <a:t>年度防災教育教學活動設計</a:t>
            </a:r>
            <a:endParaRPr lang="zh-TW" altLang="zh-TW" sz="4000" dirty="0">
              <a:cs typeface="+mj-cs"/>
            </a:endParaRP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zh-TW" altLang="en-US" smtClean="0"/>
              <a:t>報告者：</a:t>
            </a:r>
            <a:r>
              <a:rPr lang="zh-TW" altLang="zh-TW" smtClean="0"/>
              <a:t>西勢國小魯慧敏</a:t>
            </a:r>
            <a:endParaRPr lang="en-US" altLang="zh-TW" smtClean="0"/>
          </a:p>
          <a:p>
            <a:r>
              <a:rPr lang="en-US" altLang="zh-TW" smtClean="0"/>
              <a:t>102.12.24</a:t>
            </a:r>
            <a:endParaRPr lang="zh-TW" altLang="en-US" smtClean="0"/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BA445-3915-4D2F-BAD9-E78CB7462FF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TW">
              <a:cs typeface="微軟正黑體"/>
            </a:endParaRPr>
          </a:p>
        </p:txBody>
      </p:sp>
    </p:spTree>
  </p:cSld>
  <p:clrMapOvr>
    <a:masterClrMapping/>
  </p:clrMapOvr>
  <p:transition advTm="35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數學</a:t>
            </a:r>
            <a:endParaRPr lang="zh-TW" altLang="en-US" dirty="0">
              <a:cs typeface="+mj-cs"/>
            </a:endParaRPr>
          </a:p>
        </p:txBody>
      </p:sp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55AB-0E48-4B68-9459-AB30E8D2ADC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>
              <a:cs typeface="微軟正黑體"/>
            </a:endParaRPr>
          </a:p>
        </p:txBody>
      </p:sp>
      <p:pic>
        <p:nvPicPr>
          <p:cNvPr id="23555" name="內容版面配置區 6" descr="數學2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71625"/>
            <a:ext cx="7239000" cy="4068763"/>
          </a:xfrm>
        </p:spPr>
      </p:pic>
    </p:spTree>
  </p:cSld>
  <p:clrMapOvr>
    <a:masterClrMapping/>
  </p:clrMapOvr>
  <p:transition advTm="329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自然</a:t>
            </a:r>
            <a:endParaRPr lang="zh-TW" altLang="en-US" dirty="0">
              <a:cs typeface="+mj-cs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6C3A13-C2DB-4575-A887-CE6EAA0875E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>
              <a:cs typeface="微軟正黑體"/>
            </a:endParaRPr>
          </a:p>
        </p:txBody>
      </p:sp>
      <p:pic>
        <p:nvPicPr>
          <p:cNvPr id="24579" name="內容版面配置區 6" descr="自然2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428750"/>
            <a:ext cx="5511800" cy="5143500"/>
          </a:xfrm>
        </p:spPr>
      </p:pic>
    </p:spTree>
  </p:cSld>
  <p:clrMapOvr>
    <a:masterClrMapping/>
  </p:clrMapOvr>
  <p:transition advTm="8790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健康</a:t>
            </a:r>
            <a:endParaRPr lang="zh-TW" altLang="en-US" dirty="0">
              <a:cs typeface="+mj-cs"/>
            </a:endParaRPr>
          </a:p>
        </p:txBody>
      </p:sp>
      <p:pic>
        <p:nvPicPr>
          <p:cNvPr id="25602" name="內容版面配置區 4" descr="健康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2063" y="1931988"/>
            <a:ext cx="5629275" cy="4200525"/>
          </a:xfrm>
        </p:spPr>
      </p:pic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8B72A-8061-4AB7-B0A2-7CF62055915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11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社會</a:t>
            </a:r>
            <a:endParaRPr lang="zh-TW" altLang="en-US" dirty="0">
              <a:cs typeface="+mj-cs"/>
            </a:endParaRPr>
          </a:p>
        </p:txBody>
      </p:sp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492BDA-A706-48C5-B707-320A53A77B8F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>
              <a:cs typeface="微軟正黑體"/>
            </a:endParaRPr>
          </a:p>
        </p:txBody>
      </p:sp>
      <p:pic>
        <p:nvPicPr>
          <p:cNvPr id="26627" name="內容版面配置區 6" descr="社會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1428750"/>
            <a:ext cx="5829300" cy="4357688"/>
          </a:xfrm>
        </p:spPr>
      </p:pic>
    </p:spTree>
  </p:cSld>
  <p:clrMapOvr>
    <a:masterClrMapping/>
  </p:clrMapOvr>
  <p:transition advTm="284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資訊</a:t>
            </a:r>
            <a:endParaRPr lang="zh-TW" altLang="en-US" dirty="0">
              <a:cs typeface="+mj-cs"/>
            </a:endParaRPr>
          </a:p>
        </p:txBody>
      </p:sp>
      <p:pic>
        <p:nvPicPr>
          <p:cNvPr id="27650" name="內容版面配置區 4" descr="資訊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0275" y="1428750"/>
            <a:ext cx="6292850" cy="5027613"/>
          </a:xfrm>
        </p:spPr>
      </p:pic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2BC31-9A09-4DE5-9D2B-AC360E853BA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571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8201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整個課程架構</a:t>
            </a:r>
            <a:endParaRPr lang="zh-TW" altLang="en-US" dirty="0">
              <a:cs typeface="+mj-cs"/>
            </a:endParaRPr>
          </a:p>
        </p:txBody>
      </p:sp>
      <p:pic>
        <p:nvPicPr>
          <p:cNvPr id="28674" name="內容版面配置區 4" descr="全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71563"/>
            <a:ext cx="7000875" cy="5384800"/>
          </a:xfrm>
        </p:spPr>
      </p:pic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1482B-1728-4459-A4C4-F1C9D301DED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47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7.</a:t>
            </a:r>
            <a:r>
              <a:rPr lang="zh-TW" altLang="en-US" dirty="0" smtClean="0">
                <a:cs typeface="+mj-cs"/>
              </a:rPr>
              <a:t>教學目標</a:t>
            </a:r>
            <a:endParaRPr lang="zh-TW" altLang="en-US" dirty="0">
              <a:cs typeface="+mj-cs"/>
            </a:endParaRP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zh-TW" sz="28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來襲的</a:t>
            </a:r>
            <a:r>
              <a:rPr lang="zh-TW" altLang="zh-TW" sz="28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衛星雲圖</a:t>
            </a:r>
            <a:endParaRPr lang="en-US" altLang="zh-TW" sz="280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學會觀察颱風</a:t>
            </a:r>
            <a:r>
              <a:rPr lang="zh-TW" altLang="zh-TW" sz="28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行進的路線</a:t>
            </a:r>
            <a:endParaRPr lang="en-US" altLang="zh-TW" sz="280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了解颱風的</a:t>
            </a:r>
            <a:r>
              <a:rPr lang="zh-TW" altLang="zh-TW" sz="28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形成與消散</a:t>
            </a:r>
            <a:endParaRPr lang="en-US" altLang="zh-TW" sz="280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知道如何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蒐集颱風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相關資訊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來襲時可能會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帶來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災害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了解如何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做好防颱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措施</a:t>
            </a: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B79C2-1C9D-4282-965B-D82D2A4D2FC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185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>
                <a:cs typeface="+mj-cs"/>
              </a:rPr>
              <a:t>8.</a:t>
            </a:r>
            <a:r>
              <a:rPr lang="zh-TW" altLang="zh-TW" sz="4000" dirty="0" smtClean="0">
                <a:cs typeface="+mj-cs"/>
              </a:rPr>
              <a:t>能力指標</a:t>
            </a:r>
            <a:r>
              <a:rPr lang="en-US" altLang="zh-TW" sz="4000" dirty="0" smtClean="0">
                <a:cs typeface="+mj-cs"/>
              </a:rPr>
              <a:t>(</a:t>
            </a:r>
            <a:r>
              <a:rPr lang="zh-TW" altLang="zh-TW" sz="4000" dirty="0" smtClean="0">
                <a:cs typeface="+mj-cs"/>
              </a:rPr>
              <a:t>學生必須學會的能力</a:t>
            </a:r>
            <a:r>
              <a:rPr lang="en-US" altLang="zh-TW" sz="4000" dirty="0" smtClean="0">
                <a:cs typeface="+mj-cs"/>
              </a:rPr>
              <a:t>)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63" y="1571625"/>
            <a:ext cx="7239000" cy="4846638"/>
          </a:xfrm>
        </p:spPr>
        <p:txBody>
          <a:bodyPr>
            <a:normAutofit fontScale="55000" lnSpcReduction="20000"/>
          </a:bodyPr>
          <a:lstStyle/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zh-TW" altLang="zh-TW" sz="2400" dirty="0" smtClean="0">
                <a:solidFill>
                  <a:schemeClr val="tx1">
                    <a:tint val="85000"/>
                  </a:schemeClr>
                </a:solidFill>
                <a:cs typeface="+mn-cs"/>
              </a:rPr>
              <a:t>：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健</a:t>
            </a:r>
            <a:r>
              <a:rPr lang="en-US" altLang="zh-TW" sz="2800" dirty="0" smtClean="0">
                <a:cs typeface="+mn-cs"/>
              </a:rPr>
              <a:t> 5-3-2-7</a:t>
            </a:r>
            <a:r>
              <a:rPr lang="zh-TW" altLang="zh-TW" sz="2800" dirty="0" smtClean="0">
                <a:cs typeface="+mn-cs"/>
              </a:rPr>
              <a:t>規畫並參與改善環境危機所需的預防策略和行動</a:t>
            </a:r>
            <a:r>
              <a:rPr lang="zh-TW" altLang="zh-TW" sz="3200" dirty="0" smtClean="0">
                <a:cs typeface="+mn-cs"/>
              </a:rPr>
              <a:t>。</a:t>
            </a:r>
            <a:r>
              <a:rPr lang="zh-TW" altLang="zh-TW" sz="2800" dirty="0" smtClean="0">
                <a:cs typeface="+mn-cs"/>
              </a:rPr>
              <a:t>（防災背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         </a:t>
            </a:r>
            <a:r>
              <a:rPr lang="zh-TW" altLang="zh-TW" sz="2800" dirty="0" smtClean="0">
                <a:cs typeface="+mn-cs"/>
              </a:rPr>
              <a:t>包）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社</a:t>
            </a:r>
            <a:r>
              <a:rPr lang="en-US" altLang="zh-TW" sz="2800" dirty="0" smtClean="0">
                <a:cs typeface="+mn-cs"/>
              </a:rPr>
              <a:t> 1-3-4-8</a:t>
            </a:r>
            <a:r>
              <a:rPr lang="zh-TW" altLang="zh-TW" sz="2800" dirty="0" smtClean="0">
                <a:cs typeface="+mn-cs"/>
              </a:rPr>
              <a:t>利用地圖、數據、坐標和其它資訊，來描述和解釋地表事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          </a:t>
            </a:r>
            <a:r>
              <a:rPr lang="zh-TW" altLang="zh-TW" sz="2800" dirty="0" smtClean="0">
                <a:cs typeface="+mn-cs"/>
              </a:rPr>
              <a:t>象及其空間組織。（颱風之地理位置）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自</a:t>
            </a:r>
            <a:r>
              <a:rPr lang="en-US" altLang="zh-TW" sz="2800" dirty="0" smtClean="0">
                <a:cs typeface="+mn-cs"/>
              </a:rPr>
              <a:t> 1-3-4-2-9</a:t>
            </a:r>
            <a:r>
              <a:rPr lang="zh-TW" altLang="zh-TW" sz="2800" dirty="0" smtClean="0">
                <a:cs typeface="+mn-cs"/>
              </a:rPr>
              <a:t>辨識出資料的特徵及通性並作詮釋。（颱風眼、衛星雲圖）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自</a:t>
            </a:r>
            <a:r>
              <a:rPr lang="en-US" altLang="zh-TW" sz="2800" dirty="0" smtClean="0">
                <a:cs typeface="+mn-cs"/>
              </a:rPr>
              <a:t> 2-3-4-2</a:t>
            </a:r>
            <a:r>
              <a:rPr lang="zh-TW" altLang="zh-TW" sz="2800" dirty="0" smtClean="0">
                <a:cs typeface="+mn-cs"/>
              </a:rPr>
              <a:t>認識天氣圖上的高、低氣壓線、鋒面。觀察</a:t>
            </a:r>
            <a:r>
              <a:rPr lang="en-US" altLang="zh-TW" sz="2800" dirty="0" smtClean="0">
                <a:cs typeface="+mn-cs"/>
              </a:rPr>
              <a:t>(</a:t>
            </a:r>
            <a:r>
              <a:rPr lang="zh-TW" altLang="zh-TW" sz="2800" dirty="0" smtClean="0">
                <a:cs typeface="+mn-cs"/>
              </a:rPr>
              <a:t>資料搜集</a:t>
            </a:r>
            <a:r>
              <a:rPr lang="en-US" altLang="zh-TW" sz="2800" dirty="0" smtClean="0">
                <a:cs typeface="+mn-cs"/>
              </a:rPr>
              <a:t>)</a:t>
            </a:r>
            <a:r>
              <a:rPr lang="zh-TW" altLang="zh-TW" sz="2800" dirty="0" smtClean="0">
                <a:cs typeface="+mn-cs"/>
              </a:rPr>
              <a:t>一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          </a:t>
            </a:r>
            <a:r>
              <a:rPr lang="zh-TW" altLang="zh-TW" sz="2800" dirty="0" smtClean="0">
                <a:cs typeface="+mn-cs"/>
              </a:rPr>
              <a:t>個颱風的興衰。（颱風行徑）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自</a:t>
            </a:r>
            <a:r>
              <a:rPr lang="en-US" altLang="zh-TW" sz="2800" dirty="0" smtClean="0">
                <a:cs typeface="+mn-cs"/>
              </a:rPr>
              <a:t> 2-4-8-7</a:t>
            </a:r>
            <a:r>
              <a:rPr lang="zh-TW" altLang="zh-TW" sz="2800" dirty="0" smtClean="0">
                <a:cs typeface="+mn-cs"/>
              </a:rPr>
              <a:t>使用網際網路蒐集資料傳遞訊息。（蒐集颱風資料）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數</a:t>
            </a:r>
            <a:r>
              <a:rPr lang="en-US" altLang="zh-TW" sz="2800" dirty="0" smtClean="0">
                <a:cs typeface="+mn-cs"/>
              </a:rPr>
              <a:t> N-3-16</a:t>
            </a:r>
            <a:r>
              <a:rPr lang="zh-TW" altLang="zh-TW" sz="2800" dirty="0" smtClean="0">
                <a:cs typeface="+mn-cs"/>
              </a:rPr>
              <a:t>能用平均速率的概念描述一個物體運動的狀態，並認識速率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        </a:t>
            </a:r>
            <a:r>
              <a:rPr lang="zh-TW" altLang="zh-TW" sz="2800" dirty="0" smtClean="0">
                <a:cs typeface="+mn-cs"/>
              </a:rPr>
              <a:t>的普遍單位米</a:t>
            </a:r>
            <a:r>
              <a:rPr lang="en-US" altLang="zh-TW" sz="2800" dirty="0" smtClean="0">
                <a:cs typeface="+mn-cs"/>
              </a:rPr>
              <a:t>/</a:t>
            </a:r>
            <a:r>
              <a:rPr lang="zh-TW" altLang="zh-TW" sz="2800" dirty="0" smtClean="0">
                <a:cs typeface="+mn-cs"/>
              </a:rPr>
              <a:t>秒、千米</a:t>
            </a:r>
            <a:r>
              <a:rPr lang="en-US" altLang="zh-TW" sz="2800" dirty="0" smtClean="0">
                <a:cs typeface="+mn-cs"/>
              </a:rPr>
              <a:t>/</a:t>
            </a:r>
            <a:r>
              <a:rPr lang="zh-TW" altLang="zh-TW" sz="2800" dirty="0" smtClean="0">
                <a:cs typeface="+mn-cs"/>
              </a:rPr>
              <a:t>時等，應用在生活中。（颱風強度）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數</a:t>
            </a:r>
            <a:r>
              <a:rPr lang="en-US" altLang="zh-TW" sz="2800" dirty="0" smtClean="0">
                <a:cs typeface="+mn-cs"/>
              </a:rPr>
              <a:t> D-3-4</a:t>
            </a:r>
            <a:r>
              <a:rPr lang="zh-TW" altLang="zh-TW" sz="2800" dirty="0" smtClean="0">
                <a:cs typeface="+mn-cs"/>
              </a:rPr>
              <a:t>能報讀生活中有序資料的統計圖表。（颱風行徑）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綜</a:t>
            </a:r>
            <a:r>
              <a:rPr lang="en-US" altLang="zh-TW" sz="2800" dirty="0" smtClean="0">
                <a:cs typeface="+mn-cs"/>
              </a:rPr>
              <a:t> 4-3-1-10</a:t>
            </a:r>
            <a:r>
              <a:rPr lang="zh-TW" altLang="zh-TW" sz="2800" dirty="0" smtClean="0">
                <a:cs typeface="+mn-cs"/>
              </a:rPr>
              <a:t>認識各種災害及危險情境，並實際演練如何應對。（演練）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綜</a:t>
            </a:r>
            <a:r>
              <a:rPr lang="en-US" altLang="zh-TW" sz="2800" dirty="0" smtClean="0">
                <a:cs typeface="+mn-cs"/>
              </a:rPr>
              <a:t> 4-3-2-9</a:t>
            </a:r>
            <a:r>
              <a:rPr lang="zh-TW" altLang="zh-TW" sz="2800" dirty="0" smtClean="0">
                <a:cs typeface="+mn-cs"/>
              </a:rPr>
              <a:t>探討環境的改變與破壞可能帶來的危險，討論如何保護或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          </a:t>
            </a:r>
            <a:r>
              <a:rPr lang="zh-TW" altLang="zh-TW" sz="2800" dirty="0" smtClean="0">
                <a:cs typeface="+mn-cs"/>
              </a:rPr>
              <a:t>改善環境。（災害與防災策略）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cs typeface="+mn-cs"/>
              </a:rPr>
              <a:t>      </a:t>
            </a:r>
            <a:r>
              <a:rPr lang="zh-TW" altLang="zh-TW" sz="2800" dirty="0" smtClean="0">
                <a:cs typeface="+mn-cs"/>
              </a:rPr>
              <a:t>資</a:t>
            </a:r>
            <a:r>
              <a:rPr lang="en-US" altLang="zh-TW" sz="2800" dirty="0" smtClean="0">
                <a:cs typeface="+mn-cs"/>
              </a:rPr>
              <a:t> 5-3-1</a:t>
            </a:r>
            <a:r>
              <a:rPr lang="zh-TW" altLang="zh-TW" sz="2800" dirty="0" smtClean="0">
                <a:cs typeface="+mn-cs"/>
              </a:rPr>
              <a:t>能找到合適的網站資源、圖書館資源，會檔案傳輸。</a:t>
            </a:r>
            <a:endParaRPr lang="zh-TW" altLang="zh-TW" sz="2800" dirty="0">
              <a:cs typeface="+mn-cs"/>
            </a:endParaRP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6D2D4-7879-4012-ACAB-6C5F8B59304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393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9.</a:t>
            </a:r>
            <a:r>
              <a:rPr lang="zh-TW" altLang="en-US" dirty="0" smtClean="0">
                <a:cs typeface="+mj-cs"/>
              </a:rPr>
              <a:t>教師教學前準備</a:t>
            </a:r>
            <a:r>
              <a:rPr lang="en-US" altLang="zh-TW" sz="2800" dirty="0" smtClean="0">
                <a:cs typeface="+mj-cs"/>
              </a:rPr>
              <a:t>〈</a:t>
            </a:r>
            <a:r>
              <a:rPr lang="zh-TW" altLang="en-US" sz="2800" dirty="0" smtClean="0">
                <a:cs typeface="+mj-cs"/>
              </a:rPr>
              <a:t>備課重要</a:t>
            </a:r>
            <a:r>
              <a:rPr lang="en-US" altLang="zh-TW" sz="2800" dirty="0" smtClean="0">
                <a:cs typeface="+mj-cs"/>
              </a:rPr>
              <a:t>〉</a:t>
            </a:r>
            <a:endParaRPr lang="zh-TW" altLang="en-US" sz="2800" dirty="0">
              <a:cs typeface="+mj-cs"/>
            </a:endParaRP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中央氣象局下載氣象動畫的影片和資料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蒐集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颱風的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相關資料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影片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或照片</a:t>
            </a:r>
            <a:endParaRPr lang="zh-TW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參考教育部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防災教育平台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的教材與學習單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經濟部水利署（水位、土石流警戒線）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內政部消防署（災害統計）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行政院人事局（停止上班上課之規定）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第二階段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防災教育指標</a:t>
            </a: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E438FA-2665-40C3-AB10-D17B3434D0D3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88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10.</a:t>
            </a:r>
            <a:r>
              <a:rPr lang="zh-TW" altLang="en-US" dirty="0" smtClean="0">
                <a:cs typeface="+mj-cs"/>
              </a:rPr>
              <a:t>活動主要流程</a:t>
            </a:r>
            <a:r>
              <a:rPr lang="zh-TW" altLang="zh-TW" sz="2400" dirty="0" smtClean="0">
                <a:cs typeface="+mj-cs"/>
              </a:rPr>
              <a:t>（詳見</a:t>
            </a:r>
            <a:r>
              <a:rPr lang="zh-TW" altLang="en-US" sz="2400" dirty="0" smtClean="0">
                <a:cs typeface="+mj-cs"/>
              </a:rPr>
              <a:t>教案</a:t>
            </a:r>
            <a:r>
              <a:rPr lang="zh-TW" altLang="zh-TW" sz="2400" dirty="0" smtClean="0">
                <a:cs typeface="+mj-cs"/>
              </a:rPr>
              <a:t>教學活動）</a:t>
            </a:r>
            <a:endParaRPr lang="zh-TW" altLang="en-US" sz="2400" dirty="0">
              <a:cs typeface="+mj-cs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由口頭發表和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KWL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學習單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了解學生的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先備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經驗和基本概念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教師進行衛星雲圖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相關知識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教學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學生上中央氣象局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、水利署、人事局等相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關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網站搜尋歷屆颱風的相關資料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上網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蒐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侵襲後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可能產生的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可怕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災情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如何做好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災前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防颱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措施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如何協助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災後的重建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完成颱風的圖像組織（簡易心智圖）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D9990-640E-4118-B211-A07FEB05C4F7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450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報告大綱</a:t>
            </a:r>
            <a:endParaRPr lang="zh-TW" altLang="en-US" dirty="0">
              <a:cs typeface="+mj-cs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一、源起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二、內容說明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三、教學活動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四、試教情形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五、省思與建議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六、參考資料</a:t>
            </a:r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9897E1-CD93-4C83-9429-2802120ACEE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1582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11.</a:t>
            </a:r>
            <a:r>
              <a:rPr lang="zh-TW" altLang="en-US" dirty="0" smtClean="0">
                <a:cs typeface="+mj-cs"/>
              </a:rPr>
              <a:t>教學之多元評量</a:t>
            </a:r>
            <a:endParaRPr lang="zh-TW" altLang="en-US" dirty="0">
              <a:cs typeface="+mj-cs"/>
            </a:endParaRP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1.KWL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學習單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圖像組織（簡易心智圖）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口頭發表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自然與生活科技習作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小組討論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學習態度</a:t>
            </a:r>
            <a:endParaRPr lang="zh-TW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/>
              <a:t> 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2F666-212D-435B-B29D-60A8C999A762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942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三、教學活動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能力指標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如前述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自然與生活科技的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活動目標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  ◎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能說出至少一個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颱風來襲的衛星雲圖上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看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到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的訊息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◎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能說出颱風行進的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路線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◎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能說出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颱風的形成與消散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的過程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◎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知道如何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蒐集颱風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的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相關資訊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◎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能和同學分享至少一種颱風來襲時可能會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  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帶來的災害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◎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能和同學分享至少一種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能做好防颱措施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F8451-F51C-4164-B167-94A9996B76F2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773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63"/>
            <a:ext cx="7543800" cy="53848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九年一貫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防災教育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第二階段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能力指標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◎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防災知識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：對災害的認識（警覺心）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A-1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能說出災害預防與個人生命財產及身心安全的關係。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A-2</a:t>
            </a:r>
            <a:r>
              <a:rPr lang="zh-TW" altLang="en-US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能覺知災害對人及環境帶來之影響及嚴重性。</a:t>
            </a:r>
            <a:endParaRPr lang="en-US" altLang="zh-TW" sz="2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A-3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能分辨不同的活動場所內可能產生不同的災害。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◎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防災知識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：對防災常識的瞭解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B-2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能當人類不當的開發環境時，說出對自然可能產生的災害</a:t>
            </a:r>
            <a:endParaRPr lang="en-US" altLang="zh-TW" sz="22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B-5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能知道災害發生時，個人應具有的應變知識。   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cs"/>
              </a:rPr>
              <a:t>  ◎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cs"/>
              </a:rPr>
              <a:t>防災技能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C-1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能在災害發生時做出正確的急救措施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C-5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能歸納不同型態災害發生的原因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提出可能的解決方法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  ◎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防災態度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en-US" altLang="zh-TW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D-1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能說出個人生活中與災害相互關係之正確防災態度。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cs"/>
              </a:rPr>
              <a:t>   D-2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能隨時關懷災害發生的人、事、物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zh-TW" altLang="en-US" sz="2200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933437-ECAC-4A82-8805-7984D62EA0B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3070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第一節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了解學生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  先備知識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書寫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KWL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學習單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口頭發表自己對於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颱風的經驗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教師進行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衛星雲圖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等專業知識的教學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口頭評量：學生上台擔任「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氣象小主播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」播報氣象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補充說明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一開始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教師依照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學生的想法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課程教學目標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教師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規劃的教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學脈絡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設計出符合該班級學生的教學活動</a:t>
            </a:r>
            <a:endParaRPr lang="zh-TW" altLang="en-US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DC26D-BB15-42AA-B663-A99CE5F7C01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4181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課程初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2357430"/>
            <a:ext cx="3180326" cy="400052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" name="內容版面配置區 6" descr="分享經驗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3101451" cy="232608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789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DAD94-9399-44F4-85A2-B97CFEF877B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>
              <a:cs typeface="微軟正黑體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4500563" y="4214813"/>
            <a:ext cx="2857500" cy="1714500"/>
          </a:xfrm>
          <a:prstGeom prst="wedgeRoundRectCallout">
            <a:avLst>
              <a:gd name="adj1" fmla="val -63171"/>
              <a:gd name="adj2" fmla="val 748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課程初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了解學生的先備知識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以及他們想學甚麼</a:t>
            </a:r>
            <a:endParaRPr kumimoji="0" lang="en-US" altLang="zh-TW" dirty="0"/>
          </a:p>
        </p:txBody>
      </p:sp>
      <p:sp>
        <p:nvSpPr>
          <p:cNvPr id="9" name="矩形圖說文字 8"/>
          <p:cNvSpPr/>
          <p:nvPr/>
        </p:nvSpPr>
        <p:spPr>
          <a:xfrm>
            <a:off x="1214438" y="428625"/>
            <a:ext cx="2786062" cy="1143000"/>
          </a:xfrm>
          <a:prstGeom prst="wedgeRectCallout">
            <a:avLst>
              <a:gd name="adj1" fmla="val 66520"/>
              <a:gd name="adj2" fmla="val 52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學生上台分享對颱風的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相關經驗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10" name="笑臉 9"/>
          <p:cNvSpPr/>
          <p:nvPr/>
        </p:nvSpPr>
        <p:spPr>
          <a:xfrm>
            <a:off x="4786313" y="3214688"/>
            <a:ext cx="642937" cy="642937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00688" y="3214688"/>
            <a:ext cx="1714500" cy="64293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防災知識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對災害的認識</a:t>
            </a:r>
            <a:endParaRPr kumimoji="0" lang="zh-TW" altLang="en-US" dirty="0"/>
          </a:p>
        </p:txBody>
      </p:sp>
    </p:spTree>
  </p:cSld>
  <p:clrMapOvr>
    <a:masterClrMapping/>
  </p:clrMapOvr>
  <p:transition advTm="1389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內容版面配置區 5" descr="衛星雲圖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38914" name="內容版面配置區 6" descr="氣象主播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  <p:sp>
        <p:nvSpPr>
          <p:cNvPr id="3891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C4F9D-627C-4CE0-90C1-4252CCA09252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>
              <a:cs typeface="微軟正黑體"/>
            </a:endParaRPr>
          </a:p>
        </p:txBody>
      </p:sp>
      <p:sp>
        <p:nvSpPr>
          <p:cNvPr id="8" name="爆炸 2 7"/>
          <p:cNvSpPr/>
          <p:nvPr/>
        </p:nvSpPr>
        <p:spPr>
          <a:xfrm>
            <a:off x="4714875" y="642938"/>
            <a:ext cx="3214688" cy="17859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氣象小主播</a:t>
            </a:r>
            <a:endParaRPr kumimoji="0" lang="zh-TW" altLang="en-US" dirty="0"/>
          </a:p>
        </p:txBody>
      </p:sp>
      <p:sp>
        <p:nvSpPr>
          <p:cNvPr id="9" name="爆炸 2 8"/>
          <p:cNvSpPr/>
          <p:nvPr/>
        </p:nvSpPr>
        <p:spPr>
          <a:xfrm>
            <a:off x="571500" y="642938"/>
            <a:ext cx="3214688" cy="17859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介紹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衛星雲圖</a:t>
            </a:r>
            <a:endParaRPr kumimoji="0" lang="zh-TW" altLang="en-US" dirty="0"/>
          </a:p>
        </p:txBody>
      </p:sp>
    </p:spTree>
  </p:cSld>
  <p:clrMapOvr>
    <a:masterClrMapping/>
  </p:clrMapOvr>
  <p:transition advTm="543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公布在學校的</a:t>
            </a:r>
            <a:r>
              <a:rPr lang="en-US" altLang="zh-TW" dirty="0" smtClean="0">
                <a:cs typeface="+mj-cs"/>
              </a:rPr>
              <a:t>FB</a:t>
            </a:r>
            <a:endParaRPr lang="zh-TW" altLang="en-US" dirty="0">
              <a:cs typeface="+mj-cs"/>
            </a:endParaRPr>
          </a:p>
        </p:txBody>
      </p:sp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FB179-4B33-4AE1-8DE6-E6F76B17F6E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>
              <a:cs typeface="微軟正黑體"/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399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571750"/>
            <a:ext cx="3521075" cy="2640013"/>
          </a:xfrm>
        </p:spPr>
      </p:pic>
      <p:sp>
        <p:nvSpPr>
          <p:cNvPr id="39941" name="矩形 7"/>
          <p:cNvSpPr>
            <a:spLocks noChangeArrowheads="1"/>
          </p:cNvSpPr>
          <p:nvPr/>
        </p:nvSpPr>
        <p:spPr bwMode="auto">
          <a:xfrm>
            <a:off x="4357688" y="171450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rebuchet MS" pitchFamily="34" charset="0"/>
                <a:ea typeface="微軟正黑體"/>
                <a:hlinkClick r:id="rId4"/>
              </a:rPr>
              <a:t>https://www.youtube.com/watch?v=_bYqp8f8bK4</a:t>
            </a:r>
            <a:endParaRPr kumimoji="0" lang="zh-TW" altLang="en-US">
              <a:latin typeface="Trebuchet MS" pitchFamily="34" charset="0"/>
              <a:ea typeface="微軟正黑體"/>
            </a:endParaRPr>
          </a:p>
        </p:txBody>
      </p:sp>
    </p:spTree>
  </p:cSld>
  <p:clrMapOvr>
    <a:masterClrMapping/>
  </p:clrMapOvr>
  <p:transition advTm="132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第二節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颱風的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衛星雲圖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颱風的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位置與命名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颱風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行進路線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~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海上陸上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颱風的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形成和消散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情形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中央氣象局兒童網的颱風闖關遊戲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氣象小主播」為同學播報關於最近的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颱風行進路線圖和影響範圍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等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颱風觀察日記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2013.9.21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天兔，並完成剪報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寫下心得感想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57688" y="1357313"/>
            <a:ext cx="3521075" cy="476885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補充說明：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結合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社會科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的經度和 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 緯度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結合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讀報教育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與語文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 領域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電腦網路資訊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的查詢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  能力</a:t>
            </a:r>
            <a:endParaRPr lang="zh-TW" altLang="en-US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096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A99D98-3207-4C2E-8D2F-CF21D68BD6F8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>
              <a:cs typeface="微軟正黑體"/>
            </a:endParaRPr>
          </a:p>
        </p:txBody>
      </p:sp>
      <p:pic>
        <p:nvPicPr>
          <p:cNvPr id="40965" name="內容版面配置區 5" descr="闖關遊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148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3571875" y="214313"/>
            <a:ext cx="727075" cy="2071687"/>
          </a:xfrm>
          <a:prstGeom prst="wedgeRoundRectCallout">
            <a:avLst>
              <a:gd name="adj1" fmla="val 91190"/>
              <a:gd name="adj2" fmla="val 144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闖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關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遊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戲</a:t>
            </a:r>
            <a:endParaRPr kumimoji="0" lang="zh-TW" altLang="en-US" sz="2000" b="1" dirty="0"/>
          </a:p>
        </p:txBody>
      </p:sp>
    </p:spTree>
  </p:cSld>
  <p:clrMapOvr>
    <a:masterClrMapping/>
  </p:clrMapOvr>
  <p:transition advTm="5482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dirty="0">
              <a:cs typeface="+mj-cs"/>
            </a:endParaRPr>
          </a:p>
        </p:txBody>
      </p:sp>
      <p:pic>
        <p:nvPicPr>
          <p:cNvPr id="41986" name="內容版面配置區 5" descr="颱風路徑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41987" name="內容版面配置區 6" descr="剪報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1357313"/>
            <a:ext cx="3521075" cy="2640012"/>
          </a:xfrm>
        </p:spPr>
      </p:pic>
      <p:sp>
        <p:nvSpPr>
          <p:cNvPr id="419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62568-99A5-4675-8794-6FA2AC2F91D5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>
              <a:cs typeface="微軟正黑體"/>
            </a:endParaRPr>
          </a:p>
        </p:txBody>
      </p:sp>
      <p:pic>
        <p:nvPicPr>
          <p:cNvPr id="41989" name="圖片 7" descr="剪報分享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0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形圖說文字 8"/>
          <p:cNvSpPr/>
          <p:nvPr/>
        </p:nvSpPr>
        <p:spPr>
          <a:xfrm>
            <a:off x="2714625" y="214313"/>
            <a:ext cx="2500313" cy="785812"/>
          </a:xfrm>
          <a:prstGeom prst="wedgeEllipseCallout">
            <a:avLst>
              <a:gd name="adj1" fmla="val 24310"/>
              <a:gd name="adj2" fmla="val 9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玉兔颱風剪報</a:t>
            </a:r>
            <a:endParaRPr kumimoji="0" lang="zh-TW" altLang="en-US" sz="2000" b="1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1285875" y="5357813"/>
            <a:ext cx="3000375" cy="1071562"/>
          </a:xfrm>
          <a:prstGeom prst="wedgeRoundRectCallout">
            <a:avLst>
              <a:gd name="adj1" fmla="val 70126"/>
              <a:gd name="adj2" fmla="val 336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颱風剪報作品分享</a:t>
            </a:r>
            <a:endParaRPr kumimoji="0" lang="zh-TW" altLang="en-US" sz="2000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785813" y="428625"/>
            <a:ext cx="1785937" cy="1571625"/>
          </a:xfrm>
          <a:prstGeom prst="wedgeRoundRectCallout">
            <a:avLst>
              <a:gd name="adj1" fmla="val 72114"/>
              <a:gd name="adj2" fmla="val 80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/>
              <a:t>颱風行徑路線</a:t>
            </a:r>
            <a:endParaRPr kumimoji="0" lang="en-US" altLang="zh-TW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/>
              <a:t>中央氣象台網</a:t>
            </a:r>
            <a:endParaRPr kumimoji="0" lang="zh-TW" altLang="en-US" b="1" dirty="0"/>
          </a:p>
        </p:txBody>
      </p:sp>
      <p:sp>
        <p:nvSpPr>
          <p:cNvPr id="12" name="笑臉 11"/>
          <p:cNvSpPr/>
          <p:nvPr/>
        </p:nvSpPr>
        <p:spPr>
          <a:xfrm>
            <a:off x="5214938" y="285750"/>
            <a:ext cx="571500" cy="642938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857875" y="357188"/>
            <a:ext cx="2214563" cy="64293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防災態度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關懷災害的人事物</a:t>
            </a:r>
            <a:endParaRPr kumimoji="0" lang="zh-TW" altLang="en-US" dirty="0"/>
          </a:p>
        </p:txBody>
      </p:sp>
    </p:spTree>
  </p:cSld>
  <p:clrMapOvr>
    <a:masterClrMapping/>
  </p:clrMapOvr>
  <p:transition advTm="218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第三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四節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播放經濟部水利署製作的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2884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毫米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之莫拉克風災的影片，了解颱風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造成的嚴重災情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口頭分享颱風產生的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各種災害。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共同討論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依照颱風的強度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不同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（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輕度、中度、強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烈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），可能會帶來的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不同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災害。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上網查詢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當地雨量、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水位和土石流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的警戒線，並實際操作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測量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雨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量的方法和颱風速度的計算</a:t>
            </a:r>
            <a:r>
              <a:rPr lang="zh-TW" altLang="zh-TW" dirty="0" smtClean="0">
                <a:cs typeface="+mn-cs"/>
              </a:rPr>
              <a:t>。</a:t>
            </a:r>
            <a:endParaRPr lang="zh-TW" altLang="en-US" dirty="0"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679825" cy="4525963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補充說明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結合數學知識：複習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公分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毫米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的單位換算和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速度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的計算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學會如何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測雨量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的方法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經濟部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水利署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網站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cs typeface="+mn-cs"/>
                <a:hlinkClick r:id="rId2"/>
              </a:rPr>
              <a:t>http://www.wra.gov.tw/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了解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水位和土石流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警戒線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>
              <a:cs typeface="+mn-cs"/>
            </a:endParaRPr>
          </a:p>
        </p:txBody>
      </p:sp>
      <p:sp>
        <p:nvSpPr>
          <p:cNvPr id="4301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C0B2F-8873-4A95-BD97-3DE3834B294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一、源起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訓導組申請「教育部防災教育建置專案」，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故要求各年級出一份防災教案。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任教科目：六年級自然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本學期康軒版第一單元天氣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有談到颱風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接下此任務</a:t>
            </a:r>
            <a:endParaRPr lang="en-US" altLang="zh-TW" smtClean="0"/>
          </a:p>
          <a:p>
            <a:pPr>
              <a:buFont typeface="Wingdings 2" pitchFamily="18" charset="2"/>
              <a:buNone/>
            </a:pPr>
            <a:r>
              <a:rPr lang="zh-TW" altLang="en-US" sz="6000" b="1" i="1" smtClean="0"/>
              <a:t> </a:t>
            </a:r>
            <a:r>
              <a:rPr lang="en-US" altLang="zh-TW" sz="5400" b="1" i="1" smtClean="0"/>
              <a:t>『</a:t>
            </a:r>
            <a:r>
              <a:rPr lang="zh-TW" altLang="zh-TW" sz="5400" b="1" i="1" smtClean="0"/>
              <a:t>瘋颱風 </a:t>
            </a:r>
            <a:r>
              <a:rPr lang="en-US" altLang="zh-TW" sz="5400" b="1" i="1" smtClean="0"/>
              <a:t>• </a:t>
            </a:r>
            <a:r>
              <a:rPr lang="zh-TW" altLang="zh-TW" sz="5400" b="1" i="1" smtClean="0"/>
              <a:t>封颱風</a:t>
            </a:r>
            <a:r>
              <a:rPr lang="en-US" altLang="zh-TW" sz="5400" b="1" i="1" smtClean="0"/>
              <a:t>』</a:t>
            </a:r>
            <a:endParaRPr lang="en-US" altLang="zh-TW" sz="5400" smtClean="0"/>
          </a:p>
          <a:p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305E-B566-4B39-B3A4-7CDA0CDD4599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cs typeface="微軟正黑體"/>
            </a:endParaRPr>
          </a:p>
        </p:txBody>
      </p:sp>
    </p:spTree>
    <p:custDataLst>
      <p:tags r:id="rId1"/>
    </p:custDataLst>
  </p:cSld>
  <p:clrMapOvr>
    <a:masterClrMapping/>
  </p:clrMapOvr>
  <p:transition advTm="3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44034" name="內容版面配置區 5" descr="防颱包與2885影片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44035" name="內容版面配置區 7" descr="測雨量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  <p:sp>
        <p:nvSpPr>
          <p:cNvPr id="4403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7E20E5-F2B7-4F52-933F-8B057D2FFBD0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>
              <a:cs typeface="微軟正黑體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714375" y="357188"/>
            <a:ext cx="2286000" cy="1500187"/>
          </a:xfrm>
          <a:prstGeom prst="wedgeRoundRectCallout">
            <a:avLst>
              <a:gd name="adj1" fmla="val -5215"/>
              <a:gd name="adj2" fmla="val 93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/>
              <a:t>2884</a:t>
            </a:r>
            <a:r>
              <a:rPr kumimoji="0" lang="zh-TW" altLang="en-US" sz="2000" dirty="0"/>
              <a:t>毫米</a:t>
            </a:r>
            <a:endParaRPr kumimoji="0" lang="en-US" altLang="zh-TW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莫拉克風災影片</a:t>
            </a:r>
            <a:endParaRPr kumimoji="0" lang="zh-TW" altLang="en-US" sz="20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714875" y="428625"/>
            <a:ext cx="2071688" cy="1500188"/>
          </a:xfrm>
          <a:prstGeom prst="wedgeRoundRectCallout">
            <a:avLst>
              <a:gd name="adj1" fmla="val -5215"/>
              <a:gd name="adj2" fmla="val 93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實際校園內</a:t>
            </a:r>
            <a:endParaRPr kumimoji="0" lang="en-US" altLang="zh-TW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測量雨量</a:t>
            </a:r>
            <a:endParaRPr kumimoji="0" lang="zh-TW" altLang="en-US" sz="2000" dirty="0"/>
          </a:p>
        </p:txBody>
      </p:sp>
      <p:sp>
        <p:nvSpPr>
          <p:cNvPr id="11" name="笑臉 10"/>
          <p:cNvSpPr/>
          <p:nvPr/>
        </p:nvSpPr>
        <p:spPr>
          <a:xfrm>
            <a:off x="714375" y="5572125"/>
            <a:ext cx="500063" cy="642938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357313" y="5572125"/>
            <a:ext cx="5143500" cy="64293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防災知識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能知道災害發生時，個人應具有的應變知識。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</p:spTree>
  </p:cSld>
  <p:clrMapOvr>
    <a:masterClrMapping/>
  </p:clrMapOvr>
  <p:transition advTm="2290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45058" name="內容版面配置區 5" descr="P10106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45059" name="內容版面配置區 7" descr="災害影片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  <p:sp>
        <p:nvSpPr>
          <p:cNvPr id="4506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0F9353-70B6-47A4-96AB-BC81441D80DC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>
              <a:cs typeface="微軟正黑體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000125" y="642938"/>
            <a:ext cx="2500313" cy="1285875"/>
          </a:xfrm>
          <a:prstGeom prst="wedgeRoundRectCallout">
            <a:avLst>
              <a:gd name="adj1" fmla="val -11972"/>
              <a:gd name="adj2" fmla="val 93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dirty="0"/>
              <a:t>經濟部水利署網站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竹田鄉的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淹水警戒</a:t>
            </a:r>
            <a:endParaRPr kumimoji="0"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5000625" y="714375"/>
            <a:ext cx="2643188" cy="1428750"/>
          </a:xfrm>
          <a:prstGeom prst="wedgeRoundRectCallout">
            <a:avLst>
              <a:gd name="adj1" fmla="val -54718"/>
              <a:gd name="adj2" fmla="val 79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颱風的強度不同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產生的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災害程度也不同</a:t>
            </a:r>
            <a:endParaRPr kumimoji="0" lang="zh-TW" altLang="en-US" dirty="0"/>
          </a:p>
        </p:txBody>
      </p:sp>
      <p:sp>
        <p:nvSpPr>
          <p:cNvPr id="11" name="笑臉 10"/>
          <p:cNvSpPr/>
          <p:nvPr/>
        </p:nvSpPr>
        <p:spPr>
          <a:xfrm>
            <a:off x="928688" y="5500688"/>
            <a:ext cx="714375" cy="85725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85938" y="5643563"/>
            <a:ext cx="4572000" cy="64293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防災知識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能覺知災害對人及環境帶來之影響及嚴重性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</p:spTree>
  </p:cSld>
  <p:clrMapOvr>
    <a:masterClrMapping/>
  </p:clrMapOvr>
  <p:transition advTm="2068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46082" name="內容版面配置區 5" descr="淹水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pic>
        <p:nvPicPr>
          <p:cNvPr id="46083" name="內容版面配置區 6" descr="P10105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  <p:sp>
        <p:nvSpPr>
          <p:cNvPr id="4608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F168F6-4084-4918-A8D0-C3FCDAF0A8BF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>
              <a:cs typeface="微軟正黑體"/>
            </a:endParaRPr>
          </a:p>
        </p:txBody>
      </p:sp>
      <p:sp>
        <p:nvSpPr>
          <p:cNvPr id="8" name="爆炸 2 7"/>
          <p:cNvSpPr/>
          <p:nvPr/>
        </p:nvSpPr>
        <p:spPr>
          <a:xfrm>
            <a:off x="2428875" y="642938"/>
            <a:ext cx="4286250" cy="18573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各地</a:t>
            </a:r>
            <a:endParaRPr kumimoji="0" lang="en-US" altLang="zh-TW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淹水警戒分布</a:t>
            </a:r>
            <a:endParaRPr kumimoji="0" lang="zh-TW" altLang="en-US" sz="2000" dirty="0"/>
          </a:p>
        </p:txBody>
      </p:sp>
      <p:sp>
        <p:nvSpPr>
          <p:cNvPr id="9" name="矩形圖說文字 8"/>
          <p:cNvSpPr/>
          <p:nvPr/>
        </p:nvSpPr>
        <p:spPr>
          <a:xfrm>
            <a:off x="3643313" y="5429250"/>
            <a:ext cx="2357437" cy="857250"/>
          </a:xfrm>
          <a:prstGeom prst="wedgeRectCallout">
            <a:avLst>
              <a:gd name="adj1" fmla="val -93634"/>
              <a:gd name="adj2" fmla="val -76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經濟部水利署</a:t>
            </a:r>
            <a:endParaRPr kumimoji="0" lang="zh-TW" altLang="en-US" sz="2000" dirty="0"/>
          </a:p>
        </p:txBody>
      </p:sp>
    </p:spTree>
  </p:cSld>
  <p:clrMapOvr>
    <a:masterClrMapping/>
  </p:clrMapOvr>
  <p:transition advTm="542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第五節</a:t>
            </a:r>
            <a:endParaRPr lang="zh-TW" altLang="en-US" dirty="0">
              <a:cs typeface="+mj-cs"/>
            </a:endParaRPr>
          </a:p>
        </p:txBody>
      </p:sp>
      <p:sp>
        <p:nvSpPr>
          <p:cNvPr id="47106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師生共同討論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颱風帶來的災害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（針對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豪雨、狂風、災後重建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等面向討論）。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學習如何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掌握颱風的最新訊息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學習如何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得知停止上班上課的資訊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47107" name="內容版面配置區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依照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災害前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災害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歸納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所要培養的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正確態度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具體方法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災前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偏向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預防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措施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災後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清理家園、心靈重建與疾病預防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的運用與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避難收容所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說明與演練。</a:t>
            </a:r>
          </a:p>
        </p:txBody>
      </p:sp>
      <p:sp>
        <p:nvSpPr>
          <p:cNvPr id="4710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65636-6FFF-4F58-AB9A-DC97FDFC7FC2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4234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48130" name="內容版面配置區 5" descr="家庭防災卡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  <p:sp>
        <p:nvSpPr>
          <p:cNvPr id="8" name="爆炸 2 7"/>
          <p:cNvSpPr/>
          <p:nvPr/>
        </p:nvSpPr>
        <p:spPr>
          <a:xfrm>
            <a:off x="785813" y="500063"/>
            <a:ext cx="2643187" cy="18573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防災準備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災前災後</a:t>
            </a:r>
            <a:endParaRPr kumimoji="0" lang="zh-TW" altLang="en-US" dirty="0"/>
          </a:p>
        </p:txBody>
      </p:sp>
      <p:sp>
        <p:nvSpPr>
          <p:cNvPr id="9" name="爆炸 2 8"/>
          <p:cNvSpPr/>
          <p:nvPr/>
        </p:nvSpPr>
        <p:spPr>
          <a:xfrm>
            <a:off x="4500563" y="428625"/>
            <a:ext cx="3143250" cy="18573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家庭</a:t>
            </a:r>
            <a:endParaRPr kumimoji="0" lang="en-US" altLang="zh-TW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防災卡</a:t>
            </a:r>
            <a:endParaRPr kumimoji="0" lang="zh-TW" altLang="en-US" sz="2000" dirty="0"/>
          </a:p>
        </p:txBody>
      </p:sp>
      <p:pic>
        <p:nvPicPr>
          <p:cNvPr id="48133" name="內容版面配置區 10" descr="防災作法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43175"/>
            <a:ext cx="3521075" cy="2640013"/>
          </a:xfrm>
        </p:spPr>
      </p:pic>
      <p:sp>
        <p:nvSpPr>
          <p:cNvPr id="12" name="笑臉 11"/>
          <p:cNvSpPr/>
          <p:nvPr/>
        </p:nvSpPr>
        <p:spPr>
          <a:xfrm>
            <a:off x="142875" y="5357813"/>
            <a:ext cx="642938" cy="714375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857250" y="5286375"/>
            <a:ext cx="3357563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防災技能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能歸納不同型態災害發生的原因提出可能的解決方法</a:t>
            </a:r>
            <a:endParaRPr kumimoji="0" lang="zh-TW" altLang="en-US" dirty="0"/>
          </a:p>
        </p:txBody>
      </p:sp>
      <p:sp>
        <p:nvSpPr>
          <p:cNvPr id="48136" name="矩形 1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rebuchet MS" pitchFamily="34" charset="0"/>
                <a:ea typeface="微軟正黑體"/>
              </a:rPr>
              <a:t>。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429125" y="5286375"/>
            <a:ext cx="3357563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防災態度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能主動關懷個人所處的環境，以便達成災害發生時及時逃生之安全目標。</a:t>
            </a:r>
            <a:endParaRPr kumimoji="0" lang="en-US" altLang="zh-TW" dirty="0"/>
          </a:p>
        </p:txBody>
      </p:sp>
    </p:spTree>
  </p:cSld>
  <p:clrMapOvr>
    <a:masterClrMapping/>
  </p:clrMapOvr>
  <p:transition advTm="4190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第六節</a:t>
            </a:r>
            <a:endParaRPr lang="zh-TW" altLang="en-US" dirty="0">
              <a:cs typeface="+mj-cs"/>
            </a:endParaRPr>
          </a:p>
        </p:txBody>
      </p:sp>
      <p:sp>
        <p:nvSpPr>
          <p:cNvPr id="49154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回家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畫颱風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為主題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的圖像組織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心智圖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學生上台發表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師生共同討論：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大自然反撲的力量是很大的，我們要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如何與大自然和平共處？</a:t>
            </a:r>
          </a:p>
        </p:txBody>
      </p:sp>
      <p:sp>
        <p:nvSpPr>
          <p:cNvPr id="4915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492D7D-23FA-4B83-8855-E1F92B71F28C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>
              <a:cs typeface="微軟正黑體"/>
            </a:endParaRPr>
          </a:p>
        </p:txBody>
      </p:sp>
      <p:pic>
        <p:nvPicPr>
          <p:cNvPr id="49156" name="內容版面配置區 7" descr="學生報告經驗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78300" y="2543175"/>
            <a:ext cx="3521075" cy="2640013"/>
          </a:xfrm>
        </p:spPr>
      </p:pic>
    </p:spTree>
  </p:cSld>
  <p:clrMapOvr>
    <a:masterClrMapping/>
  </p:clrMapOvr>
  <p:transition advTm="1310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50178" name="內容版面配置區 5" descr="颱風心智圖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3521075" cy="2640012"/>
          </a:xfrm>
        </p:spPr>
      </p:pic>
      <p:pic>
        <p:nvPicPr>
          <p:cNvPr id="50179" name="內容版面配置區 6" descr="心智圖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642938"/>
            <a:ext cx="3521075" cy="2640012"/>
          </a:xfrm>
        </p:spPr>
      </p:pic>
      <p:sp>
        <p:nvSpPr>
          <p:cNvPr id="5018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03283-413A-47B3-9A2D-14BDEDDB60C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>
              <a:cs typeface="微軟正黑體"/>
            </a:endParaRPr>
          </a:p>
        </p:txBody>
      </p:sp>
      <p:pic>
        <p:nvPicPr>
          <p:cNvPr id="50181" name="圖片 7" descr="心智圖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86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雲朵形圖說文字 8"/>
          <p:cNvSpPr/>
          <p:nvPr/>
        </p:nvSpPr>
        <p:spPr>
          <a:xfrm>
            <a:off x="4572000" y="4429125"/>
            <a:ext cx="3500438" cy="1714500"/>
          </a:xfrm>
          <a:prstGeom prst="cloudCallout">
            <a:avLst>
              <a:gd name="adj1" fmla="val -63834"/>
              <a:gd name="adj2" fmla="val -110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圖像組織</a:t>
            </a:r>
            <a:endParaRPr kumimoji="0" lang="en-US" altLang="zh-TW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簡易的心智圖</a:t>
            </a:r>
            <a:endParaRPr kumimoji="0" lang="zh-TW" altLang="en-US" sz="2000" dirty="0"/>
          </a:p>
        </p:txBody>
      </p:sp>
    </p:spTree>
  </p:cSld>
  <p:clrMapOvr>
    <a:masterClrMapping/>
  </p:clrMapOvr>
  <p:transition advTm="596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四、試教情形</a:t>
            </a:r>
            <a:endParaRPr lang="zh-TW" altLang="en-US" dirty="0">
              <a:cs typeface="+mj-cs"/>
            </a:endParaRP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學生對於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颱風有基本的生活經驗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，但是因為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區域性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的關係，目前常經歷的問題以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淹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水居多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，其他的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土石流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或是大型的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災難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都是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從電視新聞中得知，所以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感觸不夠深入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無法體會大家應該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平日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要更有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環保愛地球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觀念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才能讓天災造成的災害減到最低。</a:t>
            </a: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學生對颱風有基本的認識，但是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科學知識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與網路搜尋資訊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較弱要引導。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主動學習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探究精神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仍要多訓練。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家庭防災卡實際操作有些困難。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smtClean="0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2A26D-630A-4FB7-90EE-A8C61220A2C9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3195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六年級防災素養</a:t>
            </a:r>
            <a:r>
              <a:rPr lang="zh-TW" altLang="en-US" dirty="0" smtClean="0">
                <a:solidFill>
                  <a:srgbClr val="FF0000"/>
                </a:solidFill>
                <a:cs typeface="+mj-cs"/>
              </a:rPr>
              <a:t>前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&amp;</a:t>
            </a:r>
            <a:r>
              <a:rPr lang="zh-TW" altLang="en-US" dirty="0" smtClean="0">
                <a:solidFill>
                  <a:srgbClr val="FF0000"/>
                </a:solidFill>
                <a:cs typeface="+mj-cs"/>
              </a:rPr>
              <a:t>後測</a:t>
            </a:r>
            <a:r>
              <a:rPr lang="zh-TW" altLang="en-US" dirty="0" smtClean="0">
                <a:cs typeface="+mj-cs"/>
              </a:rPr>
              <a:t>統計圖表</a:t>
            </a:r>
            <a:endParaRPr lang="zh-TW" altLang="en-US" dirty="0">
              <a:cs typeface="+mj-cs"/>
            </a:endParaRPr>
          </a:p>
        </p:txBody>
      </p:sp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9D30C-3833-47B3-9A37-B098775B7FF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>
              <a:cs typeface="微軟正黑體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142875" y="1643063"/>
            <a:ext cx="357188" cy="7143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人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數</a:t>
            </a:r>
            <a:endParaRPr kumimoji="0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786563" y="6072188"/>
            <a:ext cx="714375" cy="3571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題號</a:t>
            </a:r>
            <a:endParaRPr kumimoji="0" lang="zh-TW" altLang="en-US" dirty="0"/>
          </a:p>
        </p:txBody>
      </p:sp>
    </p:spTree>
  </p:cSld>
  <p:clrMapOvr>
    <a:masterClrMapping/>
  </p:clrMapOvr>
  <p:transition advTm="2598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教學策略</a:t>
            </a:r>
            <a:r>
              <a:rPr lang="en-US" altLang="zh-TW" dirty="0" smtClean="0">
                <a:cs typeface="+mj-cs"/>
              </a:rPr>
              <a:t>1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" y="1500188"/>
            <a:ext cx="7239000" cy="48466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1.KWL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教學法是由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Ogle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1986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）於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1986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年創始，主要係針對提升學生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學習及閱讀理解能力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，是一種結構式的思考、閱讀及資料蒐集策略。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 K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What do I know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？（我知道些什麼？）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 W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What do I want to learn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？（我想學些什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麼？）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 L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What have I learned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？（我學過哪些東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西？）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教學者在進行教學時先採用此法以便了解學生的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先備知識和經驗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，以及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學生想知道關於颱風的相關知識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，這樣學生才會有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更強的學習動機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，教師依照課程目標與學生的想法設計整個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教學脈絡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，達到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親師生三贏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的教學。</a:t>
            </a:r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2F4F9-76F8-4C9F-B472-322CE8FAAC0F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39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5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二、內容說明</a:t>
            </a:r>
            <a:endParaRPr lang="en-US" altLang="zh-TW" dirty="0" smtClean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◎</a:t>
            </a:r>
            <a:r>
              <a:rPr lang="zh-TW" altLang="zh-TW" sz="28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en-US" altLang="zh-TW" sz="28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瘋颱風 </a:t>
            </a:r>
            <a:r>
              <a:rPr lang="en-US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封颱風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大家一起來</a:t>
            </a:r>
            <a:r>
              <a:rPr lang="zh-TW" altLang="zh-TW" sz="2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瘋狂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的颱風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並且合力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封鎖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帶來的</a:t>
            </a:r>
            <a:r>
              <a:rPr lang="zh-TW" altLang="zh-TW" sz="2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災害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學習主題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認識颱風與風災，並能以正確的態度面</a:t>
            </a:r>
            <a:endParaRPr lang="zh-TW" altLang="en-US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對颱風，讓災情減到最低。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學習領域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：六上自然與生活科技第一單元（康軒版）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教學對象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：國小六年級學生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教學節數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：六節（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240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分）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46D9A-FEDB-47A6-A1A7-9083A0DBBC4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3059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教學策略</a:t>
            </a:r>
            <a:r>
              <a:rPr lang="en-US" altLang="zh-TW" dirty="0" smtClean="0">
                <a:cs typeface="+mj-cs"/>
              </a:rPr>
              <a:t>2</a:t>
            </a:r>
            <a:endParaRPr lang="zh-TW" altLang="en-US" dirty="0">
              <a:cs typeface="+mj-cs"/>
            </a:endParaRPr>
          </a:p>
        </p:txBody>
      </p:sp>
      <p:sp>
        <p:nvSpPr>
          <p:cNvPr id="542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本課程的整體設計想法來自今年暑假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8/23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泰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美圖書館辦理的國小教師工作坊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Design For Change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000" b="1" i="1" smtClean="0">
                <a:latin typeface="標楷體" pitchFamily="65" charset="-120"/>
                <a:ea typeface="標楷體" pitchFamily="65" charset="-120"/>
              </a:rPr>
              <a:t>永續教育初體驗，英國校長來解密。</a:t>
            </a:r>
            <a:endParaRPr lang="en-US" altLang="zh-TW" sz="2000" b="1" i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他是英國教育界著名的模範學校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Ashley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小學的校長喔！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讓學生經由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提問、分享、探究、實踐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的教學活動，學到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整體性的知識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並與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做連結，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與大自然共存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屏科大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葉一隆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教授提到要以孩子的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在地生活經驗做連結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，故融入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測量雨量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淹水區和水位警戒線等部分課程。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2898D-64D5-44B5-BE07-52BB202504E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837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省思與建議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關於這個單元的內容可大可小，教師要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掌握教學的目標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，以及掌控好教學的時間，以免影響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教學進度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，所以教師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先前的備課就很重要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自然課本的設計有時會跟自己的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教學脈絡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不同，教師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有能力可以增修或調整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成適合自己班上的教學流程。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設計防災教育的教案時要詳閱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九年一貫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三個學習階段的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防災能力指標。</a:t>
            </a:r>
            <a:endParaRPr lang="zh-TW" altLang="en-US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762EE1-39FA-44E8-86AE-2E024A10517C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867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結語</a:t>
            </a:r>
            <a:r>
              <a:rPr lang="en-US" altLang="zh-TW" dirty="0" smtClean="0">
                <a:cs typeface="+mj-cs"/>
              </a:rPr>
              <a:t>1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台灣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的地理位置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特殊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，經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常會面臨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天然災害的威脅，像是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地震、颱風、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水災等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天然災害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防災教育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之目的在於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提昇大家對災害的認識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，進而了解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災前準備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緊急應變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的重要，培養民眾具備良好的防災素養，強化抗災的能力，減少人民和社會的災害損失。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防災教育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」為防治災害教育，其根本的概念並非企圖控制災害發生，而是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減緩災害發生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或災後對人類所造成的傷害。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而防災教育的目的，即是要透過教育的方法，幫助民眾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養成積極的防災行為，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讓人們在下次災害來時，能將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災害降至最低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（林秀梅，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2001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）。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dirty="0" smtClean="0">
              <a:cs typeface="+mn-cs"/>
            </a:endParaRP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F44B51-4540-4B6D-9514-044A6004C129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298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結語</a:t>
            </a:r>
            <a:r>
              <a:rPr lang="en-US" altLang="zh-TW" dirty="0" smtClean="0">
                <a:cs typeface="+mj-cs"/>
              </a:rPr>
              <a:t>2</a:t>
            </a:r>
            <a:endParaRPr lang="zh-TW" altLang="en-US" dirty="0">
              <a:cs typeface="+mj-cs"/>
            </a:endParaRP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多一份防災準備，少一分財產損失</a:t>
            </a:r>
            <a:r>
              <a:rPr lang="zh-TW" altLang="en-US" smtClean="0">
                <a:solidFill>
                  <a:srgbClr val="00B050"/>
                </a:solidFill>
              </a:rPr>
              <a:t>。</a:t>
            </a:r>
          </a:p>
          <a:p>
            <a:pPr>
              <a:buFont typeface="Wingdings 2" pitchFamily="18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無論是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天然災害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或是人為災害，時時刻刻都在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威脅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著我們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生命及財產的安全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。面對隨時可能發生的災害，雖然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無法完全避免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，但是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的方式，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傳遞正確的防範措施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防災觀念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，可以達到一定程度的避災效果，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減輕或防止災害所造成的傷亡及損失。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而災害的存在、發生過程和因應行為又與知覺有關，因此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要預防發生災害、減輕其傷害，</a:t>
            </a:r>
            <a:r>
              <a:rPr lang="zh-TW" altLang="en-US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必須先從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防災教育著手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（黃朝恩，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73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AE990-4936-4A4B-BA6E-7F84678DD88E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920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結語</a:t>
            </a:r>
            <a:r>
              <a:rPr lang="en-US" altLang="zh-TW" dirty="0" smtClean="0">
                <a:cs typeface="+mj-cs"/>
              </a:rPr>
              <a:t>3</a:t>
            </a:r>
            <a:endParaRPr lang="zh-TW" altLang="en-US" dirty="0">
              <a:cs typeface="+mj-cs"/>
            </a:endParaRPr>
          </a:p>
        </p:txBody>
      </p:sp>
      <p:sp>
        <p:nvSpPr>
          <p:cNvPr id="583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教育單位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也體認到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防災教育的重要性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，於是在民國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年教育部所公佈的九年一貫課程暫行綱要中（教育部，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防災教育課程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已經正式</a:t>
            </a:r>
            <a:r>
              <a:rPr lang="zh-TW" altLang="en-US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納入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自然與生活科技領域</a:t>
            </a:r>
            <a:r>
              <a:rPr lang="zh-TW" altLang="en-US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綱要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之中，並延續至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年公布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正式綱要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之中，顯示教育單位欲藉由新課程綱要的訂立，加強我國防災之基礎教育。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學習目標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第二階段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建立學生正確的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防災概念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培養學生正面積極的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防災態度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價值觀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培養學生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防災行動技能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處理災害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的能力。</a:t>
            </a:r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E7A2CB-CE17-4919-9281-970592256384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1153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6255488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一起為我們的家園努力</a:t>
            </a:r>
            <a:endParaRPr lang="zh-TW" altLang="en-US" dirty="0">
              <a:cs typeface="+mj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3000" y="4857750"/>
            <a:ext cx="6254750" cy="1023938"/>
          </a:xfrm>
        </p:spPr>
        <p:txBody>
          <a:bodyPr/>
          <a:lstStyle/>
          <a:p>
            <a:r>
              <a:rPr lang="zh-TW" altLang="en-US" sz="72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看見台灣</a:t>
            </a:r>
            <a:endParaRPr lang="en-US" altLang="zh-TW" sz="72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環境之美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人心之美</a:t>
            </a:r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CD01B-FFE2-4FE6-9363-3DCD81EBC21F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TW">
              <a:cs typeface="微軟正黑體"/>
            </a:endParaRPr>
          </a:p>
        </p:txBody>
      </p:sp>
      <p:sp>
        <p:nvSpPr>
          <p:cNvPr id="59396" name="矩形 4"/>
          <p:cNvSpPr>
            <a:spLocks noChangeArrowheads="1"/>
          </p:cNvSpPr>
          <p:nvPr/>
        </p:nvSpPr>
        <p:spPr bwMode="auto">
          <a:xfrm>
            <a:off x="1071563" y="342900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kumimoji="0"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讓全世界</a:t>
            </a:r>
            <a:endParaRPr kumimoji="0" lang="en-US" altLang="zh-TW" sz="28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7" name="Picture 2" descr="L:\102學校\102.11.30書香家庭分享會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85938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參考資料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1.</a:t>
            </a:r>
            <a:r>
              <a:rPr lang="zh-TW" altLang="zh-TW" dirty="0" smtClean="0">
                <a:cs typeface="+mn-cs"/>
              </a:rPr>
              <a:t>交通部中央氣象局</a:t>
            </a:r>
            <a:r>
              <a:rPr lang="en-US" altLang="zh-TW" u="sng" dirty="0" smtClean="0">
                <a:cs typeface="+mn-cs"/>
                <a:hlinkClick r:id="rId2"/>
              </a:rPr>
              <a:t>http://www.cwb.gov.tw/V7/index.htm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2.</a:t>
            </a:r>
            <a:r>
              <a:rPr lang="zh-TW" altLang="zh-TW" dirty="0" smtClean="0">
                <a:cs typeface="+mn-cs"/>
              </a:rPr>
              <a:t>參考教育部防災教育平台的教材與學習單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3.</a:t>
            </a:r>
            <a:r>
              <a:rPr lang="zh-TW" altLang="zh-TW" dirty="0" smtClean="0">
                <a:cs typeface="+mn-cs"/>
              </a:rPr>
              <a:t>經濟部水利署（水位、土石流警戒線）</a:t>
            </a:r>
            <a:r>
              <a:rPr lang="en-US" altLang="zh-TW" u="sng" dirty="0" smtClean="0">
                <a:cs typeface="+mn-cs"/>
                <a:hlinkClick r:id="rId3"/>
              </a:rPr>
              <a:t>http://www.wra.gov.tw/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4.</a:t>
            </a:r>
            <a:r>
              <a:rPr lang="zh-TW" altLang="zh-TW" dirty="0" smtClean="0">
                <a:cs typeface="+mn-cs"/>
              </a:rPr>
              <a:t>內政部消防署（災害統計）</a:t>
            </a:r>
            <a:r>
              <a:rPr lang="en-US" altLang="zh-TW" dirty="0" smtClean="0">
                <a:cs typeface="+mn-cs"/>
              </a:rPr>
              <a:t>http://www.nfa.gov.tw/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5.</a:t>
            </a:r>
            <a:r>
              <a:rPr lang="zh-TW" altLang="zh-TW" dirty="0" smtClean="0">
                <a:cs typeface="+mn-cs"/>
              </a:rPr>
              <a:t>行政院人事局（停止上班上課之規定）</a:t>
            </a:r>
            <a:r>
              <a:rPr lang="en-US" altLang="zh-TW" u="sng" dirty="0" smtClean="0">
                <a:cs typeface="+mn-cs"/>
                <a:hlinkClick r:id="rId4"/>
              </a:rPr>
              <a:t>http://www.cpa.gov.tw/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6.2884</a:t>
            </a:r>
            <a:r>
              <a:rPr lang="zh-TW" altLang="zh-TW" dirty="0" smtClean="0">
                <a:cs typeface="+mn-cs"/>
              </a:rPr>
              <a:t>毫米影片</a:t>
            </a:r>
            <a:r>
              <a:rPr lang="en-US" altLang="zh-TW" dirty="0" smtClean="0">
                <a:cs typeface="+mn-cs"/>
              </a:rPr>
              <a:t>〈</a:t>
            </a:r>
            <a:r>
              <a:rPr lang="zh-TW" altLang="en-US" dirty="0" smtClean="0">
                <a:cs typeface="+mn-cs"/>
              </a:rPr>
              <a:t>光碟片</a:t>
            </a:r>
            <a:r>
              <a:rPr lang="en-US" altLang="zh-TW" dirty="0" smtClean="0">
                <a:cs typeface="+mn-cs"/>
              </a:rPr>
              <a:t>〉</a:t>
            </a:r>
            <a:r>
              <a:rPr lang="en-US" altLang="zh-TW" u="sng" dirty="0" smtClean="0">
                <a:cs typeface="+mn-cs"/>
                <a:hlinkClick r:id="rId5"/>
              </a:rPr>
              <a:t>http://www.youtube.com/watch?v=9iBkURQecdE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7.</a:t>
            </a:r>
            <a:r>
              <a:rPr lang="zh-TW" altLang="zh-TW" dirty="0" smtClean="0">
                <a:cs typeface="+mn-cs"/>
              </a:rPr>
              <a:t>莫拉克颱風全紀錄</a:t>
            </a:r>
            <a:r>
              <a:rPr lang="en-US" altLang="zh-TW" dirty="0" smtClean="0">
                <a:cs typeface="+mn-cs"/>
              </a:rPr>
              <a:t>MV           </a:t>
            </a:r>
            <a:r>
              <a:rPr lang="en-US" altLang="zh-TW" u="sng" dirty="0" smtClean="0">
                <a:cs typeface="+mn-cs"/>
                <a:hlinkClick r:id="rId6"/>
              </a:rPr>
              <a:t>http://www.youtube.com/watch?v=9b6GZh3YP9M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cs typeface="+mn-cs"/>
              </a:rPr>
              <a:t>8.</a:t>
            </a:r>
            <a:r>
              <a:rPr lang="zh-TW" altLang="zh-TW" dirty="0" smtClean="0">
                <a:cs typeface="+mn-cs"/>
              </a:rPr>
              <a:t>電影「拔一條河」預告片</a:t>
            </a:r>
            <a:r>
              <a:rPr lang="en-US" altLang="zh-TW" dirty="0" smtClean="0">
                <a:cs typeface="+mn-cs"/>
              </a:rPr>
              <a:t> </a:t>
            </a:r>
            <a:endParaRPr lang="zh-TW" altLang="zh-TW" dirty="0" smtClean="0"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cs typeface="+mn-cs"/>
              </a:rPr>
              <a:t>    </a:t>
            </a:r>
            <a:r>
              <a:rPr lang="en-US" altLang="zh-TW" u="sng" dirty="0" smtClean="0">
                <a:cs typeface="+mn-cs"/>
                <a:hlinkClick r:id="rId7"/>
              </a:rPr>
              <a:t>https://www.youtube.com/watch?v=XS71tr4XIS8</a:t>
            </a:r>
            <a:endParaRPr lang="zh-TW" altLang="en-US" dirty="0">
              <a:cs typeface="+mn-cs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7521C-1B1D-4C14-BF50-6F6B65CD4116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1625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謝謝聆聽</a:t>
            </a:r>
            <a:endParaRPr lang="zh-TW" altLang="en-US" dirty="0">
              <a:cs typeface="+mj-cs"/>
            </a:endParaRPr>
          </a:p>
        </p:txBody>
      </p:sp>
      <p:sp>
        <p:nvSpPr>
          <p:cNvPr id="61442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smtClean="0"/>
              <a:t>西勢國小  魯慧敏</a:t>
            </a:r>
            <a:r>
              <a:rPr lang="en-US" altLang="zh-TW" smtClean="0"/>
              <a:t>102.12.24</a:t>
            </a:r>
            <a:endParaRPr lang="zh-TW" altLang="en-US" smtClean="0"/>
          </a:p>
        </p:txBody>
      </p:sp>
      <p:pic>
        <p:nvPicPr>
          <p:cNvPr id="6" name="圖片版面配置區 5" descr="7751104102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679" b="16679"/>
          <a:stretch>
            <a:fillRect/>
          </a:stretch>
        </p:blipFill>
        <p:spPr/>
      </p:pic>
      <p:sp>
        <p:nvSpPr>
          <p:cNvPr id="6144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F1ABC7-6DCF-442A-8C06-941AE179C0F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2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altLang="zh-TW" sz="3600" b="0" cap="none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0" cap="none" smtClean="0">
                <a:ln>
                  <a:noFill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800" b="0" cap="none" smtClean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428625" y="1143000"/>
            <a:ext cx="7239000" cy="4846638"/>
          </a:xfrm>
        </p:spPr>
        <p:txBody>
          <a:bodyPr/>
          <a:lstStyle/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altLang="zh-TW" sz="3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6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設計理念</a:t>
            </a:r>
            <a:r>
              <a:rPr lang="zh-TW" altLang="zh-TW" sz="3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◎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每年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7-9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月是颱風侵襲台灣地區的時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◎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最近幾年，颱風造成人民生命財產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的損失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特別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嚴重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◎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希望藉此教學培養孩子對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颱風正確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的觀念和態度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，並能影響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家人的想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法和作法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讓災情減到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最低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CD449-C9E8-4DB3-8560-043E9642F8DE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233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架構想法</a:t>
            </a:r>
            <a:endParaRPr lang="zh-TW" altLang="en-US" dirty="0">
              <a:cs typeface="+mj-cs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發生於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有意義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情境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下，並與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有所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連結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，而且學生在學習的過程中也扮演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主動積極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的角色，那樣的學習無論是在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成果上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或是學生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自信心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上都將會是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最優質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的！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〈DFC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教師工作坊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102.8.23〉</a:t>
            </a:r>
          </a:p>
          <a:p>
            <a:r>
              <a:rPr lang="zh-TW" altLang="en-US" sz="32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專案式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的學習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探究式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的學習      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627F6D-73CF-42DF-BB2A-EEA75159F28F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>
              <a:cs typeface="微軟正黑體"/>
            </a:endParaRPr>
          </a:p>
        </p:txBody>
      </p:sp>
      <p:pic>
        <p:nvPicPr>
          <p:cNvPr id="19460" name="Picture 4" descr="L:\102學校\102.11.30書香家庭分享會\th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3215">
            <a:off x="3659188" y="4310063"/>
            <a:ext cx="15636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292725" y="4581525"/>
            <a:ext cx="2735263" cy="1439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美國諺語</a:t>
            </a:r>
            <a:endParaRPr kumimoji="0" lang="en-US" altLang="zh-TW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告訴我，我會忘記；給我看，我會記得；讓我參與，我會了解。</a:t>
            </a:r>
          </a:p>
        </p:txBody>
      </p:sp>
    </p:spTree>
  </p:cSld>
  <p:clrMapOvr>
    <a:masterClrMapping/>
  </p:clrMapOvr>
  <p:transition advTm="33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cs typeface="+mj-cs"/>
              </a:rPr>
              <a:t>6.</a:t>
            </a:r>
            <a:r>
              <a:rPr lang="zh-TW" altLang="en-US" dirty="0" smtClean="0">
                <a:cs typeface="+mj-cs"/>
              </a:rPr>
              <a:t>教材架構</a:t>
            </a:r>
            <a:endParaRPr lang="zh-TW" altLang="en-US" dirty="0">
              <a:cs typeface="+mj-cs"/>
            </a:endParaRPr>
          </a:p>
        </p:txBody>
      </p:sp>
      <p:pic>
        <p:nvPicPr>
          <p:cNvPr id="20482" name="內容版面配置區 4" descr="P10105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F4B27-CC43-43F1-837C-F26A7A3386C1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  <p:transition advTm="194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語文</a:t>
            </a:r>
            <a:endParaRPr lang="zh-TW" altLang="en-US" dirty="0">
              <a:cs typeface="+mj-cs"/>
            </a:endParaRPr>
          </a:p>
        </p:txBody>
      </p:sp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E280B-6D20-480C-BD02-BC29056CB6F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>
              <a:cs typeface="微軟正黑體"/>
            </a:endParaRPr>
          </a:p>
        </p:txBody>
      </p:sp>
      <p:pic>
        <p:nvPicPr>
          <p:cNvPr id="21507" name="內容版面配置區 8" descr="語文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0675" y="1643063"/>
            <a:ext cx="4972050" cy="3786187"/>
          </a:xfrm>
        </p:spPr>
      </p:pic>
    </p:spTree>
  </p:cSld>
  <p:clrMapOvr>
    <a:masterClrMapping/>
  </p:clrMapOvr>
  <p:transition advTm="287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教材架構</a:t>
            </a:r>
            <a:r>
              <a:rPr lang="en-US" altLang="zh-TW" dirty="0" smtClean="0">
                <a:cs typeface="+mj-cs"/>
              </a:rPr>
              <a:t>~</a:t>
            </a:r>
            <a:r>
              <a:rPr lang="zh-TW" altLang="en-US" dirty="0" smtClean="0">
                <a:cs typeface="+mj-cs"/>
              </a:rPr>
              <a:t>藝文</a:t>
            </a:r>
            <a:endParaRPr lang="zh-TW" altLang="en-US" dirty="0">
              <a:cs typeface="+mj-cs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28634-13E7-4D50-A27D-A17D9FE21809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cs typeface="微軟正黑體"/>
            </a:endParaRPr>
          </a:p>
        </p:txBody>
      </p:sp>
      <p:pic>
        <p:nvPicPr>
          <p:cNvPr id="22531" name="內容版面配置區 8" descr="藝文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5938"/>
            <a:ext cx="7239000" cy="3057525"/>
          </a:xfrm>
        </p:spPr>
      </p:pic>
    </p:spTree>
  </p:cSld>
  <p:clrMapOvr>
    <a:masterClrMapping/>
  </p:clrMapOvr>
  <p:transition advTm="3798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1005</TotalTime>
  <Words>3685</Words>
  <Application>Microsoft Office PowerPoint</Application>
  <PresentationFormat>如螢幕大小 (4:3)</PresentationFormat>
  <Paragraphs>300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5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Trebuchet MS</vt:lpstr>
      <vt:lpstr>微軟正黑體</vt:lpstr>
      <vt:lpstr>Arial</vt:lpstr>
      <vt:lpstr>Wingdings 2</vt:lpstr>
      <vt:lpstr>Wingdings</vt:lpstr>
      <vt:lpstr>Calibri</vt:lpstr>
      <vt:lpstr>新細明體</vt:lpstr>
      <vt:lpstr>標楷體</vt:lpstr>
      <vt:lpstr>華麗</vt:lpstr>
      <vt:lpstr>華麗</vt:lpstr>
      <vt:lpstr>華麗</vt:lpstr>
      <vt:lpstr>華麗</vt:lpstr>
      <vt:lpstr>華麗</vt:lpstr>
      <vt:lpstr>投影片 1</vt:lpstr>
      <vt:lpstr>投影片 2</vt:lpstr>
      <vt:lpstr>投影片 3</vt:lpstr>
      <vt:lpstr>投影片 4</vt:lpstr>
      <vt:lpstr> 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屏東縣102年度防災教育教學活動設計徵選</dc:title>
  <dc:creator>USER</dc:creator>
  <cp:lastModifiedBy>user</cp:lastModifiedBy>
  <cp:revision>200</cp:revision>
  <dcterms:created xsi:type="dcterms:W3CDTF">2013-12-16T11:36:40Z</dcterms:created>
  <dcterms:modified xsi:type="dcterms:W3CDTF">2013-12-24T05:28:00Z</dcterms:modified>
</cp:coreProperties>
</file>